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57" r:id="rId27"/>
    <p:sldId id="262" r:id="rId28"/>
    <p:sldId id="264"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nellou Anastasia" initials="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7T20:55:31.375" idx="1">
    <p:pos x="309" y="3026"/>
    <p:text>Λ/Ν λάδι σε νερό
Ν/Λ νερό σε λάδι</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Α. Κανέλλου</a:t>
            </a:r>
          </a:p>
        </p:txBody>
      </p:sp>
      <p:sp>
        <p:nvSpPr>
          <p:cNvPr id="5" name="Rectangle 6"/>
          <p:cNvSpPr>
            <a:spLocks noGrp="1" noChangeArrowheads="1"/>
          </p:cNvSpPr>
          <p:nvPr>
            <p:ph type="sldNum" sz="quarter" idx="12"/>
          </p:nvPr>
        </p:nvSpPr>
        <p:spPr>
          <a:ln/>
        </p:spPr>
        <p:txBody>
          <a:bodyPr/>
          <a:lstStyle>
            <a:lvl1pPr>
              <a:defRPr/>
            </a:lvl1pPr>
          </a:lstStyle>
          <a:p>
            <a:pPr>
              <a:defRPr/>
            </a:pPr>
            <a:fld id="{0BA2703F-FE39-44E4-BFA4-1A96FEEB793E}" type="slidenum">
              <a:rPr lang="el-GR"/>
              <a:pPr>
                <a:defRPr/>
              </a:pPr>
              <a:t>‹#›</a:t>
            </a:fld>
            <a:endParaRPr lang="el-GR"/>
          </a:p>
        </p:txBody>
      </p:sp>
    </p:spTree>
    <p:extLst>
      <p:ext uri="{BB962C8B-B14F-4D97-AF65-F5344CB8AC3E}">
        <p14:creationId xmlns:p14="http://schemas.microsoft.com/office/powerpoint/2010/main" val="161634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a:ln>
            <a:noFill/>
          </a:ln>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251520" y="1484784"/>
            <a:ext cx="8640960" cy="5112568"/>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Πρόσθετες Ύλες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8</a:t>
            </a:r>
            <a:r>
              <a:rPr lang="el-GR" sz="2600" dirty="0" smtClean="0"/>
              <a:t>:</a:t>
            </a:r>
            <a:r>
              <a:rPr lang="en-US" sz="2600" dirty="0" smtClean="0"/>
              <a:t> </a:t>
            </a:r>
            <a:r>
              <a:rPr lang="el-GR" sz="2600" dirty="0"/>
              <a:t>Πυκνωτικά μέσα – Σταθεροποιητές – </a:t>
            </a:r>
            <a:r>
              <a:rPr lang="el-GR" sz="2600" dirty="0" err="1"/>
              <a:t>Πηκτωματογόνα</a:t>
            </a:r>
            <a:r>
              <a:rPr lang="el-GR" sz="2600" dirty="0"/>
              <a:t> – </a:t>
            </a:r>
            <a:r>
              <a:rPr lang="el-GR" sz="2600" dirty="0" smtClean="0"/>
              <a:t>Σκληρυντικοί </a:t>
            </a:r>
            <a:r>
              <a:rPr lang="el-GR" sz="2600" dirty="0"/>
              <a:t>παράγοντες</a:t>
            </a:r>
            <a:endParaRPr lang="en-US" sz="2600" dirty="0" smtClean="0"/>
          </a:p>
          <a:p>
            <a:pPr>
              <a:spcBef>
                <a:spcPts val="0"/>
              </a:spcBef>
            </a:pPr>
            <a:r>
              <a:rPr lang="el-GR" sz="2200" dirty="0" smtClean="0"/>
              <a:t>Αναστασία </a:t>
            </a:r>
            <a:r>
              <a:rPr lang="el-GR" sz="2200" dirty="0" err="1" smtClean="0"/>
              <a:t>Κανέλλου</a:t>
            </a:r>
            <a:r>
              <a:rPr lang="el-GR" sz="2200" dirty="0" smtClean="0"/>
              <a:t>, </a:t>
            </a:r>
            <a:endParaRPr lang="en-US" sz="2200" dirty="0" smtClean="0"/>
          </a:p>
          <a:p>
            <a:pPr>
              <a:spcBef>
                <a:spcPts val="0"/>
              </a:spcBef>
            </a:pPr>
            <a:r>
              <a:rPr lang="el-GR" sz="2200" dirty="0" smtClean="0"/>
              <a:t>Τμήμα Τεχνολογίας Τροφίμων</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l-GR" altLang="el-GR" dirty="0" smtClean="0"/>
              <a:t>Εφαρμογές </a:t>
            </a:r>
            <a:r>
              <a:rPr lang="el-GR" altLang="el-GR" dirty="0" err="1" smtClean="0"/>
              <a:t>γαλακτωματοποιητών</a:t>
            </a:r>
            <a:r>
              <a:rPr lang="el-GR" altLang="el-GR" dirty="0" smtClean="0"/>
              <a:t> </a:t>
            </a:r>
            <a:r>
              <a:rPr lang="el-GR" altLang="el-GR" sz="3000" b="0" dirty="0" smtClean="0"/>
              <a:t>1/2</a:t>
            </a:r>
            <a:endParaRPr lang="el-GR" altLang="el-GR" sz="3000" b="0" dirty="0" smtClean="0"/>
          </a:p>
        </p:txBody>
      </p:sp>
      <p:sp>
        <p:nvSpPr>
          <p:cNvPr id="11267" name="Rectangle 3"/>
          <p:cNvSpPr>
            <a:spLocks noGrp="1" noChangeArrowheads="1"/>
          </p:cNvSpPr>
          <p:nvPr>
            <p:ph idx="1"/>
          </p:nvPr>
        </p:nvSpPr>
        <p:spPr/>
        <p:txBody>
          <a:bodyPr/>
          <a:lstStyle/>
          <a:p>
            <a:pPr eaLnBrk="1" hangingPunct="1"/>
            <a:r>
              <a:rPr lang="el-GR" altLang="el-GR" dirty="0" smtClean="0"/>
              <a:t>Ουσίες που επιτρέπουν το σχηματισμό ή τη διατήρηση ομοιογενούς μείγματος δύο ή περισσότερων μη </a:t>
            </a:r>
            <a:r>
              <a:rPr lang="el-GR" altLang="el-GR" dirty="0" err="1" smtClean="0"/>
              <a:t>μιγνυομενων</a:t>
            </a:r>
            <a:r>
              <a:rPr lang="el-GR" altLang="el-GR" dirty="0" smtClean="0"/>
              <a:t> φάσεων πχ λάδι και </a:t>
            </a:r>
            <a:r>
              <a:rPr lang="el-GR" altLang="el-GR" dirty="0" smtClean="0"/>
              <a:t>νερό.</a:t>
            </a:r>
            <a:endParaRPr lang="el-GR" altLang="el-GR" dirty="0" smtClean="0"/>
          </a:p>
          <a:p>
            <a:pPr eaLnBrk="1" hangingPunct="1"/>
            <a:r>
              <a:rPr lang="el-GR" altLang="el-GR" dirty="0" smtClean="0"/>
              <a:t>Συνθετικοί στην πλειοψηφία </a:t>
            </a:r>
            <a:r>
              <a:rPr lang="el-GR" altLang="el-GR" dirty="0" smtClean="0"/>
              <a:t>τους.</a:t>
            </a:r>
            <a:endParaRPr lang="el-GR" altLang="el-GR" dirty="0" smtClean="0"/>
          </a:p>
          <a:p>
            <a:pPr eaLnBrk="1" hangingPunct="1"/>
            <a:r>
              <a:rPr lang="el-GR" altLang="el-GR" dirty="0" smtClean="0"/>
              <a:t>Φυσικής προέλευσης</a:t>
            </a:r>
          </a:p>
          <a:p>
            <a:pPr lvl="1" eaLnBrk="1" hangingPunct="1"/>
            <a:r>
              <a:rPr lang="el-GR" altLang="el-GR" dirty="0" smtClean="0"/>
              <a:t>Λεκιθίνη.</a:t>
            </a:r>
            <a:endParaRPr lang="el-GR" altLang="el-GR" dirty="0" smtClean="0"/>
          </a:p>
          <a:p>
            <a:pPr lvl="1" eaLnBrk="1" hangingPunct="1"/>
            <a:r>
              <a:rPr lang="el-GR" altLang="el-GR" dirty="0" smtClean="0"/>
              <a:t>Χολικό </a:t>
            </a:r>
            <a:r>
              <a:rPr lang="el-GR" altLang="el-GR" dirty="0" smtClean="0"/>
              <a:t>οξύ.</a:t>
            </a:r>
            <a:endParaRPr lang="el-GR" altLang="el-GR" dirty="0" smtClean="0"/>
          </a:p>
        </p:txBody>
      </p:sp>
      <p:sp>
        <p:nvSpPr>
          <p:cNvPr id="11268"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668D5-38C1-4CB2-8D21-807B47153101}" type="slidenum">
              <a:rPr lang="el-GR" altLang="el-GR"/>
              <a:pPr eaLnBrk="1" hangingPunct="1"/>
              <a:t>9</a:t>
            </a:fld>
            <a:endParaRPr lang="el-GR" altLang="el-GR"/>
          </a:p>
        </p:txBody>
      </p:sp>
    </p:spTree>
    <p:extLst>
      <p:ext uri="{BB962C8B-B14F-4D97-AF65-F5344CB8AC3E}">
        <p14:creationId xmlns:p14="http://schemas.microsoft.com/office/powerpoint/2010/main" val="391494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a:solidFill>
                  <a:prstClr val="white"/>
                </a:solidFill>
              </a:rPr>
              <a:t>Εφαρμογές </a:t>
            </a:r>
            <a:r>
              <a:rPr lang="el-GR" altLang="el-GR" dirty="0" err="1">
                <a:solidFill>
                  <a:prstClr val="white"/>
                </a:solidFill>
              </a:rPr>
              <a:t>γαλακτωματοποιητών</a:t>
            </a:r>
            <a:r>
              <a:rPr lang="el-GR" altLang="el-GR" dirty="0">
                <a:solidFill>
                  <a:prstClr val="white"/>
                </a:solidFill>
              </a:rPr>
              <a:t> </a:t>
            </a:r>
            <a:r>
              <a:rPr lang="el-GR" altLang="el-GR" sz="3000" b="0" dirty="0" smtClean="0">
                <a:solidFill>
                  <a:prstClr val="white"/>
                </a:solidFill>
              </a:rPr>
              <a:t>2/2</a:t>
            </a:r>
            <a:endParaRPr lang="el-GR" altLang="el-GR" sz="2400" dirty="0" smtClean="0"/>
          </a:p>
        </p:txBody>
      </p:sp>
      <p:sp>
        <p:nvSpPr>
          <p:cNvPr id="12291" name="Rectangle 3"/>
          <p:cNvSpPr>
            <a:spLocks noGrp="1" noChangeArrowheads="1"/>
          </p:cNvSpPr>
          <p:nvPr>
            <p:ph idx="1"/>
          </p:nvPr>
        </p:nvSpPr>
        <p:spPr/>
        <p:txBody>
          <a:bodyPr/>
          <a:lstStyle/>
          <a:p>
            <a:pPr eaLnBrk="1" hangingPunct="1">
              <a:lnSpc>
                <a:spcPct val="80000"/>
              </a:lnSpc>
              <a:buFontTx/>
              <a:buNone/>
            </a:pPr>
            <a:r>
              <a:rPr lang="el-GR" altLang="el-GR" sz="2800" smtClean="0"/>
              <a:t>Κάνουν τα τρόφιμα πιο </a:t>
            </a:r>
          </a:p>
          <a:p>
            <a:pPr eaLnBrk="1" hangingPunct="1">
              <a:lnSpc>
                <a:spcPct val="80000"/>
              </a:lnSpc>
              <a:buFontTx/>
              <a:buNone/>
            </a:pPr>
            <a:r>
              <a:rPr lang="el-GR" altLang="el-GR" sz="2800" smtClean="0"/>
              <a:t>Ελκυστικά στην εμφάνιση</a:t>
            </a:r>
          </a:p>
          <a:p>
            <a:pPr eaLnBrk="1" hangingPunct="1">
              <a:lnSpc>
                <a:spcPct val="80000"/>
              </a:lnSpc>
              <a:buFontTx/>
              <a:buNone/>
            </a:pPr>
            <a:r>
              <a:rPr lang="el-GR" altLang="el-GR" sz="2800" smtClean="0"/>
              <a:t>Παρατείνουν φρεσκότητα</a:t>
            </a:r>
          </a:p>
          <a:p>
            <a:pPr eaLnBrk="1" hangingPunct="1">
              <a:lnSpc>
                <a:spcPct val="80000"/>
              </a:lnSpc>
              <a:buFontTx/>
              <a:buNone/>
            </a:pPr>
            <a:r>
              <a:rPr lang="el-GR" altLang="el-GR" sz="2800" smtClean="0"/>
              <a:t>Επιβραδύνουν μπαγιάτεμα ψημένων προϊόντων</a:t>
            </a:r>
          </a:p>
          <a:p>
            <a:pPr eaLnBrk="1" hangingPunct="1">
              <a:lnSpc>
                <a:spcPct val="80000"/>
              </a:lnSpc>
              <a:buFontTx/>
              <a:buNone/>
            </a:pPr>
            <a:r>
              <a:rPr lang="el-GR" altLang="el-GR" sz="2800" smtClean="0"/>
              <a:t>Μειώνουν τάση συγκόλησης στο χαρτί, δάκτυλα, δόντια</a:t>
            </a:r>
          </a:p>
          <a:p>
            <a:pPr eaLnBrk="1" hangingPunct="1">
              <a:lnSpc>
                <a:spcPct val="80000"/>
              </a:lnSpc>
              <a:buFontTx/>
              <a:buNone/>
            </a:pPr>
            <a:r>
              <a:rPr lang="el-GR" altLang="el-GR" sz="2800" smtClean="0"/>
              <a:t>Προστατεύουν από ανάπτυξη μυκητών </a:t>
            </a:r>
          </a:p>
          <a:p>
            <a:pPr eaLnBrk="1" hangingPunct="1">
              <a:lnSpc>
                <a:spcPct val="80000"/>
              </a:lnSpc>
              <a:buFontTx/>
              <a:buNone/>
            </a:pPr>
            <a:endParaRPr lang="el-GR" altLang="el-GR" sz="2800" smtClean="0"/>
          </a:p>
          <a:p>
            <a:pPr eaLnBrk="1" hangingPunct="1">
              <a:lnSpc>
                <a:spcPct val="80000"/>
              </a:lnSpc>
            </a:pPr>
            <a:r>
              <a:rPr lang="el-GR" altLang="el-GR" sz="2800" smtClean="0"/>
              <a:t>Λ/Ν Σάλτσες, </a:t>
            </a:r>
            <a:r>
              <a:rPr lang="en-US" altLang="el-GR" sz="2800" smtClean="0"/>
              <a:t>salad dressing, </a:t>
            </a:r>
            <a:r>
              <a:rPr lang="el-GR" altLang="el-GR" sz="2800" smtClean="0"/>
              <a:t>αρτοσκευάσματα</a:t>
            </a:r>
          </a:p>
          <a:p>
            <a:pPr eaLnBrk="1" hangingPunct="1">
              <a:lnSpc>
                <a:spcPct val="80000"/>
              </a:lnSpc>
            </a:pPr>
            <a:r>
              <a:rPr lang="el-GR" altLang="el-GR" sz="2800" smtClean="0"/>
              <a:t>Ν/Λ Επαλειφόμενα: Μαργαρίνες, λίπη για επάλειψη ψητών, ζαχαροπολαστική</a:t>
            </a:r>
          </a:p>
          <a:p>
            <a:pPr eaLnBrk="1" hangingPunct="1">
              <a:lnSpc>
                <a:spcPct val="80000"/>
              </a:lnSpc>
            </a:pPr>
            <a:endParaRPr lang="el-GR" altLang="el-GR" sz="2800" smtClean="0"/>
          </a:p>
        </p:txBody>
      </p:sp>
      <p:sp>
        <p:nvSpPr>
          <p:cNvPr id="12292"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7E16E3-3392-405B-90F5-AD0B1CD97324}" type="slidenum">
              <a:rPr lang="el-GR" altLang="el-GR"/>
              <a:pPr eaLnBrk="1" hangingPunct="1"/>
              <a:t>10</a:t>
            </a:fld>
            <a:endParaRPr lang="el-GR" altLang="el-GR"/>
          </a:p>
        </p:txBody>
      </p:sp>
    </p:spTree>
    <p:extLst>
      <p:ext uri="{BB962C8B-B14F-4D97-AF65-F5344CB8AC3E}">
        <p14:creationId xmlns:p14="http://schemas.microsoft.com/office/powerpoint/2010/main" val="2984270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tLang="el-GR" smtClean="0"/>
              <a:t>Γαλακτωματοποιητικά άλατα</a:t>
            </a:r>
          </a:p>
        </p:txBody>
      </p:sp>
      <p:sp>
        <p:nvSpPr>
          <p:cNvPr id="13315" name="Rectangle 3"/>
          <p:cNvSpPr>
            <a:spLocks noGrp="1" noChangeArrowheads="1"/>
          </p:cNvSpPr>
          <p:nvPr>
            <p:ph idx="1"/>
          </p:nvPr>
        </p:nvSpPr>
        <p:spPr/>
        <p:txBody>
          <a:bodyPr/>
          <a:lstStyle/>
          <a:p>
            <a:pPr eaLnBrk="1" hangingPunct="1"/>
            <a:r>
              <a:rPr lang="en-US" altLang="el-GR" dirty="0" smtClean="0"/>
              <a:t>Emulsifing </a:t>
            </a:r>
            <a:r>
              <a:rPr lang="en-US" altLang="el-GR" dirty="0" smtClean="0"/>
              <a:t>salts</a:t>
            </a:r>
            <a:r>
              <a:rPr lang="el-GR" altLang="el-GR" dirty="0" smtClean="0"/>
              <a:t>.</a:t>
            </a:r>
            <a:endParaRPr lang="en-US" altLang="el-GR" dirty="0" smtClean="0"/>
          </a:p>
          <a:p>
            <a:pPr eaLnBrk="1" hangingPunct="1"/>
            <a:r>
              <a:rPr lang="el-GR" altLang="el-GR" dirty="0" smtClean="0"/>
              <a:t>Διασπείρουν </a:t>
            </a:r>
            <a:r>
              <a:rPr lang="el-GR" altLang="el-GR" dirty="0" smtClean="0"/>
              <a:t>τις </a:t>
            </a:r>
            <a:r>
              <a:rPr lang="el-GR" altLang="el-GR" dirty="0" smtClean="0"/>
              <a:t>πρωτεΐνες </a:t>
            </a:r>
            <a:r>
              <a:rPr lang="el-GR" altLang="el-GR" dirty="0" smtClean="0"/>
              <a:t>του τυριού δημιουργώντας τρισδιάστατο δίκτυο και πετυχαίνουν την ομοιόμορφη κατανομή λίπους και άλλων </a:t>
            </a:r>
            <a:r>
              <a:rPr lang="el-GR" altLang="el-GR" dirty="0" smtClean="0"/>
              <a:t>συστατικών.</a:t>
            </a:r>
            <a:endParaRPr lang="el-GR" altLang="el-GR" dirty="0" smtClean="0"/>
          </a:p>
          <a:p>
            <a:pPr eaLnBrk="1" hangingPunct="1"/>
            <a:r>
              <a:rPr lang="el-GR" altLang="el-GR" dirty="0" smtClean="0"/>
              <a:t>Επεξεργασμένα </a:t>
            </a:r>
            <a:r>
              <a:rPr lang="el-GR" altLang="el-GR" dirty="0" smtClean="0"/>
              <a:t>τυριά.</a:t>
            </a:r>
            <a:endParaRPr lang="el-GR" altLang="el-GR" dirty="0" smtClean="0"/>
          </a:p>
          <a:p>
            <a:pPr eaLnBrk="1" hangingPunct="1"/>
            <a:r>
              <a:rPr lang="el-GR" altLang="el-GR" dirty="0" smtClean="0"/>
              <a:t>Σκόνες </a:t>
            </a:r>
            <a:r>
              <a:rPr lang="el-GR" altLang="el-GR" dirty="0" smtClean="0"/>
              <a:t>γάλακτος.</a:t>
            </a:r>
            <a:endParaRPr lang="el-GR" altLang="el-GR" dirty="0" smtClean="0"/>
          </a:p>
          <a:p>
            <a:pPr eaLnBrk="1" hangingPunct="1"/>
            <a:r>
              <a:rPr lang="el-GR" altLang="el-GR" dirty="0" smtClean="0"/>
              <a:t>Συμπυκνωμένο </a:t>
            </a:r>
            <a:r>
              <a:rPr lang="el-GR" altLang="el-GR" dirty="0" smtClean="0"/>
              <a:t>γάλα.</a:t>
            </a:r>
            <a:endParaRPr lang="el-GR" altLang="el-GR" dirty="0" smtClean="0"/>
          </a:p>
          <a:p>
            <a:pPr eaLnBrk="1" hangingPunct="1"/>
            <a:r>
              <a:rPr lang="el-GR" altLang="el-GR" dirty="0" smtClean="0"/>
              <a:t>Προϊόντα </a:t>
            </a:r>
            <a:r>
              <a:rPr lang="el-GR" altLang="el-GR" dirty="0" smtClean="0"/>
              <a:t>ζαχαροπλαστικής.</a:t>
            </a:r>
            <a:endParaRPr lang="el-GR" altLang="el-GR" dirty="0" smtClean="0"/>
          </a:p>
        </p:txBody>
      </p:sp>
      <p:sp>
        <p:nvSpPr>
          <p:cNvPr id="13316"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B16705-08D8-4C5E-8DB8-10D3E334FBF2}" type="slidenum">
              <a:rPr lang="el-GR" altLang="el-GR"/>
              <a:pPr eaLnBrk="1" hangingPunct="1"/>
              <a:t>11</a:t>
            </a:fld>
            <a:endParaRPr lang="el-GR" altLang="el-GR"/>
          </a:p>
        </p:txBody>
      </p:sp>
    </p:spTree>
    <p:extLst>
      <p:ext uri="{BB962C8B-B14F-4D97-AF65-F5344CB8AC3E}">
        <p14:creationId xmlns:p14="http://schemas.microsoft.com/office/powerpoint/2010/main" val="76842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altLang="el-GR" smtClean="0"/>
              <a:t>Αφριστικοί παράγοντες</a:t>
            </a:r>
          </a:p>
        </p:txBody>
      </p:sp>
      <p:sp>
        <p:nvSpPr>
          <p:cNvPr id="14339" name="Rectangle 3"/>
          <p:cNvSpPr>
            <a:spLocks noGrp="1" noChangeArrowheads="1"/>
          </p:cNvSpPr>
          <p:nvPr>
            <p:ph idx="1"/>
          </p:nvPr>
        </p:nvSpPr>
        <p:spPr/>
        <p:txBody>
          <a:bodyPr/>
          <a:lstStyle/>
          <a:p>
            <a:pPr eaLnBrk="1" hangingPunct="1"/>
            <a:r>
              <a:rPr lang="el-GR" altLang="el-GR" dirty="0" smtClean="0"/>
              <a:t>Ουσίες που επιτρέπουν τη δημιουργία και ομοιογενή  διασπορά αερίου φάσεων σε υγρά ή στερεά τρόφιμα, οπότε </a:t>
            </a:r>
            <a:r>
              <a:rPr lang="el-GR" altLang="el-GR" dirty="0" smtClean="0"/>
              <a:t>διογκώνονται.</a:t>
            </a:r>
            <a:endParaRPr lang="el-GR" altLang="el-GR" dirty="0" smtClean="0"/>
          </a:p>
          <a:p>
            <a:pPr eaLnBrk="1" hangingPunct="1"/>
            <a:r>
              <a:rPr lang="el-GR" altLang="el-GR" dirty="0" smtClean="0"/>
              <a:t>Όταν </a:t>
            </a:r>
            <a:r>
              <a:rPr lang="el-GR" altLang="el-GR" dirty="0" smtClean="0"/>
              <a:t>η ασυνεχής φάση είναι αέρας ή αέριο, τότε το κολλοειδές σύστημα διασποράς ορίζεται ως </a:t>
            </a:r>
            <a:r>
              <a:rPr lang="el-GR" altLang="el-GR" b="1" dirty="0" smtClean="0"/>
              <a:t>αφρός</a:t>
            </a:r>
            <a:r>
              <a:rPr lang="el-GR" altLang="el-GR" dirty="0" smtClean="0"/>
              <a:t> και διαφοροποιείται από γαλακτώματα ως προς το μέγεθος των αέριων </a:t>
            </a:r>
            <a:r>
              <a:rPr lang="el-GR" altLang="el-GR" dirty="0" smtClean="0"/>
              <a:t>φυσαλίδων.</a:t>
            </a:r>
            <a:endParaRPr lang="el-GR" altLang="el-GR" dirty="0" smtClean="0"/>
          </a:p>
        </p:txBody>
      </p:sp>
      <p:sp>
        <p:nvSpPr>
          <p:cNvPr id="14340"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B78236-098B-4282-8C45-0638EC92D2F3}" type="slidenum">
              <a:rPr lang="el-GR" altLang="el-GR"/>
              <a:pPr eaLnBrk="1" hangingPunct="1"/>
              <a:t>12</a:t>
            </a:fld>
            <a:endParaRPr lang="el-GR" altLang="el-GR"/>
          </a:p>
        </p:txBody>
      </p:sp>
    </p:spTree>
    <p:extLst>
      <p:ext uri="{BB962C8B-B14F-4D97-AF65-F5344CB8AC3E}">
        <p14:creationId xmlns:p14="http://schemas.microsoft.com/office/powerpoint/2010/main" val="215065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3933056"/>
          </a:xfrm>
        </p:spPr>
        <p:txBody>
          <a:bodyPr>
            <a:normAutofit fontScale="90000"/>
          </a:bodyPr>
          <a:lstStyle/>
          <a:p>
            <a:pPr eaLnBrk="1" hangingPunct="1"/>
            <a:r>
              <a:rPr lang="el-GR" altLang="el-GR" sz="4000" dirty="0" err="1" smtClean="0"/>
              <a:t>Διογκωτικοί</a:t>
            </a:r>
            <a:r>
              <a:rPr lang="el-GR" altLang="el-GR" sz="4000" dirty="0" smtClean="0"/>
              <a:t> παράγοντες </a:t>
            </a:r>
            <a:r>
              <a:rPr lang="el-GR" altLang="el-GR" sz="4000" dirty="0" smtClean="0"/>
              <a:t/>
            </a:r>
            <a:br>
              <a:rPr lang="el-GR" altLang="el-GR" sz="4000" dirty="0" smtClean="0"/>
            </a:br>
            <a:r>
              <a:rPr lang="el-GR" altLang="el-GR" sz="4000" dirty="0" err="1" smtClean="0"/>
              <a:t>Διογκωτικά</a:t>
            </a:r>
            <a:r>
              <a:rPr lang="el-GR" altLang="el-GR" sz="4000" dirty="0" smtClean="0"/>
              <a:t> </a:t>
            </a:r>
            <a:r>
              <a:rPr lang="el-GR" altLang="el-GR" sz="4000" dirty="0" smtClean="0"/>
              <a:t>αλεύρων </a:t>
            </a:r>
            <a:r>
              <a:rPr lang="el-GR" altLang="el-GR" sz="4000" dirty="0" smtClean="0"/>
              <a:t/>
            </a:r>
            <a:br>
              <a:rPr lang="el-GR" altLang="el-GR" sz="4000" dirty="0" smtClean="0"/>
            </a:br>
            <a:r>
              <a:rPr lang="el-GR" altLang="el-GR" sz="4000" dirty="0" smtClean="0"/>
              <a:t>Βελτιωτικά </a:t>
            </a:r>
            <a:r>
              <a:rPr lang="el-GR" altLang="el-GR" sz="4000" dirty="0" smtClean="0"/>
              <a:t>αλεύρων </a:t>
            </a:r>
            <a:br>
              <a:rPr lang="el-GR" altLang="el-GR" sz="4000" dirty="0" smtClean="0"/>
            </a:br>
            <a:r>
              <a:rPr lang="el-GR" altLang="el-GR" sz="4000" dirty="0" smtClean="0"/>
              <a:t>Ουσίες </a:t>
            </a:r>
            <a:r>
              <a:rPr lang="el-GR" altLang="el-GR" sz="4000" dirty="0" smtClean="0"/>
              <a:t>επικάλυψης </a:t>
            </a:r>
            <a:br>
              <a:rPr lang="el-GR" altLang="el-GR" sz="4000" dirty="0" smtClean="0"/>
            </a:br>
            <a:r>
              <a:rPr lang="el-GR" altLang="el-GR" sz="4000" dirty="0" err="1"/>
              <a:t>Σ</a:t>
            </a:r>
            <a:r>
              <a:rPr lang="el-GR" altLang="el-GR" sz="4000" dirty="0" err="1" smtClean="0"/>
              <a:t>υμπλοκοποιητές</a:t>
            </a:r>
            <a:r>
              <a:rPr lang="el-GR" altLang="el-GR" sz="4000" dirty="0" smtClean="0"/>
              <a:t> </a:t>
            </a:r>
            <a:r>
              <a:rPr lang="el-GR" altLang="el-GR" sz="4000" dirty="0" smtClean="0"/>
              <a:t/>
            </a:r>
            <a:br>
              <a:rPr lang="el-GR" altLang="el-GR" sz="4000" dirty="0" smtClean="0"/>
            </a:br>
            <a:r>
              <a:rPr lang="el-GR" altLang="el-GR" sz="4000" dirty="0" smtClean="0"/>
              <a:t>Παράγοντες </a:t>
            </a:r>
            <a:r>
              <a:rPr lang="el-GR" altLang="el-GR" sz="4000" dirty="0" err="1" smtClean="0"/>
              <a:t>αντισυσσωμάτωσης</a:t>
            </a:r>
            <a:r>
              <a:rPr lang="el-GR" altLang="el-GR" sz="4000" dirty="0" smtClean="0"/>
              <a:t/>
            </a:r>
            <a:br>
              <a:rPr lang="el-GR" altLang="el-GR" sz="4000" dirty="0" smtClean="0"/>
            </a:br>
            <a:r>
              <a:rPr lang="el-GR" altLang="el-GR" sz="4000" dirty="0" err="1"/>
              <a:t>Α</a:t>
            </a:r>
            <a:r>
              <a:rPr lang="el-GR" altLang="el-GR" sz="4000" dirty="0" err="1" smtClean="0"/>
              <a:t>ντιαφριστικοί</a:t>
            </a:r>
            <a:r>
              <a:rPr lang="el-GR" altLang="el-GR" sz="4000" dirty="0" smtClean="0"/>
              <a:t> </a:t>
            </a:r>
            <a:r>
              <a:rPr lang="el-GR" altLang="el-GR" sz="4000" dirty="0" smtClean="0"/>
              <a:t>παράγοντες</a:t>
            </a:r>
          </a:p>
        </p:txBody>
      </p:sp>
      <p:sp>
        <p:nvSpPr>
          <p:cNvPr id="15363" name="Rectangle 4"/>
          <p:cNvSpPr>
            <a:spLocks noGrp="1" noChangeArrowheads="1"/>
          </p:cNvSpPr>
          <p:nvPr>
            <p:ph idx="1"/>
          </p:nvPr>
        </p:nvSpPr>
        <p:spPr>
          <a:xfrm>
            <a:off x="251520" y="4293096"/>
            <a:ext cx="8640960" cy="2304256"/>
          </a:xfrm>
        </p:spPr>
        <p:txBody>
          <a:bodyPr/>
          <a:lstStyle/>
          <a:p>
            <a:pPr eaLnBrk="1" hangingPunct="1"/>
            <a:r>
              <a:rPr lang="el-GR" altLang="el-GR" dirty="0" smtClean="0"/>
              <a:t>Βελτιωτικά Δομής και Εμφάνισης</a:t>
            </a:r>
          </a:p>
        </p:txBody>
      </p:sp>
      <p:sp>
        <p:nvSpPr>
          <p:cNvPr id="15364"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DD014C-F9F9-4007-9913-9033E313257A}" type="slidenum">
              <a:rPr lang="el-GR" altLang="el-GR"/>
              <a:pPr eaLnBrk="1" hangingPunct="1"/>
              <a:t>13</a:t>
            </a:fld>
            <a:endParaRPr lang="el-GR" altLang="el-GR"/>
          </a:p>
        </p:txBody>
      </p:sp>
    </p:spTree>
    <p:extLst>
      <p:ext uri="{BB962C8B-B14F-4D97-AF65-F5344CB8AC3E}">
        <p14:creationId xmlns:p14="http://schemas.microsoft.com/office/powerpoint/2010/main" val="298895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dirty="0" smtClean="0"/>
              <a:t>Για αύξηση πωλήσεων </a:t>
            </a:r>
          </a:p>
        </p:txBody>
      </p:sp>
      <p:sp>
        <p:nvSpPr>
          <p:cNvPr id="16387" name="Rectangle 3"/>
          <p:cNvSpPr>
            <a:spLocks noGrp="1" noChangeArrowheads="1"/>
          </p:cNvSpPr>
          <p:nvPr>
            <p:ph idx="1"/>
          </p:nvPr>
        </p:nvSpPr>
        <p:spPr/>
        <p:txBody>
          <a:bodyPr/>
          <a:lstStyle/>
          <a:p>
            <a:pPr eaLnBrk="1" hangingPunct="1">
              <a:buFontTx/>
              <a:buNone/>
            </a:pPr>
            <a:r>
              <a:rPr lang="el-GR" altLang="el-GR" dirty="0" smtClean="0"/>
              <a:t>Δίνεται έμφαση </a:t>
            </a:r>
            <a:r>
              <a:rPr lang="el-GR" altLang="el-GR" dirty="0" smtClean="0"/>
              <a:t>στη:</a:t>
            </a:r>
            <a:endParaRPr lang="el-GR" altLang="el-GR" dirty="0" smtClean="0"/>
          </a:p>
          <a:p>
            <a:pPr eaLnBrk="1" hangingPunct="1"/>
            <a:r>
              <a:rPr lang="el-GR" altLang="el-GR" dirty="0" smtClean="0"/>
              <a:t>Δομή.</a:t>
            </a:r>
            <a:endParaRPr lang="el-GR" altLang="el-GR" dirty="0" smtClean="0"/>
          </a:p>
          <a:p>
            <a:pPr eaLnBrk="1" hangingPunct="1"/>
            <a:r>
              <a:rPr lang="el-GR" altLang="el-GR" dirty="0" smtClean="0"/>
              <a:t>Εμφάνιση.</a:t>
            </a:r>
            <a:endParaRPr lang="el-GR" altLang="el-GR" dirty="0" smtClean="0"/>
          </a:p>
          <a:p>
            <a:pPr eaLnBrk="1" hangingPunct="1"/>
            <a:r>
              <a:rPr lang="el-GR" altLang="el-GR" dirty="0" smtClean="0"/>
              <a:t>Χρώση.</a:t>
            </a:r>
            <a:endParaRPr lang="el-GR" altLang="el-GR" dirty="0" smtClean="0"/>
          </a:p>
          <a:p>
            <a:pPr eaLnBrk="1" hangingPunct="1">
              <a:buFontTx/>
              <a:buNone/>
            </a:pPr>
            <a:r>
              <a:rPr lang="el-GR" altLang="el-GR" dirty="0" smtClean="0"/>
              <a:t>Ιδιαίτερα στις νεαρές </a:t>
            </a:r>
            <a:r>
              <a:rPr lang="el-GR" altLang="el-GR" dirty="0" smtClean="0"/>
              <a:t>ηλικίες.</a:t>
            </a:r>
            <a:endParaRPr lang="el-GR" altLang="el-GR" dirty="0" smtClean="0"/>
          </a:p>
        </p:txBody>
      </p:sp>
      <p:sp>
        <p:nvSpPr>
          <p:cNvPr id="16388"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EE394F-09EA-4C0F-B289-45DF3B01B317}" type="slidenum">
              <a:rPr lang="el-GR" altLang="el-GR"/>
              <a:pPr eaLnBrk="1" hangingPunct="1"/>
              <a:t>14</a:t>
            </a:fld>
            <a:endParaRPr lang="el-GR" altLang="el-GR"/>
          </a:p>
        </p:txBody>
      </p:sp>
    </p:spTree>
    <p:extLst>
      <p:ext uri="{BB962C8B-B14F-4D97-AF65-F5344CB8AC3E}">
        <p14:creationId xmlns:p14="http://schemas.microsoft.com/office/powerpoint/2010/main" val="190405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l-GR" smtClean="0"/>
              <a:t>Διογκωτικοί παράγοντες</a:t>
            </a:r>
          </a:p>
        </p:txBody>
      </p:sp>
      <p:sp>
        <p:nvSpPr>
          <p:cNvPr id="17411" name="Rectangle 3"/>
          <p:cNvSpPr>
            <a:spLocks noGrp="1" noChangeArrowheads="1"/>
          </p:cNvSpPr>
          <p:nvPr>
            <p:ph idx="1"/>
          </p:nvPr>
        </p:nvSpPr>
        <p:spPr/>
        <p:txBody>
          <a:bodyPr/>
          <a:lstStyle/>
          <a:p>
            <a:pPr eaLnBrk="1" hangingPunct="1"/>
            <a:r>
              <a:rPr lang="el-GR" altLang="el-GR" dirty="0" smtClean="0"/>
              <a:t>Οι ουσίες που συμβάλλουν στην αύξηση του όγκου των τροφίμων, χωρίς να αλλάζουν σημαντικά την ενεργειακή αξία τους. Προστίθενται είτε για να αυξήσουν τον όγκο και τη δομή των τελικών προϊόντων χωρίς παράλληλη αύξηση της ενεργειακής αξίας, είτε για να μειώσουν την ενεργειακή αξία </a:t>
            </a:r>
            <a:r>
              <a:rPr lang="el-GR" altLang="el-GR" dirty="0" smtClean="0"/>
              <a:t>τους.</a:t>
            </a:r>
            <a:endParaRPr lang="el-GR" altLang="el-GR" dirty="0" smtClean="0"/>
          </a:p>
        </p:txBody>
      </p:sp>
      <p:sp>
        <p:nvSpPr>
          <p:cNvPr id="17412"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6261D3-4B0A-4A93-8D0A-2143A4E52FA3}" type="slidenum">
              <a:rPr lang="el-GR" altLang="el-GR"/>
              <a:pPr eaLnBrk="1" hangingPunct="1"/>
              <a:t>15</a:t>
            </a:fld>
            <a:endParaRPr lang="el-GR" altLang="el-GR"/>
          </a:p>
        </p:txBody>
      </p:sp>
    </p:spTree>
    <p:extLst>
      <p:ext uri="{BB962C8B-B14F-4D97-AF65-F5344CB8AC3E}">
        <p14:creationId xmlns:p14="http://schemas.microsoft.com/office/powerpoint/2010/main" val="175645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l-GR" smtClean="0"/>
              <a:t>Διογκωτικά αλεύρων</a:t>
            </a:r>
          </a:p>
        </p:txBody>
      </p:sp>
      <p:sp>
        <p:nvSpPr>
          <p:cNvPr id="18435" name="Rectangle 3"/>
          <p:cNvSpPr>
            <a:spLocks noGrp="1" noChangeArrowheads="1"/>
          </p:cNvSpPr>
          <p:nvPr>
            <p:ph idx="1"/>
          </p:nvPr>
        </p:nvSpPr>
        <p:spPr/>
        <p:txBody>
          <a:bodyPr/>
          <a:lstStyle/>
          <a:p>
            <a:pPr eaLnBrk="1" hangingPunct="1"/>
            <a:r>
              <a:rPr lang="el-GR" altLang="el-GR" dirty="0" smtClean="0"/>
              <a:t>Είναι οι ουσίες ή οι συνδυασμοί ουσιών που </a:t>
            </a:r>
            <a:r>
              <a:rPr lang="el-GR" altLang="el-GR" dirty="0" smtClean="0"/>
              <a:t>ελευθερώνουν </a:t>
            </a:r>
            <a:r>
              <a:rPr lang="el-GR" altLang="el-GR" dirty="0" smtClean="0"/>
              <a:t>αέριο και ως εκ τούτου αυξάνουν τον όγκο της ζύμης ή του </a:t>
            </a:r>
            <a:r>
              <a:rPr lang="el-GR" altLang="el-GR" dirty="0" err="1" smtClean="0"/>
              <a:t>παναρίσματος</a:t>
            </a:r>
            <a:r>
              <a:rPr lang="el-GR" altLang="el-GR" dirty="0" smtClean="0"/>
              <a:t>. Προστίθενται στο </a:t>
            </a:r>
            <a:r>
              <a:rPr lang="el-GR" altLang="el-GR" dirty="0" smtClean="0"/>
              <a:t>αλεύρι, </a:t>
            </a:r>
            <a:r>
              <a:rPr lang="el-GR" altLang="el-GR" dirty="0" smtClean="0"/>
              <a:t>αλλά και στα πρόσθετα των </a:t>
            </a:r>
            <a:r>
              <a:rPr lang="el-GR" altLang="el-GR" dirty="0" smtClean="0"/>
              <a:t>αρτοσκευασμάτων.</a:t>
            </a:r>
            <a:endParaRPr lang="el-GR" altLang="el-GR" dirty="0" smtClean="0"/>
          </a:p>
        </p:txBody>
      </p:sp>
      <p:sp>
        <p:nvSpPr>
          <p:cNvPr id="18436"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B89A6-D534-43B0-928D-50B8DAFD24BD}" type="slidenum">
              <a:rPr lang="el-GR" altLang="el-GR"/>
              <a:pPr eaLnBrk="1" hangingPunct="1"/>
              <a:t>16</a:t>
            </a:fld>
            <a:endParaRPr lang="el-GR" altLang="el-GR"/>
          </a:p>
        </p:txBody>
      </p:sp>
    </p:spTree>
    <p:extLst>
      <p:ext uri="{BB962C8B-B14F-4D97-AF65-F5344CB8AC3E}">
        <p14:creationId xmlns:p14="http://schemas.microsoft.com/office/powerpoint/2010/main" val="332354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l-GR" altLang="el-GR" dirty="0" smtClean="0"/>
              <a:t>Βελτιωτικά αλεύρων ή </a:t>
            </a:r>
            <a:br>
              <a:rPr lang="el-GR" altLang="el-GR" dirty="0" smtClean="0"/>
            </a:br>
            <a:r>
              <a:rPr lang="el-GR" altLang="el-GR" dirty="0" smtClean="0"/>
              <a:t>παράγοντες βελτίωσης</a:t>
            </a:r>
          </a:p>
        </p:txBody>
      </p:sp>
      <p:sp>
        <p:nvSpPr>
          <p:cNvPr id="19459" name="Rectangle 3"/>
          <p:cNvSpPr>
            <a:spLocks noGrp="1" noChangeArrowheads="1"/>
          </p:cNvSpPr>
          <p:nvPr>
            <p:ph idx="1"/>
          </p:nvPr>
        </p:nvSpPr>
        <p:spPr/>
        <p:txBody>
          <a:bodyPr/>
          <a:lstStyle/>
          <a:p>
            <a:pPr eaLnBrk="1" hangingPunct="1"/>
            <a:r>
              <a:rPr lang="el-GR" altLang="el-GR" dirty="0" smtClean="0"/>
              <a:t>Είναι πρόσθετα τροφίμων που προστίθενται στο αλεύρι προκειμένου να βοηθήσουν στη διαχείριση της ζύμης κατά την ανάμιξή κ το ψήσιμο, να βελτιώσουν την </a:t>
            </a:r>
            <a:r>
              <a:rPr lang="el-GR" altLang="el-GR" dirty="0" err="1" smtClean="0"/>
              <a:t>αρτοποιητική</a:t>
            </a:r>
            <a:r>
              <a:rPr lang="el-GR" altLang="el-GR" dirty="0" smtClean="0"/>
              <a:t> της ικανότητα και την ποιότητα των τελικών προϊόντων, καθώς και την αύξηση της απόδοσης σε τελικό </a:t>
            </a:r>
            <a:r>
              <a:rPr lang="el-GR" altLang="el-GR" dirty="0" smtClean="0"/>
              <a:t>προϊόν.</a:t>
            </a:r>
            <a:endParaRPr lang="el-GR" altLang="el-GR" dirty="0" smtClean="0"/>
          </a:p>
        </p:txBody>
      </p:sp>
      <p:sp>
        <p:nvSpPr>
          <p:cNvPr id="19460"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99279D-8139-4A08-9D38-72BD527BDC16}" type="slidenum">
              <a:rPr lang="el-GR" altLang="el-GR"/>
              <a:pPr eaLnBrk="1" hangingPunct="1"/>
              <a:t>17</a:t>
            </a:fld>
            <a:endParaRPr lang="el-GR" altLang="el-GR"/>
          </a:p>
        </p:txBody>
      </p:sp>
    </p:spTree>
    <p:extLst>
      <p:ext uri="{BB962C8B-B14F-4D97-AF65-F5344CB8AC3E}">
        <p14:creationId xmlns:p14="http://schemas.microsoft.com/office/powerpoint/2010/main" val="296807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a:bodyPr>
          <a:lstStyle/>
          <a:p>
            <a:pPr eaLnBrk="1" hangingPunct="1"/>
            <a:r>
              <a:rPr lang="el-GR" altLang="el-GR" dirty="0" smtClean="0"/>
              <a:t>Ουσίες επικάλυψης των </a:t>
            </a:r>
            <a:r>
              <a:rPr lang="el-GR" altLang="el-GR" dirty="0" smtClean="0"/>
              <a:t>τροφίμων </a:t>
            </a:r>
            <a:r>
              <a:rPr lang="el-GR" altLang="el-GR" sz="3000" b="0" dirty="0" smtClean="0"/>
              <a:t>1/2</a:t>
            </a:r>
            <a:endParaRPr lang="el-GR" altLang="el-GR" sz="3000" b="0" dirty="0" smtClean="0"/>
          </a:p>
        </p:txBody>
      </p:sp>
      <p:sp>
        <p:nvSpPr>
          <p:cNvPr id="20483" name="2 - Θέση περιεχομένου"/>
          <p:cNvSpPr>
            <a:spLocks noGrp="1"/>
          </p:cNvSpPr>
          <p:nvPr>
            <p:ph idx="1"/>
          </p:nvPr>
        </p:nvSpPr>
        <p:spPr/>
        <p:txBody>
          <a:bodyPr/>
          <a:lstStyle/>
          <a:p>
            <a:pPr eaLnBrk="1" hangingPunct="1"/>
            <a:r>
              <a:rPr lang="el-GR" altLang="el-GR" dirty="0" smtClean="0"/>
              <a:t>Είναι ουσίες που τοποθετούνται στην εξωτερική επιφάνεια των τροφίμων (</a:t>
            </a:r>
            <a:r>
              <a:rPr lang="el-GR" altLang="el-GR" dirty="0" err="1" smtClean="0"/>
              <a:t>γλασάρισμα</a:t>
            </a:r>
            <a:r>
              <a:rPr lang="el-GR" altLang="el-GR" dirty="0" smtClean="0"/>
              <a:t>), για να δώσουν στιλπνότητα ή προστατευτική </a:t>
            </a:r>
            <a:r>
              <a:rPr lang="el-GR" altLang="el-GR" dirty="0" smtClean="0"/>
              <a:t>επικάλυψη.</a:t>
            </a:r>
            <a:endParaRPr lang="el-GR" altLang="el-GR" dirty="0" smtClean="0"/>
          </a:p>
          <a:p>
            <a:pPr eaLnBrk="1" hangingPunct="1"/>
            <a:r>
              <a:rPr lang="el-GR" altLang="el-GR" dirty="0" smtClean="0"/>
              <a:t>Με κριτήριο τη λειτουργική δράση </a:t>
            </a:r>
            <a:r>
              <a:rPr lang="el-GR" altLang="el-GR" dirty="0" smtClean="0"/>
              <a:t>ταξινομούνται:</a:t>
            </a:r>
            <a:endParaRPr lang="el-GR" altLang="el-GR" dirty="0" smtClean="0"/>
          </a:p>
          <a:p>
            <a:pPr lvl="1" eaLnBrk="1" hangingPunct="1"/>
            <a:r>
              <a:rPr lang="el-GR" altLang="el-GR" dirty="0" smtClean="0"/>
              <a:t>Στις </a:t>
            </a:r>
            <a:r>
              <a:rPr lang="el-GR" altLang="el-GR" dirty="0" smtClean="0"/>
              <a:t>προστατευτικές </a:t>
            </a:r>
            <a:r>
              <a:rPr lang="el-GR" altLang="el-GR" dirty="0" smtClean="0"/>
              <a:t>ουσίες.</a:t>
            </a:r>
            <a:endParaRPr lang="el-GR" altLang="el-GR" dirty="0" smtClean="0"/>
          </a:p>
          <a:p>
            <a:pPr lvl="1" eaLnBrk="1" hangingPunct="1"/>
            <a:r>
              <a:rPr lang="el-GR" altLang="el-GR" dirty="0" smtClean="0"/>
              <a:t>Στις </a:t>
            </a:r>
            <a:r>
              <a:rPr lang="el-GR" altLang="el-GR" dirty="0" smtClean="0"/>
              <a:t>ουσίες </a:t>
            </a:r>
            <a:r>
              <a:rPr lang="el-GR" altLang="el-GR" dirty="0" smtClean="0"/>
              <a:t>γυαλίσματος.</a:t>
            </a:r>
            <a:endParaRPr lang="el-GR" altLang="el-GR" dirty="0" smtClean="0"/>
          </a:p>
          <a:p>
            <a:pPr lvl="1" eaLnBrk="1" hangingPunct="1"/>
            <a:r>
              <a:rPr lang="el-GR" altLang="el-GR" dirty="0" smtClean="0"/>
              <a:t>Στις </a:t>
            </a:r>
            <a:r>
              <a:rPr lang="el-GR" altLang="el-GR" dirty="0" smtClean="0"/>
              <a:t>ουσίες σφραγίσματος για αποφυγή </a:t>
            </a:r>
            <a:r>
              <a:rPr lang="el-GR" altLang="el-GR" dirty="0" smtClean="0"/>
              <a:t>διαρροών.</a:t>
            </a:r>
            <a:endParaRPr lang="el-GR" altLang="el-GR" dirty="0" smtClean="0"/>
          </a:p>
        </p:txBody>
      </p:sp>
      <p:sp>
        <p:nvSpPr>
          <p:cNvPr id="20485"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8BB37D-83C1-496A-AEF2-11017CC6BDFA}" type="slidenum">
              <a:rPr lang="el-GR" altLang="el-GR"/>
              <a:pPr eaLnBrk="1" hangingPunct="1"/>
              <a:t>18</a:t>
            </a:fld>
            <a:endParaRPr lang="el-GR" altLang="el-GR"/>
          </a:p>
        </p:txBody>
      </p:sp>
    </p:spTree>
    <p:extLst>
      <p:ext uri="{BB962C8B-B14F-4D97-AF65-F5344CB8AC3E}">
        <p14:creationId xmlns:p14="http://schemas.microsoft.com/office/powerpoint/2010/main" val="3381834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9" name="Group 49"/>
          <p:cNvGraphicFramePr>
            <a:graphicFrameLocks noGrp="1"/>
          </p:cNvGraphicFramePr>
          <p:nvPr>
            <p:ph idx="1"/>
            <p:extLst>
              <p:ext uri="{D42A27DB-BD31-4B8C-83A1-F6EECF244321}">
                <p14:modId xmlns:p14="http://schemas.microsoft.com/office/powerpoint/2010/main" val="1498003949"/>
              </p:ext>
            </p:extLst>
          </p:nvPr>
        </p:nvGraphicFramePr>
        <p:xfrm>
          <a:off x="250826" y="404664"/>
          <a:ext cx="8642349" cy="6269038"/>
        </p:xfrm>
        <a:graphic>
          <a:graphicData uri="http://schemas.openxmlformats.org/drawingml/2006/table">
            <a:tbl>
              <a:tblPr/>
              <a:tblGrid>
                <a:gridCol w="2880783"/>
                <a:gridCol w="2880783"/>
                <a:gridCol w="2880783"/>
              </a:tblGrid>
              <a:tr h="4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rPr>
                        <a:t>Πυκνωτικά μέσα</a:t>
                      </a:r>
                    </a:p>
                  </a:txBody>
                  <a:tcPr marL="96026" marR="96026"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Αυξάνουν ιξώδες</a:t>
                      </a:r>
                    </a:p>
                  </a:txBody>
                  <a:tcPr marL="96026" marR="9602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Σούπες, κρέμες</a:t>
                      </a:r>
                    </a:p>
                  </a:txBody>
                  <a:tcPr marL="96026" marR="96026"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7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rPr>
                        <a:t>Σταθεροποιητές και</a:t>
                      </a:r>
                    </a:p>
                  </a:txBody>
                  <a:tcPr marL="96026" marR="96026"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Διατήρηση ομοιογενούς διασποράς &gt;2 ουσιών</a:t>
                      </a:r>
                    </a:p>
                  </a:txBody>
                  <a:tcPr marL="96026" marR="9602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Γαλα κακάο,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Γιαούρτι με φρούτα,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Παγωτά, αλλαντικά, μαρέγκες</a:t>
                      </a:r>
                    </a:p>
                  </a:txBody>
                  <a:tcPr marL="96026" marR="96026"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rPr>
                        <a:t>τροποποιημένα άμυλα</a:t>
                      </a:r>
                    </a:p>
                  </a:txBody>
                  <a:tcPr marL="96026" marR="96026"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Διατήρηση φυσικοχημικής κατάστασης τροφίμου ώστε να επιτρέπουν συνδεσιμότητα τεμαχίων στην ανασύσταση</a:t>
                      </a:r>
                    </a:p>
                  </a:txBody>
                  <a:tcPr marL="96026" marR="9602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chemeClr val="tx1"/>
                        </a:solidFill>
                        <a:effectLst/>
                        <a:latin typeface="+mn-lt"/>
                      </a:endParaRPr>
                    </a:p>
                  </a:txBody>
                  <a:tcPr marL="96026" marR="96026"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err="1" smtClean="0">
                          <a:ln>
                            <a:noFill/>
                          </a:ln>
                          <a:solidFill>
                            <a:schemeClr val="bg1"/>
                          </a:solidFill>
                          <a:effectLst/>
                          <a:latin typeface="+mn-lt"/>
                        </a:rPr>
                        <a:t>Πηκτωματογόνα</a:t>
                      </a:r>
                      <a:endParaRPr kumimoji="0" lang="el-GR" sz="2000" b="1" i="0" u="none" strike="noStrike" cap="none" normalizeH="0" baseline="0" dirty="0" smtClean="0">
                        <a:ln>
                          <a:noFill/>
                        </a:ln>
                        <a:solidFill>
                          <a:schemeClr val="bg1"/>
                        </a:solidFill>
                        <a:effectLst/>
                        <a:latin typeface="+mn-lt"/>
                      </a:endParaRPr>
                    </a:p>
                  </a:txBody>
                  <a:tcPr marL="96026" marR="96026"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Προσδίδουν υφή, σταθεροποιούν δομή</a:t>
                      </a:r>
                    </a:p>
                  </a:txBody>
                  <a:tcPr marL="96026" marR="9602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Ζελέ φρούτων, πουτίγκες</a:t>
                      </a:r>
                    </a:p>
                  </a:txBody>
                  <a:tcPr marL="96026" marR="96026"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bg1"/>
                          </a:solidFill>
                          <a:effectLst/>
                          <a:latin typeface="+mn-lt"/>
                        </a:rPr>
                        <a:t>Σκληρυντικοί παράγοντες</a:t>
                      </a:r>
                    </a:p>
                  </a:txBody>
                  <a:tcPr marL="96026" marR="96026"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Παράγουν σκληρότητα ή το τραγανό μέσω αλληλεπίδρασης με πηκτωματογόνα</a:t>
                      </a:r>
                    </a:p>
                  </a:txBody>
                  <a:tcPr marL="96026" marR="96026"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Κονσέρβες φρούτων και λαχανικών </a:t>
                      </a:r>
                    </a:p>
                  </a:txBody>
                  <a:tcPr marL="96026" marR="96026"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0" name="29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FCB69D-77CF-4332-B1C4-09981E62EFB5}" type="slidenum">
              <a:rPr lang="el-GR" altLang="el-GR"/>
              <a:pPr eaLnBrk="1" hangingPunct="1"/>
              <a:t>1</a:t>
            </a:fld>
            <a:endParaRPr lang="el-GR" altLang="el-GR"/>
          </a:p>
        </p:txBody>
      </p:sp>
    </p:spTree>
    <p:extLst>
      <p:ext uri="{BB962C8B-B14F-4D97-AF65-F5344CB8AC3E}">
        <p14:creationId xmlns:p14="http://schemas.microsoft.com/office/powerpoint/2010/main" val="1057186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r>
              <a:rPr lang="el-GR" altLang="el-GR" dirty="0">
                <a:solidFill>
                  <a:prstClr val="white"/>
                </a:solidFill>
              </a:rPr>
              <a:t>Ουσίες επικάλυψης των τροφίμων </a:t>
            </a:r>
            <a:r>
              <a:rPr lang="el-GR" altLang="el-GR" sz="3000" b="0" dirty="0" smtClean="0">
                <a:solidFill>
                  <a:prstClr val="white"/>
                </a:solidFill>
              </a:rPr>
              <a:t>2/2</a:t>
            </a:r>
            <a:endParaRPr lang="el-GR" altLang="el-GR" sz="3200" dirty="0" smtClean="0"/>
          </a:p>
        </p:txBody>
      </p:sp>
      <p:sp>
        <p:nvSpPr>
          <p:cNvPr id="21507" name="2 - Θέση περιεχομένου"/>
          <p:cNvSpPr>
            <a:spLocks noGrp="1"/>
          </p:cNvSpPr>
          <p:nvPr>
            <p:ph idx="1"/>
          </p:nvPr>
        </p:nvSpPr>
        <p:spPr/>
        <p:txBody>
          <a:bodyPr/>
          <a:lstStyle/>
          <a:p>
            <a:pPr eaLnBrk="1" hangingPunct="1"/>
            <a:r>
              <a:rPr lang="el-GR" altLang="el-GR" dirty="0" smtClean="0"/>
              <a:t>Αυξάνουν </a:t>
            </a:r>
            <a:r>
              <a:rPr lang="el-GR" altLang="el-GR" dirty="0" smtClean="0"/>
              <a:t>φωτεινότητα.</a:t>
            </a:r>
            <a:endParaRPr lang="el-GR" altLang="el-GR" dirty="0" smtClean="0"/>
          </a:p>
          <a:p>
            <a:pPr eaLnBrk="1" hangingPunct="1"/>
            <a:r>
              <a:rPr lang="el-GR" altLang="el-GR" dirty="0" smtClean="0"/>
              <a:t>Βελτιώνουνε εμφάνιση </a:t>
            </a:r>
            <a:r>
              <a:rPr lang="el-GR" altLang="el-GR" dirty="0" smtClean="0"/>
              <a:t>προϊόντος.</a:t>
            </a:r>
            <a:endParaRPr lang="el-GR" altLang="el-GR" dirty="0" smtClean="0"/>
          </a:p>
          <a:p>
            <a:pPr eaLnBrk="1" hangingPunct="1"/>
            <a:r>
              <a:rPr lang="el-GR" altLang="el-GR" dirty="0" smtClean="0"/>
              <a:t>Παρατείνουν τη ζωή στο ράφι (</a:t>
            </a:r>
            <a:r>
              <a:rPr lang="en-US" altLang="el-GR" dirty="0" smtClean="0"/>
              <a:t>shelf time</a:t>
            </a:r>
            <a:r>
              <a:rPr lang="en-US" altLang="el-GR" dirty="0" smtClean="0"/>
              <a:t>)</a:t>
            </a:r>
            <a:r>
              <a:rPr lang="el-GR" altLang="el-GR" dirty="0" smtClean="0"/>
              <a:t>.</a:t>
            </a:r>
            <a:endParaRPr lang="en-US" altLang="el-GR" dirty="0" smtClean="0"/>
          </a:p>
          <a:p>
            <a:pPr eaLnBrk="1" hangingPunct="1"/>
            <a:r>
              <a:rPr lang="el-GR" altLang="el-GR" dirty="0" smtClean="0"/>
              <a:t>Αποτρέπουν είσοδο </a:t>
            </a:r>
            <a:r>
              <a:rPr lang="el-GR" altLang="el-GR" dirty="0" smtClean="0"/>
              <a:t>μικροβίων.</a:t>
            </a:r>
            <a:endParaRPr lang="el-GR" altLang="el-GR" dirty="0" smtClean="0"/>
          </a:p>
          <a:p>
            <a:pPr eaLnBrk="1" hangingPunct="1"/>
            <a:r>
              <a:rPr lang="el-GR" altLang="el-GR" dirty="0" smtClean="0"/>
              <a:t>Αποτρέπουν είσοδο/έξοδο </a:t>
            </a:r>
            <a:r>
              <a:rPr lang="el-GR" altLang="el-GR" dirty="0" smtClean="0"/>
              <a:t>υγρασίας.</a:t>
            </a:r>
            <a:endParaRPr lang="el-GR" altLang="el-GR" dirty="0" smtClean="0"/>
          </a:p>
          <a:p>
            <a:pPr eaLnBrk="1" hangingPunct="1"/>
            <a:r>
              <a:rPr lang="el-GR" altLang="el-GR" dirty="0" smtClean="0"/>
              <a:t>Αποκλείουν επαφή με εξωτερικό αέρα (οξυγόνο</a:t>
            </a:r>
            <a:r>
              <a:rPr lang="el-GR" altLang="el-GR" dirty="0" smtClean="0"/>
              <a:t>).</a:t>
            </a:r>
            <a:endParaRPr lang="el-GR" altLang="el-GR" dirty="0" smtClean="0"/>
          </a:p>
          <a:p>
            <a:pPr eaLnBrk="1" hangingPunct="1"/>
            <a:r>
              <a:rPr lang="el-GR" altLang="el-GR" b="1" dirty="0" smtClean="0"/>
              <a:t>=&gt;</a:t>
            </a:r>
            <a:r>
              <a:rPr lang="el-GR" altLang="el-GR" dirty="0" smtClean="0"/>
              <a:t>Παρατείνεται χρόνος </a:t>
            </a:r>
            <a:r>
              <a:rPr lang="el-GR" altLang="el-GR" dirty="0" smtClean="0"/>
              <a:t>συντήρησης.</a:t>
            </a:r>
            <a:endParaRPr lang="el-GR" altLang="el-GR" dirty="0" smtClean="0"/>
          </a:p>
        </p:txBody>
      </p:sp>
      <p:sp>
        <p:nvSpPr>
          <p:cNvPr id="21509"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8338ED-5323-497B-8247-E3C057513BA6}" type="slidenum">
              <a:rPr lang="el-GR" altLang="el-GR"/>
              <a:pPr eaLnBrk="1" hangingPunct="1"/>
              <a:t>19</a:t>
            </a:fld>
            <a:endParaRPr lang="el-GR" altLang="el-GR"/>
          </a:p>
        </p:txBody>
      </p:sp>
    </p:spTree>
    <p:extLst>
      <p:ext uri="{BB962C8B-B14F-4D97-AF65-F5344CB8AC3E}">
        <p14:creationId xmlns:p14="http://schemas.microsoft.com/office/powerpoint/2010/main" val="136810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altLang="el-GR" sz="3600" dirty="0" smtClean="0"/>
              <a:t>Εφαρμογή ουσιών επικάλυψης </a:t>
            </a:r>
            <a:r>
              <a:rPr lang="el-GR" altLang="el-GR" sz="3600" dirty="0" smtClean="0"/>
              <a:t/>
            </a:r>
            <a:br>
              <a:rPr lang="el-GR" altLang="el-GR" sz="3600" dirty="0" smtClean="0"/>
            </a:br>
            <a:r>
              <a:rPr lang="el-GR" altLang="el-GR" sz="3600" dirty="0" smtClean="0"/>
              <a:t>των </a:t>
            </a:r>
            <a:r>
              <a:rPr lang="el-GR" altLang="el-GR" sz="3600" dirty="0" smtClean="0"/>
              <a:t>τροφίμων</a:t>
            </a:r>
          </a:p>
        </p:txBody>
      </p:sp>
      <p:sp>
        <p:nvSpPr>
          <p:cNvPr id="22531" name="2 - Θέση περιεχομένου"/>
          <p:cNvSpPr>
            <a:spLocks noGrp="1"/>
          </p:cNvSpPr>
          <p:nvPr>
            <p:ph idx="1"/>
          </p:nvPr>
        </p:nvSpPr>
        <p:spPr/>
        <p:txBody>
          <a:bodyPr/>
          <a:lstStyle/>
          <a:p>
            <a:pPr eaLnBrk="1" hangingPunct="1"/>
            <a:r>
              <a:rPr lang="el-GR" altLang="el-GR" dirty="0" smtClean="0"/>
              <a:t>Ενσωμάτωση συντηρητικών και αντιοξειδωτικών ενώσεων στις ουσίες </a:t>
            </a:r>
            <a:r>
              <a:rPr lang="el-GR" altLang="el-GR" dirty="0" smtClean="0"/>
              <a:t>επικάλυψης.</a:t>
            </a:r>
            <a:endParaRPr lang="el-GR" altLang="el-GR" dirty="0" smtClean="0"/>
          </a:p>
          <a:p>
            <a:pPr eaLnBrk="1" hangingPunct="1"/>
            <a:r>
              <a:rPr lang="el-GR" altLang="el-GR" dirty="0" err="1" smtClean="0"/>
              <a:t>Γλασσαρισμένα</a:t>
            </a:r>
            <a:r>
              <a:rPr lang="el-GR" altLang="el-GR" dirty="0" smtClean="0"/>
              <a:t> </a:t>
            </a:r>
            <a:r>
              <a:rPr lang="el-GR" altLang="el-GR" dirty="0" smtClean="0"/>
              <a:t>γλυκά.</a:t>
            </a:r>
            <a:endParaRPr lang="el-GR" altLang="el-GR" dirty="0" smtClean="0"/>
          </a:p>
          <a:p>
            <a:pPr eaLnBrk="1" hangingPunct="1"/>
            <a:r>
              <a:rPr lang="el-GR" altLang="el-GR" dirty="0" smtClean="0"/>
              <a:t>Χρήση απλών ή χρωματισμένων κεριών παραφίνης στην επικάλυψη σκληρών και </a:t>
            </a:r>
            <a:r>
              <a:rPr lang="el-GR" altLang="el-GR" dirty="0" err="1" smtClean="0"/>
              <a:t>ημίσκληρων</a:t>
            </a:r>
            <a:r>
              <a:rPr lang="el-GR" altLang="el-GR" dirty="0" smtClean="0"/>
              <a:t> </a:t>
            </a:r>
            <a:r>
              <a:rPr lang="el-GR" altLang="el-GR" dirty="0" smtClean="0"/>
              <a:t>τυριών.</a:t>
            </a:r>
            <a:endParaRPr lang="el-GR" altLang="el-GR" dirty="0" smtClean="0"/>
          </a:p>
          <a:p>
            <a:pPr eaLnBrk="1" hangingPunct="1"/>
            <a:endParaRPr lang="el-GR" altLang="el-GR" dirty="0" smtClean="0"/>
          </a:p>
        </p:txBody>
      </p:sp>
      <p:sp>
        <p:nvSpPr>
          <p:cNvPr id="22533"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39CF78-C91C-44B2-B905-FB6721AB4BA1}" type="slidenum">
              <a:rPr lang="el-GR" altLang="el-GR"/>
              <a:pPr eaLnBrk="1" hangingPunct="1"/>
              <a:t>20</a:t>
            </a:fld>
            <a:endParaRPr lang="el-GR" altLang="el-GR"/>
          </a:p>
        </p:txBody>
      </p:sp>
    </p:spTree>
    <p:extLst>
      <p:ext uri="{BB962C8B-B14F-4D97-AF65-F5344CB8AC3E}">
        <p14:creationId xmlns:p14="http://schemas.microsoft.com/office/powerpoint/2010/main" val="230318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eaLnBrk="1" hangingPunct="1"/>
            <a:r>
              <a:rPr lang="el-GR" altLang="el-GR" smtClean="0"/>
              <a:t>Συμπλοκοποιητές </a:t>
            </a:r>
          </a:p>
        </p:txBody>
      </p:sp>
      <p:sp>
        <p:nvSpPr>
          <p:cNvPr id="23555" name="2 - Θέση περιεχομένου"/>
          <p:cNvSpPr>
            <a:spLocks noGrp="1"/>
          </p:cNvSpPr>
          <p:nvPr>
            <p:ph idx="1"/>
          </p:nvPr>
        </p:nvSpPr>
        <p:spPr/>
        <p:txBody>
          <a:bodyPr>
            <a:normAutofit/>
          </a:bodyPr>
          <a:lstStyle/>
          <a:p>
            <a:pPr marL="0" indent="0">
              <a:buNone/>
            </a:pPr>
            <a:r>
              <a:rPr lang="el-GR" altLang="el-GR" dirty="0" smtClean="0"/>
              <a:t>Είναι οι ουσίες που σχηματίζουν χημικά </a:t>
            </a:r>
            <a:r>
              <a:rPr lang="el-GR" altLang="el-GR" dirty="0" err="1" smtClean="0"/>
              <a:t>σύμπολοκα</a:t>
            </a:r>
            <a:r>
              <a:rPr lang="el-GR" altLang="el-GR" dirty="0" smtClean="0"/>
              <a:t> με μεταλλικά ιόντα. Η ικανότητα αυτή βοηθά στη </a:t>
            </a:r>
            <a:r>
              <a:rPr lang="el-GR" altLang="el-GR" dirty="0" smtClean="0"/>
              <a:t>σταθεροποίηση:</a:t>
            </a:r>
            <a:endParaRPr lang="el-GR" altLang="el-GR" dirty="0" smtClean="0"/>
          </a:p>
          <a:p>
            <a:pPr eaLnBrk="1" hangingPunct="1"/>
            <a:r>
              <a:rPr lang="el-GR" altLang="el-GR" dirty="0" smtClean="0"/>
              <a:t>του </a:t>
            </a:r>
            <a:r>
              <a:rPr lang="el-GR" altLang="el-GR" dirty="0" smtClean="0"/>
              <a:t>χρώματος,</a:t>
            </a:r>
            <a:endParaRPr lang="el-GR" altLang="el-GR" dirty="0" smtClean="0"/>
          </a:p>
          <a:p>
            <a:pPr eaLnBrk="1" hangingPunct="1"/>
            <a:r>
              <a:rPr lang="el-GR" altLang="el-GR" dirty="0" smtClean="0"/>
              <a:t>του </a:t>
            </a:r>
            <a:r>
              <a:rPr lang="el-GR" altLang="el-GR" dirty="0" smtClean="0"/>
              <a:t>αρώματος,</a:t>
            </a:r>
            <a:endParaRPr lang="el-GR" altLang="el-GR" dirty="0" smtClean="0"/>
          </a:p>
          <a:p>
            <a:pPr eaLnBrk="1" hangingPunct="1"/>
            <a:r>
              <a:rPr lang="el-GR" altLang="el-GR" dirty="0" smtClean="0"/>
              <a:t>της </a:t>
            </a:r>
            <a:r>
              <a:rPr lang="el-GR" altLang="el-GR" dirty="0" smtClean="0"/>
              <a:t>υφής.</a:t>
            </a:r>
            <a:endParaRPr lang="el-GR" altLang="el-GR" dirty="0" smtClean="0"/>
          </a:p>
          <a:p>
            <a:pPr marL="0" indent="0">
              <a:buNone/>
            </a:pPr>
            <a:r>
              <a:rPr lang="el-GR" altLang="el-GR" dirty="0" smtClean="0"/>
              <a:t>Αφού τα μεταλλικά ιόντα λειτουργούν συνήθως ως καταλύτες προαγωγής αντιδράσεων </a:t>
            </a:r>
            <a:r>
              <a:rPr lang="el-GR" altLang="el-GR" dirty="0" smtClean="0"/>
              <a:t>αλλοίωσης </a:t>
            </a:r>
            <a:r>
              <a:rPr lang="el-GR" altLang="el-GR" dirty="0" smtClean="0"/>
              <a:t>των οργανοληπτικών χαρακτηριστικών </a:t>
            </a:r>
            <a:r>
              <a:rPr lang="el-GR" altLang="el-GR" dirty="0" smtClean="0"/>
              <a:t>και </a:t>
            </a:r>
            <a:r>
              <a:rPr lang="el-GR" altLang="el-GR" dirty="0" smtClean="0"/>
              <a:t>διατροφικής </a:t>
            </a:r>
            <a:r>
              <a:rPr lang="el-GR" altLang="el-GR" dirty="0" smtClean="0"/>
              <a:t>αξίας.</a:t>
            </a:r>
            <a:endParaRPr lang="el-GR" altLang="el-GR" dirty="0" smtClean="0"/>
          </a:p>
          <a:p>
            <a:pPr eaLnBrk="1" hangingPunct="1">
              <a:buFontTx/>
              <a:buNone/>
            </a:pPr>
            <a:r>
              <a:rPr lang="el-GR" altLang="el-GR" dirty="0" smtClean="0"/>
              <a:t>Ζάχαρη, </a:t>
            </a:r>
            <a:r>
              <a:rPr lang="el-GR" altLang="el-GR" dirty="0" smtClean="0"/>
              <a:t>γαλακτοκομικά.</a:t>
            </a:r>
            <a:endParaRPr lang="el-GR" altLang="el-GR" dirty="0" smtClean="0"/>
          </a:p>
        </p:txBody>
      </p:sp>
      <p:sp>
        <p:nvSpPr>
          <p:cNvPr id="23557"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7AE3A6-346D-4F2A-9081-D1D107B10CC4}" type="slidenum">
              <a:rPr lang="el-GR" altLang="el-GR"/>
              <a:pPr eaLnBrk="1" hangingPunct="1"/>
              <a:t>21</a:t>
            </a:fld>
            <a:endParaRPr lang="el-GR" altLang="el-GR"/>
          </a:p>
        </p:txBody>
      </p:sp>
    </p:spTree>
    <p:extLst>
      <p:ext uri="{BB962C8B-B14F-4D97-AF65-F5344CB8AC3E}">
        <p14:creationId xmlns:p14="http://schemas.microsoft.com/office/powerpoint/2010/main" val="402654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altLang="el-GR" smtClean="0"/>
              <a:t>Παράγοντες αντισυσσμάτωσης</a:t>
            </a:r>
          </a:p>
        </p:txBody>
      </p:sp>
      <p:sp>
        <p:nvSpPr>
          <p:cNvPr id="24579" name="2 - Θέση περιεχομένου"/>
          <p:cNvSpPr>
            <a:spLocks noGrp="1"/>
          </p:cNvSpPr>
          <p:nvPr>
            <p:ph idx="1"/>
          </p:nvPr>
        </p:nvSpPr>
        <p:spPr/>
        <p:txBody>
          <a:bodyPr/>
          <a:lstStyle/>
          <a:p>
            <a:pPr eaLnBrk="1" hangingPunct="1"/>
            <a:r>
              <a:rPr lang="el-GR" altLang="el-GR" dirty="0" smtClean="0"/>
              <a:t>Είναι οι ουσίες που μειώνουν την τάση μεμονωμένων σωματιδίων των τροφίμων να προσκολλώνται μεταξύ </a:t>
            </a:r>
            <a:r>
              <a:rPr lang="el-GR" altLang="el-GR" dirty="0" smtClean="0"/>
              <a:t>τους.</a:t>
            </a:r>
            <a:endParaRPr lang="el-GR" altLang="el-GR" dirty="0" smtClean="0"/>
          </a:p>
          <a:p>
            <a:pPr eaLnBrk="1" hangingPunct="1"/>
            <a:r>
              <a:rPr lang="el-GR" altLang="el-GR" dirty="0" smtClean="0"/>
              <a:t>Επιτραπέζιο αλάτι, αφυδατωμένα </a:t>
            </a:r>
            <a:r>
              <a:rPr lang="el-GR" altLang="el-GR" dirty="0" smtClean="0"/>
              <a:t>προϊόντα.</a:t>
            </a:r>
            <a:endParaRPr lang="el-GR" altLang="el-GR" dirty="0" smtClean="0"/>
          </a:p>
          <a:p>
            <a:pPr eaLnBrk="1" hangingPunct="1"/>
            <a:endParaRPr lang="el-GR" altLang="el-GR" dirty="0" smtClean="0"/>
          </a:p>
        </p:txBody>
      </p:sp>
      <p:sp>
        <p:nvSpPr>
          <p:cNvPr id="24581"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0673AD-6515-48AC-988C-6183B181E3B4}" type="slidenum">
              <a:rPr lang="el-GR" altLang="el-GR"/>
              <a:pPr eaLnBrk="1" hangingPunct="1"/>
              <a:t>22</a:t>
            </a:fld>
            <a:endParaRPr lang="el-GR" altLang="el-GR"/>
          </a:p>
        </p:txBody>
      </p:sp>
    </p:spTree>
    <p:extLst>
      <p:ext uri="{BB962C8B-B14F-4D97-AF65-F5344CB8AC3E}">
        <p14:creationId xmlns:p14="http://schemas.microsoft.com/office/powerpoint/2010/main" val="931080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altLang="el-GR" smtClean="0"/>
              <a:t>Αντιαφριστικοί παράγοντες</a:t>
            </a:r>
          </a:p>
        </p:txBody>
      </p:sp>
      <p:sp>
        <p:nvSpPr>
          <p:cNvPr id="25603" name="2 - Θέση περιεχομένου"/>
          <p:cNvSpPr>
            <a:spLocks noGrp="1"/>
          </p:cNvSpPr>
          <p:nvPr>
            <p:ph idx="1"/>
          </p:nvPr>
        </p:nvSpPr>
        <p:spPr/>
        <p:txBody>
          <a:bodyPr/>
          <a:lstStyle/>
          <a:p>
            <a:pPr eaLnBrk="1" hangingPunct="1"/>
            <a:r>
              <a:rPr lang="el-GR" altLang="el-GR" dirty="0" smtClean="0"/>
              <a:t>Είναι ουσίες που προλαμβάνουν το σχηματισμό αφρού στα τρόφιμα ή περιορίζουν τον ήδη </a:t>
            </a:r>
            <a:r>
              <a:rPr lang="el-GR" altLang="el-GR" dirty="0" smtClean="0"/>
              <a:t>σχηματισμένο.</a:t>
            </a:r>
            <a:endParaRPr lang="el-GR" altLang="el-GR" dirty="0" smtClean="0"/>
          </a:p>
          <a:p>
            <a:pPr eaLnBrk="1" hangingPunct="1"/>
            <a:r>
              <a:rPr lang="el-GR" altLang="el-GR" dirty="0" smtClean="0"/>
              <a:t>Χυμοί με </a:t>
            </a:r>
            <a:r>
              <a:rPr lang="el-GR" altLang="el-GR" dirty="0" smtClean="0"/>
              <a:t>ζάχαρη.</a:t>
            </a:r>
            <a:endParaRPr lang="el-GR" altLang="el-GR" dirty="0" smtClean="0"/>
          </a:p>
          <a:p>
            <a:pPr eaLnBrk="1" hangingPunct="1"/>
            <a:r>
              <a:rPr lang="el-GR" altLang="el-GR" dirty="0" smtClean="0"/>
              <a:t>Φρουτοχυμοί.</a:t>
            </a:r>
            <a:endParaRPr lang="el-GR" altLang="el-GR" dirty="0" smtClean="0"/>
          </a:p>
          <a:p>
            <a:pPr eaLnBrk="1" hangingPunct="1"/>
            <a:r>
              <a:rPr lang="el-GR" altLang="el-GR" dirty="0" smtClean="0"/>
              <a:t>Μαρμελάδες.</a:t>
            </a:r>
            <a:endParaRPr lang="el-GR" altLang="el-GR" dirty="0" smtClean="0"/>
          </a:p>
          <a:p>
            <a:pPr eaLnBrk="1" hangingPunct="1"/>
            <a:r>
              <a:rPr lang="el-GR" altLang="el-GR" dirty="0" smtClean="0"/>
              <a:t>Εκχύλισμα </a:t>
            </a:r>
            <a:r>
              <a:rPr lang="el-GR" altLang="el-GR" dirty="0" smtClean="0"/>
              <a:t>καφέ.</a:t>
            </a:r>
            <a:endParaRPr lang="el-GR" altLang="el-GR" dirty="0" smtClean="0"/>
          </a:p>
          <a:p>
            <a:pPr eaLnBrk="1" hangingPunct="1"/>
            <a:r>
              <a:rPr lang="el-GR" altLang="el-GR" dirty="0" smtClean="0"/>
              <a:t>Μαγειρικά </a:t>
            </a:r>
            <a:r>
              <a:rPr lang="el-GR" altLang="el-GR" dirty="0" smtClean="0"/>
              <a:t>λίπη.</a:t>
            </a:r>
            <a:endParaRPr lang="el-GR" altLang="el-GR" dirty="0" smtClean="0"/>
          </a:p>
        </p:txBody>
      </p:sp>
      <p:sp>
        <p:nvSpPr>
          <p:cNvPr id="25605"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F57D65-1001-449F-BAC8-7D9C8974C74E}" type="slidenum">
              <a:rPr lang="el-GR" altLang="el-GR"/>
              <a:pPr eaLnBrk="1" hangingPunct="1"/>
              <a:t>23</a:t>
            </a:fld>
            <a:endParaRPr lang="el-GR" altLang="el-GR"/>
          </a:p>
        </p:txBody>
      </p:sp>
    </p:spTree>
    <p:extLst>
      <p:ext uri="{BB962C8B-B14F-4D97-AF65-F5344CB8AC3E}">
        <p14:creationId xmlns:p14="http://schemas.microsoft.com/office/powerpoint/2010/main" val="346179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Αναστασία </a:t>
            </a:r>
            <a:r>
              <a:rPr lang="el-GR" sz="2000" dirty="0" err="1" smtClean="0"/>
              <a:t>Κανέλλου</a:t>
            </a:r>
            <a:r>
              <a:rPr lang="el-GR" sz="2000" dirty="0" smtClean="0"/>
              <a:t> 2014. </a:t>
            </a:r>
            <a:r>
              <a:rPr lang="el-GR" sz="2000" dirty="0"/>
              <a:t>Αναστασία </a:t>
            </a:r>
            <a:r>
              <a:rPr lang="el-GR" sz="2000" dirty="0" err="1"/>
              <a:t>Κανέλλου</a:t>
            </a:r>
            <a:r>
              <a:rPr lang="el-GR" sz="2000" dirty="0"/>
              <a:t> . </a:t>
            </a:r>
            <a:r>
              <a:rPr lang="el-GR" sz="2000" dirty="0" smtClean="0"/>
              <a:t>«Πρόσθετες Ύλες. Ενότητα </a:t>
            </a:r>
            <a:r>
              <a:rPr lang="en-US" sz="2000" dirty="0" smtClean="0"/>
              <a:t>8:</a:t>
            </a:r>
            <a:r>
              <a:rPr lang="el-GR" sz="2000" dirty="0"/>
              <a:t> Πυκνωτικά μέσα – Σταθεροποιητές – </a:t>
            </a:r>
            <a:r>
              <a:rPr lang="el-GR" sz="2000" dirty="0" err="1"/>
              <a:t>Πηκτωματογόνα</a:t>
            </a:r>
            <a:r>
              <a:rPr lang="el-GR" sz="2000" dirty="0"/>
              <a:t> – Σκληρυντικοί παράγοντες».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l-GR" altLang="el-GR" dirty="0" smtClean="0"/>
              <a:t>Ουσίες αύξησης ιξώδους </a:t>
            </a:r>
            <a:r>
              <a:rPr lang="el-GR" altLang="el-GR" dirty="0" smtClean="0"/>
              <a:t/>
            </a:r>
            <a:br>
              <a:rPr lang="el-GR" altLang="el-GR" dirty="0" smtClean="0"/>
            </a:br>
            <a:r>
              <a:rPr lang="el-GR" altLang="el-GR" dirty="0" smtClean="0"/>
              <a:t>και </a:t>
            </a:r>
            <a:r>
              <a:rPr lang="el-GR" altLang="el-GR" dirty="0" smtClean="0"/>
              <a:t>σταθεροποίησης</a:t>
            </a:r>
          </a:p>
        </p:txBody>
      </p:sp>
      <p:sp>
        <p:nvSpPr>
          <p:cNvPr id="4099" name="Rectangle 3"/>
          <p:cNvSpPr>
            <a:spLocks noGrp="1" noChangeArrowheads="1"/>
          </p:cNvSpPr>
          <p:nvPr>
            <p:ph idx="1"/>
          </p:nvPr>
        </p:nvSpPr>
        <p:spPr/>
        <p:txBody>
          <a:bodyPr>
            <a:normAutofit/>
          </a:bodyPr>
          <a:lstStyle/>
          <a:p>
            <a:pPr eaLnBrk="1" hangingPunct="1"/>
            <a:r>
              <a:rPr lang="el-GR" altLang="el-GR" dirty="0" smtClean="0"/>
              <a:t>Ενώσεις που σχηματίζουν ολόκληρη την έκταση τροφίμου τρισδιάστατο δίκτυο:</a:t>
            </a:r>
          </a:p>
          <a:p>
            <a:pPr lvl="1" eaLnBrk="1" hangingPunct="1"/>
            <a:r>
              <a:rPr lang="el-GR" altLang="el-GR" dirty="0" smtClean="0"/>
              <a:t>Για δέσμευση </a:t>
            </a:r>
            <a:r>
              <a:rPr lang="el-GR" altLang="el-GR" dirty="0" smtClean="0"/>
              <a:t>νερού.</a:t>
            </a:r>
            <a:endParaRPr lang="el-GR" altLang="el-GR" dirty="0" smtClean="0"/>
          </a:p>
          <a:p>
            <a:pPr lvl="1" eaLnBrk="1" hangingPunct="1"/>
            <a:r>
              <a:rPr lang="el-GR" altLang="el-GR" dirty="0" smtClean="0"/>
              <a:t>Για σταθεροποίηση συστατικών τροφίμου </a:t>
            </a:r>
            <a:r>
              <a:rPr lang="el-GR" altLang="el-GR" dirty="0" smtClean="0"/>
              <a:t>ομοιόμορφα.</a:t>
            </a:r>
            <a:endParaRPr lang="el-GR" altLang="el-GR" dirty="0" smtClean="0"/>
          </a:p>
          <a:p>
            <a:pPr lvl="1" eaLnBrk="1" hangingPunct="1"/>
            <a:r>
              <a:rPr lang="el-GR" altLang="el-GR" dirty="0" smtClean="0"/>
              <a:t>Για μετατροπή ημίρρευστης δομής σε </a:t>
            </a:r>
            <a:r>
              <a:rPr lang="el-GR" altLang="el-GR" dirty="0" smtClean="0"/>
              <a:t>στερεά.</a:t>
            </a:r>
            <a:endParaRPr lang="el-GR" altLang="el-GR" dirty="0" smtClean="0"/>
          </a:p>
          <a:p>
            <a:pPr eaLnBrk="1" hangingPunct="1"/>
            <a:endParaRPr lang="el-GR" altLang="el-GR" dirty="0" smtClean="0"/>
          </a:p>
          <a:p>
            <a:pPr eaLnBrk="1" hangingPunct="1"/>
            <a:endParaRPr lang="el-GR" altLang="el-GR" dirty="0" smtClean="0"/>
          </a:p>
        </p:txBody>
      </p:sp>
      <p:sp>
        <p:nvSpPr>
          <p:cNvPr id="4100"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BB79F1-16EB-45D2-AB09-4B408C99543C}" type="slidenum">
              <a:rPr lang="el-GR" altLang="el-GR"/>
              <a:pPr eaLnBrk="1" hangingPunct="1"/>
              <a:t>2</a:t>
            </a:fld>
            <a:endParaRPr lang="el-GR" altLang="el-GR"/>
          </a:p>
        </p:txBody>
      </p:sp>
    </p:spTree>
    <p:extLst>
      <p:ext uri="{BB962C8B-B14F-4D97-AF65-F5344CB8AC3E}">
        <p14:creationId xmlns:p14="http://schemas.microsoft.com/office/powerpoint/2010/main" val="314922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l-GR" altLang="el-GR" dirty="0" smtClean="0"/>
              <a:t>Ταξινόμηση πυκνωτικών μέσων, σταθεροποιητών, </a:t>
            </a:r>
            <a:r>
              <a:rPr lang="el-GR" altLang="el-GR" dirty="0" err="1" smtClean="0"/>
              <a:t>πηκτωματογόνων</a:t>
            </a:r>
            <a:endParaRPr lang="el-GR" altLang="el-GR" dirty="0" smtClean="0"/>
          </a:p>
        </p:txBody>
      </p:sp>
      <p:sp>
        <p:nvSpPr>
          <p:cNvPr id="5123" name="Rectangle 3"/>
          <p:cNvSpPr>
            <a:spLocks noGrp="1" noChangeArrowheads="1"/>
          </p:cNvSpPr>
          <p:nvPr>
            <p:ph idx="1"/>
          </p:nvPr>
        </p:nvSpPr>
        <p:spPr>
          <a:xfrm>
            <a:off x="251520" y="1484784"/>
            <a:ext cx="4248472" cy="5112568"/>
          </a:xfrm>
        </p:spPr>
        <p:txBody>
          <a:bodyPr>
            <a:normAutofit/>
          </a:bodyPr>
          <a:lstStyle/>
          <a:p>
            <a:pPr eaLnBrk="1" hangingPunct="1">
              <a:lnSpc>
                <a:spcPct val="100000"/>
              </a:lnSpc>
              <a:buFontTx/>
              <a:buNone/>
            </a:pPr>
            <a:r>
              <a:rPr lang="el-GR" altLang="el-GR" b="1" dirty="0" smtClean="0"/>
              <a:t>Φυσικής προέλευσης</a:t>
            </a:r>
          </a:p>
          <a:p>
            <a:pPr eaLnBrk="1" hangingPunct="1">
              <a:lnSpc>
                <a:spcPct val="100000"/>
              </a:lnSpc>
            </a:pPr>
            <a:r>
              <a:rPr lang="el-GR" altLang="el-GR" dirty="0" smtClean="0"/>
              <a:t>Άμυλο και προϊόντα </a:t>
            </a:r>
            <a:r>
              <a:rPr lang="el-GR" altLang="el-GR" dirty="0" smtClean="0"/>
              <a:t>του.</a:t>
            </a:r>
            <a:endParaRPr lang="el-GR" altLang="el-GR" dirty="0" smtClean="0"/>
          </a:p>
          <a:p>
            <a:pPr eaLnBrk="1" hangingPunct="1">
              <a:lnSpc>
                <a:spcPct val="100000"/>
              </a:lnSpc>
            </a:pPr>
            <a:r>
              <a:rPr lang="el-GR" altLang="el-GR" dirty="0" smtClean="0"/>
              <a:t>Πηκτίνες.</a:t>
            </a:r>
            <a:endParaRPr lang="el-GR" altLang="el-GR" dirty="0" smtClean="0"/>
          </a:p>
          <a:p>
            <a:pPr eaLnBrk="1" hangingPunct="1">
              <a:lnSpc>
                <a:spcPct val="100000"/>
              </a:lnSpc>
            </a:pPr>
            <a:r>
              <a:rPr lang="el-GR" altLang="el-GR" dirty="0" smtClean="0"/>
              <a:t>Κυτταρίνη και </a:t>
            </a:r>
            <a:r>
              <a:rPr lang="el-GR" altLang="el-GR" dirty="0" smtClean="0"/>
              <a:t>προϊόντα.</a:t>
            </a:r>
            <a:endParaRPr lang="el-GR" altLang="el-GR" dirty="0" smtClean="0"/>
          </a:p>
          <a:p>
            <a:pPr eaLnBrk="1" hangingPunct="1">
              <a:lnSpc>
                <a:spcPct val="100000"/>
              </a:lnSpc>
            </a:pPr>
            <a:r>
              <a:rPr lang="el-GR" altLang="el-GR" dirty="0" err="1" smtClean="0"/>
              <a:t>Κόμμεα</a:t>
            </a:r>
            <a:endParaRPr lang="el-GR" altLang="el-GR" dirty="0" smtClean="0"/>
          </a:p>
          <a:p>
            <a:pPr lvl="1" eaLnBrk="1" hangingPunct="1">
              <a:lnSpc>
                <a:spcPct val="100000"/>
              </a:lnSpc>
            </a:pPr>
            <a:r>
              <a:rPr lang="el-GR" altLang="el-GR" dirty="0" smtClean="0"/>
              <a:t>Αραβικό,</a:t>
            </a:r>
            <a:endParaRPr lang="el-GR" altLang="el-GR" dirty="0" smtClean="0"/>
          </a:p>
          <a:p>
            <a:pPr lvl="1" eaLnBrk="1" hangingPunct="1">
              <a:lnSpc>
                <a:spcPct val="100000"/>
              </a:lnSpc>
            </a:pPr>
            <a:r>
              <a:rPr lang="el-GR" altLang="el-GR" dirty="0" err="1" smtClean="0"/>
              <a:t>Τραγκάνθινο</a:t>
            </a:r>
            <a:r>
              <a:rPr lang="el-GR" altLang="el-GR" dirty="0" smtClean="0"/>
              <a:t>.</a:t>
            </a:r>
            <a:endParaRPr lang="el-GR" altLang="el-GR" dirty="0" smtClean="0"/>
          </a:p>
          <a:p>
            <a:pPr eaLnBrk="1" hangingPunct="1">
              <a:lnSpc>
                <a:spcPct val="100000"/>
              </a:lnSpc>
            </a:pPr>
            <a:r>
              <a:rPr lang="el-GR" altLang="el-GR" dirty="0" smtClean="0"/>
              <a:t>Από σπόρους </a:t>
            </a:r>
            <a:r>
              <a:rPr lang="el-GR" altLang="el-GR" dirty="0" smtClean="0"/>
              <a:t>φυτών.</a:t>
            </a:r>
            <a:endParaRPr lang="el-GR" altLang="el-GR" dirty="0" smtClean="0"/>
          </a:p>
          <a:p>
            <a:pPr eaLnBrk="1" hangingPunct="1">
              <a:lnSpc>
                <a:spcPct val="100000"/>
              </a:lnSpc>
            </a:pPr>
            <a:r>
              <a:rPr lang="el-GR" altLang="el-GR" dirty="0" smtClean="0"/>
              <a:t>Χαρουπιών, </a:t>
            </a:r>
            <a:r>
              <a:rPr lang="el-GR" altLang="el-GR" dirty="0" err="1" smtClean="0"/>
              <a:t>γκουάρ</a:t>
            </a:r>
            <a:r>
              <a:rPr lang="el-GR" altLang="el-GR" dirty="0" smtClean="0"/>
              <a:t>, </a:t>
            </a:r>
            <a:r>
              <a:rPr lang="en-US" altLang="el-GR" b="1" dirty="0" err="1" smtClean="0">
                <a:solidFill>
                  <a:schemeClr val="accent5">
                    <a:lumMod val="50000"/>
                  </a:schemeClr>
                </a:solidFill>
              </a:rPr>
              <a:t>konjac</a:t>
            </a:r>
            <a:r>
              <a:rPr lang="el-GR" altLang="el-GR" b="1" dirty="0" smtClean="0">
                <a:solidFill>
                  <a:schemeClr val="accent5">
                    <a:lumMod val="50000"/>
                  </a:schemeClr>
                </a:solidFill>
              </a:rPr>
              <a:t>.</a:t>
            </a:r>
            <a:endParaRPr lang="el-GR" altLang="el-GR" b="1" dirty="0" smtClean="0">
              <a:solidFill>
                <a:schemeClr val="accent5">
                  <a:lumMod val="50000"/>
                </a:schemeClr>
              </a:solidFill>
            </a:endParaRPr>
          </a:p>
        </p:txBody>
      </p:sp>
      <p:sp>
        <p:nvSpPr>
          <p:cNvPr id="5125" name="6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DD0CC4-B0DB-413D-AFD8-36297698C5A8}" type="slidenum">
              <a:rPr lang="el-GR" altLang="el-GR"/>
              <a:pPr eaLnBrk="1" hangingPunct="1"/>
              <a:t>3</a:t>
            </a:fld>
            <a:endParaRPr lang="el-GR" altLang="el-GR"/>
          </a:p>
        </p:txBody>
      </p:sp>
      <p:sp>
        <p:nvSpPr>
          <p:cNvPr id="5124" name="Rectangle 4"/>
          <p:cNvSpPr>
            <a:spLocks noGrp="1" noChangeArrowheads="1"/>
          </p:cNvSpPr>
          <p:nvPr>
            <p:ph type="body" sz="half" idx="4294967295"/>
          </p:nvPr>
        </p:nvSpPr>
        <p:spPr>
          <a:xfrm>
            <a:off x="4860032" y="1484784"/>
            <a:ext cx="4038600" cy="5040313"/>
          </a:xfrm>
        </p:spPr>
        <p:txBody>
          <a:bodyPr/>
          <a:lstStyle/>
          <a:p>
            <a:pPr eaLnBrk="1" hangingPunct="1">
              <a:spcBef>
                <a:spcPts val="1200"/>
              </a:spcBef>
              <a:buFontTx/>
              <a:buNone/>
            </a:pPr>
            <a:r>
              <a:rPr lang="el-GR" altLang="el-GR" sz="2400" b="1" dirty="0" smtClean="0"/>
              <a:t>Ζωικής προέλευσης</a:t>
            </a:r>
          </a:p>
          <a:p>
            <a:pPr eaLnBrk="1" hangingPunct="1">
              <a:spcBef>
                <a:spcPts val="1200"/>
              </a:spcBef>
            </a:pPr>
            <a:r>
              <a:rPr lang="el-GR" altLang="el-GR" sz="2400" dirty="0" smtClean="0"/>
              <a:t>Ζελατίνη </a:t>
            </a:r>
            <a:r>
              <a:rPr lang="el-GR" altLang="el-GR" sz="2400" dirty="0" smtClean="0"/>
              <a:t>από πρωτεΐνη κολλαγόνο.</a:t>
            </a:r>
            <a:endParaRPr lang="el-GR" altLang="el-GR" sz="2400" dirty="0" smtClean="0"/>
          </a:p>
          <a:p>
            <a:pPr eaLnBrk="1" hangingPunct="1">
              <a:spcBef>
                <a:spcPts val="1200"/>
              </a:spcBef>
              <a:buFontTx/>
              <a:buNone/>
            </a:pPr>
            <a:r>
              <a:rPr lang="el-GR" altLang="el-GR" sz="2400" dirty="0" smtClean="0"/>
              <a:t>Από Θαλάσσιους οργανισμούς</a:t>
            </a:r>
          </a:p>
          <a:p>
            <a:pPr eaLnBrk="1" hangingPunct="1">
              <a:spcBef>
                <a:spcPts val="1200"/>
              </a:spcBef>
            </a:pPr>
            <a:r>
              <a:rPr lang="el-GR" altLang="el-GR" sz="2400" dirty="0" err="1" smtClean="0"/>
              <a:t>Αλγινικό</a:t>
            </a:r>
            <a:r>
              <a:rPr lang="el-GR" altLang="el-GR" sz="2400" dirty="0" smtClean="0"/>
              <a:t> οξύ από </a:t>
            </a:r>
            <a:r>
              <a:rPr lang="el-GR" altLang="el-GR" sz="2400" dirty="0" smtClean="0"/>
              <a:t>φύκια.</a:t>
            </a:r>
            <a:endParaRPr lang="el-GR" altLang="el-GR" sz="2400" dirty="0" smtClean="0"/>
          </a:p>
          <a:p>
            <a:pPr eaLnBrk="1" hangingPunct="1">
              <a:spcBef>
                <a:spcPts val="1200"/>
              </a:spcBef>
            </a:pPr>
            <a:r>
              <a:rPr lang="el-GR" altLang="el-GR" sz="2400" dirty="0" err="1" smtClean="0"/>
              <a:t>Αγαρ</a:t>
            </a:r>
            <a:r>
              <a:rPr lang="el-GR" altLang="el-GR" sz="2400" dirty="0" smtClean="0"/>
              <a:t> </a:t>
            </a:r>
            <a:r>
              <a:rPr lang="el-GR" altLang="el-GR" sz="2400" dirty="0" err="1" smtClean="0"/>
              <a:t>αγαρ</a:t>
            </a:r>
            <a:r>
              <a:rPr lang="el-GR" altLang="el-GR" sz="2400" dirty="0" smtClean="0"/>
              <a:t>.</a:t>
            </a:r>
            <a:endParaRPr lang="el-GR" altLang="el-GR" sz="2400" dirty="0" smtClean="0"/>
          </a:p>
          <a:p>
            <a:pPr eaLnBrk="1" hangingPunct="1">
              <a:spcBef>
                <a:spcPts val="1200"/>
              </a:spcBef>
            </a:pPr>
            <a:r>
              <a:rPr lang="el-GR" altLang="el-GR" sz="2400" dirty="0" err="1" smtClean="0"/>
              <a:t>Καραγεννάνες</a:t>
            </a:r>
            <a:r>
              <a:rPr lang="el-GR" altLang="el-GR" sz="2400" dirty="0" smtClean="0"/>
              <a:t>.</a:t>
            </a:r>
            <a:endParaRPr lang="el-GR" altLang="el-GR" sz="2400" dirty="0" smtClean="0"/>
          </a:p>
          <a:p>
            <a:pPr eaLnBrk="1" hangingPunct="1">
              <a:spcBef>
                <a:spcPts val="1200"/>
              </a:spcBef>
              <a:buFontTx/>
              <a:buNone/>
            </a:pPr>
            <a:r>
              <a:rPr lang="el-GR" altLang="el-GR" sz="2400" dirty="0" smtClean="0"/>
              <a:t>Μικρόβια.</a:t>
            </a:r>
            <a:endParaRPr lang="el-GR" altLang="el-GR" sz="2400" dirty="0" smtClean="0"/>
          </a:p>
          <a:p>
            <a:pPr eaLnBrk="1" hangingPunct="1">
              <a:spcBef>
                <a:spcPts val="1200"/>
              </a:spcBef>
              <a:buFontTx/>
              <a:buNone/>
            </a:pPr>
            <a:r>
              <a:rPr lang="el-GR" altLang="el-GR" sz="2400" dirty="0" smtClean="0"/>
              <a:t>Κόμμι </a:t>
            </a:r>
            <a:r>
              <a:rPr lang="el-GR" altLang="el-GR" sz="2400" dirty="0" err="1" smtClean="0"/>
              <a:t>ξανθάνης</a:t>
            </a:r>
            <a:r>
              <a:rPr lang="el-GR" altLang="el-GR" sz="2400" dirty="0" smtClean="0"/>
              <a:t>.</a:t>
            </a:r>
            <a:endParaRPr lang="el-GR" altLang="el-GR" sz="2400" dirty="0" smtClean="0"/>
          </a:p>
          <a:p>
            <a:pPr eaLnBrk="1" hangingPunct="1">
              <a:spcBef>
                <a:spcPts val="1200"/>
              </a:spcBef>
              <a:buFontTx/>
              <a:buNone/>
            </a:pPr>
            <a:endParaRPr lang="el-GR" altLang="el-GR" sz="2400" dirty="0" smtClean="0"/>
          </a:p>
        </p:txBody>
      </p:sp>
      <p:cxnSp>
        <p:nvCxnSpPr>
          <p:cNvPr id="3" name="Ευθεία γραμμή σύνδεσης 2"/>
          <p:cNvCxnSpPr/>
          <p:nvPr/>
        </p:nvCxnSpPr>
        <p:spPr>
          <a:xfrm>
            <a:off x="4644008" y="1484784"/>
            <a:ext cx="0" cy="4536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7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altLang="el-GR" dirty="0" smtClean="0"/>
              <a:t>Χημική σύσταση</a:t>
            </a:r>
          </a:p>
        </p:txBody>
      </p:sp>
      <p:sp>
        <p:nvSpPr>
          <p:cNvPr id="6147" name="Rectangle 3"/>
          <p:cNvSpPr>
            <a:spLocks noGrp="1" noChangeArrowheads="1"/>
          </p:cNvSpPr>
          <p:nvPr>
            <p:ph idx="1"/>
          </p:nvPr>
        </p:nvSpPr>
        <p:spPr/>
        <p:txBody>
          <a:bodyPr/>
          <a:lstStyle/>
          <a:p>
            <a:pPr eaLnBrk="1" hangingPunct="1">
              <a:buFontTx/>
              <a:buNone/>
            </a:pPr>
            <a:r>
              <a:rPr lang="el-GR" altLang="el-GR" dirty="0" smtClean="0"/>
              <a:t>Πολυσακχαρίτες</a:t>
            </a:r>
          </a:p>
          <a:p>
            <a:pPr eaLnBrk="1" hangingPunct="1"/>
            <a:r>
              <a:rPr lang="el-GR" altLang="el-GR" dirty="0" smtClean="0"/>
              <a:t>Φυσικοί ή </a:t>
            </a:r>
          </a:p>
          <a:p>
            <a:pPr eaLnBrk="1" hangingPunct="1"/>
            <a:r>
              <a:rPr lang="el-GR" altLang="el-GR" dirty="0" smtClean="0"/>
              <a:t>Τροποποιημένοι.</a:t>
            </a:r>
            <a:endParaRPr lang="el-GR" altLang="el-GR" dirty="0" smtClean="0"/>
          </a:p>
          <a:p>
            <a:pPr marL="0" indent="0">
              <a:buNone/>
            </a:pPr>
            <a:r>
              <a:rPr lang="el-GR" altLang="el-GR" dirty="0" err="1" smtClean="0"/>
              <a:t>Μεγαλομόρια</a:t>
            </a:r>
            <a:r>
              <a:rPr lang="el-GR" altLang="el-GR" dirty="0" smtClean="0"/>
              <a:t> συμπλέκονται μεταξύ τους και σχηματίζουν τρισδιάστατο </a:t>
            </a:r>
            <a:r>
              <a:rPr lang="el-GR" altLang="el-GR" dirty="0" smtClean="0"/>
              <a:t>δίκτυο.</a:t>
            </a:r>
            <a:endParaRPr lang="el-GR" altLang="el-GR" dirty="0" smtClean="0"/>
          </a:p>
          <a:p>
            <a:pPr marL="0" indent="0">
              <a:buNone/>
            </a:pPr>
            <a:r>
              <a:rPr lang="el-GR" altLang="el-GR" dirty="0" smtClean="0"/>
              <a:t>Μέσα στις κυψέλες του παγιδεύεται νερό ή άλλα συστατικά του τροφίμου, μέχρι την </a:t>
            </a:r>
            <a:r>
              <a:rPr lang="el-GR" altLang="el-GR" dirty="0" smtClean="0"/>
              <a:t>κατανάλωση.</a:t>
            </a:r>
            <a:endParaRPr lang="el-GR" altLang="el-GR" dirty="0" smtClean="0"/>
          </a:p>
        </p:txBody>
      </p:sp>
      <p:sp>
        <p:nvSpPr>
          <p:cNvPr id="6148"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F46056-4AA9-4EA3-9D77-49D7858ADB15}" type="slidenum">
              <a:rPr lang="el-GR" altLang="el-GR"/>
              <a:pPr eaLnBrk="1" hangingPunct="1"/>
              <a:t>4</a:t>
            </a:fld>
            <a:endParaRPr lang="el-GR" altLang="el-GR"/>
          </a:p>
        </p:txBody>
      </p:sp>
    </p:spTree>
    <p:extLst>
      <p:ext uri="{BB962C8B-B14F-4D97-AF65-F5344CB8AC3E}">
        <p14:creationId xmlns:p14="http://schemas.microsoft.com/office/powerpoint/2010/main" val="208267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l-GR" smtClean="0"/>
              <a:t>Σκληρυντικοί παράγοντες</a:t>
            </a:r>
          </a:p>
        </p:txBody>
      </p:sp>
      <p:sp>
        <p:nvSpPr>
          <p:cNvPr id="7171" name="Rectangle 3"/>
          <p:cNvSpPr>
            <a:spLocks noGrp="1" noChangeArrowheads="1"/>
          </p:cNvSpPr>
          <p:nvPr>
            <p:ph idx="1"/>
          </p:nvPr>
        </p:nvSpPr>
        <p:spPr/>
        <p:txBody>
          <a:bodyPr/>
          <a:lstStyle/>
          <a:p>
            <a:pPr eaLnBrk="1" hangingPunct="1">
              <a:buFontTx/>
              <a:buNone/>
            </a:pPr>
            <a:r>
              <a:rPr lang="el-GR" altLang="el-GR" dirty="0" smtClean="0"/>
              <a:t>Σε συνδυασμό με </a:t>
            </a:r>
            <a:r>
              <a:rPr lang="el-GR" altLang="el-GR" dirty="0" err="1" smtClean="0"/>
              <a:t>πηκτωματογόνα</a:t>
            </a:r>
            <a:r>
              <a:rPr lang="el-GR" altLang="el-GR" dirty="0" smtClean="0"/>
              <a:t> </a:t>
            </a:r>
            <a:r>
              <a:rPr lang="el-GR" altLang="el-GR" dirty="0" smtClean="0"/>
              <a:t>βελτιώνουν: </a:t>
            </a:r>
            <a:endParaRPr lang="el-GR" altLang="el-GR" dirty="0" smtClean="0"/>
          </a:p>
          <a:p>
            <a:pPr eaLnBrk="1" hangingPunct="1"/>
            <a:r>
              <a:rPr lang="el-GR" altLang="el-GR" dirty="0" smtClean="0"/>
              <a:t>Ευκολία σχηματισμού </a:t>
            </a:r>
            <a:r>
              <a:rPr lang="el-GR" altLang="el-GR" dirty="0" smtClean="0"/>
              <a:t>πηκτών.</a:t>
            </a:r>
            <a:endParaRPr lang="el-GR" altLang="el-GR" dirty="0" smtClean="0"/>
          </a:p>
          <a:p>
            <a:pPr eaLnBrk="1" hangingPunct="1"/>
            <a:r>
              <a:rPr lang="el-GR" altLang="el-GR" dirty="0" smtClean="0"/>
              <a:t>Ισχύ.</a:t>
            </a:r>
            <a:endParaRPr lang="el-GR" altLang="el-GR" dirty="0" smtClean="0"/>
          </a:p>
          <a:p>
            <a:pPr eaLnBrk="1" hangingPunct="1"/>
            <a:r>
              <a:rPr lang="el-GR" altLang="el-GR" dirty="0" smtClean="0"/>
              <a:t>Σταθερότητα.</a:t>
            </a:r>
            <a:endParaRPr lang="el-GR" altLang="el-GR" dirty="0" smtClean="0"/>
          </a:p>
        </p:txBody>
      </p:sp>
      <p:sp>
        <p:nvSpPr>
          <p:cNvPr id="7172"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372B4B-0529-41A5-96F3-1AAB9BCF453F}" type="slidenum">
              <a:rPr lang="el-GR" altLang="el-GR"/>
              <a:pPr eaLnBrk="1" hangingPunct="1"/>
              <a:t>5</a:t>
            </a:fld>
            <a:endParaRPr lang="el-GR" altLang="el-GR"/>
          </a:p>
        </p:txBody>
      </p:sp>
    </p:spTree>
    <p:extLst>
      <p:ext uri="{BB962C8B-B14F-4D97-AF65-F5344CB8AC3E}">
        <p14:creationId xmlns:p14="http://schemas.microsoft.com/office/powerpoint/2010/main" val="91384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0" y="1196752"/>
            <a:ext cx="9144000" cy="2060848"/>
          </a:xfrm>
        </p:spPr>
        <p:txBody>
          <a:bodyPr>
            <a:normAutofit/>
          </a:bodyPr>
          <a:lstStyle/>
          <a:p>
            <a:pPr eaLnBrk="1" hangingPunct="1"/>
            <a:r>
              <a:rPr lang="el-GR" altLang="el-GR" dirty="0" err="1" smtClean="0"/>
              <a:t>Γαλακτοματοποιητές</a:t>
            </a:r>
            <a:r>
              <a:rPr lang="el-GR" altLang="el-GR" dirty="0" smtClean="0"/>
              <a:t> </a:t>
            </a:r>
            <a:r>
              <a:rPr lang="el-GR" altLang="el-GR" dirty="0" smtClean="0"/>
              <a:t/>
            </a:r>
            <a:br>
              <a:rPr lang="el-GR" altLang="el-GR" dirty="0" smtClean="0"/>
            </a:br>
            <a:r>
              <a:rPr lang="el-GR" altLang="el-GR" dirty="0" err="1" smtClean="0"/>
              <a:t>Γαλακτωματοποιητικά</a:t>
            </a:r>
            <a:r>
              <a:rPr lang="el-GR" altLang="el-GR" dirty="0" smtClean="0"/>
              <a:t> άλατα</a:t>
            </a:r>
            <a:br>
              <a:rPr lang="el-GR" altLang="el-GR" dirty="0" smtClean="0"/>
            </a:br>
            <a:r>
              <a:rPr lang="el-GR" altLang="el-GR" dirty="0" err="1"/>
              <a:t>Α</a:t>
            </a:r>
            <a:r>
              <a:rPr lang="el-GR" altLang="el-GR" dirty="0" err="1" smtClean="0"/>
              <a:t>φριστικές</a:t>
            </a:r>
            <a:r>
              <a:rPr lang="el-GR" altLang="el-GR" dirty="0" smtClean="0"/>
              <a:t> </a:t>
            </a:r>
            <a:r>
              <a:rPr lang="el-GR" altLang="el-GR" dirty="0" smtClean="0"/>
              <a:t>ουσίες</a:t>
            </a:r>
          </a:p>
        </p:txBody>
      </p:sp>
      <p:sp>
        <p:nvSpPr>
          <p:cNvPr id="8196"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5B55E5-EB41-42B0-ACD5-4A65229C8DD9}" type="slidenum">
              <a:rPr lang="el-GR" altLang="el-GR"/>
              <a:pPr eaLnBrk="1" hangingPunct="1"/>
              <a:t>6</a:t>
            </a:fld>
            <a:endParaRPr lang="el-GR" altLang="el-GR"/>
          </a:p>
        </p:txBody>
      </p:sp>
    </p:spTree>
    <p:extLst>
      <p:ext uri="{BB962C8B-B14F-4D97-AF65-F5344CB8AC3E}">
        <p14:creationId xmlns:p14="http://schemas.microsoft.com/office/powerpoint/2010/main" val="174512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mtClean="0"/>
              <a:t>Τασιενεργές ουσίες</a:t>
            </a:r>
          </a:p>
        </p:txBody>
      </p:sp>
      <p:sp>
        <p:nvSpPr>
          <p:cNvPr id="9219" name="Rectangle 3"/>
          <p:cNvSpPr>
            <a:spLocks noGrp="1" noChangeArrowheads="1"/>
          </p:cNvSpPr>
          <p:nvPr>
            <p:ph idx="1"/>
          </p:nvPr>
        </p:nvSpPr>
        <p:spPr/>
        <p:txBody>
          <a:bodyPr/>
          <a:lstStyle/>
          <a:p>
            <a:pPr eaLnBrk="1" hangingPunct="1">
              <a:lnSpc>
                <a:spcPct val="90000"/>
              </a:lnSpc>
            </a:pPr>
            <a:r>
              <a:rPr lang="el-GR" altLang="el-GR" dirty="0" smtClean="0"/>
              <a:t>Κατηγορίες ουσιών στη </a:t>
            </a:r>
            <a:r>
              <a:rPr lang="el-GR" altLang="el-GR" dirty="0" smtClean="0"/>
              <a:t>φύση.</a:t>
            </a:r>
            <a:endParaRPr lang="el-GR" altLang="el-GR" dirty="0" smtClean="0"/>
          </a:p>
          <a:p>
            <a:pPr eaLnBrk="1" hangingPunct="1">
              <a:lnSpc>
                <a:spcPct val="90000"/>
              </a:lnSpc>
            </a:pPr>
            <a:r>
              <a:rPr lang="el-GR" altLang="el-GR" dirty="0" smtClean="0"/>
              <a:t>Ηλεκτροστατικά ουδέτερες, </a:t>
            </a:r>
            <a:r>
              <a:rPr lang="el-GR" altLang="el-GR" dirty="0" err="1" smtClean="0"/>
              <a:t>άπολα</a:t>
            </a:r>
            <a:r>
              <a:rPr lang="el-GR" altLang="el-GR" dirty="0" smtClean="0"/>
              <a:t> μόρια πχ </a:t>
            </a:r>
            <a:r>
              <a:rPr lang="el-GR" altLang="el-GR" dirty="0" err="1" smtClean="0"/>
              <a:t>τριγλυκερίδια</a:t>
            </a:r>
            <a:r>
              <a:rPr lang="el-GR" altLang="el-GR" dirty="0" smtClean="0"/>
              <a:t>.</a:t>
            </a:r>
            <a:endParaRPr lang="el-GR" altLang="el-GR" dirty="0" smtClean="0"/>
          </a:p>
          <a:p>
            <a:pPr eaLnBrk="1" hangingPunct="1">
              <a:lnSpc>
                <a:spcPct val="90000"/>
              </a:lnSpc>
            </a:pPr>
            <a:r>
              <a:rPr lang="el-GR" altLang="el-GR" dirty="0" smtClean="0"/>
              <a:t>Φορτισμένες (+/-), πολικά μόρια πχ νερό, οξέα, βάσεις, </a:t>
            </a:r>
            <a:r>
              <a:rPr lang="el-GR" altLang="el-GR" dirty="0" smtClean="0"/>
              <a:t>άλατα.</a:t>
            </a:r>
            <a:endParaRPr lang="el-GR" altLang="el-GR" dirty="0" smtClean="0"/>
          </a:p>
          <a:p>
            <a:pPr eaLnBrk="1" hangingPunct="1">
              <a:lnSpc>
                <a:spcPct val="90000"/>
              </a:lnSpc>
            </a:pPr>
            <a:r>
              <a:rPr lang="el-GR" altLang="el-GR" dirty="0" smtClean="0"/>
              <a:t>Σε μια περιοχή φέρουν φορτία, το υπόλοιπο μόριο είναι ηλεκτροστατικά ουδέτερο, </a:t>
            </a:r>
            <a:r>
              <a:rPr lang="el-GR" altLang="el-GR" dirty="0" err="1" smtClean="0"/>
              <a:t>αμφιφιλικές</a:t>
            </a:r>
            <a:r>
              <a:rPr lang="el-GR" altLang="el-GR" dirty="0" smtClean="0"/>
              <a:t> </a:t>
            </a:r>
            <a:r>
              <a:rPr lang="el-GR" altLang="el-GR" dirty="0" smtClean="0"/>
              <a:t>ουσίες.</a:t>
            </a:r>
            <a:endParaRPr lang="el-GR" altLang="el-GR" dirty="0" smtClean="0"/>
          </a:p>
          <a:p>
            <a:pPr algn="ctr" eaLnBrk="1" hangingPunct="1">
              <a:lnSpc>
                <a:spcPct val="90000"/>
              </a:lnSpc>
              <a:buFontTx/>
              <a:buNone/>
            </a:pPr>
            <a:r>
              <a:rPr lang="el-GR" altLang="el-GR" b="1" dirty="0" smtClean="0"/>
              <a:t>«Τα όμοια διαλύονται σε όμοια» </a:t>
            </a:r>
            <a:r>
              <a:rPr lang="el-GR" altLang="el-GR" b="1" dirty="0" smtClean="0">
                <a:sym typeface="Wingdings" panose="05000000000000000000" pitchFamily="2" charset="2"/>
              </a:rPr>
              <a:t></a:t>
            </a:r>
            <a:r>
              <a:rPr lang="el-GR" altLang="el-GR" b="1" dirty="0" smtClean="0"/>
              <a:t> φάσεις.</a:t>
            </a:r>
            <a:endParaRPr lang="el-GR" altLang="el-GR" b="1" dirty="0" smtClean="0"/>
          </a:p>
        </p:txBody>
      </p:sp>
      <p:sp>
        <p:nvSpPr>
          <p:cNvPr id="9220"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4629A5-7081-4525-8CB8-C1C9FB5D68BB}" type="slidenum">
              <a:rPr lang="el-GR" altLang="el-GR"/>
              <a:pPr eaLnBrk="1" hangingPunct="1"/>
              <a:t>7</a:t>
            </a:fld>
            <a:endParaRPr lang="el-GR" altLang="el-GR"/>
          </a:p>
        </p:txBody>
      </p:sp>
    </p:spTree>
    <p:extLst>
      <p:ext uri="{BB962C8B-B14F-4D97-AF65-F5344CB8AC3E}">
        <p14:creationId xmlns:p14="http://schemas.microsoft.com/office/powerpoint/2010/main" val="219449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smtClean="0"/>
              <a:t>Φάσεις</a:t>
            </a:r>
          </a:p>
        </p:txBody>
      </p:sp>
      <p:sp>
        <p:nvSpPr>
          <p:cNvPr id="10243" name="Rectangle 3"/>
          <p:cNvSpPr>
            <a:spLocks noGrp="1" noChangeArrowheads="1"/>
          </p:cNvSpPr>
          <p:nvPr>
            <p:ph idx="1"/>
          </p:nvPr>
        </p:nvSpPr>
        <p:spPr/>
        <p:txBody>
          <a:bodyPr>
            <a:normAutofit/>
          </a:bodyPr>
          <a:lstStyle/>
          <a:p>
            <a:pPr eaLnBrk="1" hangingPunct="1"/>
            <a:r>
              <a:rPr lang="el-GR" altLang="el-GR" dirty="0" smtClean="0"/>
              <a:t>Το ομογενές μέρος ενός συστήματος που διαχωρίζεται από τα άλλα με φυσικά όρια (επιφάνειες</a:t>
            </a:r>
            <a:r>
              <a:rPr lang="el-GR" altLang="el-GR" dirty="0" smtClean="0"/>
              <a:t>).</a:t>
            </a:r>
            <a:endParaRPr lang="el-GR" altLang="el-GR" dirty="0" smtClean="0"/>
          </a:p>
          <a:p>
            <a:pPr eaLnBrk="1" hangingPunct="1"/>
            <a:r>
              <a:rPr lang="el-GR" altLang="el-GR" dirty="0" smtClean="0"/>
              <a:t>Μόνο με βοήθεια </a:t>
            </a:r>
            <a:r>
              <a:rPr lang="el-GR" altLang="el-GR" dirty="0" err="1" smtClean="0"/>
              <a:t>αμφιφιλικών</a:t>
            </a:r>
            <a:r>
              <a:rPr lang="el-GR" altLang="el-GR" dirty="0" smtClean="0"/>
              <a:t> ουσιών = </a:t>
            </a:r>
            <a:r>
              <a:rPr lang="el-GR" altLang="el-GR" dirty="0" err="1" smtClean="0"/>
              <a:t>επιφανειοδραστικές</a:t>
            </a:r>
            <a:r>
              <a:rPr lang="el-GR" altLang="el-GR" dirty="0" smtClean="0"/>
              <a:t> = </a:t>
            </a:r>
            <a:r>
              <a:rPr lang="el-GR" altLang="el-GR" dirty="0" err="1" smtClean="0"/>
              <a:t>τασιενεργές</a:t>
            </a:r>
            <a:r>
              <a:rPr lang="el-GR" altLang="el-GR" dirty="0" smtClean="0"/>
              <a:t> γίνεται η μόνιμη ενσωμάτωση λαδιού σε νερό μειώνοντας την επιφανειακή τάση νερού </a:t>
            </a:r>
            <a:r>
              <a:rPr lang="el-GR" altLang="el-GR" dirty="0" smtClean="0">
                <a:sym typeface="Wingdings" panose="05000000000000000000" pitchFamily="2" charset="2"/>
              </a:rPr>
              <a:t></a:t>
            </a:r>
            <a:r>
              <a:rPr lang="el-GR" altLang="el-GR" dirty="0" smtClean="0"/>
              <a:t> </a:t>
            </a:r>
            <a:r>
              <a:rPr lang="el-GR" altLang="el-GR" dirty="0" smtClean="0"/>
              <a:t>δημιουργία </a:t>
            </a:r>
          </a:p>
          <a:p>
            <a:pPr lvl="1" eaLnBrk="1" hangingPunct="1"/>
            <a:r>
              <a:rPr lang="el-GR" altLang="el-GR" dirty="0" smtClean="0"/>
              <a:t>Γαλακτώματος </a:t>
            </a:r>
            <a:r>
              <a:rPr lang="el-GR" altLang="el-GR" dirty="0" smtClean="0"/>
              <a:t>ή</a:t>
            </a:r>
          </a:p>
          <a:p>
            <a:pPr lvl="1" eaLnBrk="1" hangingPunct="1"/>
            <a:r>
              <a:rPr lang="el-GR" altLang="el-GR" dirty="0" smtClean="0"/>
              <a:t>Φυσαλίδων αέρα για δημιουργία </a:t>
            </a:r>
            <a:r>
              <a:rPr lang="el-GR" altLang="el-GR" dirty="0" smtClean="0"/>
              <a:t>αφρού.</a:t>
            </a:r>
            <a:endParaRPr lang="el-GR" altLang="el-GR" dirty="0" smtClean="0"/>
          </a:p>
        </p:txBody>
      </p:sp>
      <p:sp>
        <p:nvSpPr>
          <p:cNvPr id="10244"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2DF9B4-8BF2-43F7-A581-CC40094954D9}" type="slidenum">
              <a:rPr lang="el-GR" altLang="el-GR"/>
              <a:pPr eaLnBrk="1" hangingPunct="1"/>
              <a:t>8</a:t>
            </a:fld>
            <a:endParaRPr lang="el-GR" altLang="el-GR"/>
          </a:p>
        </p:txBody>
      </p:sp>
    </p:spTree>
    <p:extLst>
      <p:ext uri="{BB962C8B-B14F-4D97-AF65-F5344CB8AC3E}">
        <p14:creationId xmlns:p14="http://schemas.microsoft.com/office/powerpoint/2010/main" val="3625722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TotalTime>
  <Words>1478</Words>
  <Application>Microsoft Office PowerPoint</Application>
  <PresentationFormat>Προβολή στην οθόνη (4:3)</PresentationFormat>
  <Paragraphs>225</Paragraphs>
  <Slides>31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template</vt:lpstr>
      <vt:lpstr>OC_template_updated</vt:lpstr>
      <vt:lpstr>Πρόσθετες Ύλες</vt:lpstr>
      <vt:lpstr>Παρουσίαση του PowerPoint</vt:lpstr>
      <vt:lpstr>Ουσίες αύξησης ιξώδους  και σταθεροποίησης</vt:lpstr>
      <vt:lpstr>Ταξινόμηση πυκνωτικών μέσων, σταθεροποιητών, πηκτωματογόνων</vt:lpstr>
      <vt:lpstr>Χημική σύσταση</vt:lpstr>
      <vt:lpstr>Σκληρυντικοί παράγοντες</vt:lpstr>
      <vt:lpstr>Γαλακτοματοποιητές  Γαλακτωματοποιητικά άλατα Αφριστικές ουσίες</vt:lpstr>
      <vt:lpstr>Τασιενεργές ουσίες</vt:lpstr>
      <vt:lpstr>Φάσεις</vt:lpstr>
      <vt:lpstr>Εφαρμογές γαλακτωματοποιητών 1/2</vt:lpstr>
      <vt:lpstr>Εφαρμογές γαλακτωματοποιητών 2/2</vt:lpstr>
      <vt:lpstr>Γαλακτωματοποιητικά άλατα</vt:lpstr>
      <vt:lpstr>Αφριστικοί παράγοντες</vt:lpstr>
      <vt:lpstr>Διογκωτικοί παράγοντες  Διογκωτικά αλεύρων  Βελτιωτικά αλεύρων  Ουσίες επικάλυψης  Συμπλοκοποιητές  Παράγοντες αντισυσσωμάτωσης Αντιαφριστικοί παράγοντες</vt:lpstr>
      <vt:lpstr>Για αύξηση πωλήσεων </vt:lpstr>
      <vt:lpstr>Διογκωτικοί παράγοντες</vt:lpstr>
      <vt:lpstr>Διογκωτικά αλεύρων</vt:lpstr>
      <vt:lpstr>Βελτιωτικά αλεύρων ή  παράγοντες βελτίωσης</vt:lpstr>
      <vt:lpstr>Ουσίες επικάλυψης των τροφίμων 1/2</vt:lpstr>
      <vt:lpstr>Ουσίες επικάλυψης των τροφίμων 2/2</vt:lpstr>
      <vt:lpstr>Εφαρμογή ουσιών επικάλυψης  των τροφίμων</vt:lpstr>
      <vt:lpstr>Συμπλοκοποιητές </vt:lpstr>
      <vt:lpstr>Παράγοντες αντισυσσμάτωσης</vt:lpstr>
      <vt:lpstr>Αντιαφριστικοί παράγοντες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Πρόσθετες Ύλες</dc:title>
  <dc:creator>opencourses@teiath.gr</dc:creator>
  <cp:lastModifiedBy>fkaram2</cp:lastModifiedBy>
  <cp:revision>4</cp:revision>
  <dcterms:created xsi:type="dcterms:W3CDTF">2015-09-24T08:08:17Z</dcterms:created>
  <dcterms:modified xsi:type="dcterms:W3CDTF">2015-09-24T08:26:08Z</dcterms:modified>
</cp:coreProperties>
</file>