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77" r:id="rId3"/>
    <p:sldId id="278" r:id="rId4"/>
    <p:sldId id="280" r:id="rId5"/>
    <p:sldId id="281" r:id="rId6"/>
    <p:sldId id="284" r:id="rId7"/>
    <p:sldId id="285" r:id="rId8"/>
    <p:sldId id="274" r:id="rId9"/>
    <p:sldId id="275" r:id="rId10"/>
    <p:sldId id="276" r:id="rId11"/>
    <p:sldId id="286" r:id="rId12"/>
    <p:sldId id="287" r:id="rId13"/>
    <p:sldId id="288" r:id="rId14"/>
    <p:sldId id="289" r:id="rId15"/>
    <p:sldId id="290"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User:Hhss8228" TargetMode="External"/><Relationship Id="rId2" Type="http://schemas.openxmlformats.org/officeDocument/2006/relationships/hyperlink" Target="http://en.wikipedia.org/wiki/File:Sunset_-_Oia.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User:Rambling_Traveler" TargetMode="External"/><Relationship Id="rId2" Type="http://schemas.openxmlformats.org/officeDocument/2006/relationships/hyperlink" Target="http://commons.wikimedia.org/wiki/File:Cliff-home-Oia-Santorini-Greece.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a:t>3</a:t>
            </a:r>
            <a:r>
              <a:rPr lang="el-GR" sz="2600" dirty="0" smtClean="0"/>
              <a:t>:</a:t>
            </a:r>
            <a:r>
              <a:rPr lang="en-US" sz="2600" dirty="0" smtClean="0"/>
              <a:t> </a:t>
            </a:r>
            <a:r>
              <a:rPr lang="el-GR" sz="2600" dirty="0" smtClean="0"/>
              <a:t>Ο ρόλος του τουρισμού στην ελληνική οικονομία</a:t>
            </a:r>
            <a:endParaRPr lang="el-GR" sz="2200" dirty="0" smtClean="0"/>
          </a:p>
          <a:p>
            <a:pPr>
              <a:spcBef>
                <a:spcPts val="0"/>
              </a:spcBef>
            </a:pPr>
            <a:r>
              <a:rPr lang="el-GR" sz="2200" dirty="0" smtClean="0"/>
              <a:t>Διονυσία Φράγκου</a:t>
            </a:r>
            <a:endParaRPr lang="el-GR" sz="2200" dirty="0"/>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337185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0474"/>
            <a:ext cx="50577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185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2204864"/>
            <a:ext cx="3371850"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8274"/>
            <a:ext cx="50577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06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2080" y="2420888"/>
            <a:ext cx="3371850"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825"/>
            <a:ext cx="50577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917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33718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33" y="0"/>
            <a:ext cx="50577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835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2132856"/>
            <a:ext cx="33718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674"/>
            <a:ext cx="50577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556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2080" y="1916832"/>
            <a:ext cx="33718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505777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393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3: Ο ρόλος του τουρισμού στην ελληνική οικονομία».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l-GR" dirty="0" smtClean="0"/>
              <a:t>Ρόλος τουρισμού στην ελληνική οικονομία</a:t>
            </a:r>
            <a:r>
              <a:rPr lang="en-US" dirty="0" smtClean="0"/>
              <a:t/>
            </a:r>
            <a:br>
              <a:rPr lang="en-US" dirty="0" smtClean="0"/>
            </a:br>
            <a:endParaRPr lang="el-GR" dirty="0"/>
          </a:p>
        </p:txBody>
      </p:sp>
      <p:sp>
        <p:nvSpPr>
          <p:cNvPr id="3" name="2 - Θέση περιεχομένου"/>
          <p:cNvSpPr>
            <a:spLocks noGrp="1"/>
          </p:cNvSpPr>
          <p:nvPr>
            <p:ph idx="1"/>
          </p:nvPr>
        </p:nvSpPr>
        <p:spPr/>
        <p:txBody>
          <a:bodyPr/>
          <a:lstStyle/>
          <a:p>
            <a:pPr marL="0" indent="0">
              <a:spcBef>
                <a:spcPts val="1200"/>
              </a:spcBef>
              <a:spcAft>
                <a:spcPts val="1200"/>
              </a:spcAft>
              <a:buNone/>
            </a:pPr>
            <a:endParaRPr lang="en-US" dirty="0" smtClean="0"/>
          </a:p>
          <a:p>
            <a:pPr marL="0" indent="0">
              <a:spcBef>
                <a:spcPts val="1200"/>
              </a:spcBef>
              <a:spcAft>
                <a:spcPts val="1200"/>
              </a:spcAft>
              <a:buNone/>
            </a:pPr>
            <a:r>
              <a:rPr lang="el-GR" dirty="0" smtClean="0"/>
              <a:t>Αποτελεί γενική παραδοχή ότι ο τουρισμός παίζει καθοριστικό ρόλο στην ελληνική οικονομία και αποτελεί μια από τις σημαντικότερες πλουτοπαραγωγικές πηγές με θετική συμβολή στην επίλυση του προβλήματος του Ισοζυγίου Εξωτερικών Πληρωμών.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595584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748464" cy="908720"/>
          </a:xfrm>
        </p:spPr>
        <p:txBody>
          <a:bodyPr>
            <a:normAutofit fontScale="90000"/>
          </a:bodyPr>
          <a:lstStyle/>
          <a:p>
            <a:r>
              <a:rPr lang="el-GR" dirty="0" smtClean="0"/>
              <a:t>Πορεία ανάπτυξης ελληνικού </a:t>
            </a:r>
            <a:r>
              <a:rPr lang="el-GR" dirty="0" smtClean="0"/>
              <a:t>τουρισμού</a:t>
            </a:r>
            <a:r>
              <a:rPr lang="en-US" dirty="0" smtClean="0"/>
              <a:t> </a:t>
            </a:r>
            <a:r>
              <a:rPr lang="en-US" sz="3600" b="0" dirty="0" smtClean="0"/>
              <a:t>1/6</a:t>
            </a:r>
            <a:endParaRPr lang="el-GR" sz="3600" b="0" dirty="0"/>
          </a:p>
        </p:txBody>
      </p:sp>
      <p:sp>
        <p:nvSpPr>
          <p:cNvPr id="3" name="2 - Θέση περιεχομένου"/>
          <p:cNvSpPr>
            <a:spLocks noGrp="1"/>
          </p:cNvSpPr>
          <p:nvPr>
            <p:ph idx="1"/>
          </p:nvPr>
        </p:nvSpPr>
        <p:spPr>
          <a:xfrm>
            <a:off x="457200" y="1196752"/>
            <a:ext cx="4258816" cy="5040560"/>
          </a:xfrm>
        </p:spPr>
        <p:txBody>
          <a:bodyPr>
            <a:normAutofit fontScale="92500" lnSpcReduction="10000"/>
          </a:bodyPr>
          <a:lstStyle/>
          <a:p>
            <a:pPr marL="0" indent="0">
              <a:buNone/>
            </a:pPr>
            <a:r>
              <a:rPr lang="el-GR" dirty="0" smtClean="0"/>
              <a:t>Παρόλα αυτά η ανάπτυξη του τουρισμού στην Ελλάδα καθορίστηκε έως τώρα από τους αναπτυξιακούς νόμους οι οποίοι στην αρχή επικέντρωναν τη σημασία τους στη δημιουργία καταλυμάτων για την διαμονή των τουριστών και μόνο</a:t>
            </a:r>
            <a:r>
              <a:rPr lang="en-US" dirty="0" smtClean="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
        <p:nvSpPr>
          <p:cNvPr id="5" name="4 - Ορθογώνιο"/>
          <p:cNvSpPr/>
          <p:nvPr/>
        </p:nvSpPr>
        <p:spPr>
          <a:xfrm>
            <a:off x="4860032" y="4725144"/>
            <a:ext cx="4067944" cy="276999"/>
          </a:xfrm>
          <a:prstGeom prst="rect">
            <a:avLst/>
          </a:prstGeom>
        </p:spPr>
        <p:txBody>
          <a:bodyPr wrap="square">
            <a:spAutoFit/>
          </a:bodyPr>
          <a:lstStyle/>
          <a:p>
            <a:r>
              <a:rPr lang="en-US" sz="1200" dirty="0" smtClean="0">
                <a:solidFill>
                  <a:prstClr val="black">
                    <a:lumMod val="50000"/>
                    <a:lumOff val="50000"/>
                  </a:prstClr>
                </a:solidFill>
                <a:latin typeface="Calibri"/>
              </a:rPr>
              <a:t>“</a:t>
            </a:r>
            <a:r>
              <a:rPr lang="en-US" sz="1200" dirty="0" smtClean="0">
                <a:solidFill>
                  <a:prstClr val="black">
                    <a:lumMod val="50000"/>
                    <a:lumOff val="50000"/>
                  </a:prstClr>
                </a:solidFill>
                <a:latin typeface="Calibri"/>
                <a:hlinkClick r:id="rId2"/>
              </a:rPr>
              <a:t>Sunset – Oia</a:t>
            </a:r>
            <a:r>
              <a:rPr lang="en-US" sz="1200" dirty="0" smtClean="0">
                <a:solidFill>
                  <a:prstClr val="black">
                    <a:lumMod val="50000"/>
                    <a:lumOff val="50000"/>
                  </a:prstClr>
                </a:solidFill>
                <a:latin typeface="Calibri"/>
              </a:rPr>
              <a:t>” </a:t>
            </a:r>
            <a:r>
              <a:rPr lang="el-GR" sz="1200" dirty="0" smtClean="0">
                <a:solidFill>
                  <a:prstClr val="black">
                    <a:lumMod val="50000"/>
                    <a:lumOff val="50000"/>
                  </a:prstClr>
                </a:solidFill>
                <a:latin typeface="Calibri"/>
              </a:rPr>
              <a:t>από </a:t>
            </a:r>
            <a:r>
              <a:rPr lang="en-GB" sz="1200" dirty="0" smtClean="0">
                <a:solidFill>
                  <a:prstClr val="black">
                    <a:lumMod val="50000"/>
                    <a:lumOff val="50000"/>
                  </a:prstClr>
                </a:solidFill>
                <a:latin typeface="Calibri"/>
                <a:hlinkClick r:id="rId3"/>
              </a:rPr>
              <a:t>Hhss8228</a:t>
            </a:r>
            <a:r>
              <a:rPr lang="el-GR" sz="1200" dirty="0" smtClean="0">
                <a:solidFill>
                  <a:prstClr val="black">
                    <a:lumMod val="50000"/>
                    <a:lumOff val="50000"/>
                  </a:prstClr>
                </a:solidFill>
                <a:latin typeface="Calibri"/>
              </a:rPr>
              <a:t> διαθέσιμο με άδεια</a:t>
            </a:r>
            <a:r>
              <a:rPr lang="en-US" sz="1200" dirty="0" smtClean="0">
                <a:solidFill>
                  <a:prstClr val="black">
                    <a:lumMod val="50000"/>
                    <a:lumOff val="50000"/>
                  </a:prstClr>
                </a:solidFill>
                <a:latin typeface="Calibri"/>
              </a:rPr>
              <a:t> </a:t>
            </a:r>
            <a:r>
              <a:rPr lang="en-GB" sz="1200" dirty="0" smtClean="0">
                <a:solidFill>
                  <a:prstClr val="black">
                    <a:lumMod val="50000"/>
                    <a:lumOff val="50000"/>
                  </a:prstClr>
                </a:solidFill>
                <a:latin typeface="Calibri"/>
                <a:hlinkClick r:id="rId4"/>
              </a:rPr>
              <a:t>CC BY 3.0</a:t>
            </a:r>
            <a:endParaRPr lang="el-GR" sz="1200" dirty="0">
              <a:solidFill>
                <a:prstClr val="black">
                  <a:lumMod val="50000"/>
                  <a:lumOff val="50000"/>
                </a:prstClr>
              </a:solidFill>
              <a:latin typeface="Calibri"/>
            </a:endParaRPr>
          </a:p>
        </p:txBody>
      </p:sp>
      <p:pic>
        <p:nvPicPr>
          <p:cNvPr id="6" name="5 - Εικόνα" descr="640px-Sunset_-_Oia.jpg"/>
          <p:cNvPicPr>
            <a:picLocks noChangeAspect="1"/>
          </p:cNvPicPr>
          <p:nvPr/>
        </p:nvPicPr>
        <p:blipFill>
          <a:blip r:embed="rId5" cstate="print"/>
          <a:stretch>
            <a:fillRect/>
          </a:stretch>
        </p:blipFill>
        <p:spPr>
          <a:xfrm>
            <a:off x="5220072" y="2204864"/>
            <a:ext cx="3048000" cy="2128838"/>
          </a:xfrm>
          <a:prstGeom prst="rect">
            <a:avLst/>
          </a:prstGeom>
        </p:spPr>
      </p:pic>
      <p:sp>
        <p:nvSpPr>
          <p:cNvPr id="7" name="6 - TextBox"/>
          <p:cNvSpPr txBox="1"/>
          <p:nvPr/>
        </p:nvSpPr>
        <p:spPr>
          <a:xfrm>
            <a:off x="5220072" y="1484784"/>
            <a:ext cx="3096344" cy="369332"/>
          </a:xfrm>
          <a:prstGeom prst="rect">
            <a:avLst/>
          </a:prstGeom>
          <a:noFill/>
        </p:spPr>
        <p:txBody>
          <a:bodyPr wrap="square" rtlCol="0">
            <a:spAutoFit/>
          </a:bodyPr>
          <a:lstStyle/>
          <a:p>
            <a:r>
              <a:rPr lang="el-GR" dirty="0" smtClean="0">
                <a:solidFill>
                  <a:prstClr val="black"/>
                </a:solidFill>
                <a:latin typeface="Calibri"/>
              </a:rPr>
              <a:t>Η εποχή του “sea and sun” </a:t>
            </a:r>
            <a:endParaRPr lang="en-US" dirty="0" smtClean="0">
              <a:solidFill>
                <a:prstClr val="black"/>
              </a:solidFill>
              <a:latin typeface="Calibri"/>
            </a:endParaRPr>
          </a:p>
        </p:txBody>
      </p:sp>
    </p:spTree>
    <p:extLst>
      <p:ext uri="{BB962C8B-B14F-4D97-AF65-F5344CB8AC3E}">
        <p14:creationId xmlns:p14="http://schemas.microsoft.com/office/powerpoint/2010/main" val="238909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712968" cy="908720"/>
          </a:xfrm>
        </p:spPr>
        <p:txBody>
          <a:bodyPr>
            <a:normAutofit fontScale="90000"/>
          </a:bodyPr>
          <a:lstStyle/>
          <a:p>
            <a:r>
              <a:rPr lang="el-GR" dirty="0" smtClean="0"/>
              <a:t>Πορεία ανάπτυξης ελληνικού </a:t>
            </a:r>
            <a:r>
              <a:rPr lang="el-GR" dirty="0" smtClean="0"/>
              <a:t>τουρισμού</a:t>
            </a:r>
            <a:r>
              <a:rPr lang="en-US" dirty="0" smtClean="0"/>
              <a:t> </a:t>
            </a:r>
            <a:r>
              <a:rPr lang="en-US" sz="3600" b="0" dirty="0" smtClean="0"/>
              <a:t>2/6</a:t>
            </a:r>
            <a:endParaRPr lang="el-GR" sz="3600" b="0" dirty="0"/>
          </a:p>
        </p:txBody>
      </p:sp>
      <p:sp>
        <p:nvSpPr>
          <p:cNvPr id="3" name="2 - Θέση περιεχομένου"/>
          <p:cNvSpPr>
            <a:spLocks noGrp="1"/>
          </p:cNvSpPr>
          <p:nvPr>
            <p:ph idx="1"/>
          </p:nvPr>
        </p:nvSpPr>
        <p:spPr>
          <a:xfrm>
            <a:off x="457200" y="1196752"/>
            <a:ext cx="4186808" cy="5040560"/>
          </a:xfrm>
        </p:spPr>
        <p:txBody>
          <a:bodyPr>
            <a:normAutofit fontScale="77500" lnSpcReduction="20000"/>
          </a:bodyPr>
          <a:lstStyle/>
          <a:p>
            <a:pPr marL="0" indent="0">
              <a:spcBef>
                <a:spcPts val="1200"/>
              </a:spcBef>
              <a:spcAft>
                <a:spcPts val="1200"/>
              </a:spcAft>
              <a:buNone/>
            </a:pPr>
            <a:r>
              <a:rPr lang="el-GR" dirty="0" smtClean="0"/>
              <a:t>Η ανεξέλεγκτη όμως τουριστική ανάπτυξη δημιούργησε μεγάλα προβλήματα. Για τον λόγο αυτό,  οι τελευταίοι αναπτυξιακοί νόμοι στοχεύουν στην αναβάθμιση της τουριστικής προσφοράς και στη διατήρηση του περιβάλλοντος</a:t>
            </a:r>
            <a:r>
              <a:rPr lang="el-GR" b="1" dirty="0" smtClean="0"/>
              <a:t> </a:t>
            </a:r>
            <a:r>
              <a:rPr lang="el-GR" dirty="0" smtClean="0"/>
              <a:t>με στόχο την ποιοτική αναβάθμιση των προσφερόμενων υπηρεσιών και την βελτίωση της ξενοδοχειακής υποδομής</a:t>
            </a:r>
            <a:r>
              <a:rPr lang="el-GR" b="1" dirty="0" smtClean="0"/>
              <a:t>.</a:t>
            </a:r>
            <a:endParaRPr lang="el-GR" dirty="0" smtClean="0"/>
          </a:p>
          <a:p>
            <a:pPr marL="0" indent="0">
              <a:spcBef>
                <a:spcPts val="1200"/>
              </a:spcBef>
              <a:spcAft>
                <a:spcPts val="1200"/>
              </a:spcAft>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5" name="4 - Ορθογώνιο"/>
          <p:cNvSpPr/>
          <p:nvPr/>
        </p:nvSpPr>
        <p:spPr>
          <a:xfrm>
            <a:off x="4788024" y="4509120"/>
            <a:ext cx="4104456" cy="461665"/>
          </a:xfrm>
          <a:prstGeom prst="rect">
            <a:avLst/>
          </a:prstGeom>
        </p:spPr>
        <p:txBody>
          <a:bodyPr wrap="square">
            <a:spAutoFit/>
          </a:bodyPr>
          <a:lstStyle/>
          <a:p>
            <a:r>
              <a:rPr lang="en-US" sz="1200" dirty="0" smtClean="0">
                <a:solidFill>
                  <a:prstClr val="black">
                    <a:lumMod val="50000"/>
                    <a:lumOff val="50000"/>
                  </a:prstClr>
                </a:solidFill>
                <a:latin typeface="Calibri"/>
              </a:rPr>
              <a:t>"</a:t>
            </a:r>
            <a:r>
              <a:rPr lang="en-US" sz="1200" dirty="0" smtClean="0">
                <a:solidFill>
                  <a:prstClr val="black">
                    <a:lumMod val="50000"/>
                    <a:lumOff val="50000"/>
                  </a:prstClr>
                </a:solidFill>
                <a:latin typeface="Calibri"/>
                <a:hlinkClick r:id="rId2"/>
              </a:rPr>
              <a:t>Cliff-home-Oia-Santorini-Greece</a:t>
            </a:r>
            <a:r>
              <a:rPr lang="en-US" sz="1200" dirty="0" smtClean="0">
                <a:solidFill>
                  <a:prstClr val="black">
                    <a:lumMod val="50000"/>
                    <a:lumOff val="50000"/>
                  </a:prstClr>
                </a:solidFill>
                <a:latin typeface="Calibri"/>
              </a:rPr>
              <a:t>" </a:t>
            </a:r>
            <a:r>
              <a:rPr lang="el-GR" sz="1200" dirty="0" smtClean="0">
                <a:solidFill>
                  <a:prstClr val="black">
                    <a:lumMod val="50000"/>
                    <a:lumOff val="50000"/>
                  </a:prstClr>
                </a:solidFill>
                <a:latin typeface="Calibri"/>
              </a:rPr>
              <a:t>από</a:t>
            </a:r>
            <a:r>
              <a:rPr lang="en-US" sz="1200" dirty="0" smtClean="0">
                <a:solidFill>
                  <a:prstClr val="black">
                    <a:lumMod val="50000"/>
                    <a:lumOff val="50000"/>
                  </a:prstClr>
                </a:solidFill>
                <a:latin typeface="Calibri"/>
              </a:rPr>
              <a:t> </a:t>
            </a:r>
            <a:r>
              <a:rPr lang="en-GB" sz="1200" dirty="0" smtClean="0">
                <a:solidFill>
                  <a:prstClr val="black">
                    <a:lumMod val="50000"/>
                    <a:lumOff val="50000"/>
                  </a:prstClr>
                </a:solidFill>
                <a:latin typeface="Calibri"/>
                <a:hlinkClick r:id="rId3" tooltip="User:Rambling Traveler"/>
              </a:rPr>
              <a:t>Rambling Traveler</a:t>
            </a:r>
            <a:r>
              <a:rPr lang="el-GR" sz="1200" dirty="0" smtClean="0">
                <a:solidFill>
                  <a:prstClr val="black">
                    <a:lumMod val="50000"/>
                    <a:lumOff val="50000"/>
                  </a:prstClr>
                </a:solidFill>
                <a:latin typeface="Calibri"/>
              </a:rPr>
              <a:t> διαθέσιμο με άδεια </a:t>
            </a:r>
            <a:r>
              <a:rPr lang="en-GB" sz="1200" dirty="0" smtClean="0">
                <a:solidFill>
                  <a:prstClr val="black">
                    <a:lumMod val="50000"/>
                    <a:lumOff val="50000"/>
                  </a:prstClr>
                </a:solidFill>
                <a:latin typeface="Calibri"/>
                <a:hlinkClick r:id="rId4"/>
              </a:rPr>
              <a:t>CC BY-SA 3.0</a:t>
            </a:r>
            <a:endParaRPr lang="el-GR" sz="1200" dirty="0">
              <a:solidFill>
                <a:prstClr val="black">
                  <a:lumMod val="50000"/>
                  <a:lumOff val="50000"/>
                </a:prstClr>
              </a:solidFill>
              <a:latin typeface="Calibri"/>
            </a:endParaRPr>
          </a:p>
        </p:txBody>
      </p:sp>
      <p:pic>
        <p:nvPicPr>
          <p:cNvPr id="6" name="5 - Εικόνα" descr="640px-Cliff-home-Oia-Santorini-Greece.jpg"/>
          <p:cNvPicPr>
            <a:picLocks noChangeAspect="1"/>
          </p:cNvPicPr>
          <p:nvPr/>
        </p:nvPicPr>
        <p:blipFill>
          <a:blip r:embed="rId5" cstate="print"/>
          <a:stretch>
            <a:fillRect/>
          </a:stretch>
        </p:blipFill>
        <p:spPr>
          <a:xfrm>
            <a:off x="4878755" y="1196752"/>
            <a:ext cx="3941717" cy="3240360"/>
          </a:xfrm>
          <a:prstGeom prst="rect">
            <a:avLst/>
          </a:prstGeom>
        </p:spPr>
      </p:pic>
    </p:spTree>
    <p:extLst>
      <p:ext uri="{BB962C8B-B14F-4D97-AF65-F5344CB8AC3E}">
        <p14:creationId xmlns:p14="http://schemas.microsoft.com/office/powerpoint/2010/main" val="146226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Σύμφωνα με το Παγκόσμιο Συμβούλιο Ταξιδιών και Τουρισμού, το 2006 τα   καταλύματα της Ελλάδας απαριθμούσαν 9.000 περίπου ξενοδοχεία, με 600.000 κλίνες και περίπου ίδιο αριθμό ενοικιαζόμενων δωματίων.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5" name="Τίτλος 4"/>
          <p:cNvSpPr>
            <a:spLocks noGrp="1"/>
          </p:cNvSpPr>
          <p:nvPr>
            <p:ph type="title"/>
          </p:nvPr>
        </p:nvSpPr>
        <p:spPr/>
        <p:txBody>
          <a:bodyPr>
            <a:normAutofit fontScale="90000"/>
          </a:bodyPr>
          <a:lstStyle/>
          <a:p>
            <a:r>
              <a:rPr lang="el-GR" sz="3600" dirty="0"/>
              <a:t>Πορεία ανάπτυξης ελληνικού τουρισμού</a:t>
            </a:r>
            <a:r>
              <a:rPr lang="en-US" sz="3600" dirty="0"/>
              <a:t> </a:t>
            </a:r>
            <a:r>
              <a:rPr lang="en-US" sz="3200" b="0" dirty="0" smtClean="0"/>
              <a:t>3/6</a:t>
            </a:r>
            <a:endParaRPr lang="el-GR" dirty="0"/>
          </a:p>
        </p:txBody>
      </p:sp>
    </p:spTree>
    <p:extLst>
      <p:ext uri="{BB962C8B-B14F-4D97-AF65-F5344CB8AC3E}">
        <p14:creationId xmlns:p14="http://schemas.microsoft.com/office/powerpoint/2010/main" val="107952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Πορεία ανάπτυξης ελληνικού τουρισμού</a:t>
            </a:r>
            <a:r>
              <a:rPr lang="en-US" sz="3600" dirty="0"/>
              <a:t> </a:t>
            </a:r>
            <a:r>
              <a:rPr lang="en-US" sz="3200" b="0" dirty="0" smtClean="0"/>
              <a:t>4/6</a:t>
            </a:r>
            <a:endParaRPr lang="el-GR" dirty="0"/>
          </a:p>
        </p:txBody>
      </p:sp>
      <p:sp>
        <p:nvSpPr>
          <p:cNvPr id="3" name="Θέση περιεχομένου 2"/>
          <p:cNvSpPr>
            <a:spLocks noGrp="1"/>
          </p:cNvSpPr>
          <p:nvPr>
            <p:ph idx="1"/>
          </p:nvPr>
        </p:nvSpPr>
        <p:spPr/>
        <p:txBody>
          <a:bodyPr/>
          <a:lstStyle/>
          <a:p>
            <a:endParaRPr lang="en-US" dirty="0" smtClean="0"/>
          </a:p>
          <a:p>
            <a:r>
              <a:rPr lang="el-GR" dirty="0" smtClean="0"/>
              <a:t>Μόνο </a:t>
            </a:r>
            <a:r>
              <a:rPr lang="el-GR" dirty="0"/>
              <a:t>το 15% εξ αυτών ήταν 4 και 5 αστέρων και το μεγαλύτερο μερίδιο -περίπου το 43%- αποτελούσαν ανεξάρτητα δωμάτια διαφορετικής ποιότητας για ενοικίαση, ιδιωτικά διαμερίσματα και κατοικίες. </a:t>
            </a:r>
            <a:endParaRPr lang="en-US" dirty="0" smtClean="0"/>
          </a:p>
          <a:p>
            <a:r>
              <a:rPr lang="el-GR" dirty="0"/>
              <a:t>Mεγάλος αριθμός πολυτελών ξενοδοχείων έχρηζε αναβάθμισης και </a:t>
            </a:r>
            <a:r>
              <a:rPr lang="el-GR" dirty="0" smtClean="0"/>
              <a:t>εκσυγχρονισμού</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61512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Πορεία ανάπτυξης ελληνικού τουρισμού</a:t>
            </a:r>
            <a:r>
              <a:rPr lang="en-US" sz="3600" dirty="0"/>
              <a:t> </a:t>
            </a:r>
            <a:r>
              <a:rPr lang="en-US" sz="3200" b="0" dirty="0" smtClean="0"/>
              <a:t>5/6</a:t>
            </a:r>
            <a:endParaRPr lang="el-GR" dirty="0"/>
          </a:p>
        </p:txBody>
      </p:sp>
      <p:sp>
        <p:nvSpPr>
          <p:cNvPr id="3" name="Θέση περιεχομένου 2"/>
          <p:cNvSpPr>
            <a:spLocks noGrp="1"/>
          </p:cNvSpPr>
          <p:nvPr>
            <p:ph idx="1"/>
          </p:nvPr>
        </p:nvSpPr>
        <p:spPr/>
        <p:txBody>
          <a:bodyPr/>
          <a:lstStyle/>
          <a:p>
            <a:r>
              <a:rPr lang="el-GR" dirty="0"/>
              <a:t>Το 50% περίπου των συνολικών δωματίων της χώρας εντασσόταν στις χαμηλού και μέσου κόστους επιλογές, οι οποίες παράγουν και χαμηλές αποδόσεις και στις οποίες η εξυπηρέτηση είναι συχνά ασυνεπής, εξαιτίας κυρίως της εποχικότητας του τουρισμού της χώρας, που συχνά  απασχολεί εποχιακούς </a:t>
            </a:r>
            <a:r>
              <a:rPr lang="el-GR" dirty="0" smtClean="0"/>
              <a:t>υπαλλήλους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9982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Πορεία ανάπτυξης ελληνικού τουρισμού</a:t>
            </a:r>
            <a:r>
              <a:rPr lang="en-US" sz="3600" dirty="0"/>
              <a:t> </a:t>
            </a:r>
            <a:r>
              <a:rPr lang="en-US" sz="3200" b="0" dirty="0" smtClean="0"/>
              <a:t>6/6</a:t>
            </a:r>
            <a:endParaRPr lang="el-GR" dirty="0"/>
          </a:p>
        </p:txBody>
      </p:sp>
      <p:sp>
        <p:nvSpPr>
          <p:cNvPr id="3" name="Content Placeholder 2"/>
          <p:cNvSpPr>
            <a:spLocks noGrp="1"/>
          </p:cNvSpPr>
          <p:nvPr>
            <p:ph idx="1"/>
          </p:nvPr>
        </p:nvSpPr>
        <p:spPr/>
        <p:txBody>
          <a:bodyPr/>
          <a:lstStyle/>
          <a:p>
            <a:r>
              <a:rPr lang="el-GR" dirty="0"/>
              <a:t>Διαβάζοντας τα αποτελέσματα ανάποδα παρατηρούμε ότι το 84,1% των ελληνικών ξενοδοχείων είναι μονάδες έως και τριών αστέρων, ενώ και πάνω από το 60% των δωματίων προς ενοικίαση ανήκουν σε μικρομεσαίες </a:t>
            </a:r>
            <a:r>
              <a:rPr lang="el-GR" dirty="0" smtClean="0"/>
              <a:t>μονάδες</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38621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Προτάσεις ΣΕΤΕ </a:t>
            </a:r>
            <a:endParaRPr lang="el-GR" dirty="0"/>
          </a:p>
        </p:txBody>
      </p:sp>
      <p:sp>
        <p:nvSpPr>
          <p:cNvPr id="3" name="Content Placeholder 2"/>
          <p:cNvSpPr>
            <a:spLocks noGrp="1"/>
          </p:cNvSpPr>
          <p:nvPr>
            <p:ph idx="1"/>
          </p:nvPr>
        </p:nvSpPr>
        <p:spPr>
          <a:xfrm>
            <a:off x="457200" y="1052736"/>
            <a:ext cx="8229600" cy="5472608"/>
          </a:xfrm>
        </p:spPr>
        <p:txBody>
          <a:bodyPr>
            <a:normAutofit fontScale="92500" lnSpcReduction="20000"/>
          </a:bodyPr>
          <a:lstStyle/>
          <a:p>
            <a:pPr marL="0" indent="0">
              <a:buNone/>
            </a:pPr>
            <a:endParaRPr lang="en-US" dirty="0" smtClean="0"/>
          </a:p>
          <a:p>
            <a:pPr marL="0" indent="0">
              <a:buNone/>
            </a:pPr>
            <a:r>
              <a:rPr lang="el-GR" dirty="0" smtClean="0"/>
              <a:t>Τρία κύρια μηνύματα</a:t>
            </a:r>
            <a:endParaRPr lang="en-US" dirty="0"/>
          </a:p>
          <a:p>
            <a:pPr marL="0" indent="0">
              <a:buNone/>
            </a:pPr>
            <a:endParaRPr lang="en-US" dirty="0"/>
          </a:p>
          <a:p>
            <a:r>
              <a:rPr lang="el-GR" sz="2400" dirty="0" smtClean="0"/>
              <a:t>Τα επόμενα 8-10 χρόνια ο Τουρισμός θα αποτελέσει κινητήρια δύναμη της ελληνικής οικονομίας.</a:t>
            </a:r>
          </a:p>
          <a:p>
            <a:endParaRPr lang="el-GR" sz="2400" dirty="0" smtClean="0"/>
          </a:p>
          <a:p>
            <a:r>
              <a:rPr lang="el-GR" sz="2400" dirty="0" smtClean="0"/>
              <a:t>Η κύρια προτεραιότητα είναι η δημιουργία ενός ισχυρού και διαφοροποιημένου χαρτοφυλακίου προϊόντων. </a:t>
            </a:r>
          </a:p>
          <a:p>
            <a:endParaRPr lang="el-GR" sz="2400" dirty="0" smtClean="0"/>
          </a:p>
          <a:p>
            <a:r>
              <a:rPr lang="el-GR" sz="2400" dirty="0" smtClean="0"/>
              <a:t>Για την περίοδο 2014-2020 θα χρειαστεί αύξηση των μέσων ετήσιων επενδύσεων. </a:t>
            </a:r>
            <a:r>
              <a:rPr lang="el-GR" sz="2400" b="1" i="1" dirty="0" smtClean="0"/>
              <a:t>Βασικό μέρος των απαιτούμενων ενδύσεων αφορά την στοχευμένη αναβάθμιση καταλυμάτων και την ενίσχυση και δημιουργία νέων υψηλής ποιότητας υποδομών. </a:t>
            </a:r>
            <a:endParaRPr lang="en-US" sz="2400" b="1" i="1" dirty="0" smtClean="0"/>
          </a:p>
          <a:p>
            <a:pPr marL="0" indent="0">
              <a:buNone/>
            </a:pPr>
            <a:endParaRPr lang="el-GR" sz="2400" b="1" i="1" dirty="0" smtClean="0"/>
          </a:p>
          <a:p>
            <a:pPr marL="0" indent="0">
              <a:buNone/>
            </a:pPr>
            <a:endParaRPr lang="el-GR" sz="1200" b="1" i="1" dirty="0" smtClean="0"/>
          </a:p>
          <a:p>
            <a:pPr marL="0" indent="0">
              <a:buNone/>
            </a:pPr>
            <a:endParaRPr lang="en-US" sz="1200" b="1" i="1" dirty="0" smtClean="0"/>
          </a:p>
          <a:p>
            <a:pPr marL="0" indent="0">
              <a:buNone/>
            </a:pPr>
            <a:endParaRPr lang="en-US" sz="1200" b="1" i="1" dirty="0"/>
          </a:p>
          <a:p>
            <a:pPr marL="0" indent="0">
              <a:buNone/>
            </a:pPr>
            <a:r>
              <a:rPr lang="el-GR" sz="1200" b="1" i="1" dirty="0" smtClean="0"/>
              <a:t>Τουριστικός Στρατηγικός Σχεδιασμός 2021 /  Οδικός Χάρτης Υλοποίησης   </a:t>
            </a:r>
            <a:r>
              <a:rPr lang="en-US" sz="1200" b="1" i="1" dirty="0" smtClean="0"/>
              <a:t>SETE</a:t>
            </a:r>
            <a:endParaRPr lang="el-GR" sz="1200" b="1" i="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76494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109</TotalTime>
  <Words>721</Words>
  <Application>Microsoft Office PowerPoint</Application>
  <PresentationFormat>Προβολή στην οθόνη (4:3)</PresentationFormat>
  <Paragraphs>87</Paragraphs>
  <Slides>21</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Λιθογραφία - Offset</vt:lpstr>
      <vt:lpstr>Αρχιτεκτονική εσωτερικών χώρων Χώροι αναψυχής</vt:lpstr>
      <vt:lpstr>  Ρόλος τουρισμού στην ελληνική οικονομία </vt:lpstr>
      <vt:lpstr>Πορεία ανάπτυξης ελληνικού τουρισμού 1/6</vt:lpstr>
      <vt:lpstr>Πορεία ανάπτυξης ελληνικού τουρισμού 2/6</vt:lpstr>
      <vt:lpstr>Πορεία ανάπτυξης ελληνικού τουρισμού 3/6</vt:lpstr>
      <vt:lpstr>Πορεία ανάπτυξης ελληνικού τουρισμού 4/6</vt:lpstr>
      <vt:lpstr>Πορεία ανάπτυξης ελληνικού τουρισμού 5/6</vt:lpstr>
      <vt:lpstr>Πορεία ανάπτυξης ελληνικού τουρισμού 6/6</vt:lpstr>
      <vt:lpstr>Προτάσεις ΣΕΤΕ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25</cp:revision>
  <dcterms:created xsi:type="dcterms:W3CDTF">2014-11-09T10:17:43Z</dcterms:created>
  <dcterms:modified xsi:type="dcterms:W3CDTF">2015-12-28T08:17:36Z</dcterms:modified>
</cp:coreProperties>
</file>