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68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4" r:id="rId16"/>
    <p:sldId id="310" r:id="rId17"/>
    <p:sldId id="315" r:id="rId18"/>
    <p:sldId id="311" r:id="rId19"/>
    <p:sldId id="316" r:id="rId20"/>
    <p:sldId id="312" r:id="rId21"/>
    <p:sldId id="313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6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953F-EDBB-40CB-9DDD-EF6EB9779B1B}" type="datetime1">
              <a:rPr lang="el-GR"/>
              <a:pPr>
                <a:defRPr/>
              </a:pPr>
              <a:t>19/11/2015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25BB-827D-4CAA-9B3C-C13871D3DF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90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CB35-BED9-4EC3-9E2E-960294F6D60F}" type="datetime1">
              <a:rPr lang="el-GR"/>
              <a:pPr>
                <a:defRPr/>
              </a:pPr>
              <a:t>19/11/2015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468F-9D82-4011-89D0-D99DB8A535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21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D3B1-106F-4B9E-9701-66E2B43377CD}" type="datetime1">
              <a:rPr lang="el-GR"/>
              <a:pPr>
                <a:defRPr/>
              </a:pPr>
              <a:t>19/11/2015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65AE-96B2-42F1-AC0F-C0828AAF37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88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0A29B4-886B-4AC5-B0D5-9E5DDE4C0F1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40397447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cheme_female_reproductive_system-en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Bibi_Saint-Po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Κοινοτική Μαιευτική- Γυναικολογική Φροντίδα – Αγωγή Υγείας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9532" y="3284984"/>
            <a:ext cx="8424936" cy="1752600"/>
          </a:xfrm>
        </p:spPr>
        <p:txBody>
          <a:bodyPr>
            <a:normAutofit fontScale="77500" lnSpcReduction="2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Ενότητα </a:t>
            </a:r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r>
              <a:rPr lang="el-GR" sz="4000" b="1" dirty="0" smtClean="0">
                <a:solidFill>
                  <a:schemeClr val="tx1"/>
                </a:solidFill>
              </a:rPr>
              <a:t>4</a:t>
            </a:r>
            <a:r>
              <a:rPr lang="el-GR" sz="4000" dirty="0" smtClean="0">
                <a:solidFill>
                  <a:schemeClr val="tx1"/>
                </a:solidFill>
              </a:rPr>
              <a:t>: </a:t>
            </a:r>
            <a:r>
              <a:rPr lang="el-GR" sz="4000" dirty="0"/>
              <a:t>Η Αναπαραγωγική Υγεία της Γυναίκας</a:t>
            </a:r>
            <a:endParaRPr lang="en-US" sz="4000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l-GR" sz="3600" dirty="0" smtClean="0"/>
              <a:t>Βικτωρία </a:t>
            </a:r>
            <a:r>
              <a:rPr lang="el-GR" sz="3600" dirty="0" err="1" smtClean="0"/>
              <a:t>Βιβιλάκη</a:t>
            </a:r>
            <a:r>
              <a:rPr lang="el-GR" sz="3600" dirty="0" smtClean="0"/>
              <a:t>, </a:t>
            </a:r>
            <a:r>
              <a:rPr lang="en-US" sz="3600" dirty="0"/>
              <a:t>RM </a:t>
            </a:r>
            <a:r>
              <a:rPr lang="en-US" sz="3600" dirty="0" err="1"/>
              <a:t>PgCert</a:t>
            </a:r>
            <a:r>
              <a:rPr lang="en-US" sz="3600" dirty="0"/>
              <a:t> </a:t>
            </a:r>
            <a:r>
              <a:rPr lang="en-US" sz="3600" dirty="0" err="1"/>
              <a:t>MMedSc</a:t>
            </a:r>
            <a:r>
              <a:rPr lang="en-US" sz="3600" dirty="0"/>
              <a:t> </a:t>
            </a:r>
            <a:r>
              <a:rPr lang="en-US" sz="3600" dirty="0" err="1"/>
              <a:t>PhDc</a:t>
            </a:r>
            <a:endParaRPr lang="en-US" sz="3600" dirty="0"/>
          </a:p>
          <a:p>
            <a:r>
              <a:rPr lang="el-GR" sz="3600" dirty="0" smtClean="0"/>
              <a:t>Μαία Κέντρου Υγείας </a:t>
            </a:r>
            <a:r>
              <a:rPr lang="el-GR" sz="3600" dirty="0" err="1" smtClean="0"/>
              <a:t>Σπηλίου</a:t>
            </a:r>
            <a:endParaRPr lang="el-GR" sz="3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367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86583"/>
              </p:ext>
            </p:extLst>
          </p:nvPr>
        </p:nvGraphicFramePr>
        <p:xfrm>
          <a:off x="491433" y="5590243"/>
          <a:ext cx="923195" cy="86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Φωτογραφία του Photo Editor" r:id="rId8" imgW="5915851" imgH="5361905" progId="">
                  <p:embed/>
                </p:oleObj>
              </mc:Choice>
              <mc:Fallback>
                <p:oleObj name="Φωτογραφία του Photo Editor" r:id="rId8" imgW="5915851" imgH="53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33" y="5590243"/>
                        <a:ext cx="923195" cy="863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Τι μπορεί να συμβεί αν κάποιος έχει σεξουαλική επαφή χωρίς προφύλαξη;</a:t>
            </a:r>
            <a:endParaRPr lang="el-GR" alt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Σεξουαλικά μεταδιδόμενα νοσήματα, όπως π.χ. </a:t>
            </a:r>
            <a:r>
              <a:rPr lang="el-GR" altLang="el-GR" sz="2800" dirty="0" err="1" smtClean="0"/>
              <a:t>χλαμύδια</a:t>
            </a:r>
            <a:r>
              <a:rPr lang="el-GR" altLang="el-GR" sz="2800" dirty="0" smtClean="0"/>
              <a:t>, </a:t>
            </a:r>
            <a:r>
              <a:rPr lang="en-US" altLang="el-GR" sz="2800" dirty="0" smtClean="0"/>
              <a:t>AIDS, </a:t>
            </a:r>
            <a:r>
              <a:rPr lang="el-GR" altLang="el-GR" sz="2800" dirty="0" smtClean="0"/>
              <a:t>κονδυλώματα, ηπατίτιδα.</a:t>
            </a:r>
          </a:p>
          <a:p>
            <a:r>
              <a:rPr lang="el-GR" altLang="el-GR" sz="2800" dirty="0" err="1" smtClean="0"/>
              <a:t>Χλαμύδια</a:t>
            </a:r>
            <a:r>
              <a:rPr lang="el-GR" altLang="el-GR" sz="2800" dirty="0" smtClean="0"/>
              <a:t> -&gt; καταστρέφουν σάλπιγγες</a:t>
            </a:r>
          </a:p>
          <a:p>
            <a:r>
              <a:rPr lang="en-US" altLang="el-GR" sz="2800" dirty="0" smtClean="0"/>
              <a:t>AIDS -&gt; </a:t>
            </a:r>
            <a:r>
              <a:rPr lang="el-GR" altLang="el-GR" sz="2800" dirty="0" smtClean="0"/>
              <a:t>ανίατο νόσημα</a:t>
            </a:r>
          </a:p>
          <a:p>
            <a:r>
              <a:rPr lang="el-GR" altLang="el-GR" sz="2800" dirty="0" smtClean="0"/>
              <a:t>Ηπατίτιδα -&gt; μια ολόκληρη ζωή</a:t>
            </a:r>
          </a:p>
          <a:p>
            <a:endParaRPr lang="el-GR" altLang="el-GR" sz="2800" dirty="0" smtClean="0"/>
          </a:p>
          <a:p>
            <a:r>
              <a:rPr lang="el-GR" altLang="el-GR" sz="2800" dirty="0" smtClean="0"/>
              <a:t>Γι’ αυτό πάντα χρησιμοποιούμε προφυλακτικό σε κάθε σεξουαλική επαφή μας!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28382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Αντισύλληψη</a:t>
            </a:r>
            <a:endParaRPr lang="el-GR" alt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600" smtClean="0"/>
              <a:t>Η πιο αποτελεσματική μέθοδος για την αποφυγή της εγκυμοσύνης είναι η αποχή.</a:t>
            </a:r>
          </a:p>
          <a:p>
            <a:r>
              <a:rPr lang="el-GR" altLang="el-GR" sz="2600" smtClean="0"/>
              <a:t>Τα ζευγάρια που έχουν σεξουαλικές σχέσεις, θα πρέπει να χρησιμοποιούν αντισύλληψη σωστά και κάθε φορά που έρχονται σε επαφή. </a:t>
            </a:r>
          </a:p>
          <a:p>
            <a:r>
              <a:rPr lang="el-GR" altLang="el-GR" sz="2600" smtClean="0"/>
              <a:t>Για παράδειγμα αν η κοπέλα ξεχνάει να πάρει το αντισυλληπτικό χάπι δεν είναι αποτελεσματική μέθοδος. </a:t>
            </a:r>
          </a:p>
          <a:p>
            <a:r>
              <a:rPr lang="el-GR" altLang="el-GR" sz="2600" smtClean="0"/>
              <a:t>Το προφυλακτικό είναι η πιο αποτελεσματική μέθοδος, όμως αν το αγόρι ξεχνάει να χρησιμοποιήσει προφυλακτικό ή δεν το χρησιμοποιεί σωστά, τότε δεν είναι αποτελεσματική μέθοδος.</a:t>
            </a:r>
            <a:endParaRPr lang="el-GR" altLang="el-GR" sz="2600"/>
          </a:p>
        </p:txBody>
      </p:sp>
    </p:spTree>
    <p:extLst>
      <p:ext uri="{BB962C8B-B14F-4D97-AF65-F5344CB8AC3E}">
        <p14:creationId xmlns:p14="http://schemas.microsoft.com/office/powerpoint/2010/main" val="125914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6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Μέθοδοι αντισύλληψης</a:t>
            </a:r>
            <a:endParaRPr lang="el-GR" altLang="el-GR" dirty="0"/>
          </a:p>
        </p:txBody>
      </p:sp>
      <p:graphicFrame>
        <p:nvGraphicFramePr>
          <p:cNvPr id="17610" name="Group 2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443854"/>
              </p:ext>
            </p:extLst>
          </p:nvPr>
        </p:nvGraphicFramePr>
        <p:xfrm>
          <a:off x="457200" y="1196975"/>
          <a:ext cx="8229600" cy="4754880"/>
        </p:xfrm>
        <a:graphic>
          <a:graphicData uri="http://schemas.openxmlformats.org/drawingml/2006/table">
            <a:tbl>
              <a:tblPr/>
              <a:tblGrid>
                <a:gridCol w="4376920"/>
                <a:gridCol w="3852680"/>
              </a:tblGrid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Μέθοδοι αντισύλληψης</a:t>
                      </a: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Ποσοστό αποτυχίας</a:t>
                      </a:r>
                      <a:endParaRPr kumimoji="0" lang="el-GR" alt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1.Μέθοδος του ρυθμού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α) με θερμόμετρο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β) ημερολογιακά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γ) τραχηλική βλέννη  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6-25%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Ανδρικό προφυλακτικό 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2-15%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Γυναικείο προφυλακτικό 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2-15%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Αντισυλληπτικό δισκίο   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0,1-0,4%</a:t>
                      </a:r>
                      <a:endParaRPr kumimoji="0" lang="el-GR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7.Στειροποίηση   γυναίκας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&lt;0,15%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8.Στείρωση του άνδρα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&lt;0,15%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9.Διακεκομμένη συνουσία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20-30%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01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Αποχή</a:t>
            </a:r>
            <a:endParaRPr lang="el-GR" alt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Είναι η μοναδική μέθοδος που εξασφαλίζει προφύλαξη από σεξουαλικά μεταδιδόμενα νοσήματα και ανεπιθύμητη εγκυμοσύνη.</a:t>
            </a:r>
          </a:p>
          <a:p>
            <a:r>
              <a:rPr lang="el-GR" altLang="el-GR" sz="2800" smtClean="0"/>
              <a:t>Προφυλάσει από τα σεξουαλικά μεταδιδόμενα νοσήματα (μεταδίδονται με το στόμα ή τα γεννητικά όργανα, ακόμα και με δερματική επαφή χωρίς να υπάρξει σεξουαλική επαφή).</a:t>
            </a:r>
          </a:p>
          <a:p>
            <a:endParaRPr lang="el-GR" altLang="el-GR" sz="2800"/>
          </a:p>
        </p:txBody>
      </p:sp>
    </p:spTree>
    <p:extLst>
      <p:ext uri="{BB962C8B-B14F-4D97-AF65-F5344CB8AC3E}">
        <p14:creationId xmlns:p14="http://schemas.microsoft.com/office/powerpoint/2010/main" val="129880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Αντισυλληπτικό χάπι</a:t>
            </a:r>
            <a:endParaRPr lang="el-GR" alt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600" dirty="0" smtClean="0"/>
              <a:t>Είναι ένα χάπι, που το παίρνεις κάθε μέρα για 21 μέρες και περιέχει ορμόνες (οιστρογόνα και προγεστερόνη) για να μην μείνεις έγκυος. Η γυναίκα δεν έχει </a:t>
            </a:r>
            <a:r>
              <a:rPr lang="el-GR" altLang="el-GR" sz="2600" dirty="0" err="1" smtClean="0"/>
              <a:t>ωορηξία</a:t>
            </a:r>
            <a:r>
              <a:rPr lang="el-GR" altLang="el-GR" sz="2600" dirty="0" smtClean="0"/>
              <a:t> οπότε δεν μπορεί να μείνει έγκυος.</a:t>
            </a:r>
          </a:p>
          <a:p>
            <a:r>
              <a:rPr lang="el-GR" altLang="el-GR" sz="2600" dirty="0" smtClean="0"/>
              <a:t>Κάθε κουτί έχει 21 χαπάκια. Παίρνεις το χάπι για 21 μέρες, σταματάς για 7 μέρες για να έρθει η περίοδος και μετά ξαναρχίζεις.</a:t>
            </a:r>
          </a:p>
          <a:p>
            <a:r>
              <a:rPr lang="el-GR" altLang="el-GR" sz="2600" dirty="0" smtClean="0"/>
              <a:t>Έχει καλά ποσοστά αντισύλληψης.</a:t>
            </a:r>
          </a:p>
          <a:p>
            <a:endParaRPr lang="el-GR" altLang="el-GR" sz="2600" dirty="0" smtClean="0"/>
          </a:p>
          <a:p>
            <a:endParaRPr lang="el-GR" altLang="el-GR" sz="2600" dirty="0"/>
          </a:p>
        </p:txBody>
      </p:sp>
      <p:pic>
        <p:nvPicPr>
          <p:cNvPr id="22532" name="img1" descr="1059166072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57" y="4725144"/>
            <a:ext cx="1952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1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Αντισυλληπτικό χάπι</a:t>
            </a:r>
            <a:endParaRPr lang="el-GR" alt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600" dirty="0" smtClean="0"/>
              <a:t>Μειονεκτήματα: Δεν προστατεύει έναντι των Σεξουαλικά Μεταδιδόμενων Νοσημάτων, ανωμαλίες στην </a:t>
            </a:r>
            <a:r>
              <a:rPr lang="el-GR" altLang="el-GR" sz="2600" dirty="0" err="1" smtClean="0"/>
              <a:t>περίδο</a:t>
            </a:r>
            <a:r>
              <a:rPr lang="el-GR" altLang="el-GR" sz="2600" dirty="0" smtClean="0"/>
              <a:t>, Ναυτία, εμετοί, Ίλιγγοι, λιποθυμίες, κεφαλαλγίες, Οιδήματα, κράμπες κάτω άκρων, Αύξηση βάρους σώματος, αύξηση της όρεξης, Κόπωση, κατάθλιψη.</a:t>
            </a:r>
          </a:p>
          <a:p>
            <a:r>
              <a:rPr lang="el-GR" altLang="el-GR" sz="2600" dirty="0" smtClean="0"/>
              <a:t>Πρέπει να γίνουν εξετάσεις πριν την χορήγηση του. Δεν μπορούν να το χρησιμοποιήσουν οι γυναίκες που έχουν κάποιο ιατρικό πρόβλημα. </a:t>
            </a:r>
          </a:p>
          <a:p>
            <a:r>
              <a:rPr lang="el-GR" altLang="el-GR" sz="2600" dirty="0" smtClean="0"/>
              <a:t>Στοιχίζει περίπου 10-20 ευρώ το κουτί. Θα χρειαστεί ένα κουτί κάθε μήνα.</a:t>
            </a:r>
          </a:p>
          <a:p>
            <a:endParaRPr lang="el-GR" altLang="el-GR" sz="2600" dirty="0" smtClean="0"/>
          </a:p>
          <a:p>
            <a:endParaRPr lang="el-GR" altLang="el-GR" sz="2600" dirty="0"/>
          </a:p>
        </p:txBody>
      </p:sp>
      <p:pic>
        <p:nvPicPr>
          <p:cNvPr id="22532" name="img1" descr="1059166072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053340"/>
            <a:ext cx="1952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25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Προφυλακτικό</a:t>
            </a:r>
            <a:endParaRPr lang="el-GR" alt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 smtClean="0"/>
              <a:t>Μέθοδος αντισύλληψης (ανδρικά και γυναικεία).</a:t>
            </a:r>
          </a:p>
          <a:p>
            <a:r>
              <a:rPr lang="el-GR" altLang="el-GR" sz="2600" dirty="0" smtClean="0"/>
              <a:t>Κρατάει το σπέρμα και δεν εισέρχεται στον κόλπο. Τοποθετείται στο πέος όταν είναι σε στύση.</a:t>
            </a:r>
          </a:p>
          <a:p>
            <a:r>
              <a:rPr lang="el-GR" altLang="el-GR" sz="2600" dirty="0" smtClean="0"/>
              <a:t>Όταν εκσπερματώσει ο άνδρας, βγαίνει από τον κόλπο και τότε βγάζει το προφυλακτικό. Θα πρέπει να είναι ακόμα σε στύση όταν βγει για να μην φύγουν τα σπερματοζωάρια μέσα στον κόλπο.</a:t>
            </a:r>
          </a:p>
        </p:txBody>
      </p:sp>
      <p:pic>
        <p:nvPicPr>
          <p:cNvPr id="21508" name="img0" descr="1052491249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2685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0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Προφυλακτικό</a:t>
            </a:r>
            <a:endParaRPr lang="el-GR" alt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 smtClean="0"/>
              <a:t>Ένα χρησιμοποιημένο προφυλακτικό, δεν ξαναχρησιμοποιείται. Κάθε φορά που έρχονται σε επαφή θα πρέπει να χρησιμοποιείται άλλο προφυλακτικό.</a:t>
            </a:r>
          </a:p>
          <a:p>
            <a:r>
              <a:rPr lang="el-GR" altLang="el-GR" sz="2600" dirty="0" smtClean="0"/>
              <a:t>Προστατεύει από την ανεπιθύμητη κύηση και τα σεξουαλικά μεταδιδόμενα νοσήματα. Δεν χρειάζεται συνταγή γιατρού. Είναι η πιο φθηνή μέθοδος (περίπου 1 ευρώ το ένα).</a:t>
            </a:r>
          </a:p>
          <a:p>
            <a:r>
              <a:rPr lang="el-GR" altLang="el-GR" sz="2600" dirty="0" smtClean="0"/>
              <a:t>Μειονεκτήματα: μπορεί να προκαλέσει αλλεργία, θα πρέπει να είσαι υπεύθυνος και να σταματήσεις πριν την επαφή για να φορέσεις προφυλακτικό</a:t>
            </a:r>
            <a:endParaRPr lang="el-GR" altLang="el-GR" sz="2600" dirty="0"/>
          </a:p>
        </p:txBody>
      </p:sp>
    </p:spTree>
    <p:extLst>
      <p:ext uri="{BB962C8B-B14F-4D97-AF65-F5344CB8AC3E}">
        <p14:creationId xmlns:p14="http://schemas.microsoft.com/office/powerpoint/2010/main" val="294384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Σεξουαλικά Μεταδιδόμενα Νοσήματα</a:t>
            </a:r>
            <a:endParaRPr lang="el-GR" altLang="el-G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600" dirty="0" smtClean="0"/>
              <a:t>Μεταδίδονται από άνθρωπο σε άνθρωπο με την επαφή.</a:t>
            </a:r>
          </a:p>
          <a:p>
            <a:r>
              <a:rPr lang="el-GR" altLang="el-GR" sz="2600" dirty="0" smtClean="0"/>
              <a:t>Μπορεί να τα έχει οποιοσδήποτε. Πλούσιος ή φτωχός, μεγάλος ή μικρός.</a:t>
            </a:r>
          </a:p>
          <a:p>
            <a:r>
              <a:rPr lang="el-GR" altLang="el-GR" sz="2600" dirty="0" smtClean="0"/>
              <a:t>Ένας στους πέντε γύρω στα 20 νοσεί και παίρνει θεραπεία για Σεξουαλικά Μεταδιδόμενα Νοσήματα.</a:t>
            </a:r>
          </a:p>
          <a:p>
            <a:r>
              <a:rPr lang="el-GR" altLang="el-GR" sz="2600" dirty="0" smtClean="0"/>
              <a:t>Εκτός από την ντροπή που μπορεί να προκαλέσουν, Είναι ένα σοβαρό πρόβλημα υγείας. Αν δεν πάρει το άτομο θεραπεία, θα έχει μόνιμη βλάβη, όπως </a:t>
            </a:r>
            <a:r>
              <a:rPr lang="el-GR" altLang="el-GR" sz="2600" dirty="0" err="1" smtClean="0"/>
              <a:t>υπογονιμότητα</a:t>
            </a:r>
            <a:r>
              <a:rPr lang="el-GR" altLang="el-GR" sz="2600" dirty="0" smtClean="0"/>
              <a:t>. Πρέπει να μάθουμε πώς να προστατευτούμε.</a:t>
            </a:r>
          </a:p>
        </p:txBody>
      </p:sp>
    </p:spTree>
    <p:extLst>
      <p:ext uri="{BB962C8B-B14F-4D97-AF65-F5344CB8AC3E}">
        <p14:creationId xmlns:p14="http://schemas.microsoft.com/office/powerpoint/2010/main" val="87376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Σεξουαλικά Μεταδιδόμενα Νοσήματα</a:t>
            </a:r>
            <a:endParaRPr lang="el-GR" altLang="el-G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600" dirty="0" smtClean="0"/>
              <a:t>Μπορείς να κολλήσεις Σεξουαλικά Μεταδιδόμενο Νόσημα και χωρίς σεξουαλική επαφή. Μεταδίδεται με την επαφή δέρμα με δέρμα. </a:t>
            </a:r>
          </a:p>
          <a:p>
            <a:r>
              <a:rPr lang="el-GR" altLang="el-GR" sz="2600" dirty="0" smtClean="0"/>
              <a:t>Μεταδίδονται με το στοματικό </a:t>
            </a:r>
            <a:r>
              <a:rPr lang="el-GR" altLang="el-GR" sz="2600" dirty="0" err="1" smtClean="0"/>
              <a:t>σέξ</a:t>
            </a:r>
            <a:r>
              <a:rPr lang="el-GR" altLang="el-GR" sz="2600" dirty="0" smtClean="0"/>
              <a:t> (πίπα) ή με το πρωκτικό </a:t>
            </a:r>
            <a:r>
              <a:rPr lang="el-GR" altLang="el-GR" sz="2600" dirty="0" err="1" smtClean="0"/>
              <a:t>σέξ</a:t>
            </a:r>
            <a:r>
              <a:rPr lang="el-GR" altLang="el-GR" sz="2600" dirty="0" smtClean="0"/>
              <a:t> (</a:t>
            </a:r>
            <a:r>
              <a:rPr lang="el-GR" altLang="el-GR" sz="2600" dirty="0" err="1" smtClean="0"/>
              <a:t>σέξ</a:t>
            </a:r>
            <a:r>
              <a:rPr lang="el-GR" altLang="el-GR" sz="2600" dirty="0" smtClean="0"/>
              <a:t> από πίσω).</a:t>
            </a:r>
          </a:p>
          <a:p>
            <a:r>
              <a:rPr lang="el-GR" altLang="el-GR" sz="2600" dirty="0" smtClean="0"/>
              <a:t>Τα μικρόβια δεν φαίνονται και γι’ αυτό δεν μπορείς να ξέρεις ποιος έχει σεξουαλικά μεταδιδόμενα νοσήματα. Επίσης, όσοι έχουν σεξουαλικά μεταδιδόμενα νοσήματα τις περισσότερες φορές δεν έχουν ενοχλήσεις.</a:t>
            </a:r>
            <a:endParaRPr lang="el-GR" altLang="el-GR" sz="2600" dirty="0"/>
          </a:p>
        </p:txBody>
      </p:sp>
    </p:spTree>
    <p:extLst>
      <p:ext uri="{BB962C8B-B14F-4D97-AF65-F5344CB8AC3E}">
        <p14:creationId xmlns:p14="http://schemas.microsoft.com/office/powerpoint/2010/main" val="8504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Αναπαραγωγή</a:t>
            </a:r>
            <a:endParaRPr lang="el-GR" alt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Σε όλα τα ζωντανά όντα</a:t>
            </a:r>
          </a:p>
          <a:p>
            <a:r>
              <a:rPr lang="el-GR" altLang="el-GR" sz="2800" dirty="0" smtClean="0"/>
              <a:t>Στον άνθρωπο οι γαμέτες (σπέρμα και ωάριο)</a:t>
            </a:r>
          </a:p>
          <a:p>
            <a:r>
              <a:rPr lang="el-GR" altLang="el-GR" sz="2800" dirty="0" smtClean="0"/>
              <a:t>Συναντιόνται στο γυναικείο σώμα και δημιουργούν το έμβρυο.</a:t>
            </a:r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77812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Συχνά Σεξουαλικά Μεταδιδόμενα Νοσήματα</a:t>
            </a:r>
            <a:endParaRPr lang="el-GR" altLang="el-G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err="1" smtClean="0"/>
              <a:t>Χλαμύδια</a:t>
            </a:r>
            <a:endParaRPr lang="el-GR" altLang="el-GR" sz="2800" dirty="0" smtClean="0"/>
          </a:p>
          <a:p>
            <a:r>
              <a:rPr lang="el-GR" altLang="el-GR" sz="2800" dirty="0" err="1" smtClean="0"/>
              <a:t>Έρπης</a:t>
            </a:r>
            <a:endParaRPr lang="el-GR" altLang="el-GR" sz="2800" dirty="0" smtClean="0"/>
          </a:p>
          <a:p>
            <a:r>
              <a:rPr lang="el-GR" altLang="el-GR" sz="2800" dirty="0" smtClean="0"/>
              <a:t>Γονόρροια</a:t>
            </a:r>
          </a:p>
          <a:p>
            <a:r>
              <a:rPr lang="el-GR" altLang="el-GR" sz="2800" dirty="0" smtClean="0"/>
              <a:t>Ηπατίτιδα Β</a:t>
            </a:r>
          </a:p>
          <a:p>
            <a:r>
              <a:rPr lang="en-US" altLang="el-GR" sz="2800" dirty="0" smtClean="0"/>
              <a:t>AIDS</a:t>
            </a:r>
          </a:p>
          <a:p>
            <a:r>
              <a:rPr lang="el-GR" altLang="el-GR" sz="2800" dirty="0" smtClean="0"/>
              <a:t>Σύφιλη</a:t>
            </a:r>
          </a:p>
          <a:p>
            <a:r>
              <a:rPr lang="el-GR" altLang="el-GR" sz="2800" dirty="0" smtClean="0"/>
              <a:t>Τριχομονάδες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08815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Πρόληψη</a:t>
            </a:r>
            <a:endParaRPr lang="el-GR" altLang="el-G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 καλύτερος τρόπος είναι να μην έχεις σεξουαλική επαφή.</a:t>
            </a:r>
          </a:p>
          <a:p>
            <a:r>
              <a:rPr lang="el-GR" altLang="el-GR" sz="2800" dirty="0" smtClean="0"/>
              <a:t>Χρήση προφυλακτικού.</a:t>
            </a:r>
          </a:p>
          <a:p>
            <a:r>
              <a:rPr lang="el-GR" altLang="el-GR" sz="2800" dirty="0" smtClean="0"/>
              <a:t>Συχνές εξετάσεις. (όχι ντροπή)</a:t>
            </a:r>
          </a:p>
          <a:p>
            <a:r>
              <a:rPr lang="el-GR" altLang="el-GR" sz="2800" dirty="0" smtClean="0"/>
              <a:t>Το χειρότερο που μπορεί να συμβεί είναι όχι καλή αναπαραγωγική υγεία.</a:t>
            </a:r>
          </a:p>
          <a:p>
            <a:endParaRPr lang="el-GR" altLang="el-GR" sz="2800" dirty="0" smtClean="0"/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29928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 smtClean="0"/>
              <a:t>;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3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Βικτωρία </a:t>
            </a:r>
            <a:r>
              <a:rPr lang="el-GR" sz="2000" dirty="0" err="1"/>
              <a:t>Βιβιλάκη</a:t>
            </a:r>
            <a:r>
              <a:rPr lang="el-GR" sz="2000" dirty="0"/>
              <a:t>. Βικτωρία </a:t>
            </a:r>
            <a:r>
              <a:rPr lang="el-GR" sz="2000" dirty="0" err="1"/>
              <a:t>Βιβιλάκη</a:t>
            </a:r>
            <a:r>
              <a:rPr lang="el-GR" sz="2000" dirty="0"/>
              <a:t> </a:t>
            </a:r>
            <a:r>
              <a:rPr lang="en-US" sz="2000" dirty="0" smtClean="0"/>
              <a:t>2014</a:t>
            </a:r>
            <a:r>
              <a:rPr lang="el-GR" sz="2000" dirty="0"/>
              <a:t>. «Κοινοτική Μαιευτική- Γυναικολογική Φροντίδα – Αγωγή Υγείας. Ενότητα </a:t>
            </a:r>
            <a:r>
              <a:rPr lang="el-GR" sz="2000" dirty="0" smtClean="0"/>
              <a:t>14: </a:t>
            </a:r>
            <a:r>
              <a:rPr lang="el-GR" sz="2000" dirty="0"/>
              <a:t>Η Αναπαραγωγική Υγεία της Γυναίκας».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1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6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Γυναικείο Αναπαραγωγικό Σύστημα</a:t>
            </a:r>
            <a:endParaRPr lang="el-GR" altLang="el-G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Χωρίζεται σε: 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800" dirty="0" smtClean="0"/>
              <a:t>Έξω γεννητικά όργανα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800" dirty="0" smtClean="0"/>
              <a:t>Έσω γεννητικά όργανα</a:t>
            </a:r>
            <a:endParaRPr lang="el-GR" altLang="el-GR" sz="2800" dirty="0"/>
          </a:p>
        </p:txBody>
      </p:sp>
      <p:pic>
        <p:nvPicPr>
          <p:cNvPr id="72706" name="Picture 2" descr="File:Scheme female reproductive system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6" y="1412776"/>
            <a:ext cx="45815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3" y="567918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Scheme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female reproductive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system-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 tooltip="User:Bibi Saint-Pol"/>
              </a:rPr>
              <a:t>Bibi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 tooltip="User:Bibi Saint-Pol"/>
              </a:rPr>
              <a:t>Saint-Pol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52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Έμμηνος Ρύση = Περίοδος</a:t>
            </a:r>
            <a:endParaRPr lang="el-GR" alt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Αλλαγές στην διάθεση (νεύρα, πιο συναισθηματικές) </a:t>
            </a:r>
          </a:p>
          <a:p>
            <a:r>
              <a:rPr lang="el-GR" altLang="el-GR" sz="2800" smtClean="0"/>
              <a:t>Πόνοι περιόδου (προσταγλαδίνες)</a:t>
            </a:r>
          </a:p>
          <a:p>
            <a:r>
              <a:rPr lang="el-GR" altLang="el-GR" sz="2800" smtClean="0"/>
              <a:t>Αλλαγές στα επίπεδα των ορμονών</a:t>
            </a:r>
          </a:p>
          <a:p>
            <a:endParaRPr lang="el-GR" altLang="el-GR" sz="2800"/>
          </a:p>
        </p:txBody>
      </p:sp>
    </p:spTree>
    <p:extLst>
      <p:ext uri="{BB962C8B-B14F-4D97-AF65-F5344CB8AC3E}">
        <p14:creationId xmlns:p14="http://schemas.microsoft.com/office/powerpoint/2010/main" val="64279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Κολπικά Υγρά</a:t>
            </a:r>
            <a:endParaRPr lang="el-GR" alt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r>
              <a:rPr lang="el-GR" altLang="el-GR" sz="2600" dirty="0" smtClean="0"/>
              <a:t>Ο κόλπος καθαρίζεται και ενισχύεται από τα κολπικά υγρά.</a:t>
            </a:r>
          </a:p>
          <a:p>
            <a:r>
              <a:rPr lang="el-GR" altLang="el-GR" sz="2600" dirty="0" smtClean="0"/>
              <a:t>Τα κολπικά υγρά προστατεύουν τον κόλπο έναντι των μικροβίων (</a:t>
            </a:r>
            <a:r>
              <a:rPr lang="el-GR" altLang="el-GR" sz="2600" dirty="0" err="1" smtClean="0"/>
              <a:t>λοίμωξεων</a:t>
            </a:r>
            <a:r>
              <a:rPr lang="el-GR" altLang="el-GR" sz="2600" dirty="0" smtClean="0"/>
              <a:t>, φλεγμονών)</a:t>
            </a:r>
          </a:p>
          <a:p>
            <a:r>
              <a:rPr lang="el-GR" altLang="el-GR" sz="2600" dirty="0" smtClean="0"/>
              <a:t>Συνήθως είναι φυσιολογικό να αλλάζουν τα κολπικά υγρά κατά την διάρκεια του κύκλου στις γυναίκες, μερικές φορές όμως οι αλλαγές μπορεί να σημαίνουν ότι υπάρχει κάποιο πρόβλημα.</a:t>
            </a:r>
          </a:p>
          <a:p>
            <a:r>
              <a:rPr lang="el-GR" altLang="el-GR" sz="2600" dirty="0" smtClean="0"/>
              <a:t>Πρόβλημα υπάρχει όταν τα κολπικά υγρά αλλάξουν: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400" dirty="0" smtClean="0"/>
              <a:t>οσμή (δύσοσμα)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400" dirty="0" smtClean="0"/>
              <a:t>χρώμα (γίνουν π.χ. κίτρινα ή πρασινωπά)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400" dirty="0" smtClean="0"/>
              <a:t>κόλπος ερυθρός, κνησμός, (φαγούρα), καύσος</a:t>
            </a:r>
          </a:p>
          <a:p>
            <a:pPr marL="0" indent="0">
              <a:buNone/>
            </a:pPr>
            <a:endParaRPr lang="el-GR" altLang="el-GR" sz="2600" dirty="0" smtClean="0"/>
          </a:p>
          <a:p>
            <a:endParaRPr lang="el-GR" altLang="el-GR" sz="2600" dirty="0"/>
          </a:p>
        </p:txBody>
      </p:sp>
    </p:spTree>
    <p:extLst>
      <p:ext uri="{BB962C8B-B14F-4D97-AF65-F5344CB8AC3E}">
        <p14:creationId xmlns:p14="http://schemas.microsoft.com/office/powerpoint/2010/main" val="213632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Κολπικές Λοιμώξεις</a:t>
            </a:r>
            <a:endParaRPr lang="el-GR" altLang="el-G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2600" dirty="0" smtClean="0"/>
              <a:t>Μεταδίδονται με την σεξουαλική επαφή (π.χ. μυκητιάσεις, τριχομονάδες, γονόρροια, </a:t>
            </a:r>
            <a:r>
              <a:rPr lang="el-GR" altLang="el-GR" sz="2600" dirty="0" err="1" smtClean="0"/>
              <a:t>χλαμύδια</a:t>
            </a:r>
            <a:r>
              <a:rPr lang="el-GR" altLang="el-GR" sz="2600" dirty="0" smtClean="0"/>
              <a:t>)</a:t>
            </a:r>
          </a:p>
          <a:p>
            <a:r>
              <a:rPr lang="el-GR" altLang="el-GR" sz="2600" dirty="0" smtClean="0"/>
              <a:t>Συμπτώματα, τις περισσότερες φορές κοινά: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600" dirty="0" smtClean="0"/>
              <a:t>Εκκρίσεις άσπρες, σαν κομματάκια τυριού, με έντονη δυσοσμία. (μύκητες)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600" dirty="0" smtClean="0"/>
              <a:t>Δύσοσμες και περισσότερες εκκρίσεις, πιο </a:t>
            </a:r>
            <a:r>
              <a:rPr lang="el-GR" altLang="el-GR" sz="2600" dirty="0" err="1" smtClean="0"/>
              <a:t>γρίζες</a:t>
            </a:r>
            <a:r>
              <a:rPr lang="el-GR" altLang="el-GR" sz="2600" dirty="0" smtClean="0"/>
              <a:t> (</a:t>
            </a:r>
            <a:r>
              <a:rPr lang="el-GR" altLang="el-GR" sz="2600" dirty="0" err="1" smtClean="0"/>
              <a:t>βακτηριακές</a:t>
            </a:r>
            <a:r>
              <a:rPr lang="el-GR" altLang="el-GR" sz="2600" dirty="0" smtClean="0"/>
              <a:t> λοιμώξεις)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2600" dirty="0" smtClean="0"/>
              <a:t>Πρασινωπές ή κίτρινες εκκρίσεις, πόνος στην ούρηση, φαγούρα (τριχομονάδες, σεξουαλικά μεταδιδόμενο νόσημα – προφυλακτικό)</a:t>
            </a:r>
          </a:p>
          <a:p>
            <a:r>
              <a:rPr lang="el-GR" altLang="el-GR" sz="2600" dirty="0" smtClean="0"/>
              <a:t>Σε όλες τις παραπάνω περιπτώσεις επισκεπτόμαστε ειδικό.</a:t>
            </a:r>
            <a:endParaRPr lang="el-GR" altLang="el-GR" sz="2600" dirty="0"/>
          </a:p>
        </p:txBody>
      </p:sp>
    </p:spTree>
    <p:extLst>
      <p:ext uri="{BB962C8B-B14F-4D97-AF65-F5344CB8AC3E}">
        <p14:creationId xmlns:p14="http://schemas.microsoft.com/office/powerpoint/2010/main" val="273870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Γυναικολογικές Εξετάσεις</a:t>
            </a:r>
            <a:endParaRPr lang="el-GR" altLang="el-G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l-GR" sz="2800" b="1" dirty="0" smtClean="0"/>
              <a:t>Check up </a:t>
            </a:r>
            <a:r>
              <a:rPr lang="el-GR" altLang="el-GR" sz="2800" b="1" dirty="0" smtClean="0"/>
              <a:t>ρουτίνας </a:t>
            </a:r>
          </a:p>
          <a:p>
            <a:r>
              <a:rPr lang="el-GR" altLang="el-GR" sz="2800" dirty="0" smtClean="0"/>
              <a:t>(το κάνουν όλες οι γυναίκες που έχουν σεξουαλικές σχέσεις και περιλαμβάνει: τεστ- </a:t>
            </a:r>
            <a:r>
              <a:rPr lang="el-GR" altLang="el-GR" sz="2800" dirty="0" err="1" smtClean="0"/>
              <a:t>παπ</a:t>
            </a:r>
            <a:r>
              <a:rPr lang="el-GR" altLang="el-GR" sz="2800" dirty="0" smtClean="0"/>
              <a:t>, γυναικολογική εξέταση)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b="1" dirty="0" smtClean="0"/>
              <a:t>Πρόληψη λοιμώξεων και αποφυγή κύησης </a:t>
            </a:r>
            <a:r>
              <a:rPr lang="el-GR" altLang="el-GR" sz="2800" dirty="0" smtClean="0"/>
              <a:t>(Αντισύλληψη) </a:t>
            </a:r>
          </a:p>
          <a:p>
            <a:r>
              <a:rPr lang="el-GR" altLang="el-GR" sz="2800" dirty="0" smtClean="0"/>
              <a:t>όταν οι γυναίκες ξεκινήσουν σεξουαλικές σχέσεις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b="1" dirty="0" smtClean="0"/>
              <a:t>Αντιμετώπιση γυναικολογικού προβλήματος </a:t>
            </a:r>
          </a:p>
          <a:p>
            <a:r>
              <a:rPr lang="el-GR" altLang="el-GR" sz="2800" dirty="0" smtClean="0"/>
              <a:t>(περίοδος, πόνος, ενοχλήσεις από τυχόν κολπική λοίμωξη, ενοχλήσεις στους μαστούς)</a:t>
            </a:r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90223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Γυναικολογικές Εξετάσεις</a:t>
            </a:r>
            <a:endParaRPr lang="el-GR" altLang="el-G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Μπορείτε να απευθυνθείτε σε γυναικολόγο (σε δημόσιο νοσοκομείο ή ιδιωτικό ιατρείο), σε Γενικό Γιατρό (σε Κέντρο Υγείας) ή σε μαία (σε Κέντρο Υγείας)</a:t>
            </a:r>
          </a:p>
          <a:p>
            <a:r>
              <a:rPr lang="el-GR" altLang="el-GR" sz="2800" dirty="0" smtClean="0"/>
              <a:t>Είναι δική σας ευθύνη πότε θα κάνετε την πρώτη επίσκεψη για γυναικολογική εξέταση και σε ποιόν θα απευθυνθείτε.</a:t>
            </a:r>
          </a:p>
          <a:p>
            <a:r>
              <a:rPr lang="el-GR" altLang="el-GR" sz="2800" dirty="0" smtClean="0"/>
              <a:t>Κέντρο Υγείας </a:t>
            </a:r>
            <a:r>
              <a:rPr lang="el-GR" altLang="el-GR" sz="2800" dirty="0" err="1" smtClean="0"/>
              <a:t>Σπηλίου</a:t>
            </a:r>
            <a:r>
              <a:rPr lang="el-GR" altLang="el-GR" sz="2800" dirty="0" smtClean="0"/>
              <a:t> και Σχολεία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45701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Μπορεί να μείνεις έγκυος όταν έχεις περίοδο;</a:t>
            </a:r>
            <a:endParaRPr lang="el-GR" altLang="el-G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Είναι πιθανό να μείνεις έγκυος όταν έχεις περίοδο.</a:t>
            </a:r>
          </a:p>
          <a:p>
            <a:r>
              <a:rPr lang="el-GR" altLang="el-GR" sz="2800" dirty="0" smtClean="0"/>
              <a:t>Μερικές φορές μπορεί να γίνει ωορρηξία μπορεί να συμβεί πριν την να τελειώσει η περίοδος και να είναι δυνατό το σπέρμα να γονιμοποιήσει το ωάριο που υπάρχει στην ωοθήκη.</a:t>
            </a:r>
          </a:p>
          <a:p>
            <a:r>
              <a:rPr lang="el-GR" altLang="el-GR" sz="2800" dirty="0" smtClean="0"/>
              <a:t>Αλλά όταν κάποιος έχει σεξουαλική επαφή, οποιαδήποτε στιγμή χωρίς προφύλαξη είναι πολύ επικίνδυνο.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82912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a6d83d921f7084168934d0701391b721fabfc"/>
</p:tagLst>
</file>

<file path=ppt/theme/theme1.xml><?xml version="1.0" encoding="utf-8"?>
<a:theme xmlns:a="http://schemas.openxmlformats.org/drawingml/2006/main" name="OC_template_updated">
  <a:themeElements>
    <a:clrScheme name="Custom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1462</Words>
  <Application>Microsoft Office PowerPoint</Application>
  <PresentationFormat>On-screen Show (4:3)</PresentationFormat>
  <Paragraphs>157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OC_template_updated</vt:lpstr>
      <vt:lpstr>Φωτογραφία του Photo Editor</vt:lpstr>
      <vt:lpstr>Κοινοτική Μαιευτική- Γυναικολογική Φροντίδα – Αγωγή Υγείας</vt:lpstr>
      <vt:lpstr>Αναπαραγωγή</vt:lpstr>
      <vt:lpstr>Γυναικείο Αναπαραγωγικό Σύστημα</vt:lpstr>
      <vt:lpstr>Έμμηνος Ρύση = Περίοδος</vt:lpstr>
      <vt:lpstr>Κολπικά Υγρά</vt:lpstr>
      <vt:lpstr>Κολπικές Λοιμώξεις</vt:lpstr>
      <vt:lpstr>Γυναικολογικές Εξετάσεις</vt:lpstr>
      <vt:lpstr>Γυναικολογικές Εξετάσεις</vt:lpstr>
      <vt:lpstr>Μπορεί να μείνεις έγκυος όταν έχεις περίοδο;</vt:lpstr>
      <vt:lpstr>Τι μπορεί να συμβεί αν κάποιος έχει σεξουαλική επαφή χωρίς προφύλαξη;</vt:lpstr>
      <vt:lpstr>Αντισύλληψη</vt:lpstr>
      <vt:lpstr>Μέθοδοι αντισύλληψης</vt:lpstr>
      <vt:lpstr>Αποχή</vt:lpstr>
      <vt:lpstr>Αντισυλληπτικό χάπι</vt:lpstr>
      <vt:lpstr>Αντισυλληπτικό χάπι</vt:lpstr>
      <vt:lpstr>Προφυλακτικό</vt:lpstr>
      <vt:lpstr>Προφυλακτικό</vt:lpstr>
      <vt:lpstr>Σεξουαλικά Μεταδιδόμενα Νοσήματα</vt:lpstr>
      <vt:lpstr>Σεξουαλικά Μεταδιδόμενα Νοσήματα</vt:lpstr>
      <vt:lpstr>Συχνά Σεξουαλικά Μεταδιδόμενα Νοσήματα</vt:lpstr>
      <vt:lpstr>Πρόληψη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220</cp:revision>
  <dcterms:created xsi:type="dcterms:W3CDTF">2013-03-04T13:35:19Z</dcterms:created>
  <dcterms:modified xsi:type="dcterms:W3CDTF">2015-11-19T08:29:46Z</dcterms:modified>
</cp:coreProperties>
</file>