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69" r:id="rId4"/>
    <p:sldId id="270" r:id="rId5"/>
    <p:sldId id="276" r:id="rId6"/>
    <p:sldId id="271" r:id="rId7"/>
    <p:sldId id="272" r:id="rId8"/>
    <p:sldId id="273" r:id="rId9"/>
    <p:sldId id="274" r:id="rId10"/>
    <p:sldId id="275" r:id="rId11"/>
    <p:sldId id="257" r:id="rId12"/>
    <p:sldId id="262" r:id="rId13"/>
    <p:sldId id="264" r:id="rId14"/>
    <p:sldId id="277" r:id="rId15"/>
    <p:sldId id="278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395" autoAdjust="0"/>
  </p:normalViewPr>
  <p:slideViewPr>
    <p:cSldViewPr>
      <p:cViewPr varScale="1">
        <p:scale>
          <a:sx n="105" d="100"/>
          <a:sy n="105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3"/>
            <a:ext cx="7236385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5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Μελέτη περιπτώσεως: Προγραμματισμός εφαρμογής με χρήση </a:t>
            </a:r>
            <a:r>
              <a:rPr lang="el-GR" sz="2700" dirty="0" err="1"/>
              <a:t>triggers</a:t>
            </a:r>
            <a:r>
              <a:rPr lang="el-GR" sz="2700" dirty="0"/>
              <a:t> σε περιβάλλον PL/SQL.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02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Κατασκευάζουμε τον TRIGGER </a:t>
            </a:r>
            <a:r>
              <a:rPr lang="el-GR" dirty="0" err="1"/>
              <a:t>total</a:t>
            </a:r>
            <a:r>
              <a:rPr lang="el-GR" dirty="0"/>
              <a:t> στον πίνακα </a:t>
            </a:r>
            <a:r>
              <a:rPr lang="el-GR" dirty="0" err="1" smtClean="0"/>
              <a:t>orderlines</a:t>
            </a:r>
            <a:r>
              <a:rPr lang="en-US" dirty="0" smtClean="0"/>
              <a:t> </a:t>
            </a:r>
            <a:r>
              <a:rPr lang="en-US" sz="3300" b="0" dirty="0" smtClean="0">
                <a:solidFill>
                  <a:prstClr val="black"/>
                </a:solidFill>
              </a:rPr>
              <a:t>2</a:t>
            </a:r>
            <a:r>
              <a:rPr lang="en-US" sz="3300" b="0" dirty="0" smtClean="0">
                <a:solidFill>
                  <a:prstClr val="black"/>
                </a:solidFill>
              </a:rPr>
              <a:t>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total BEFORE INSERT ON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EACH ROW </a:t>
            </a: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</a:t>
            </a:r>
            <a:r>
              <a:rPr lang="el-GR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total_var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SUM(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total_var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SET total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total_var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1, 10); 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2, 5);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45005"/>
              </p:ext>
            </p:extLst>
          </p:nvPr>
        </p:nvGraphicFramePr>
        <p:xfrm>
          <a:off x="5076056" y="3356992"/>
          <a:ext cx="3816425" cy="102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80120"/>
                <a:gridCol w="720081"/>
              </a:tblGrid>
              <a:tr h="228213"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Orderno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Stockno</a:t>
                      </a:r>
                      <a:r>
                        <a:rPr lang="en-US" sz="1800" spc="30" dirty="0" smtClean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Qty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Ptotal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</a:t>
                      </a:r>
                    </a:p>
                  </a:txBody>
                  <a:tcPr/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30" dirty="0" smtClean="0">
                          <a:effectLst/>
                        </a:rPr>
                        <a:t>2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9288"/>
              </p:ext>
            </p:extLst>
          </p:nvPr>
        </p:nvGraphicFramePr>
        <p:xfrm>
          <a:off x="5076056" y="2204864"/>
          <a:ext cx="3840089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4635"/>
                <a:gridCol w="1041076"/>
                <a:gridCol w="786266"/>
              </a:tblGrid>
              <a:tr h="228213"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Orderno</a:t>
                      </a:r>
                      <a:endParaRPr lang="el-GR" dirty="0"/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Custno</a:t>
                      </a:r>
                      <a:endParaRPr lang="el-GR" dirty="0"/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 smtClean="0"/>
                        <a:t>Qdate</a:t>
                      </a:r>
                      <a:endParaRPr lang="el-GR" dirty="0"/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Total</a:t>
                      </a:r>
                    </a:p>
                  </a:txBody>
                  <a:tcPr marL="0" marR="0" marT="0" marB="0" anchor="ctr">
                    <a:solidFill>
                      <a:srgbClr val="004B82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2008-5-14 22:37:36</a:t>
                      </a:r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smtClean="0"/>
                        <a:t>17.50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823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 2014. 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II (</a:t>
            </a:r>
            <a:r>
              <a:rPr lang="el-GR" sz="2000" dirty="0"/>
              <a:t>Θ). Ενότητα 5: Μελέτη περιπτώσεως: Προγραμματισμός εφαρμογής με χρήση </a:t>
            </a:r>
            <a:r>
              <a:rPr lang="el-GR" sz="2000" dirty="0" err="1"/>
              <a:t>triggers</a:t>
            </a:r>
            <a:r>
              <a:rPr lang="el-GR" sz="2000" dirty="0"/>
              <a:t> σε περιβάλλον PL/SQL».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0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Μελέτη περιπτώσεως: Προγραμματισμός εφαρμογής με χρήση </a:t>
            </a:r>
            <a:r>
              <a:rPr lang="el-GR" sz="3200" dirty="0" err="1"/>
              <a:t>triggers</a:t>
            </a:r>
            <a:r>
              <a:rPr lang="el-GR" sz="3200" dirty="0"/>
              <a:t> σε περιβάλλον </a:t>
            </a:r>
            <a:r>
              <a:rPr lang="el-GR" sz="3200" dirty="0" smtClean="0"/>
              <a:t>PL/SQL</a:t>
            </a:r>
            <a:endParaRPr lang="el-GR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Σκοπός / </a:t>
            </a:r>
            <a:r>
              <a:rPr lang="el-GR" sz="2800" b="1" dirty="0" smtClean="0"/>
              <a:t>Στόχος:</a:t>
            </a:r>
            <a:endParaRPr lang="el-GR" sz="2800" b="1" dirty="0"/>
          </a:p>
          <a:p>
            <a:pPr marL="0" indent="0">
              <a:buNone/>
            </a:pPr>
            <a:r>
              <a:rPr lang="el-GR" sz="2800" dirty="0" smtClean="0"/>
              <a:t>Να </a:t>
            </a:r>
            <a:r>
              <a:rPr lang="el-GR" sz="2800" dirty="0"/>
              <a:t>βοηθήσει τους σπουδαστές να εμπεδώσουν κρίσιμα σημεία της τεχνολογίας των </a:t>
            </a:r>
            <a:r>
              <a:rPr lang="el-GR" sz="2800" dirty="0" err="1"/>
              <a:t>triggers</a:t>
            </a:r>
            <a:r>
              <a:rPr lang="el-GR" sz="2800" dirty="0"/>
              <a:t> - και να μάθουν να κατασκευάζουν και να χρησιμοποιούν </a:t>
            </a:r>
            <a:r>
              <a:rPr lang="el-GR" sz="2800" dirty="0" err="1"/>
              <a:t>triggers</a:t>
            </a:r>
            <a:r>
              <a:rPr lang="el-GR" sz="2800" dirty="0"/>
              <a:t> σε περιβάλλον PL/SQL σύμφωνα με τις ανάγκες των εφαρμογών βάσεων δεδομένων.</a:t>
            </a:r>
          </a:p>
          <a:p>
            <a:pPr marL="0" indent="0">
              <a:buNone/>
            </a:pPr>
            <a:r>
              <a:rPr lang="el-GR" sz="2800" dirty="0"/>
              <a:t> 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036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Έστω σύστημα διαχείρισης </a:t>
            </a:r>
            <a:r>
              <a:rPr lang="el-GR" dirty="0" smtClean="0"/>
              <a:t>παραγγελιών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πίνακες παρατίθενται με ενδεικτικό δείγμα </a:t>
            </a:r>
            <a:r>
              <a:rPr lang="el-GR" sz="2400" dirty="0" smtClean="0"/>
              <a:t>δεδομένων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38868"/>
              </p:ext>
            </p:extLst>
          </p:nvPr>
        </p:nvGraphicFramePr>
        <p:xfrm>
          <a:off x="539552" y="4077072"/>
          <a:ext cx="396044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656184"/>
                <a:gridCol w="1080120"/>
              </a:tblGrid>
              <a:tr h="17115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>
                          <a:effectLst/>
                        </a:rPr>
                        <a:t>STOCKNO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>
                          <a:effectLst/>
                        </a:rPr>
                        <a:t>DESCRIPTION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 smtClean="0">
                          <a:effectLst/>
                        </a:rPr>
                        <a:t>LIST</a:t>
                      </a:r>
                      <a:endParaRPr lang="el-GR" sz="1800" spc="135" dirty="0" smtClean="0">
                        <a:effectLst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 smtClean="0">
                          <a:effectLst/>
                        </a:rPr>
                        <a:t>_PRICE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8617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APPLE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891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ORANGE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1.5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85578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LEMON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1,7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281106"/>
              </p:ext>
            </p:extLst>
          </p:nvPr>
        </p:nvGraphicFramePr>
        <p:xfrm>
          <a:off x="4860032" y="2420888"/>
          <a:ext cx="410445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080120"/>
                <a:gridCol w="936104"/>
                <a:gridCol w="864097"/>
              </a:tblGrid>
              <a:tr h="29083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ORDERNO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CUSTNO</a:t>
                      </a:r>
                      <a:endParaRPr lang="el-GR" dirty="0" smtClean="0"/>
                    </a:p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ODATE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TOTAL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 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13/05/08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17,5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706871"/>
              </p:ext>
            </p:extLst>
          </p:nvPr>
        </p:nvGraphicFramePr>
        <p:xfrm>
          <a:off x="4860032" y="3527213"/>
          <a:ext cx="4104457" cy="83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345"/>
                <a:gridCol w="1182345"/>
                <a:gridCol w="734954"/>
                <a:gridCol w="1004813"/>
              </a:tblGrid>
              <a:tr h="25717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ORDERNO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STOCKNO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QTY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PTOTAL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350" marR="6350" marT="0" marB="0"/>
                </a:tc>
              </a:tr>
              <a:tr h="27622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5</a:t>
                      </a:r>
                      <a:endParaRPr lang="el-GR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7,5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9552" y="1628800"/>
            <a:ext cx="266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customers</a:t>
            </a:r>
            <a:endParaRPr lang="el-GR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104" y="3758472"/>
            <a:ext cx="22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stocks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2060848"/>
            <a:ext cx="230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orders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3200400"/>
            <a:ext cx="26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</a:t>
            </a:r>
            <a:r>
              <a:rPr lang="en-US" dirty="0" err="1">
                <a:latin typeface="+mn-lt"/>
              </a:rPr>
              <a:t>orderlines</a:t>
            </a:r>
            <a:endParaRPr lang="el-GR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23300"/>
              </p:ext>
            </p:extLst>
          </p:nvPr>
        </p:nvGraphicFramePr>
        <p:xfrm>
          <a:off x="539552" y="1998132"/>
          <a:ext cx="38164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368152"/>
              </a:tblGrid>
              <a:tr h="123343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CUSTNO CNAME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LOC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SMITH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ATHENS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JONES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VOLOS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BATES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NEW YORK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 gridSpan="3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SELECT * FROM stocks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473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69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645150" indent="-5645150">
              <a:buNone/>
            </a:pP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'SMITH', ’ATHENS');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customers(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'JONES', 'VOLOS');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customers(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'BATES', 'NEW YORK');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stocks(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listjprice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'APPLE', 1.0);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stocks(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listjprice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ORANGE', 1.5);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stocks(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listjprice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'LEMON', 1.7); </a:t>
            </a:r>
            <a:endParaRPr lang="el-GR" sz="1600" spc="4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45150" indent="-5645150">
              <a:spcBef>
                <a:spcPts val="1200"/>
              </a:spcBef>
              <a:buNone/>
            </a:pPr>
            <a:r>
              <a:rPr lang="en-US" sz="1600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INTO orders(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(1,1, </a:t>
            </a:r>
            <a:r>
              <a:rPr lang="en-US" sz="1600" spc="4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sysdate</a:t>
            </a:r>
            <a:r>
              <a:rPr lang="en-US" sz="1600" spc="4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1600" spc="4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652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69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65695"/>
              </p:ext>
            </p:extLst>
          </p:nvPr>
        </p:nvGraphicFramePr>
        <p:xfrm>
          <a:off x="539552" y="1998132"/>
          <a:ext cx="38164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368152"/>
              </a:tblGrid>
              <a:tr h="123343">
                <a:tc gridSpan="2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CUSTNO CNAME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LOC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SMITH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ATHENS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JONES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VOLOS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BATES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NEW YORK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123343">
                <a:tc gridSpan="3"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SELECT * FROM stocks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64954"/>
              </p:ext>
            </p:extLst>
          </p:nvPr>
        </p:nvGraphicFramePr>
        <p:xfrm>
          <a:off x="539552" y="4077072"/>
          <a:ext cx="396044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656184"/>
                <a:gridCol w="1080120"/>
              </a:tblGrid>
              <a:tr h="17115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>
                          <a:effectLst/>
                        </a:rPr>
                        <a:t>STOCKNO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>
                          <a:effectLst/>
                        </a:rPr>
                        <a:t>DESCRIPTION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 smtClean="0">
                          <a:effectLst/>
                        </a:rPr>
                        <a:t>LIST</a:t>
                      </a:r>
                      <a:endParaRPr lang="el-GR" sz="1800" spc="135" dirty="0" smtClean="0">
                        <a:effectLst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135" dirty="0" smtClean="0">
                          <a:effectLst/>
                        </a:rPr>
                        <a:t>_PRICE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86172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APPLE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89143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2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ORANGE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>
                          <a:effectLst/>
                        </a:rPr>
                        <a:t>1.5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85578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LEMON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pc="20" dirty="0">
                          <a:effectLst/>
                        </a:rPr>
                        <a:t>1,7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39552" y="1628800"/>
            <a:ext cx="266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customers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104" y="3758472"/>
            <a:ext cx="22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stocks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2060848"/>
            <a:ext cx="230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SELECT * FROM orders</a:t>
            </a:r>
            <a:endParaRPr lang="el-GR" dirty="0"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694386"/>
              </p:ext>
            </p:extLst>
          </p:nvPr>
        </p:nvGraphicFramePr>
        <p:xfrm>
          <a:off x="4860032" y="2420888"/>
          <a:ext cx="410445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080120"/>
                <a:gridCol w="936104"/>
                <a:gridCol w="864097"/>
              </a:tblGrid>
              <a:tr h="29083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ORDERNO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CUSTNO</a:t>
                      </a:r>
                      <a:endParaRPr lang="el-GR" dirty="0" smtClean="0"/>
                    </a:p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ODATE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TOTAL</a:t>
                      </a:r>
                      <a:endParaRPr lang="el-GR" dirty="0"/>
                    </a:p>
                  </a:txBody>
                  <a:tcPr marL="6350" marR="6350" marT="0" marB="0">
                    <a:solidFill>
                      <a:srgbClr val="004B82"/>
                    </a:solidFill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 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13/05/08</a:t>
                      </a:r>
                      <a:endParaRPr lang="el-GR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17,5</a:t>
                      </a:r>
                      <a:endParaRPr lang="el-GR" dirty="0"/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085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σε </a:t>
            </a:r>
            <a:r>
              <a:rPr lang="en-US" dirty="0" smtClean="0"/>
              <a:t>Oracle </a:t>
            </a:r>
            <a:endParaRPr lang="el-G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6363" y="1589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88632"/>
          </a:xfrm>
        </p:spPr>
        <p:txBody>
          <a:bodyPr>
            <a:noAutofit/>
          </a:bodyPr>
          <a:lstStyle/>
          <a:p>
            <a:pPr marL="0" marR="102870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customers(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NUMBER(3) NOT NULL,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10287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VARCHAR2(10),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caddre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VARCHAR2(15),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880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102870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stocks(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NUMBER(3) NOT NULL 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10287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descr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VARCHAR2(1</a:t>
            </a:r>
            <a:r>
              <a:rPr lang="en-US" sz="1600" spc="-2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NUMBER(7,2) 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orders(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NOT NULL,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R="39370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NUMBER(3),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DATE, total NUMBER(9,2),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R="3937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FOREIGN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REFERENCES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customers(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NOT NULL,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NUMBER(3) NOT NULL,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NUMBER(2),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NUMBER(8,2), PRIMARY 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FOREIGN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stocks(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1590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INITIALIZATION */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4076700" indent="0"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4076700" indent="0">
              <a:spcAft>
                <a:spcPts val="0"/>
              </a:spcAft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fieldname CHAR(10),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maxaccno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VALUES('CUSTOMERS','CUSTNO',NULL);</a:t>
            </a:r>
            <a:endParaRPr lang="el-GR" sz="1600" dirty="0">
              <a:solidFill>
                <a:srgbClr val="000000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339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6388" y="143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55000" lnSpcReduction="20000"/>
          </a:bodyPr>
          <a:lstStyle/>
          <a:p>
            <a:pPr marL="0" marR="16256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CustSequenceNumber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BEFORE INSERT ON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gxcustomers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ROW DECLARE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accno_var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NUMBER;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16256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maxaccno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= NVL(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maxaccno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, 0) + 1 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TABLENAME = 'GXCUSTOMERS'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AND FIELDNAME = 'CUSTNO';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DBMS_OUTPUT.PUT_LINE('UPDATE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45466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spc="15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maxaccno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accno_var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maxseqno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WHERE TABLENAME = 'GXCUSTOMERS'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AND FIELDNAME = 'CUSTNO';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DBMS_OUTPUT.PUT_LINE('ACCN0_VAR=');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DBMS_OUTPUT.PUT_LINE(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accno_var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:NEW.CUSTNO 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en-US" sz="2900" spc="15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accno_var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WHEN NO_DATA_FOUND THEN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R="152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DBMS_OUTPUT.PUT_LINE('</a:t>
            </a:r>
            <a:r>
              <a:rPr lang="el-GR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ΜΗ ΠΡΟΣΔΙΟΡΙΣΙΜΟΣ ΑΥΞΟΝΤΑΣ 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ΑΡΙΘΜΟΣ</a:t>
            </a: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l-GR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R="152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OTHERS THEN DBMS_OUTPUT.PUT_LINE(SQLERRM) ;</a:t>
            </a:r>
            <a:endParaRPr lang="el-GR" sz="2900" spc="15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spc="15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  <a:endParaRPr lang="el-GR" sz="2900" spc="15" dirty="0">
              <a:latin typeface="Courier New" panose="02070309020205020404" pitchFamily="49" charset="0"/>
              <a:ea typeface="Courier New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63120"/>
              </p:ext>
            </p:extLst>
          </p:nvPr>
        </p:nvGraphicFramePr>
        <p:xfrm>
          <a:off x="5868144" y="3429000"/>
          <a:ext cx="29759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  <a:gridCol w="864096"/>
                <a:gridCol w="1296144"/>
              </a:tblGrid>
              <a:tr h="370840"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Custno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Cname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Loc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SMITH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ATHENS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JONES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VOLOS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BATES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490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customers(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(3) NOT NULL,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VARCHAR2 (10),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VARCHAR2 (15),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created. 0,19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stocks(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(3) NOT NULL,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description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VARCHAR2 (10),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(7,2),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created. 0,05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orders(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NOT NULL,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 (3),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DATE , total NUMBER(9,2),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FOREIGN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customers(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created. 0,06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 NOT NULL,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 (3) NOT NULL,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qty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NUMBER(2),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NUMBER(8,2),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orderno,stockno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,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FOREIGN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REFERENCES stocks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Table created. 0,06 seconds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757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981075"/>
            <a:ext cx="705485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339725" indent="-339725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1pPr>
            <a:lvl2pPr marL="742950" indent="-28575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2pPr>
            <a:lvl3pPr marL="1143000" indent="-22860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3pPr>
            <a:lvl4pPr marL="1600200" indent="-22860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4pPr>
            <a:lvl5pPr marL="2057400" indent="-22860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el-GR" sz="2000" b="1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altLang="el-GR" sz="2000" b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Κατασκευάζουμε τον TRIGGER </a:t>
            </a:r>
            <a:r>
              <a:rPr lang="el-GR" dirty="0" err="1"/>
              <a:t>ptotal</a:t>
            </a:r>
            <a:r>
              <a:rPr lang="el-GR" dirty="0"/>
              <a:t> στον πίνακα </a:t>
            </a:r>
            <a:r>
              <a:rPr lang="el-GR" dirty="0" err="1" smtClean="0"/>
              <a:t>orderlines</a:t>
            </a:r>
            <a:r>
              <a:rPr lang="en-US" dirty="0" smtClean="0"/>
              <a:t> </a:t>
            </a:r>
            <a:r>
              <a:rPr lang="en-US" sz="3300" b="0" dirty="0" smtClean="0"/>
              <a:t>1/2</a:t>
            </a:r>
            <a:endParaRPr lang="el-GR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CREATE OR REPLACE TRIGGER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BEFORE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INSERT ON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EACH ROW DECLARE</a:t>
            </a: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ptotal_var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NUMBER;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listprice_var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NUMBER;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listprice_var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stocks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: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SELECT :NEW.qty *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listprice_var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ptotal_var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700" smtClean="0">
                <a:latin typeface="Courier New" panose="02070309020205020404" pitchFamily="49" charset="0"/>
                <a:cs typeface="Courier New" panose="02070309020205020404" pitchFamily="49" charset="0"/>
              </a:rPr>
              <a:t>DUAL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ptotal_var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Trigger created. 0,04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1, 10); 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ordemo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2, 5);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52788" y="297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1025"/>
              </p:ext>
            </p:extLst>
          </p:nvPr>
        </p:nvGraphicFramePr>
        <p:xfrm>
          <a:off x="4788024" y="1412776"/>
          <a:ext cx="3984105" cy="138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086"/>
                <a:gridCol w="1156807"/>
                <a:gridCol w="1735212"/>
              </a:tblGrid>
              <a:tr h="228213"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Stockno</a:t>
                      </a:r>
                      <a:r>
                        <a:rPr lang="en-US" sz="1800" spc="30" dirty="0" smtClean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smtClean="0">
                          <a:effectLst/>
                        </a:rPr>
                        <a:t>Description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List_price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APPLE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</a:p>
                  </a:txBody>
                  <a:tcPr/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30" dirty="0" smtClean="0">
                          <a:effectLst/>
                        </a:rPr>
                        <a:t>ORANGE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</a:t>
                      </a:r>
                    </a:p>
                  </a:txBody>
                  <a:tcPr/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30" dirty="0" smtClean="0">
                          <a:effectLst/>
                        </a:rPr>
                        <a:t>LEMON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94148"/>
              </p:ext>
            </p:extLst>
          </p:nvPr>
        </p:nvGraphicFramePr>
        <p:xfrm>
          <a:off x="4788024" y="2911634"/>
          <a:ext cx="3984106" cy="102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345"/>
                <a:gridCol w="896503"/>
                <a:gridCol w="896503"/>
                <a:gridCol w="1344755"/>
              </a:tblGrid>
              <a:tr h="228213"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Orderno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Stockno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Qty</a:t>
                      </a:r>
                      <a:endParaRPr lang="el-GR" dirty="0"/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spc="30" dirty="0" err="1" smtClean="0">
                          <a:effectLst/>
                        </a:rPr>
                        <a:t>Ptotal</a:t>
                      </a:r>
                      <a:endParaRPr lang="en-US" sz="1800" spc="30" dirty="0" smtClean="0">
                        <a:effectLst/>
                      </a:endParaRPr>
                    </a:p>
                  </a:txBody>
                  <a:tcPr marL="0" marR="0" marT="0" marB="0">
                    <a:solidFill>
                      <a:srgbClr val="004B82"/>
                    </a:solidFill>
                  </a:tcPr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10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</a:t>
                      </a:r>
                    </a:p>
                  </a:txBody>
                  <a:tcPr/>
                </a:tc>
              </a:tr>
              <a:tr h="228213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spc="30" dirty="0" smtClean="0">
                          <a:effectLst/>
                        </a:rPr>
                        <a:t>2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288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ea484dec46758b6c35d2f121a5c5d8036d26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1176</Words>
  <Application>Microsoft Office PowerPoint</Application>
  <PresentationFormat>Προβολή στην οθόνη (4:3)</PresentationFormat>
  <Paragraphs>322</Paragraphs>
  <Slides>17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OC_template_updated</vt:lpstr>
      <vt:lpstr>Βάσεις Δεδομένων II (Θ)</vt:lpstr>
      <vt:lpstr>Μελέτη περιπτώσεως: Προγραμματισμός εφαρμογής με χρήση triggers σε περιβάλλον PL/SQL</vt:lpstr>
      <vt:lpstr>Έστω σύστημα διαχείρισης παραγγελιών</vt:lpstr>
      <vt:lpstr>Παρουσίαση του PowerPoint</vt:lpstr>
      <vt:lpstr>Παρουσίαση του PowerPoint</vt:lpstr>
      <vt:lpstr>Υλοποίηση σε Oracle </vt:lpstr>
      <vt:lpstr>Παρουσίαση του PowerPoint</vt:lpstr>
      <vt:lpstr>Παρουσίαση του PowerPoint</vt:lpstr>
      <vt:lpstr>Κατασκευάζουμε τον TRIGGER ptotal στον πίνακα orderlines 1/2</vt:lpstr>
      <vt:lpstr>Κατασκευάζουμε τον TRIGGER total στον πίνακα orderlines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100</cp:revision>
  <dcterms:created xsi:type="dcterms:W3CDTF">2013-03-04T13:35:19Z</dcterms:created>
  <dcterms:modified xsi:type="dcterms:W3CDTF">2015-05-15T10:36:10Z</dcterms:modified>
</cp:coreProperties>
</file>