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8"/>
  </p:notesMasterIdLst>
  <p:handoutMasterIdLst>
    <p:handoutMasterId r:id="rId19"/>
  </p:handoutMasterIdLst>
  <p:sldIdLst>
    <p:sldId id="256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57" r:id="rId11"/>
    <p:sldId id="262" r:id="rId12"/>
    <p:sldId id="264" r:id="rId13"/>
    <p:sldId id="269" r:id="rId14"/>
    <p:sldId id="270" r:id="rId15"/>
    <p:sldId id="266" r:id="rId16"/>
    <p:sldId id="261" r:id="rId17"/>
  </p:sldIdLst>
  <p:sldSz cx="9144000" cy="6858000" type="screen4x3"/>
  <p:notesSz cx="7104063" cy="10234613"/>
  <p:custDataLst>
    <p:tags r:id="rId2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5B3462"/>
    <a:srgbClr val="49385E"/>
    <a:srgbClr val="333399"/>
    <a:srgbClr val="4545C3"/>
    <a:srgbClr val="C00000"/>
    <a:srgbClr val="CC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260" autoAdjust="0"/>
    <p:restoredTop sz="94660"/>
  </p:normalViewPr>
  <p:slideViewPr>
    <p:cSldViewPr>
      <p:cViewPr>
        <p:scale>
          <a:sx n="80" d="100"/>
          <a:sy n="80" d="100"/>
        </p:scale>
        <p:origin x="192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10/11/2015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10/11/2015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006666"/>
          </a:solidFill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Διατροφή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30425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b="1" dirty="0" smtClean="0"/>
              <a:t>Ενότητα </a:t>
            </a:r>
            <a:r>
              <a:rPr lang="el-GR" sz="2600" b="1" dirty="0" smtClean="0"/>
              <a:t>2</a:t>
            </a:r>
            <a:r>
              <a:rPr lang="en-US" sz="2600" b="1" dirty="0" smtClean="0"/>
              <a:t>2</a:t>
            </a:r>
            <a:r>
              <a:rPr lang="el-GR" sz="2600" dirty="0" smtClean="0"/>
              <a:t>: </a:t>
            </a:r>
            <a:r>
              <a:rPr lang="el-GR" sz="2600" dirty="0" smtClean="0"/>
              <a:t>Διατροφή και άθληση</a:t>
            </a:r>
            <a:endParaRPr lang="el-GR" altLang="el-GR" sz="2800" dirty="0" smtClean="0"/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200" dirty="0" smtClean="0"/>
              <a:t>Αναστασία Κανέλλου, καθηγήτρια</a:t>
            </a:r>
            <a:endParaRPr lang="en-US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Τεχνολογίας Τροφίμων</a:t>
            </a:r>
            <a:endParaRPr lang="en-US" sz="2200" dirty="0" smtClean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Αναστασία Κανέλλου 2014. Αναστασία </a:t>
            </a:r>
            <a:r>
              <a:rPr lang="el-GR" sz="2000" dirty="0" smtClean="0"/>
              <a:t>Κανέλλου. </a:t>
            </a:r>
            <a:r>
              <a:rPr lang="el-GR" sz="2000" dirty="0"/>
              <a:t>«Διατροφή. Ενότητα </a:t>
            </a:r>
            <a:r>
              <a:rPr lang="el-GR" sz="2000" dirty="0" smtClean="0"/>
              <a:t>2</a:t>
            </a:r>
            <a:r>
              <a:rPr lang="en-US" sz="2000" smtClean="0"/>
              <a:t>2</a:t>
            </a:r>
            <a:r>
              <a:rPr lang="el-GR" sz="2000" smtClean="0"/>
              <a:t>: </a:t>
            </a:r>
            <a:r>
              <a:rPr lang="el-GR" sz="2000" dirty="0"/>
              <a:t>Διατροφή και άθληση». </a:t>
            </a:r>
            <a:r>
              <a:rPr lang="el-GR" sz="2000" dirty="0" smtClean="0"/>
              <a:t>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=""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=""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1417-1C83-46F0-A05F-96A622B83D12}" type="slidenum">
              <a:rPr lang="el-GR" altLang="el-GR"/>
              <a:pPr/>
              <a:t>1</a:t>
            </a:fld>
            <a:endParaRPr lang="el-GR" altLang="el-GR" dirty="0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Σωστή διατροφή επαρκεί: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dirty="0"/>
              <a:t>Για όλα τα είδη της άθλησης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Χαρακτηρίζεται από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Αρκετούς υδατάνθρακες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Σχετικά λίγα λιπίδια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Αρκετή πρωτεΐνη ψηλής βιολογικής αξίας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Ποικιλία και εναλλαγές σε ποιοτική τροφή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Διατροφικά συμπληρώματα δεν </a:t>
            </a:r>
            <a:r>
              <a:rPr lang="el-GR" altLang="el-GR" dirty="0" smtClean="0"/>
              <a:t>θεωρούνται </a:t>
            </a:r>
            <a:r>
              <a:rPr lang="el-GR" altLang="el-GR" dirty="0"/>
              <a:t>απαραίτητα</a:t>
            </a:r>
          </a:p>
        </p:txBody>
      </p:sp>
    </p:spTree>
    <p:extLst>
      <p:ext uri="{BB962C8B-B14F-4D97-AF65-F5344CB8AC3E}">
        <p14:creationId xmlns="" xmlns:p14="http://schemas.microsoft.com/office/powerpoint/2010/main" val="955097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Αποθέματα γλυκόζης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Διατίθενται </a:t>
            </a:r>
            <a:r>
              <a:rPr lang="el-GR" dirty="0"/>
              <a:t>~ 400γρ </a:t>
            </a:r>
            <a:r>
              <a:rPr lang="el-GR" dirty="0" smtClean="0"/>
              <a:t>γλυκόζης </a:t>
            </a:r>
            <a:r>
              <a:rPr lang="el-GR" dirty="0"/>
              <a:t>~ 1600 kcal  από την αποδόμηση γλυκογόνου στους μύες και το ήπαρ</a:t>
            </a:r>
          </a:p>
          <a:p>
            <a:r>
              <a:rPr lang="el-GR" dirty="0"/>
              <a:t>Υδατάνθρακες από τροφές (=άμυλο, γλυκόζη) </a:t>
            </a:r>
            <a:r>
              <a:rPr lang="el-GR" dirty="0" smtClean="0"/>
              <a:t>δε διατίθενται </a:t>
            </a:r>
            <a:r>
              <a:rPr lang="el-GR" dirty="0"/>
              <a:t>άμεσα:</a:t>
            </a:r>
          </a:p>
          <a:p>
            <a:pPr lvl="1"/>
            <a:r>
              <a:rPr lang="el-GR" dirty="0" smtClean="0"/>
              <a:t>Άμυλο </a:t>
            </a:r>
            <a:r>
              <a:rPr lang="el-GR" dirty="0"/>
              <a:t>πρέπει </a:t>
            </a:r>
            <a:r>
              <a:rPr lang="el-GR" dirty="0" smtClean="0"/>
              <a:t>πρώτα να </a:t>
            </a:r>
            <a:r>
              <a:rPr lang="el-GR" dirty="0"/>
              <a:t>διασπαστεί ενζυμικά</a:t>
            </a:r>
          </a:p>
          <a:p>
            <a:pPr lvl="1"/>
            <a:r>
              <a:rPr lang="el-GR" dirty="0" smtClean="0"/>
              <a:t>Γλυκόζη μεταβαίνει στο κύτταρο προς καύση με την επίδραση της ινσουλίνης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l-GR" dirty="0" smtClean="0"/>
              <a:t> υπογλυκαιμία όταν εξαντληθεί διαθέσιμη ποσότητα</a:t>
            </a:r>
            <a:endParaRPr lang="el-GR" dirty="0"/>
          </a:p>
          <a:p>
            <a:r>
              <a:rPr lang="el-GR" dirty="0"/>
              <a:t>Σε παρατεταμένη άσκηση συστήνονται υδατάνθρακες βραδείας </a:t>
            </a:r>
            <a:r>
              <a:rPr lang="el-GR" dirty="0" smtClean="0"/>
              <a:t>απορρόφησης</a:t>
            </a:r>
            <a:r>
              <a:rPr lang="en-US" dirty="0" smtClean="0"/>
              <a:t> </a:t>
            </a:r>
            <a:r>
              <a:rPr lang="el-GR" dirty="0" smtClean="0"/>
              <a:t>πχ από όσπρια, προϊόντα ολικής άλεσης, ξηρούς καρπούς</a:t>
            </a:r>
            <a:endParaRPr lang="el-GR" dirty="0"/>
          </a:p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67FC6-DBDA-4D26-93A9-73C47B21F243}" type="slidenum">
              <a:rPr lang="el-GR" altLang="el-GR"/>
              <a:pPr/>
              <a:t>2</a:t>
            </a:fld>
            <a:endParaRPr lang="el-GR" altLang="el-GR" dirty="0"/>
          </a:p>
        </p:txBody>
      </p:sp>
    </p:spTree>
    <p:extLst>
      <p:ext uri="{BB962C8B-B14F-4D97-AF65-F5344CB8AC3E}">
        <p14:creationId xmlns="" xmlns:p14="http://schemas.microsoft.com/office/powerpoint/2010/main" val="3953629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Μακροθρεπτικά συστατικά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Υδατάνθρακες </a:t>
            </a:r>
            <a:r>
              <a:rPr lang="el-GR" dirty="0" smtClean="0"/>
              <a:t>συστήνεται να συμμετέχουν με 50-60% της ημερήσιας ενεργειακής πρόσληψης</a:t>
            </a:r>
            <a:endParaRPr lang="el-GR" dirty="0"/>
          </a:p>
          <a:p>
            <a:r>
              <a:rPr lang="el-GR" dirty="0" smtClean="0"/>
              <a:t>Λιπίδια ~20-25%</a:t>
            </a:r>
            <a:endParaRPr lang="el-GR" dirty="0"/>
          </a:p>
          <a:p>
            <a:pPr lvl="1"/>
            <a:r>
              <a:rPr lang="el-GR" dirty="0"/>
              <a:t>Τροφή με ψηλή περιεκτικότητα σε λιπίδια μειώνει την μυϊκή απόδοση </a:t>
            </a:r>
            <a:r>
              <a:rPr lang="el-GR" dirty="0" smtClean="0">
                <a:sym typeface="Wingdings" pitchFamily="2" charset="2"/>
              </a:rPr>
              <a:t></a:t>
            </a:r>
            <a:r>
              <a:rPr lang="el-GR" dirty="0" smtClean="0"/>
              <a:t> </a:t>
            </a:r>
            <a:r>
              <a:rPr lang="el-GR" dirty="0"/>
              <a:t>1,5 γρ λιπίδια ανά κιλό σωματικού </a:t>
            </a:r>
            <a:r>
              <a:rPr lang="el-GR" dirty="0" smtClean="0"/>
              <a:t>βάρους αρκούν </a:t>
            </a:r>
            <a:endParaRPr lang="el-GR" dirty="0"/>
          </a:p>
          <a:p>
            <a:r>
              <a:rPr lang="el-GR" dirty="0" smtClean="0"/>
              <a:t>Πρωτεΐνες  ~15-20%</a:t>
            </a:r>
            <a:endParaRPr lang="el-GR" dirty="0"/>
          </a:p>
          <a:p>
            <a:pPr lvl="1"/>
            <a:r>
              <a:rPr lang="el-GR" dirty="0"/>
              <a:t>Αυξημένες ανάγκες </a:t>
            </a:r>
            <a:endParaRPr lang="el-GR" dirty="0" smtClean="0"/>
          </a:p>
          <a:p>
            <a:pPr lvl="2"/>
            <a:r>
              <a:rPr lang="el-GR" dirty="0" smtClean="0"/>
              <a:t>σε </a:t>
            </a:r>
            <a:r>
              <a:rPr lang="el-GR" dirty="0"/>
              <a:t>έντονη άσκηση</a:t>
            </a:r>
          </a:p>
          <a:p>
            <a:pPr lvl="2"/>
            <a:r>
              <a:rPr lang="el-GR" dirty="0"/>
              <a:t>σ</a:t>
            </a:r>
            <a:r>
              <a:rPr lang="el-GR" dirty="0" smtClean="0"/>
              <a:t>ε </a:t>
            </a:r>
            <a:r>
              <a:rPr lang="el-GR" dirty="0"/>
              <a:t>άθληση με βάρη για ανάπτυξη μυϊκής </a:t>
            </a:r>
            <a:r>
              <a:rPr lang="el-GR" dirty="0" smtClean="0"/>
              <a:t>μάζας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34FDE-BCC9-4277-B7CF-E18F2BD88978}" type="slidenum">
              <a:rPr lang="el-GR" altLang="el-GR"/>
              <a:pPr/>
              <a:t>3</a:t>
            </a:fld>
            <a:endParaRPr lang="el-GR" altLang="el-GR" dirty="0"/>
          </a:p>
        </p:txBody>
      </p:sp>
    </p:spTree>
    <p:extLst>
      <p:ext uri="{BB962C8B-B14F-4D97-AF65-F5344CB8AC3E}">
        <p14:creationId xmlns="" xmlns:p14="http://schemas.microsoft.com/office/powerpoint/2010/main" val="2500756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Απώλειες </a:t>
            </a:r>
            <a:r>
              <a:rPr lang="el-GR" altLang="el-GR" dirty="0"/>
              <a:t>κατά την άθληση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Αυξημένες απώλειες με την εφίδρωση:</a:t>
            </a:r>
          </a:p>
          <a:p>
            <a:pPr lvl="1"/>
            <a:r>
              <a:rPr lang="el-GR" dirty="0"/>
              <a:t>Νερού</a:t>
            </a:r>
          </a:p>
          <a:p>
            <a:pPr lvl="1"/>
            <a:r>
              <a:rPr lang="el-GR" dirty="0"/>
              <a:t>Αλάτων</a:t>
            </a:r>
          </a:p>
          <a:p>
            <a:r>
              <a:rPr lang="el-GR" dirty="0" smtClean="0"/>
              <a:t>1 λίτρο ίδρωτα </a:t>
            </a:r>
            <a:r>
              <a:rPr lang="el-GR" dirty="0"/>
              <a:t>περιέχει </a:t>
            </a:r>
          </a:p>
          <a:p>
            <a:pPr lvl="1"/>
            <a:r>
              <a:rPr lang="el-GR" dirty="0"/>
              <a:t>1,5 γρ Νa </a:t>
            </a:r>
          </a:p>
          <a:p>
            <a:pPr lvl="1"/>
            <a:r>
              <a:rPr lang="el-GR" dirty="0"/>
              <a:t>0,4 γρ K</a:t>
            </a:r>
          </a:p>
          <a:p>
            <a:r>
              <a:rPr lang="el-GR" dirty="0" smtClean="0"/>
              <a:t>Ελλείψεις </a:t>
            </a:r>
            <a:r>
              <a:rPr lang="el-GR" dirty="0"/>
              <a:t>σε άλατα δημιουργούν κράμπες</a:t>
            </a:r>
          </a:p>
          <a:p>
            <a:r>
              <a:rPr lang="el-GR" dirty="0"/>
              <a:t>Αρκεί η </a:t>
            </a:r>
            <a:r>
              <a:rPr lang="el-GR" dirty="0" smtClean="0"/>
              <a:t>πρόσληψη νερού για αποκατάσταση απωλειών σε ηλεκτρολύτες</a:t>
            </a:r>
            <a:endParaRPr lang="el-GR" dirty="0"/>
          </a:p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0BBF5-2526-46E4-8D6A-101AF8876D43}" type="slidenum">
              <a:rPr lang="el-GR" altLang="el-GR"/>
              <a:pPr/>
              <a:t>4</a:t>
            </a:fld>
            <a:endParaRPr lang="el-GR" altLang="el-GR" dirty="0"/>
          </a:p>
        </p:txBody>
      </p:sp>
    </p:spTree>
    <p:extLst>
      <p:ext uri="{BB962C8B-B14F-4D97-AF65-F5344CB8AC3E}">
        <p14:creationId xmlns="" xmlns:p14="http://schemas.microsoft.com/office/powerpoint/2010/main" val="3105314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Διαφοροποιήσεις ανά είδος </a:t>
            </a:r>
            <a:r>
              <a:rPr lang="el-GR" altLang="el-GR" dirty="0" smtClean="0"/>
              <a:t>άθλησης </a:t>
            </a:r>
            <a:r>
              <a:rPr lang="el-GR" altLang="el-GR" sz="3200" b="0" dirty="0" smtClean="0"/>
              <a:t>1/2</a:t>
            </a:r>
            <a:endParaRPr lang="el-GR" altLang="el-GR" sz="3200" b="0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/>
              <a:t>Αθλητές βαρών</a:t>
            </a:r>
          </a:p>
          <a:p>
            <a:r>
              <a:rPr lang="el-GR" dirty="0"/>
              <a:t>Περισσότερες </a:t>
            </a:r>
            <a:r>
              <a:rPr lang="el-GR" dirty="0" smtClean="0"/>
              <a:t>πρωτεΐνες </a:t>
            </a:r>
            <a:r>
              <a:rPr lang="el-GR" dirty="0"/>
              <a:t>για αύξηση μυικής μάζας </a:t>
            </a:r>
            <a:r>
              <a:rPr lang="el-GR" dirty="0" smtClean="0"/>
              <a:t>και </a:t>
            </a:r>
            <a:r>
              <a:rPr lang="el-GR" dirty="0"/>
              <a:t>μέγιστη απόδοση σε δύναμη και ταχύτητα</a:t>
            </a:r>
          </a:p>
          <a:p>
            <a:r>
              <a:rPr lang="el-GR" dirty="0"/>
              <a:t>Συστήνεται άμεση πρόσληψη πρωτεϊνης πριν και μετά την άσκηση, </a:t>
            </a:r>
            <a:r>
              <a:rPr lang="el-GR" dirty="0" smtClean="0"/>
              <a:t>ίσως </a:t>
            </a:r>
            <a:r>
              <a:rPr lang="el-GR" dirty="0"/>
              <a:t>και πρωτεϊνούχων σκευασμάτων </a:t>
            </a:r>
          </a:p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7780-73EC-49AF-AD31-748200EA7C3A}" type="slidenum">
              <a:rPr lang="el-GR" altLang="el-GR"/>
              <a:pPr/>
              <a:t>5</a:t>
            </a:fld>
            <a:endParaRPr lang="el-GR" altLang="el-GR" dirty="0"/>
          </a:p>
        </p:txBody>
      </p:sp>
    </p:spTree>
    <p:extLst>
      <p:ext uri="{BB962C8B-B14F-4D97-AF65-F5344CB8AC3E}">
        <p14:creationId xmlns="" xmlns:p14="http://schemas.microsoft.com/office/powerpoint/2010/main" val="1972430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424A3-46ED-402A-9F29-11B9118A43C6}" type="slidenum">
              <a:rPr lang="el-GR" altLang="el-GR"/>
              <a:pPr/>
              <a:t>6</a:t>
            </a:fld>
            <a:endParaRPr lang="el-GR" altLang="el-GR" dirty="0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Διαφοροποιήσεις ανά είδος </a:t>
            </a:r>
            <a:r>
              <a:rPr lang="el-GR" altLang="el-GR" dirty="0" smtClean="0"/>
              <a:t>άθλησης </a:t>
            </a:r>
            <a:r>
              <a:rPr lang="el-GR" altLang="el-GR" sz="3200" b="0" dirty="0" smtClean="0"/>
              <a:t>2/2</a:t>
            </a:r>
            <a:endParaRPr lang="el-GR" altLang="el-GR" sz="3200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l-GR" altLang="el-GR" dirty="0"/>
              <a:t>Αθλητές αντοχής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Επίδοση συνδέεται με αποθέματα γλυκογόνου 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Συστήνονται τροφές πλούσιες σε υδατάνθρακες για να αυξηθεί το απόθεμα </a:t>
            </a:r>
            <a:r>
              <a:rPr lang="el-GR" altLang="el-GR" dirty="0" smtClean="0"/>
              <a:t>γλυκογόνου πχ μακαρόνια, ρύζι, πατάτες</a:t>
            </a:r>
            <a:r>
              <a:rPr lang="el-GR" altLang="el-GR" dirty="0"/>
              <a:t/>
            </a:r>
            <a:br>
              <a:rPr lang="el-GR" altLang="el-GR" dirty="0"/>
            </a:br>
            <a:endParaRPr lang="el-GR" altLang="el-GR" dirty="0"/>
          </a:p>
          <a:p>
            <a:pPr>
              <a:lnSpc>
                <a:spcPct val="90000"/>
              </a:lnSpc>
            </a:pPr>
            <a:r>
              <a:rPr lang="el-GR" altLang="el-GR" dirty="0"/>
              <a:t>Σε άλλα είδη συστήνεται </a:t>
            </a:r>
            <a:r>
              <a:rPr lang="el-GR" altLang="el-GR" dirty="0" smtClean="0"/>
              <a:t>συνδυασμός</a:t>
            </a:r>
            <a:endParaRPr lang="el-GR" altLang="el-GR" dirty="0"/>
          </a:p>
        </p:txBody>
      </p:sp>
    </p:spTree>
    <p:extLst>
      <p:ext uri="{BB962C8B-B14F-4D97-AF65-F5344CB8AC3E}">
        <p14:creationId xmlns="" xmlns:p14="http://schemas.microsoft.com/office/powerpoint/2010/main" val="2547461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97E7-DA92-48DC-8D72-927D33DD5821}" type="slidenum">
              <a:rPr lang="el-GR" altLang="el-GR"/>
              <a:pPr/>
              <a:t>7</a:t>
            </a:fld>
            <a:endParaRPr lang="el-GR" altLang="el-GR" dirty="0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Συστάσεις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None/>
            </a:pPr>
            <a:r>
              <a:rPr lang="el-GR" altLang="el-GR" sz="2800" dirty="0"/>
              <a:t>1-2 ημέρες πριν από την </a:t>
            </a:r>
            <a:r>
              <a:rPr lang="el-GR" altLang="el-GR" sz="2800" dirty="0" smtClean="0"/>
              <a:t>άθληση να λαμβάνονται </a:t>
            </a:r>
            <a:r>
              <a:rPr lang="el-GR" altLang="el-GR" sz="2800" dirty="0"/>
              <a:t>γεύματα </a:t>
            </a:r>
          </a:p>
          <a:p>
            <a:r>
              <a:rPr lang="el-GR" altLang="el-GR" sz="2800" dirty="0"/>
              <a:t>πλούσια σε υδατάνθρακες και </a:t>
            </a:r>
          </a:p>
          <a:p>
            <a:r>
              <a:rPr lang="el-GR" altLang="el-GR" sz="2800" dirty="0"/>
              <a:t>φ</a:t>
            </a:r>
            <a:r>
              <a:rPr lang="el-GR" altLang="el-GR" sz="2800" dirty="0" smtClean="0"/>
              <a:t>τωχά </a:t>
            </a:r>
            <a:r>
              <a:rPr lang="el-GR" altLang="el-GR" sz="2800" dirty="0"/>
              <a:t>σε λιπίδια</a:t>
            </a:r>
          </a:p>
          <a:p>
            <a:pPr>
              <a:buFont typeface="Wingdings" pitchFamily="2" charset="2"/>
              <a:buNone/>
            </a:pPr>
            <a:r>
              <a:rPr lang="el-GR" altLang="el-GR" sz="2800" dirty="0"/>
              <a:t>Τελευταίο γεύμα</a:t>
            </a:r>
          </a:p>
          <a:p>
            <a:r>
              <a:rPr lang="el-GR" altLang="el-GR" sz="2800" dirty="0"/>
              <a:t>Πυκνό ποιοτικά αλλά όχι ποσοτικά</a:t>
            </a:r>
          </a:p>
          <a:p>
            <a:r>
              <a:rPr lang="el-GR" altLang="el-GR" sz="2800" dirty="0"/>
              <a:t>Λήψη 2-3 ώρες πριν την </a:t>
            </a:r>
            <a:r>
              <a:rPr lang="el-GR" altLang="el-GR" sz="2800" dirty="0" smtClean="0"/>
              <a:t>έναρξη του αγώνα</a:t>
            </a:r>
            <a:endParaRPr lang="el-GR" altLang="el-GR" sz="2800" dirty="0"/>
          </a:p>
          <a:p>
            <a:pPr>
              <a:buFont typeface="Wingdings" pitchFamily="2" charset="2"/>
              <a:buNone/>
            </a:pPr>
            <a:r>
              <a:rPr lang="el-GR" altLang="el-GR" sz="2800" dirty="0" smtClean="0"/>
              <a:t>Κατά </a:t>
            </a:r>
            <a:r>
              <a:rPr lang="el-GR" altLang="el-GR" sz="2800" dirty="0"/>
              <a:t>τη διάρκεια του αγώνα</a:t>
            </a:r>
          </a:p>
          <a:p>
            <a:r>
              <a:rPr lang="el-GR" altLang="el-GR" sz="2800" dirty="0"/>
              <a:t>Λήψη νερού αρκεί ή ισοτονικά </a:t>
            </a:r>
            <a:r>
              <a:rPr lang="el-GR" altLang="el-GR" sz="2800" dirty="0" smtClean="0"/>
              <a:t>αναψυκτικά</a:t>
            </a:r>
            <a:endParaRPr lang="el-GR" altLang="el-GR" sz="2800" dirty="0"/>
          </a:p>
          <a:p>
            <a:endParaRPr lang="el-GR" altLang="el-GR" sz="2800" dirty="0"/>
          </a:p>
        </p:txBody>
      </p:sp>
    </p:spTree>
    <p:extLst>
      <p:ext uri="{BB962C8B-B14F-4D97-AF65-F5344CB8AC3E}">
        <p14:creationId xmlns="" xmlns:p14="http://schemas.microsoft.com/office/powerpoint/2010/main" val="4145873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369</TotalTime>
  <Words>894</Words>
  <Application>Microsoft Office PowerPoint</Application>
  <PresentationFormat>Προβολή στην οθόνη (4:3)</PresentationFormat>
  <Paragraphs>121</Paragraphs>
  <Slides>15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15</vt:i4>
      </vt:variant>
    </vt:vector>
  </HeadingPairs>
  <TitlesOfParts>
    <vt:vector size="17" baseType="lpstr">
      <vt:lpstr>template</vt:lpstr>
      <vt:lpstr>OC_template_updated</vt:lpstr>
      <vt:lpstr>Διατροφή</vt:lpstr>
      <vt:lpstr>Σωστή διατροφή επαρκεί:</vt:lpstr>
      <vt:lpstr>Αποθέματα γλυκόζης</vt:lpstr>
      <vt:lpstr>Μακροθρεπτικά συστατικά</vt:lpstr>
      <vt:lpstr>Απώλειες κατά την άθληση</vt:lpstr>
      <vt:lpstr>Διαφοροποιήσεις ανά είδος άθλησης 1/2</vt:lpstr>
      <vt:lpstr>Διαφοροποιήσεις ανά είδος άθλησης 2/2</vt:lpstr>
      <vt:lpstr>Συστάσεις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Διεθνείς Συστήματα Κρατήσεων στον Τουρισμό</dc:title>
  <dc:creator>natasakar new</dc:creator>
  <cp:lastModifiedBy>user</cp:lastModifiedBy>
  <cp:revision>87</cp:revision>
  <dcterms:created xsi:type="dcterms:W3CDTF">2015-07-21T13:01:13Z</dcterms:created>
  <dcterms:modified xsi:type="dcterms:W3CDTF">2015-11-10T18:26:33Z</dcterms:modified>
</cp:coreProperties>
</file>