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8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7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23"/>
    <a:srgbClr val="820000"/>
    <a:srgbClr val="004A82"/>
    <a:srgbClr val="872580"/>
    <a:srgbClr val="54205A"/>
    <a:srgbClr val="614074"/>
    <a:srgbClr val="CE5308"/>
    <a:srgbClr val="E97E09"/>
    <a:srgbClr val="885F28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8588"/>
            <a:ext cx="7770813" cy="2103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E21A4-3ECB-4F53-BC4A-8F099D5B9D7A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244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059BA-3C47-4949-9104-FD2D811B46F1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530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096543"/>
            <a:ext cx="8208912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Αλγόριθμοι </a:t>
            </a:r>
            <a:r>
              <a:rPr lang="el-GR" sz="2800" dirty="0" smtClean="0"/>
              <a:t>Αναζήτησης (Τυφλές Μέθοδοι)</a:t>
            </a:r>
          </a:p>
          <a:p>
            <a:endParaRPr lang="el-GR" sz="1800" dirty="0" smtClean="0"/>
          </a:p>
          <a:p>
            <a:r>
              <a:rPr lang="el-GR" sz="2400" dirty="0"/>
              <a:t>Κατερίνα Γεωργούλη</a:t>
            </a:r>
          </a:p>
          <a:p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4433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Αναζήτηση </a:t>
            </a:r>
            <a:r>
              <a:rPr lang="el-GR" dirty="0" smtClean="0"/>
              <a:t>πρώτα </a:t>
            </a:r>
            <a:r>
              <a:rPr lang="el-GR" dirty="0"/>
              <a:t>σε </a:t>
            </a:r>
            <a:r>
              <a:rPr lang="el-GR" dirty="0" smtClean="0"/>
              <a:t>πλάτος </a:t>
            </a:r>
            <a:r>
              <a:rPr lang="el-GR" dirty="0"/>
              <a:t>(BFS)</a:t>
            </a:r>
            <a:br>
              <a:rPr lang="el-GR" dirty="0"/>
            </a:b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pSp>
        <p:nvGrpSpPr>
          <p:cNvPr id="5" name="Group 404"/>
          <p:cNvGrpSpPr>
            <a:grpSpLocks/>
          </p:cNvGrpSpPr>
          <p:nvPr/>
        </p:nvGrpSpPr>
        <p:grpSpPr bwMode="auto">
          <a:xfrm>
            <a:off x="1979712" y="1124744"/>
            <a:ext cx="4787900" cy="3095625"/>
            <a:chOff x="1440" y="1296"/>
            <a:chExt cx="3504" cy="2256"/>
          </a:xfrm>
        </p:grpSpPr>
        <p:sp>
          <p:nvSpPr>
            <p:cNvPr id="6" name="Oval 405"/>
            <p:cNvSpPr>
              <a:spLocks noChangeArrowheads="1"/>
            </p:cNvSpPr>
            <p:nvPr/>
          </p:nvSpPr>
          <p:spPr bwMode="auto">
            <a:xfrm>
              <a:off x="1958" y="1939"/>
              <a:ext cx="337" cy="29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" name="Oval 406"/>
            <p:cNvSpPr>
              <a:spLocks noChangeArrowheads="1"/>
            </p:cNvSpPr>
            <p:nvPr/>
          </p:nvSpPr>
          <p:spPr bwMode="auto">
            <a:xfrm>
              <a:off x="3194" y="1921"/>
              <a:ext cx="338" cy="2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Γ</a:t>
              </a:r>
            </a:p>
          </p:txBody>
        </p:sp>
        <p:sp>
          <p:nvSpPr>
            <p:cNvPr id="8" name="Oval 407"/>
            <p:cNvSpPr>
              <a:spLocks noChangeArrowheads="1"/>
            </p:cNvSpPr>
            <p:nvPr/>
          </p:nvSpPr>
          <p:spPr bwMode="auto">
            <a:xfrm>
              <a:off x="4316" y="1921"/>
              <a:ext cx="338" cy="2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9" name="Oval 408"/>
            <p:cNvSpPr>
              <a:spLocks noChangeArrowheads="1"/>
            </p:cNvSpPr>
            <p:nvPr/>
          </p:nvSpPr>
          <p:spPr bwMode="auto">
            <a:xfrm>
              <a:off x="1975" y="2489"/>
              <a:ext cx="338" cy="2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Δ</a:t>
              </a:r>
            </a:p>
          </p:txBody>
        </p:sp>
        <p:sp>
          <p:nvSpPr>
            <p:cNvPr id="10" name="Text Box 409"/>
            <p:cNvSpPr txBox="1">
              <a:spLocks noChangeArrowheads="1"/>
            </p:cNvSpPr>
            <p:nvPr/>
          </p:nvSpPr>
          <p:spPr bwMode="auto">
            <a:xfrm>
              <a:off x="2831" y="3312"/>
              <a:ext cx="33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410"/>
            <p:cNvSpPr txBox="1">
              <a:spLocks noChangeArrowheads="1"/>
            </p:cNvSpPr>
            <p:nvPr/>
          </p:nvSpPr>
          <p:spPr bwMode="auto">
            <a:xfrm>
              <a:off x="2224" y="3296"/>
              <a:ext cx="33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411"/>
            <p:cNvSpPr txBox="1">
              <a:spLocks noChangeArrowheads="1"/>
            </p:cNvSpPr>
            <p:nvPr/>
          </p:nvSpPr>
          <p:spPr bwMode="auto">
            <a:xfrm>
              <a:off x="1440" y="3344"/>
              <a:ext cx="34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412"/>
            <p:cNvSpPr txBox="1">
              <a:spLocks noChangeArrowheads="1"/>
            </p:cNvSpPr>
            <p:nvPr/>
          </p:nvSpPr>
          <p:spPr bwMode="auto">
            <a:xfrm>
              <a:off x="1604" y="2773"/>
              <a:ext cx="34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413"/>
            <p:cNvSpPr txBox="1">
              <a:spLocks noChangeArrowheads="1"/>
            </p:cNvSpPr>
            <p:nvPr/>
          </p:nvSpPr>
          <p:spPr bwMode="auto">
            <a:xfrm>
              <a:off x="2459" y="2789"/>
              <a:ext cx="34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Oval 414"/>
            <p:cNvSpPr>
              <a:spLocks noChangeArrowheads="1"/>
            </p:cNvSpPr>
            <p:nvPr/>
          </p:nvSpPr>
          <p:spPr bwMode="auto">
            <a:xfrm>
              <a:off x="3194" y="1296"/>
              <a:ext cx="338" cy="29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Oval 415"/>
            <p:cNvSpPr>
              <a:spLocks noChangeArrowheads="1"/>
            </p:cNvSpPr>
            <p:nvPr/>
          </p:nvSpPr>
          <p:spPr bwMode="auto">
            <a:xfrm>
              <a:off x="1574" y="3001"/>
              <a:ext cx="337" cy="29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Ζ</a:t>
              </a:r>
            </a:p>
          </p:txBody>
        </p:sp>
        <p:sp>
          <p:nvSpPr>
            <p:cNvPr id="17" name="Oval 416"/>
            <p:cNvSpPr>
              <a:spLocks noChangeArrowheads="1"/>
            </p:cNvSpPr>
            <p:nvPr/>
          </p:nvSpPr>
          <p:spPr bwMode="auto">
            <a:xfrm>
              <a:off x="2452" y="3001"/>
              <a:ext cx="337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Θ</a:t>
              </a:r>
            </a:p>
          </p:txBody>
        </p:sp>
        <p:sp>
          <p:nvSpPr>
            <p:cNvPr id="18" name="Text Box 417"/>
            <p:cNvSpPr txBox="1">
              <a:spLocks noChangeArrowheads="1"/>
            </p:cNvSpPr>
            <p:nvPr/>
          </p:nvSpPr>
          <p:spPr bwMode="auto">
            <a:xfrm>
              <a:off x="1816" y="2262"/>
              <a:ext cx="34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418"/>
            <p:cNvSpPr txBox="1">
              <a:spLocks noChangeArrowheads="1"/>
            </p:cNvSpPr>
            <p:nvPr/>
          </p:nvSpPr>
          <p:spPr bwMode="auto">
            <a:xfrm>
              <a:off x="3035" y="1694"/>
              <a:ext cx="33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Line 419"/>
            <p:cNvSpPr>
              <a:spLocks noChangeShapeType="1"/>
            </p:cNvSpPr>
            <p:nvPr/>
          </p:nvSpPr>
          <p:spPr bwMode="auto">
            <a:xfrm>
              <a:off x="3353" y="1580"/>
              <a:ext cx="0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" name="Line 420"/>
            <p:cNvSpPr>
              <a:spLocks noChangeShapeType="1"/>
            </p:cNvSpPr>
            <p:nvPr/>
          </p:nvSpPr>
          <p:spPr bwMode="auto">
            <a:xfrm>
              <a:off x="2134" y="2237"/>
              <a:ext cx="0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2" name="Line 421"/>
            <p:cNvSpPr>
              <a:spLocks noChangeShapeType="1"/>
            </p:cNvSpPr>
            <p:nvPr/>
          </p:nvSpPr>
          <p:spPr bwMode="auto">
            <a:xfrm>
              <a:off x="2293" y="2716"/>
              <a:ext cx="318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3" name="Line 422"/>
            <p:cNvSpPr>
              <a:spLocks noChangeShapeType="1"/>
            </p:cNvSpPr>
            <p:nvPr/>
          </p:nvSpPr>
          <p:spPr bwMode="auto">
            <a:xfrm flipH="1">
              <a:off x="1785" y="2716"/>
              <a:ext cx="243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4" name="Text Box 423"/>
            <p:cNvSpPr txBox="1">
              <a:spLocks noChangeArrowheads="1"/>
            </p:cNvSpPr>
            <p:nvPr/>
          </p:nvSpPr>
          <p:spPr bwMode="auto">
            <a:xfrm>
              <a:off x="2823" y="3114"/>
              <a:ext cx="26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424"/>
            <p:cNvSpPr txBox="1">
              <a:spLocks noChangeArrowheads="1"/>
            </p:cNvSpPr>
            <p:nvPr/>
          </p:nvSpPr>
          <p:spPr bwMode="auto">
            <a:xfrm>
              <a:off x="4677" y="2035"/>
              <a:ext cx="2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425"/>
            <p:cNvSpPr txBox="1">
              <a:spLocks noChangeArrowheads="1"/>
            </p:cNvSpPr>
            <p:nvPr/>
          </p:nvSpPr>
          <p:spPr bwMode="auto">
            <a:xfrm>
              <a:off x="2346" y="2035"/>
              <a:ext cx="26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426"/>
            <p:cNvSpPr txBox="1">
              <a:spLocks noChangeArrowheads="1"/>
            </p:cNvSpPr>
            <p:nvPr/>
          </p:nvSpPr>
          <p:spPr bwMode="auto">
            <a:xfrm>
              <a:off x="2346" y="2546"/>
              <a:ext cx="26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427"/>
            <p:cNvSpPr txBox="1">
              <a:spLocks noChangeArrowheads="1"/>
            </p:cNvSpPr>
            <p:nvPr/>
          </p:nvSpPr>
          <p:spPr bwMode="auto">
            <a:xfrm>
              <a:off x="3565" y="2035"/>
              <a:ext cx="26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Text Box 428"/>
            <p:cNvSpPr txBox="1">
              <a:spLocks noChangeArrowheads="1"/>
            </p:cNvSpPr>
            <p:nvPr/>
          </p:nvSpPr>
          <p:spPr bwMode="auto">
            <a:xfrm>
              <a:off x="2611" y="1409"/>
              <a:ext cx="34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30" name="Text Box 429"/>
            <p:cNvSpPr txBox="1">
              <a:spLocks noChangeArrowheads="1"/>
            </p:cNvSpPr>
            <p:nvPr/>
          </p:nvSpPr>
          <p:spPr bwMode="auto">
            <a:xfrm>
              <a:off x="3883" y="1467"/>
              <a:ext cx="33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/>
              <a:endParaRPr lang="el-GR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Line 430"/>
            <p:cNvSpPr>
              <a:spLocks noChangeShapeType="1"/>
            </p:cNvSpPr>
            <p:nvPr/>
          </p:nvSpPr>
          <p:spPr bwMode="auto">
            <a:xfrm flipH="1">
              <a:off x="2187" y="1467"/>
              <a:ext cx="1007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2" name="Line 431"/>
            <p:cNvSpPr>
              <a:spLocks noChangeShapeType="1"/>
            </p:cNvSpPr>
            <p:nvPr/>
          </p:nvSpPr>
          <p:spPr bwMode="auto">
            <a:xfrm>
              <a:off x="3565" y="1467"/>
              <a:ext cx="90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3" name="Line 432"/>
            <p:cNvSpPr>
              <a:spLocks noChangeShapeType="1"/>
            </p:cNvSpPr>
            <p:nvPr/>
          </p:nvSpPr>
          <p:spPr bwMode="auto">
            <a:xfrm>
              <a:off x="3351" y="2237"/>
              <a:ext cx="0" cy="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4" name="Line 433"/>
            <p:cNvSpPr>
              <a:spLocks noChangeShapeType="1"/>
            </p:cNvSpPr>
            <p:nvPr/>
          </p:nvSpPr>
          <p:spPr bwMode="auto">
            <a:xfrm>
              <a:off x="4506" y="224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5" name="Freeform 434"/>
            <p:cNvSpPr>
              <a:spLocks/>
            </p:cNvSpPr>
            <p:nvPr/>
          </p:nvSpPr>
          <p:spPr bwMode="auto">
            <a:xfrm>
              <a:off x="2051" y="1311"/>
              <a:ext cx="1146" cy="635"/>
            </a:xfrm>
            <a:custGeom>
              <a:avLst/>
              <a:gdLst>
                <a:gd name="T0" fmla="*/ 76 w 2256"/>
                <a:gd name="T1" fmla="*/ 4 h 1155"/>
                <a:gd name="T2" fmla="*/ 23 w 2256"/>
                <a:gd name="T3" fmla="*/ 9 h 1155"/>
                <a:gd name="T4" fmla="*/ 0 w 2256"/>
                <a:gd name="T5" fmla="*/ 58 h 1155"/>
                <a:gd name="T6" fmla="*/ 0 60000 65536"/>
                <a:gd name="T7" fmla="*/ 0 60000 65536"/>
                <a:gd name="T8" fmla="*/ 0 60000 65536"/>
                <a:gd name="T9" fmla="*/ 0 w 2256"/>
                <a:gd name="T10" fmla="*/ 0 h 1155"/>
                <a:gd name="T11" fmla="*/ 2256 w 2256"/>
                <a:gd name="T12" fmla="*/ 1155 h 1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" h="1155">
                  <a:moveTo>
                    <a:pt x="2256" y="83"/>
                  </a:moveTo>
                  <a:cubicBezTo>
                    <a:pt x="1995" y="99"/>
                    <a:pt x="1064" y="0"/>
                    <a:pt x="688" y="179"/>
                  </a:cubicBezTo>
                  <a:cubicBezTo>
                    <a:pt x="312" y="358"/>
                    <a:pt x="143" y="952"/>
                    <a:pt x="0" y="115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6" name="Freeform 435"/>
            <p:cNvSpPr>
              <a:spLocks/>
            </p:cNvSpPr>
            <p:nvPr/>
          </p:nvSpPr>
          <p:spPr bwMode="auto">
            <a:xfrm>
              <a:off x="2206" y="2223"/>
              <a:ext cx="1120" cy="114"/>
            </a:xfrm>
            <a:custGeom>
              <a:avLst/>
              <a:gdLst>
                <a:gd name="T0" fmla="*/ 0 w 1903"/>
                <a:gd name="T1" fmla="*/ 1 h 163"/>
                <a:gd name="T2" fmla="*/ 48 w 1903"/>
                <a:gd name="T3" fmla="*/ 19 h 163"/>
                <a:gd name="T4" fmla="*/ 64 w 1903"/>
                <a:gd name="T5" fmla="*/ 24 h 163"/>
                <a:gd name="T6" fmla="*/ 58 w 1903"/>
                <a:gd name="T7" fmla="*/ 24 h 163"/>
                <a:gd name="T8" fmla="*/ 71 w 1903"/>
                <a:gd name="T9" fmla="*/ 24 h 163"/>
                <a:gd name="T10" fmla="*/ 87 w 1903"/>
                <a:gd name="T11" fmla="*/ 27 h 163"/>
                <a:gd name="T12" fmla="*/ 99 w 1903"/>
                <a:gd name="T13" fmla="*/ 22 h 163"/>
                <a:gd name="T14" fmla="*/ 116 w 1903"/>
                <a:gd name="T15" fmla="*/ 16 h 163"/>
                <a:gd name="T16" fmla="*/ 134 w 1903"/>
                <a:gd name="T17" fmla="*/ 0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3"/>
                <a:gd name="T28" fmla="*/ 0 h 163"/>
                <a:gd name="T29" fmla="*/ 1903 w 1903"/>
                <a:gd name="T30" fmla="*/ 163 h 1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3" h="163">
                  <a:moveTo>
                    <a:pt x="0" y="3"/>
                  </a:moveTo>
                  <a:cubicBezTo>
                    <a:pt x="112" y="21"/>
                    <a:pt x="519" y="89"/>
                    <a:pt x="671" y="112"/>
                  </a:cubicBezTo>
                  <a:cubicBezTo>
                    <a:pt x="823" y="135"/>
                    <a:pt x="887" y="139"/>
                    <a:pt x="911" y="144"/>
                  </a:cubicBezTo>
                  <a:cubicBezTo>
                    <a:pt x="935" y="149"/>
                    <a:pt x="799" y="144"/>
                    <a:pt x="815" y="144"/>
                  </a:cubicBezTo>
                  <a:cubicBezTo>
                    <a:pt x="831" y="144"/>
                    <a:pt x="938" y="141"/>
                    <a:pt x="1007" y="144"/>
                  </a:cubicBezTo>
                  <a:cubicBezTo>
                    <a:pt x="1076" y="147"/>
                    <a:pt x="1164" y="163"/>
                    <a:pt x="1231" y="160"/>
                  </a:cubicBezTo>
                  <a:cubicBezTo>
                    <a:pt x="1298" y="157"/>
                    <a:pt x="1338" y="139"/>
                    <a:pt x="1407" y="128"/>
                  </a:cubicBezTo>
                  <a:cubicBezTo>
                    <a:pt x="1476" y="117"/>
                    <a:pt x="1564" y="117"/>
                    <a:pt x="1647" y="96"/>
                  </a:cubicBezTo>
                  <a:cubicBezTo>
                    <a:pt x="1730" y="75"/>
                    <a:pt x="1850" y="20"/>
                    <a:pt x="1903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" name="Freeform 436"/>
            <p:cNvSpPr>
              <a:spLocks/>
            </p:cNvSpPr>
            <p:nvPr/>
          </p:nvSpPr>
          <p:spPr bwMode="auto">
            <a:xfrm>
              <a:off x="2307" y="2652"/>
              <a:ext cx="887" cy="181"/>
            </a:xfrm>
            <a:custGeom>
              <a:avLst/>
              <a:gdLst>
                <a:gd name="T0" fmla="*/ 0 w 1506"/>
                <a:gd name="T1" fmla="*/ 0 h 260"/>
                <a:gd name="T2" fmla="*/ 48 w 1506"/>
                <a:gd name="T3" fmla="*/ 38 h 260"/>
                <a:gd name="T4" fmla="*/ 107 w 1506"/>
                <a:gd name="T5" fmla="*/ 27 h 260"/>
                <a:gd name="T6" fmla="*/ 0 60000 65536"/>
                <a:gd name="T7" fmla="*/ 0 60000 65536"/>
                <a:gd name="T8" fmla="*/ 0 60000 65536"/>
                <a:gd name="T9" fmla="*/ 0 w 1506"/>
                <a:gd name="T10" fmla="*/ 0 h 260"/>
                <a:gd name="T11" fmla="*/ 1506 w 1506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6" h="260">
                  <a:moveTo>
                    <a:pt x="0" y="0"/>
                  </a:moveTo>
                  <a:cubicBezTo>
                    <a:pt x="112" y="39"/>
                    <a:pt x="423" y="204"/>
                    <a:pt x="674" y="232"/>
                  </a:cubicBezTo>
                  <a:cubicBezTo>
                    <a:pt x="925" y="260"/>
                    <a:pt x="1333" y="181"/>
                    <a:pt x="1506" y="168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8" name="Oval 437"/>
            <p:cNvSpPr>
              <a:spLocks noChangeArrowheads="1"/>
            </p:cNvSpPr>
            <p:nvPr/>
          </p:nvSpPr>
          <p:spPr bwMode="auto">
            <a:xfrm>
              <a:off x="4337" y="2556"/>
              <a:ext cx="337" cy="2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Θ</a:t>
              </a:r>
            </a:p>
          </p:txBody>
        </p:sp>
        <p:sp>
          <p:nvSpPr>
            <p:cNvPr id="39" name="Oval 438"/>
            <p:cNvSpPr>
              <a:spLocks noChangeArrowheads="1"/>
            </p:cNvSpPr>
            <p:nvPr/>
          </p:nvSpPr>
          <p:spPr bwMode="auto">
            <a:xfrm>
              <a:off x="3183" y="2599"/>
              <a:ext cx="338" cy="271"/>
            </a:xfrm>
            <a:prstGeom prst="ellipse">
              <a:avLst/>
            </a:prstGeom>
            <a:solidFill>
              <a:srgbClr val="E2E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/>
              <a:r>
                <a:rPr lang="el-GR" dirty="0">
                  <a:latin typeface="Times New Roman" panose="02020603050405020304" pitchFamily="18" charset="0"/>
                </a:rPr>
                <a:t>Κ</a:t>
              </a:r>
            </a:p>
          </p:txBody>
        </p:sp>
        <p:sp>
          <p:nvSpPr>
            <p:cNvPr id="40" name="Freeform 439"/>
            <p:cNvSpPr>
              <a:spLocks/>
            </p:cNvSpPr>
            <p:nvPr/>
          </p:nvSpPr>
          <p:spPr bwMode="auto">
            <a:xfrm>
              <a:off x="3345" y="2212"/>
              <a:ext cx="1101" cy="160"/>
            </a:xfrm>
            <a:custGeom>
              <a:avLst/>
              <a:gdLst>
                <a:gd name="T0" fmla="*/ 0 w 1871"/>
                <a:gd name="T1" fmla="*/ 11 h 229"/>
                <a:gd name="T2" fmla="*/ 48 w 1871"/>
                <a:gd name="T3" fmla="*/ 29 h 229"/>
                <a:gd name="T4" fmla="*/ 64 w 1871"/>
                <a:gd name="T5" fmla="*/ 35 h 229"/>
                <a:gd name="T6" fmla="*/ 58 w 1871"/>
                <a:gd name="T7" fmla="*/ 35 h 229"/>
                <a:gd name="T8" fmla="*/ 71 w 1871"/>
                <a:gd name="T9" fmla="*/ 35 h 229"/>
                <a:gd name="T10" fmla="*/ 87 w 1871"/>
                <a:gd name="T11" fmla="*/ 38 h 229"/>
                <a:gd name="T12" fmla="*/ 63 w 1871"/>
                <a:gd name="T13" fmla="*/ 38 h 229"/>
                <a:gd name="T14" fmla="*/ 89 w 1871"/>
                <a:gd name="T15" fmla="*/ 38 h 229"/>
                <a:gd name="T16" fmla="*/ 105 w 1871"/>
                <a:gd name="T17" fmla="*/ 32 h 229"/>
                <a:gd name="T18" fmla="*/ 119 w 1871"/>
                <a:gd name="T19" fmla="*/ 19 h 229"/>
                <a:gd name="T20" fmla="*/ 123 w 1871"/>
                <a:gd name="T21" fmla="*/ 16 h 229"/>
                <a:gd name="T22" fmla="*/ 128 w 1871"/>
                <a:gd name="T23" fmla="*/ 8 h 229"/>
                <a:gd name="T24" fmla="*/ 132 w 1871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71"/>
                <a:gd name="T40" fmla="*/ 0 h 229"/>
                <a:gd name="T41" fmla="*/ 1871 w 1871"/>
                <a:gd name="T42" fmla="*/ 229 h 2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71" h="229">
                  <a:moveTo>
                    <a:pt x="0" y="67"/>
                  </a:moveTo>
                  <a:cubicBezTo>
                    <a:pt x="112" y="85"/>
                    <a:pt x="519" y="153"/>
                    <a:pt x="671" y="176"/>
                  </a:cubicBezTo>
                  <a:cubicBezTo>
                    <a:pt x="823" y="199"/>
                    <a:pt x="887" y="203"/>
                    <a:pt x="911" y="208"/>
                  </a:cubicBezTo>
                  <a:cubicBezTo>
                    <a:pt x="935" y="213"/>
                    <a:pt x="799" y="208"/>
                    <a:pt x="815" y="208"/>
                  </a:cubicBezTo>
                  <a:cubicBezTo>
                    <a:pt x="831" y="208"/>
                    <a:pt x="938" y="205"/>
                    <a:pt x="1007" y="208"/>
                  </a:cubicBezTo>
                  <a:cubicBezTo>
                    <a:pt x="1076" y="211"/>
                    <a:pt x="1250" y="221"/>
                    <a:pt x="1231" y="224"/>
                  </a:cubicBezTo>
                  <a:cubicBezTo>
                    <a:pt x="1212" y="227"/>
                    <a:pt x="890" y="224"/>
                    <a:pt x="895" y="224"/>
                  </a:cubicBezTo>
                  <a:cubicBezTo>
                    <a:pt x="900" y="224"/>
                    <a:pt x="1164" y="229"/>
                    <a:pt x="1263" y="224"/>
                  </a:cubicBezTo>
                  <a:cubicBezTo>
                    <a:pt x="1362" y="219"/>
                    <a:pt x="1415" y="211"/>
                    <a:pt x="1487" y="192"/>
                  </a:cubicBezTo>
                  <a:cubicBezTo>
                    <a:pt x="1559" y="173"/>
                    <a:pt x="1652" y="128"/>
                    <a:pt x="1695" y="112"/>
                  </a:cubicBezTo>
                  <a:cubicBezTo>
                    <a:pt x="1738" y="96"/>
                    <a:pt x="1722" y="107"/>
                    <a:pt x="1743" y="96"/>
                  </a:cubicBezTo>
                  <a:cubicBezTo>
                    <a:pt x="1764" y="85"/>
                    <a:pt x="1802" y="64"/>
                    <a:pt x="1823" y="48"/>
                  </a:cubicBezTo>
                  <a:cubicBezTo>
                    <a:pt x="1844" y="32"/>
                    <a:pt x="1861" y="10"/>
                    <a:pt x="1871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" name="Freeform 440"/>
            <p:cNvSpPr>
              <a:spLocks/>
            </p:cNvSpPr>
            <p:nvPr/>
          </p:nvSpPr>
          <p:spPr bwMode="auto">
            <a:xfrm>
              <a:off x="1930" y="2246"/>
              <a:ext cx="2554" cy="334"/>
            </a:xfrm>
            <a:custGeom>
              <a:avLst/>
              <a:gdLst>
                <a:gd name="T0" fmla="*/ 7 w 4339"/>
                <a:gd name="T1" fmla="*/ 78 h 480"/>
                <a:gd name="T2" fmla="*/ 1 w 4339"/>
                <a:gd name="T3" fmla="*/ 34 h 480"/>
                <a:gd name="T4" fmla="*/ 8 w 4339"/>
                <a:gd name="T5" fmla="*/ 26 h 480"/>
                <a:gd name="T6" fmla="*/ 24 w 4339"/>
                <a:gd name="T7" fmla="*/ 26 h 480"/>
                <a:gd name="T8" fmla="*/ 57 w 4339"/>
                <a:gd name="T9" fmla="*/ 39 h 480"/>
                <a:gd name="T10" fmla="*/ 105 w 4339"/>
                <a:gd name="T11" fmla="*/ 50 h 480"/>
                <a:gd name="T12" fmla="*/ 134 w 4339"/>
                <a:gd name="T13" fmla="*/ 52 h 480"/>
                <a:gd name="T14" fmla="*/ 178 w 4339"/>
                <a:gd name="T15" fmla="*/ 57 h 480"/>
                <a:gd name="T16" fmla="*/ 253 w 4339"/>
                <a:gd name="T17" fmla="*/ 57 h 480"/>
                <a:gd name="T18" fmla="*/ 290 w 4339"/>
                <a:gd name="T19" fmla="*/ 42 h 480"/>
                <a:gd name="T20" fmla="*/ 307 w 4339"/>
                <a:gd name="T21" fmla="*/ 0 h 4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39"/>
                <a:gd name="T34" fmla="*/ 0 h 480"/>
                <a:gd name="T35" fmla="*/ 4339 w 4339"/>
                <a:gd name="T36" fmla="*/ 480 h 4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39" h="480">
                  <a:moveTo>
                    <a:pt x="99" y="480"/>
                  </a:moveTo>
                  <a:cubicBezTo>
                    <a:pt x="83" y="435"/>
                    <a:pt x="0" y="261"/>
                    <a:pt x="3" y="208"/>
                  </a:cubicBezTo>
                  <a:cubicBezTo>
                    <a:pt x="6" y="155"/>
                    <a:pt x="59" y="168"/>
                    <a:pt x="115" y="160"/>
                  </a:cubicBezTo>
                  <a:cubicBezTo>
                    <a:pt x="171" y="152"/>
                    <a:pt x="224" y="147"/>
                    <a:pt x="339" y="160"/>
                  </a:cubicBezTo>
                  <a:cubicBezTo>
                    <a:pt x="454" y="173"/>
                    <a:pt x="611" y="216"/>
                    <a:pt x="803" y="240"/>
                  </a:cubicBezTo>
                  <a:cubicBezTo>
                    <a:pt x="995" y="264"/>
                    <a:pt x="1307" y="291"/>
                    <a:pt x="1491" y="304"/>
                  </a:cubicBezTo>
                  <a:cubicBezTo>
                    <a:pt x="1675" y="317"/>
                    <a:pt x="1736" y="312"/>
                    <a:pt x="1907" y="320"/>
                  </a:cubicBezTo>
                  <a:cubicBezTo>
                    <a:pt x="2078" y="328"/>
                    <a:pt x="2238" y="347"/>
                    <a:pt x="2515" y="352"/>
                  </a:cubicBezTo>
                  <a:cubicBezTo>
                    <a:pt x="2792" y="357"/>
                    <a:pt x="3307" y="368"/>
                    <a:pt x="3571" y="352"/>
                  </a:cubicBezTo>
                  <a:cubicBezTo>
                    <a:pt x="3835" y="336"/>
                    <a:pt x="3971" y="315"/>
                    <a:pt x="4099" y="256"/>
                  </a:cubicBezTo>
                  <a:cubicBezTo>
                    <a:pt x="4227" y="197"/>
                    <a:pt x="4289" y="53"/>
                    <a:pt x="4339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graphicFrame>
        <p:nvGraphicFramePr>
          <p:cNvPr id="42" name="Πίνακας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521523"/>
              </p:ext>
            </p:extLst>
          </p:nvPr>
        </p:nvGraphicFramePr>
        <p:xfrm>
          <a:off x="288348" y="3956134"/>
          <a:ext cx="8567305" cy="27738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80297"/>
                <a:gridCol w="2736304"/>
                <a:gridCol w="1306488"/>
                <a:gridCol w="194421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Μέτωπο αναζήτησης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Κατάσταση επιλεγμένη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Παιδιά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Κλειστό Σύνολο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&lt;Α&gt;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&lt;Β, Γ</a:t>
                      </a: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E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{}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&lt;Β, Γ, Ε&gt;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&lt;Δ&gt;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{Α}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&lt;Γ, Ε, Δ&gt;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Γ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&lt;Κ&gt;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{Α, Β}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&lt;Ε, Δ, Κ&gt;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&lt;Θ&gt;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{Α, Β, Γ}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&lt;Δ, Κ,Θ&gt;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&lt;Ζ, Θ&gt;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{Α, Β, Γ, Ε}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&lt;Κ,Θ, Ζ, Θ&gt;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ΛΥΣΗ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{Α, Β, Γ, Ε, Δ}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0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αναζήτησης </a:t>
            </a:r>
            <a:r>
              <a:rPr lang="el-GR" sz="4400" dirty="0"/>
              <a:t>π</a:t>
            </a:r>
            <a:r>
              <a:rPr lang="el-GR" sz="4400" dirty="0" smtClean="0"/>
              <a:t>ρώτα </a:t>
            </a:r>
            <a:r>
              <a:rPr lang="el-GR" sz="4400" dirty="0"/>
              <a:t>σε </a:t>
            </a:r>
            <a:r>
              <a:rPr lang="el-GR" sz="4400" dirty="0" smtClean="0"/>
              <a:t>πλάτος </a:t>
            </a:r>
            <a:r>
              <a:rPr lang="el-GR" sz="4400" dirty="0"/>
              <a:t>- ΒFS </a:t>
            </a:r>
            <a:r>
              <a:rPr lang="el-GR" b="0" dirty="0"/>
              <a:t>(με μέτωπο αναζήτησης)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/>
              <a:t>Βάλε την αρχική κατάσταση στο μέτωπο αναζήτησης</a:t>
            </a:r>
          </a:p>
          <a:p>
            <a:pPr marL="457200" indent="-457200">
              <a:spcBef>
                <a:spcPts val="12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dirty="0"/>
              <a:t> Βγάλε από το μέτωπο αναζήτησης την πρώτη σε σειρά κατάσταση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/>
              <a:t>Αν η κατάσταση είναι τελική τότε </a:t>
            </a:r>
            <a:r>
              <a:rPr lang="el-GR" b="1" dirty="0"/>
              <a:t>βρέθηκε λύση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/>
              <a:t>Αν η αναζήτηση εντοπίσει κύκλο τότε  </a:t>
            </a:r>
            <a:r>
              <a:rPr lang="el-GR" b="1" dirty="0"/>
              <a:t>Πήγαινε στο  2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/>
              <a:t>Εφάρμοσε τους τελεστές για να παράγεις τις καταστάσεις-παιδιά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/>
              <a:t>Βάλε  τις νέες καταστάσεις-παιδιά </a:t>
            </a:r>
            <a:r>
              <a:rPr lang="el-GR" u="sng" dirty="0">
                <a:solidFill>
                  <a:srgbClr val="820000"/>
                </a:solidFill>
              </a:rPr>
              <a:t>στο τέλος </a:t>
            </a:r>
            <a:r>
              <a:rPr lang="el-GR" dirty="0"/>
              <a:t>του μετώπου  αναζήτησης αφού αφαιρέσεις την κατάσταση-γονέα και δημιούργησε το νέο μέτωπο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/>
              <a:t>Βάλε τη κατάσταση-γονέα στο κλειστό σύνολο</a:t>
            </a:r>
          </a:p>
          <a:p>
            <a:pPr marL="457200" indent="-457200">
              <a:spcBef>
                <a:spcPts val="12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b="1" dirty="0"/>
              <a:t>Πήγαινε στο  2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84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Πρώτα σε </a:t>
            </a:r>
            <a:r>
              <a:rPr lang="el-GR" dirty="0" smtClean="0"/>
              <a:t>πλάτος </a:t>
            </a:r>
            <a:r>
              <a:rPr lang="el-GR" dirty="0"/>
              <a:t>α</a:t>
            </a:r>
            <a:r>
              <a:rPr lang="el-GR" dirty="0" smtClean="0"/>
              <a:t>ναζήτηση </a:t>
            </a:r>
            <a:r>
              <a:rPr lang="el-GR" dirty="0"/>
              <a:t>- BFS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6982" y="1153108"/>
            <a:ext cx="4402832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Ουρά μονοπατιών: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( (</a:t>
            </a:r>
            <a:r>
              <a:rPr lang="el-GR" b="1" dirty="0">
                <a:solidFill>
                  <a:srgbClr val="820000"/>
                </a:solidFill>
              </a:rPr>
              <a:t>Α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</a:t>
            </a:r>
            <a:r>
              <a:rPr lang="el-GR" b="1" dirty="0">
                <a:solidFill>
                  <a:srgbClr val="820000"/>
                </a:solidFill>
              </a:rPr>
              <a:t>Β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(Α Β </a:t>
            </a:r>
            <a:r>
              <a:rPr lang="el-GR" b="1" dirty="0">
                <a:solidFill>
                  <a:srgbClr val="820000"/>
                </a:solidFill>
              </a:rPr>
              <a:t>Δ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 (</a:t>
            </a:r>
            <a:r>
              <a:rPr lang="en-US" dirty="0"/>
              <a:t>A B </a:t>
            </a:r>
            <a:r>
              <a:rPr lang="el-GR" b="1" dirty="0">
                <a:solidFill>
                  <a:srgbClr val="820000"/>
                </a:solidFill>
              </a:rPr>
              <a:t>Δ</a:t>
            </a:r>
            <a:r>
              <a:rPr lang="el-GR" dirty="0"/>
              <a:t>) (Α Γ </a:t>
            </a:r>
            <a:r>
              <a:rPr lang="el-GR" b="1" dirty="0">
                <a:solidFill>
                  <a:srgbClr val="820000"/>
                </a:solidFill>
              </a:rPr>
              <a:t>Κ</a:t>
            </a:r>
            <a:r>
              <a:rPr lang="el-GR" dirty="0" smtClean="0"/>
              <a:t>))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Β </a:t>
            </a:r>
            <a:r>
              <a:rPr lang="el-GR" b="1" dirty="0">
                <a:solidFill>
                  <a:srgbClr val="820000"/>
                </a:solidFill>
              </a:rPr>
              <a:t>Δ</a:t>
            </a:r>
            <a:r>
              <a:rPr lang="el-GR" dirty="0"/>
              <a:t> )  (Α Γ </a:t>
            </a:r>
            <a:r>
              <a:rPr lang="el-GR" b="1" dirty="0">
                <a:solidFill>
                  <a:srgbClr val="820000"/>
                </a:solidFill>
              </a:rPr>
              <a:t>Κ</a:t>
            </a:r>
            <a:r>
              <a:rPr lang="el-GR" dirty="0"/>
              <a:t>) (Α Ε </a:t>
            </a:r>
            <a:r>
              <a:rPr lang="el-GR" b="1" dirty="0">
                <a:solidFill>
                  <a:srgbClr val="820000"/>
                </a:solidFill>
              </a:rPr>
              <a:t>Θ</a:t>
            </a:r>
            <a:r>
              <a:rPr lang="el-GR" dirty="0" smtClean="0"/>
              <a:t>))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((</a:t>
            </a:r>
            <a:r>
              <a:rPr lang="el-GR" dirty="0"/>
              <a:t>Α Γ </a:t>
            </a:r>
            <a:r>
              <a:rPr lang="el-GR" b="1" dirty="0">
                <a:solidFill>
                  <a:srgbClr val="820000"/>
                </a:solidFill>
              </a:rPr>
              <a:t>Κ</a:t>
            </a:r>
            <a:r>
              <a:rPr lang="el-GR" dirty="0"/>
              <a:t>) (Α Ε </a:t>
            </a:r>
            <a:r>
              <a:rPr lang="el-GR" b="1" dirty="0">
                <a:solidFill>
                  <a:srgbClr val="820000"/>
                </a:solidFill>
              </a:rPr>
              <a:t>Θ</a:t>
            </a:r>
            <a:r>
              <a:rPr lang="el-GR" dirty="0"/>
              <a:t>) (Α Β Δ </a:t>
            </a:r>
            <a:r>
              <a:rPr lang="el-GR" b="1" dirty="0">
                <a:solidFill>
                  <a:srgbClr val="820000"/>
                </a:solidFill>
              </a:rPr>
              <a:t>Ζ</a:t>
            </a:r>
            <a:r>
              <a:rPr lang="el-GR" dirty="0"/>
              <a:t>)(Α Β Δ </a:t>
            </a:r>
            <a:r>
              <a:rPr lang="el-GR" b="1" dirty="0">
                <a:solidFill>
                  <a:srgbClr val="820000"/>
                </a:solidFill>
              </a:rPr>
              <a:t>Θ</a:t>
            </a:r>
            <a:r>
              <a:rPr lang="el-GR" dirty="0" smtClean="0"/>
              <a:t>))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 flipH="1" flipV="1">
            <a:off x="971600" y="4302831"/>
            <a:ext cx="0" cy="576263"/>
          </a:xfrm>
          <a:prstGeom prst="line">
            <a:avLst/>
          </a:prstGeom>
          <a:noFill/>
          <a:ln w="76200">
            <a:solidFill>
              <a:srgbClr val="1F49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23528" y="4941367"/>
            <a:ext cx="3186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>
                <a:latin typeface="+mn-lt"/>
                <a:cs typeface="Times New Roman" panose="02020603050405020304" pitchFamily="18" charset="0"/>
              </a:rPr>
              <a:t>Λύση:</a:t>
            </a:r>
            <a:r>
              <a:rPr lang="el-GR" sz="2400" dirty="0">
                <a:latin typeface="+mn-lt"/>
                <a:cs typeface="Times New Roman" panose="02020603050405020304" pitchFamily="18" charset="0"/>
              </a:rPr>
              <a:t>  μονοπάτι (Α Γ</a:t>
            </a:r>
            <a:r>
              <a:rPr lang="el-GR" sz="2400" dirty="0">
                <a:solidFill>
                  <a:srgbClr val="0D6D1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1F4923"/>
                </a:solidFill>
                <a:latin typeface="+mn-lt"/>
                <a:cs typeface="Times New Roman" panose="02020603050405020304" pitchFamily="18" charset="0"/>
              </a:rPr>
              <a:t>Κ</a:t>
            </a:r>
            <a:r>
              <a:rPr lang="el-GR" sz="2400" dirty="0">
                <a:latin typeface="+mn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697412" y="3113001"/>
            <a:ext cx="534987" cy="4603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659562" y="3084426"/>
            <a:ext cx="536575" cy="4587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Γ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8440737" y="3084426"/>
            <a:ext cx="536575" cy="4587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724399" y="3986126"/>
            <a:ext cx="536575" cy="4587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Δ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659562" y="2092238"/>
            <a:ext cx="536575" cy="4603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087812" y="4798926"/>
            <a:ext cx="534987" cy="4603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Ζ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481637" y="4798926"/>
            <a:ext cx="534987" cy="4572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6911974" y="2543088"/>
            <a:ext cx="0" cy="566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4976812" y="3586076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5229224" y="4346488"/>
            <a:ext cx="504825" cy="452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4422774" y="4325851"/>
            <a:ext cx="388938" cy="473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5060949" y="2363701"/>
            <a:ext cx="1598613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7248524" y="2363701"/>
            <a:ext cx="1430338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6908799" y="3586076"/>
            <a:ext cx="0" cy="592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8742362" y="3597188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Freeform 33"/>
          <p:cNvSpPr>
            <a:spLocks/>
          </p:cNvSpPr>
          <p:nvPr/>
        </p:nvSpPr>
        <p:spPr bwMode="auto">
          <a:xfrm>
            <a:off x="4845049" y="2116051"/>
            <a:ext cx="1819275" cy="1008062"/>
          </a:xfrm>
          <a:custGeom>
            <a:avLst/>
            <a:gdLst>
              <a:gd name="T0" fmla="*/ 2147483647 w 2256"/>
              <a:gd name="T1" fmla="*/ 2147483647 h 1155"/>
              <a:gd name="T2" fmla="*/ 2147483647 w 2256"/>
              <a:gd name="T3" fmla="*/ 2147483647 h 1155"/>
              <a:gd name="T4" fmla="*/ 0 w 2256"/>
              <a:gd name="T5" fmla="*/ 2147483647 h 1155"/>
              <a:gd name="T6" fmla="*/ 0 60000 65536"/>
              <a:gd name="T7" fmla="*/ 0 60000 65536"/>
              <a:gd name="T8" fmla="*/ 0 60000 65536"/>
              <a:gd name="T9" fmla="*/ 0 w 2256"/>
              <a:gd name="T10" fmla="*/ 0 h 1155"/>
              <a:gd name="T11" fmla="*/ 2256 w 2256"/>
              <a:gd name="T12" fmla="*/ 1155 h 1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1155">
                <a:moveTo>
                  <a:pt x="2256" y="83"/>
                </a:moveTo>
                <a:cubicBezTo>
                  <a:pt x="1995" y="99"/>
                  <a:pt x="1064" y="0"/>
                  <a:pt x="688" y="179"/>
                </a:cubicBezTo>
                <a:cubicBezTo>
                  <a:pt x="312" y="358"/>
                  <a:pt x="143" y="952"/>
                  <a:pt x="0" y="1155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Freeform 34"/>
          <p:cNvSpPr>
            <a:spLocks/>
          </p:cNvSpPr>
          <p:nvPr/>
        </p:nvSpPr>
        <p:spPr bwMode="auto">
          <a:xfrm>
            <a:off x="5091112" y="3563851"/>
            <a:ext cx="1778000" cy="180975"/>
          </a:xfrm>
          <a:custGeom>
            <a:avLst/>
            <a:gdLst>
              <a:gd name="T0" fmla="*/ 0 w 1903"/>
              <a:gd name="T1" fmla="*/ 2147483647 h 163"/>
              <a:gd name="T2" fmla="*/ 2147483647 w 1903"/>
              <a:gd name="T3" fmla="*/ 2147483647 h 163"/>
              <a:gd name="T4" fmla="*/ 2147483647 w 1903"/>
              <a:gd name="T5" fmla="*/ 2147483647 h 163"/>
              <a:gd name="T6" fmla="*/ 2147483647 w 1903"/>
              <a:gd name="T7" fmla="*/ 2147483647 h 163"/>
              <a:gd name="T8" fmla="*/ 2147483647 w 1903"/>
              <a:gd name="T9" fmla="*/ 2147483647 h 163"/>
              <a:gd name="T10" fmla="*/ 2147483647 w 1903"/>
              <a:gd name="T11" fmla="*/ 2147483647 h 163"/>
              <a:gd name="T12" fmla="*/ 2147483647 w 1903"/>
              <a:gd name="T13" fmla="*/ 2147483647 h 163"/>
              <a:gd name="T14" fmla="*/ 2147483647 w 1903"/>
              <a:gd name="T15" fmla="*/ 2147483647 h 163"/>
              <a:gd name="T16" fmla="*/ 2147483647 w 1903"/>
              <a:gd name="T17" fmla="*/ 0 h 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03"/>
              <a:gd name="T28" fmla="*/ 0 h 163"/>
              <a:gd name="T29" fmla="*/ 1903 w 1903"/>
              <a:gd name="T30" fmla="*/ 163 h 1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03" h="163">
                <a:moveTo>
                  <a:pt x="0" y="3"/>
                </a:moveTo>
                <a:cubicBezTo>
                  <a:pt x="112" y="21"/>
                  <a:pt x="519" y="89"/>
                  <a:pt x="671" y="112"/>
                </a:cubicBezTo>
                <a:cubicBezTo>
                  <a:pt x="823" y="135"/>
                  <a:pt x="887" y="139"/>
                  <a:pt x="911" y="144"/>
                </a:cubicBezTo>
                <a:cubicBezTo>
                  <a:pt x="935" y="149"/>
                  <a:pt x="799" y="144"/>
                  <a:pt x="815" y="144"/>
                </a:cubicBezTo>
                <a:cubicBezTo>
                  <a:pt x="831" y="144"/>
                  <a:pt x="938" y="141"/>
                  <a:pt x="1007" y="144"/>
                </a:cubicBezTo>
                <a:cubicBezTo>
                  <a:pt x="1076" y="147"/>
                  <a:pt x="1164" y="163"/>
                  <a:pt x="1231" y="160"/>
                </a:cubicBezTo>
                <a:cubicBezTo>
                  <a:pt x="1298" y="157"/>
                  <a:pt x="1338" y="139"/>
                  <a:pt x="1407" y="128"/>
                </a:cubicBezTo>
                <a:cubicBezTo>
                  <a:pt x="1476" y="117"/>
                  <a:pt x="1564" y="117"/>
                  <a:pt x="1647" y="96"/>
                </a:cubicBezTo>
                <a:cubicBezTo>
                  <a:pt x="1730" y="75"/>
                  <a:pt x="1850" y="20"/>
                  <a:pt x="1903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4" name="Freeform 35"/>
          <p:cNvSpPr>
            <a:spLocks/>
          </p:cNvSpPr>
          <p:nvPr/>
        </p:nvSpPr>
        <p:spPr bwMode="auto">
          <a:xfrm>
            <a:off x="5251449" y="4244888"/>
            <a:ext cx="1408113" cy="287338"/>
          </a:xfrm>
          <a:custGeom>
            <a:avLst/>
            <a:gdLst>
              <a:gd name="T0" fmla="*/ 0 w 1506"/>
              <a:gd name="T1" fmla="*/ 0 h 260"/>
              <a:gd name="T2" fmla="*/ 2147483647 w 1506"/>
              <a:gd name="T3" fmla="*/ 2147483647 h 260"/>
              <a:gd name="T4" fmla="*/ 2147483647 w 1506"/>
              <a:gd name="T5" fmla="*/ 2147483647 h 260"/>
              <a:gd name="T6" fmla="*/ 0 60000 65536"/>
              <a:gd name="T7" fmla="*/ 0 60000 65536"/>
              <a:gd name="T8" fmla="*/ 0 60000 65536"/>
              <a:gd name="T9" fmla="*/ 0 w 1506"/>
              <a:gd name="T10" fmla="*/ 0 h 260"/>
              <a:gd name="T11" fmla="*/ 1506 w 1506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6" h="260">
                <a:moveTo>
                  <a:pt x="0" y="0"/>
                </a:moveTo>
                <a:cubicBezTo>
                  <a:pt x="112" y="39"/>
                  <a:pt x="423" y="204"/>
                  <a:pt x="674" y="232"/>
                </a:cubicBezTo>
                <a:cubicBezTo>
                  <a:pt x="925" y="260"/>
                  <a:pt x="1333" y="181"/>
                  <a:pt x="1506" y="16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8474074" y="4092488"/>
            <a:ext cx="534988" cy="45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</a:t>
            </a:r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6642099" y="4160751"/>
            <a:ext cx="536575" cy="4302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449263" eaLnBrk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</a:rPr>
              <a:t>Κ</a:t>
            </a:r>
          </a:p>
        </p:txBody>
      </p:sp>
      <p:sp>
        <p:nvSpPr>
          <p:cNvPr id="27" name="Freeform 38"/>
          <p:cNvSpPr>
            <a:spLocks/>
          </p:cNvSpPr>
          <p:nvPr/>
        </p:nvSpPr>
        <p:spPr bwMode="auto">
          <a:xfrm>
            <a:off x="6899274" y="3546388"/>
            <a:ext cx="1747838" cy="254000"/>
          </a:xfrm>
          <a:custGeom>
            <a:avLst/>
            <a:gdLst>
              <a:gd name="T0" fmla="*/ 0 w 1871"/>
              <a:gd name="T1" fmla="*/ 2147483647 h 229"/>
              <a:gd name="T2" fmla="*/ 2147483647 w 1871"/>
              <a:gd name="T3" fmla="*/ 2147483647 h 229"/>
              <a:gd name="T4" fmla="*/ 2147483647 w 1871"/>
              <a:gd name="T5" fmla="*/ 2147483647 h 229"/>
              <a:gd name="T6" fmla="*/ 2147483647 w 1871"/>
              <a:gd name="T7" fmla="*/ 2147483647 h 229"/>
              <a:gd name="T8" fmla="*/ 2147483647 w 1871"/>
              <a:gd name="T9" fmla="*/ 2147483647 h 229"/>
              <a:gd name="T10" fmla="*/ 2147483647 w 1871"/>
              <a:gd name="T11" fmla="*/ 2147483647 h 229"/>
              <a:gd name="T12" fmla="*/ 2147483647 w 1871"/>
              <a:gd name="T13" fmla="*/ 2147483647 h 229"/>
              <a:gd name="T14" fmla="*/ 2147483647 w 1871"/>
              <a:gd name="T15" fmla="*/ 2147483647 h 229"/>
              <a:gd name="T16" fmla="*/ 2147483647 w 1871"/>
              <a:gd name="T17" fmla="*/ 2147483647 h 229"/>
              <a:gd name="T18" fmla="*/ 2147483647 w 1871"/>
              <a:gd name="T19" fmla="*/ 2147483647 h 229"/>
              <a:gd name="T20" fmla="*/ 2147483647 w 1871"/>
              <a:gd name="T21" fmla="*/ 2147483647 h 229"/>
              <a:gd name="T22" fmla="*/ 2147483647 w 1871"/>
              <a:gd name="T23" fmla="*/ 2147483647 h 229"/>
              <a:gd name="T24" fmla="*/ 2147483647 w 1871"/>
              <a:gd name="T25" fmla="*/ 0 h 2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1"/>
              <a:gd name="T40" fmla="*/ 0 h 229"/>
              <a:gd name="T41" fmla="*/ 1871 w 1871"/>
              <a:gd name="T42" fmla="*/ 229 h 2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1" h="229">
                <a:moveTo>
                  <a:pt x="0" y="67"/>
                </a:moveTo>
                <a:cubicBezTo>
                  <a:pt x="112" y="85"/>
                  <a:pt x="519" y="153"/>
                  <a:pt x="671" y="176"/>
                </a:cubicBezTo>
                <a:cubicBezTo>
                  <a:pt x="823" y="199"/>
                  <a:pt x="887" y="203"/>
                  <a:pt x="911" y="208"/>
                </a:cubicBezTo>
                <a:cubicBezTo>
                  <a:pt x="935" y="213"/>
                  <a:pt x="799" y="208"/>
                  <a:pt x="815" y="208"/>
                </a:cubicBezTo>
                <a:cubicBezTo>
                  <a:pt x="831" y="208"/>
                  <a:pt x="938" y="205"/>
                  <a:pt x="1007" y="208"/>
                </a:cubicBezTo>
                <a:cubicBezTo>
                  <a:pt x="1076" y="211"/>
                  <a:pt x="1250" y="221"/>
                  <a:pt x="1231" y="224"/>
                </a:cubicBezTo>
                <a:cubicBezTo>
                  <a:pt x="1212" y="227"/>
                  <a:pt x="890" y="224"/>
                  <a:pt x="895" y="224"/>
                </a:cubicBezTo>
                <a:cubicBezTo>
                  <a:pt x="900" y="224"/>
                  <a:pt x="1164" y="229"/>
                  <a:pt x="1263" y="224"/>
                </a:cubicBezTo>
                <a:cubicBezTo>
                  <a:pt x="1362" y="219"/>
                  <a:pt x="1415" y="211"/>
                  <a:pt x="1487" y="192"/>
                </a:cubicBezTo>
                <a:cubicBezTo>
                  <a:pt x="1559" y="173"/>
                  <a:pt x="1652" y="128"/>
                  <a:pt x="1695" y="112"/>
                </a:cubicBezTo>
                <a:cubicBezTo>
                  <a:pt x="1738" y="96"/>
                  <a:pt x="1722" y="107"/>
                  <a:pt x="1743" y="96"/>
                </a:cubicBezTo>
                <a:cubicBezTo>
                  <a:pt x="1764" y="85"/>
                  <a:pt x="1802" y="64"/>
                  <a:pt x="1823" y="48"/>
                </a:cubicBezTo>
                <a:cubicBezTo>
                  <a:pt x="1844" y="32"/>
                  <a:pt x="1861" y="10"/>
                  <a:pt x="1871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8" name="Freeform 39"/>
          <p:cNvSpPr>
            <a:spLocks/>
          </p:cNvSpPr>
          <p:nvPr/>
        </p:nvSpPr>
        <p:spPr bwMode="auto">
          <a:xfrm>
            <a:off x="4652962" y="3600363"/>
            <a:ext cx="4054475" cy="530225"/>
          </a:xfrm>
          <a:custGeom>
            <a:avLst/>
            <a:gdLst>
              <a:gd name="T0" fmla="*/ 2147483647 w 4339"/>
              <a:gd name="T1" fmla="*/ 2147483647 h 480"/>
              <a:gd name="T2" fmla="*/ 2147483647 w 4339"/>
              <a:gd name="T3" fmla="*/ 2147483647 h 480"/>
              <a:gd name="T4" fmla="*/ 2147483647 w 4339"/>
              <a:gd name="T5" fmla="*/ 2147483647 h 480"/>
              <a:gd name="T6" fmla="*/ 2147483647 w 4339"/>
              <a:gd name="T7" fmla="*/ 2147483647 h 480"/>
              <a:gd name="T8" fmla="*/ 2147483647 w 4339"/>
              <a:gd name="T9" fmla="*/ 2147483647 h 480"/>
              <a:gd name="T10" fmla="*/ 2147483647 w 4339"/>
              <a:gd name="T11" fmla="*/ 2147483647 h 480"/>
              <a:gd name="T12" fmla="*/ 2147483647 w 4339"/>
              <a:gd name="T13" fmla="*/ 2147483647 h 480"/>
              <a:gd name="T14" fmla="*/ 2147483647 w 4339"/>
              <a:gd name="T15" fmla="*/ 2147483647 h 480"/>
              <a:gd name="T16" fmla="*/ 2147483647 w 4339"/>
              <a:gd name="T17" fmla="*/ 2147483647 h 480"/>
              <a:gd name="T18" fmla="*/ 2147483647 w 4339"/>
              <a:gd name="T19" fmla="*/ 2147483647 h 480"/>
              <a:gd name="T20" fmla="*/ 2147483647 w 4339"/>
              <a:gd name="T21" fmla="*/ 0 h 4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39"/>
              <a:gd name="T34" fmla="*/ 0 h 480"/>
              <a:gd name="T35" fmla="*/ 4339 w 4339"/>
              <a:gd name="T36" fmla="*/ 480 h 4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39" h="480">
                <a:moveTo>
                  <a:pt x="99" y="480"/>
                </a:moveTo>
                <a:cubicBezTo>
                  <a:pt x="83" y="435"/>
                  <a:pt x="0" y="261"/>
                  <a:pt x="3" y="208"/>
                </a:cubicBezTo>
                <a:cubicBezTo>
                  <a:pt x="6" y="155"/>
                  <a:pt x="59" y="168"/>
                  <a:pt x="115" y="160"/>
                </a:cubicBezTo>
                <a:cubicBezTo>
                  <a:pt x="171" y="152"/>
                  <a:pt x="224" y="147"/>
                  <a:pt x="339" y="160"/>
                </a:cubicBezTo>
                <a:cubicBezTo>
                  <a:pt x="454" y="173"/>
                  <a:pt x="611" y="216"/>
                  <a:pt x="803" y="240"/>
                </a:cubicBezTo>
                <a:cubicBezTo>
                  <a:pt x="995" y="264"/>
                  <a:pt x="1307" y="291"/>
                  <a:pt x="1491" y="304"/>
                </a:cubicBezTo>
                <a:cubicBezTo>
                  <a:pt x="1675" y="317"/>
                  <a:pt x="1736" y="312"/>
                  <a:pt x="1907" y="320"/>
                </a:cubicBezTo>
                <a:cubicBezTo>
                  <a:pt x="2078" y="328"/>
                  <a:pt x="2238" y="347"/>
                  <a:pt x="2515" y="352"/>
                </a:cubicBezTo>
                <a:cubicBezTo>
                  <a:pt x="2792" y="357"/>
                  <a:pt x="3307" y="368"/>
                  <a:pt x="3571" y="352"/>
                </a:cubicBezTo>
                <a:cubicBezTo>
                  <a:pt x="3835" y="336"/>
                  <a:pt x="3971" y="315"/>
                  <a:pt x="4099" y="256"/>
                </a:cubicBezTo>
                <a:cubicBezTo>
                  <a:pt x="4227" y="197"/>
                  <a:pt x="4289" y="53"/>
                  <a:pt x="4339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9" name="Oval 48"/>
          <p:cNvSpPr>
            <a:spLocks noChangeArrowheads="1"/>
          </p:cNvSpPr>
          <p:nvPr/>
        </p:nvSpPr>
        <p:spPr bwMode="auto">
          <a:xfrm>
            <a:off x="6683374" y="2092238"/>
            <a:ext cx="536575" cy="460375"/>
          </a:xfrm>
          <a:prstGeom prst="ellipse">
            <a:avLst/>
          </a:prstGeom>
          <a:solidFill>
            <a:srgbClr val="82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A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4667249" y="3100301"/>
            <a:ext cx="4279900" cy="488950"/>
            <a:chOff x="903" y="1832"/>
            <a:chExt cx="2696" cy="308"/>
          </a:xfrm>
        </p:grpSpPr>
        <p:sp>
          <p:nvSpPr>
            <p:cNvPr id="31" name="Oval 50"/>
            <p:cNvSpPr>
              <a:spLocks noChangeArrowheads="1"/>
            </p:cNvSpPr>
            <p:nvPr/>
          </p:nvSpPr>
          <p:spPr bwMode="auto">
            <a:xfrm>
              <a:off x="903" y="1850"/>
              <a:ext cx="337" cy="290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b="1" dirty="0" smtClean="0">
                  <a:solidFill>
                    <a:schemeClr val="bg1"/>
                  </a:solidFill>
                  <a:latin typeface="+mn-lt"/>
                  <a:ea typeface="SimSun" panose="02010600030101010101" pitchFamily="2" charset="-122"/>
                </a:rPr>
                <a:t>B</a:t>
              </a:r>
            </a:p>
          </p:txBody>
        </p:sp>
        <p:sp>
          <p:nvSpPr>
            <p:cNvPr id="32" name="Oval 51"/>
            <p:cNvSpPr>
              <a:spLocks noChangeArrowheads="1"/>
            </p:cNvSpPr>
            <p:nvPr/>
          </p:nvSpPr>
          <p:spPr bwMode="auto">
            <a:xfrm>
              <a:off x="2139" y="1832"/>
              <a:ext cx="338" cy="289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b="1" dirty="0" smtClean="0">
                  <a:solidFill>
                    <a:schemeClr val="bg1"/>
                  </a:solidFill>
                  <a:latin typeface="+mn-lt"/>
                  <a:ea typeface="SimSun" panose="02010600030101010101" pitchFamily="2" charset="-122"/>
                </a:rPr>
                <a:t>Γ</a:t>
              </a:r>
            </a:p>
          </p:txBody>
        </p:sp>
        <p:sp>
          <p:nvSpPr>
            <p:cNvPr id="33" name="Oval 52"/>
            <p:cNvSpPr>
              <a:spLocks noChangeArrowheads="1"/>
            </p:cNvSpPr>
            <p:nvPr/>
          </p:nvSpPr>
          <p:spPr bwMode="auto">
            <a:xfrm>
              <a:off x="3261" y="1832"/>
              <a:ext cx="338" cy="289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b="1" dirty="0" smtClean="0">
                  <a:solidFill>
                    <a:schemeClr val="bg1"/>
                  </a:solidFill>
                  <a:latin typeface="+mn-lt"/>
                  <a:ea typeface="SimSun" panose="02010600030101010101" pitchFamily="2" charset="-122"/>
                </a:rPr>
                <a:t>E</a:t>
              </a:r>
            </a:p>
          </p:txBody>
        </p:sp>
      </p:grpSp>
      <p:sp>
        <p:nvSpPr>
          <p:cNvPr id="34" name="Oval 53"/>
          <p:cNvSpPr>
            <a:spLocks noChangeArrowheads="1"/>
          </p:cNvSpPr>
          <p:nvPr/>
        </p:nvSpPr>
        <p:spPr bwMode="auto">
          <a:xfrm>
            <a:off x="4667249" y="3965488"/>
            <a:ext cx="536575" cy="458788"/>
          </a:xfrm>
          <a:prstGeom prst="ellipse">
            <a:avLst/>
          </a:prstGeom>
          <a:solidFill>
            <a:srgbClr val="82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Δ</a:t>
            </a:r>
          </a:p>
        </p:txBody>
      </p:sp>
      <p:sp>
        <p:nvSpPr>
          <p:cNvPr id="35" name="Oval 54"/>
          <p:cNvSpPr>
            <a:spLocks noChangeArrowheads="1"/>
          </p:cNvSpPr>
          <p:nvPr/>
        </p:nvSpPr>
        <p:spPr bwMode="auto">
          <a:xfrm>
            <a:off x="6619874" y="4173451"/>
            <a:ext cx="647700" cy="5048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Κ</a:t>
            </a:r>
          </a:p>
        </p:txBody>
      </p:sp>
      <p:sp>
        <p:nvSpPr>
          <p:cNvPr id="36" name="Oval 55"/>
          <p:cNvSpPr>
            <a:spLocks noChangeArrowheads="1"/>
          </p:cNvSpPr>
          <p:nvPr/>
        </p:nvSpPr>
        <p:spPr bwMode="auto">
          <a:xfrm>
            <a:off x="8483599" y="4108363"/>
            <a:ext cx="534988" cy="458788"/>
          </a:xfrm>
          <a:prstGeom prst="ellipse">
            <a:avLst/>
          </a:prstGeom>
          <a:solidFill>
            <a:srgbClr val="82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Θ</a:t>
            </a:r>
          </a:p>
        </p:txBody>
      </p:sp>
      <p:grpSp>
        <p:nvGrpSpPr>
          <p:cNvPr id="37" name="Group 56"/>
          <p:cNvGrpSpPr>
            <a:grpSpLocks/>
          </p:cNvGrpSpPr>
          <p:nvPr/>
        </p:nvGrpSpPr>
        <p:grpSpPr bwMode="auto">
          <a:xfrm>
            <a:off x="4090987" y="4829088"/>
            <a:ext cx="1928812" cy="460375"/>
            <a:chOff x="519" y="2912"/>
            <a:chExt cx="1215" cy="290"/>
          </a:xfrm>
        </p:grpSpPr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519" y="2912"/>
              <a:ext cx="337" cy="290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b="1" dirty="0" smtClean="0">
                  <a:solidFill>
                    <a:schemeClr val="bg1"/>
                  </a:solidFill>
                  <a:latin typeface="+mn-lt"/>
                  <a:ea typeface="SimSun" panose="02010600030101010101" pitchFamily="2" charset="-122"/>
                </a:rPr>
                <a:t>Ζ</a:t>
              </a:r>
            </a:p>
          </p:txBody>
        </p:sp>
        <p:sp>
          <p:nvSpPr>
            <p:cNvPr id="39" name="Oval 58"/>
            <p:cNvSpPr>
              <a:spLocks noChangeArrowheads="1"/>
            </p:cNvSpPr>
            <p:nvPr/>
          </p:nvSpPr>
          <p:spPr bwMode="auto">
            <a:xfrm>
              <a:off x="1397" y="2912"/>
              <a:ext cx="337" cy="288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b="1" dirty="0" smtClean="0">
                  <a:solidFill>
                    <a:schemeClr val="bg1"/>
                  </a:solidFill>
                  <a:latin typeface="+mn-lt"/>
                  <a:ea typeface="SimSun" panose="02010600030101010101" pitchFamily="2" charset="-122"/>
                </a:rPr>
                <a:t>Θ</a:t>
              </a:r>
            </a:p>
          </p:txBody>
        </p:sp>
      </p:grpSp>
      <p:sp>
        <p:nvSpPr>
          <p:cNvPr id="40" name="Oval 59"/>
          <p:cNvSpPr>
            <a:spLocks noChangeArrowheads="1"/>
          </p:cNvSpPr>
          <p:nvPr/>
        </p:nvSpPr>
        <p:spPr bwMode="auto">
          <a:xfrm>
            <a:off x="6619874" y="4173451"/>
            <a:ext cx="719138" cy="576262"/>
          </a:xfrm>
          <a:prstGeom prst="ellipse">
            <a:avLst/>
          </a:prstGeom>
          <a:solidFill>
            <a:srgbClr val="1F492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Κ</a:t>
            </a:r>
          </a:p>
        </p:txBody>
      </p:sp>
    </p:spTree>
    <p:extLst>
      <p:ext uri="{BB962C8B-B14F-4D97-AF65-F5344CB8AC3E}">
        <p14:creationId xmlns:p14="http://schemas.microsoft.com/office/powerpoint/2010/main" val="12661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29" grpId="0" animBg="1"/>
      <p:bldP spid="34" grpId="0" animBg="1"/>
      <p:bldP spid="36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πρώτα </a:t>
            </a:r>
            <a:r>
              <a:rPr lang="el-GR" sz="4400" dirty="0"/>
              <a:t>σε </a:t>
            </a:r>
            <a:r>
              <a:rPr lang="el-GR" sz="4400" dirty="0" smtClean="0"/>
              <a:t>πλάτος </a:t>
            </a:r>
            <a:r>
              <a:rPr lang="el-GR" sz="4400" dirty="0"/>
              <a:t>α</a:t>
            </a:r>
            <a:r>
              <a:rPr lang="el-GR" sz="4400" dirty="0" smtClean="0"/>
              <a:t>ναζήτησης </a:t>
            </a:r>
            <a:r>
              <a:rPr lang="el-GR" b="0" dirty="0" smtClean="0"/>
              <a:t>(</a:t>
            </a:r>
            <a:r>
              <a:rPr lang="el-GR" b="0" dirty="0"/>
              <a:t>σχόλια)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l-GR" dirty="0"/>
              <a:t>Το μέτωπο της αναζήτησης είναι μια δομή ουράς (Queue FIFO).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b="1" dirty="0"/>
              <a:t>Πλεονεκτήματα:</a:t>
            </a:r>
          </a:p>
          <a:p>
            <a:pPr>
              <a:spcBef>
                <a:spcPts val="1800"/>
              </a:spcBef>
            </a:pPr>
            <a:r>
              <a:rPr lang="el-GR" dirty="0"/>
              <a:t>Βρίσκει πάντα την καλύτερη λύση (μικρότερη σε μήκος). </a:t>
            </a:r>
          </a:p>
          <a:p>
            <a:pPr>
              <a:spcBef>
                <a:spcPts val="1800"/>
              </a:spcBef>
            </a:pPr>
            <a:r>
              <a:rPr lang="el-GR" dirty="0"/>
              <a:t>Είναι πλήρης.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b="1" dirty="0"/>
              <a:t>Μειονεκτήματα:</a:t>
            </a:r>
          </a:p>
          <a:p>
            <a:pPr>
              <a:spcBef>
                <a:spcPts val="1800"/>
              </a:spcBef>
            </a:pPr>
            <a:r>
              <a:rPr lang="el-GR" dirty="0"/>
              <a:t>Το μέτωπο της αναζήτησης μεγαλώνει πολύ σε μέγεθος. </a:t>
            </a:r>
          </a:p>
          <a:p>
            <a:pPr>
              <a:spcBef>
                <a:spcPts val="30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77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αναζήτησης </a:t>
            </a:r>
            <a:r>
              <a:rPr lang="el-GR" sz="4400" dirty="0"/>
              <a:t>ε</a:t>
            </a:r>
            <a:r>
              <a:rPr lang="el-GR" sz="4400" dirty="0" smtClean="0"/>
              <a:t>παναληπτικής </a:t>
            </a:r>
            <a:r>
              <a:rPr lang="el-GR" sz="4400" dirty="0"/>
              <a:t>ε</a:t>
            </a:r>
            <a:r>
              <a:rPr lang="el-GR" sz="4400" dirty="0" smtClean="0"/>
              <a:t>κβάθυνσης </a:t>
            </a:r>
            <a:r>
              <a:rPr lang="el-GR" b="0" dirty="0" smtClean="0"/>
              <a:t>(</a:t>
            </a:r>
            <a:r>
              <a:rPr lang="en-US" b="0" dirty="0"/>
              <a:t>Iterative Deepening Search - IDS)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r>
              <a:rPr lang="el-GR" dirty="0"/>
              <a:t>Η αναζήτηση επαναληπτικής εκβάθυνσης αντιμετωπίζει το πρόβλημα της εύρεσης σωστού ορίου για το βάθος δοκιμάζοντας όλα τα πιθανά: 0, 1, 2, κτλ.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99592" y="2778300"/>
            <a:ext cx="7624667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noFill/>
            <a:miter lim="800000"/>
            <a:headEnd/>
            <a:tailEnd/>
          </a:ln>
        </p:spPr>
        <p:txBody>
          <a:bodyPr tIns="91440"/>
          <a:lstStyle/>
          <a:p>
            <a:pPr marL="723900" indent="-454025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tabLst>
                <a:tab pos="355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Όρισε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το αρχικό βάθος αναζήτησης (συνήθως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).</a:t>
            </a:r>
          </a:p>
          <a:p>
            <a:pPr marL="723900" indent="-454025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tabLst>
                <a:tab pos="355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Εφάρμοσε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τον αλγόριθμο DFS μέχρι αυτό το βάθος αναζήτησης.</a:t>
            </a:r>
          </a:p>
          <a:p>
            <a:pPr marL="723900" indent="-454025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tabLst>
                <a:tab pos="355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Αν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έχεις βρει λύση σταμάτησε.</a:t>
            </a:r>
          </a:p>
          <a:p>
            <a:pPr marL="723900" indent="-454025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tabLst>
                <a:tab pos="355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Αύξησε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το βάθος αναζήτησης (συνήθως κατά 1).</a:t>
            </a:r>
          </a:p>
          <a:p>
            <a:pPr marL="723900" indent="-454025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tabLst>
                <a:tab pos="3556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400" dirty="0" smtClean="0">
                <a:solidFill>
                  <a:srgbClr val="000000"/>
                </a:solidFill>
                <a:latin typeface="+mn-lt"/>
              </a:rPr>
              <a:t>Πήγαινε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στο βήμα 2.</a:t>
            </a:r>
          </a:p>
        </p:txBody>
      </p:sp>
    </p:spTree>
    <p:extLst>
      <p:ext uri="{BB962C8B-B14F-4D97-AF65-F5344CB8AC3E}">
        <p14:creationId xmlns:p14="http://schemas.microsoft.com/office/powerpoint/2010/main" val="8988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/>
            <a:r>
              <a:rPr lang="el-GR" dirty="0" smtClean="0">
                <a:latin typeface="+mn-lt"/>
                <a:cs typeface="Times New Roman" panose="02020603050405020304" pitchFamily="18" charset="0"/>
              </a:rPr>
              <a:t>Αναζήτηση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επαναληπτικής </a:t>
            </a:r>
            <a:r>
              <a:rPr lang="el-GR" dirty="0">
                <a:latin typeface="+mn-lt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κβάθυνσης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IDS)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140200" y="1484313"/>
            <a:ext cx="4559300" cy="2163762"/>
            <a:chOff x="2888" y="754"/>
            <a:chExt cx="3112" cy="1363"/>
          </a:xfrm>
        </p:grpSpPr>
        <p:sp>
          <p:nvSpPr>
            <p:cNvPr id="20540" name="Rectangle 94"/>
            <p:cNvSpPr>
              <a:spLocks noChangeArrowheads="1"/>
            </p:cNvSpPr>
            <p:nvPr/>
          </p:nvSpPr>
          <p:spPr bwMode="auto">
            <a:xfrm>
              <a:off x="2888" y="799"/>
              <a:ext cx="3112" cy="1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1" name="Oval 10"/>
            <p:cNvSpPr>
              <a:spLocks noChangeArrowheads="1"/>
            </p:cNvSpPr>
            <p:nvPr/>
          </p:nvSpPr>
          <p:spPr bwMode="auto">
            <a:xfrm>
              <a:off x="3200" y="1022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2" name="Oval 11"/>
            <p:cNvSpPr>
              <a:spLocks noChangeArrowheads="1"/>
            </p:cNvSpPr>
            <p:nvPr/>
          </p:nvSpPr>
          <p:spPr bwMode="auto">
            <a:xfrm>
              <a:off x="2888" y="1397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3" name="Oval 12"/>
            <p:cNvSpPr>
              <a:spLocks noChangeArrowheads="1"/>
            </p:cNvSpPr>
            <p:nvPr/>
          </p:nvSpPr>
          <p:spPr bwMode="auto">
            <a:xfrm>
              <a:off x="3438" y="1397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4" name="Line 13"/>
            <p:cNvSpPr>
              <a:spLocks noChangeShapeType="1"/>
            </p:cNvSpPr>
            <p:nvPr/>
          </p:nvSpPr>
          <p:spPr bwMode="auto">
            <a:xfrm flipH="1">
              <a:off x="2999" y="1176"/>
              <a:ext cx="201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45" name="Line 14"/>
            <p:cNvSpPr>
              <a:spLocks noChangeShapeType="1"/>
            </p:cNvSpPr>
            <p:nvPr/>
          </p:nvSpPr>
          <p:spPr bwMode="auto">
            <a:xfrm>
              <a:off x="3311" y="1176"/>
              <a:ext cx="127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46" name="Oval 15"/>
            <p:cNvSpPr>
              <a:spLocks noChangeArrowheads="1"/>
            </p:cNvSpPr>
            <p:nvPr/>
          </p:nvSpPr>
          <p:spPr bwMode="auto">
            <a:xfrm>
              <a:off x="4164" y="1963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7" name="Oval 16"/>
            <p:cNvSpPr>
              <a:spLocks noChangeArrowheads="1"/>
            </p:cNvSpPr>
            <p:nvPr/>
          </p:nvSpPr>
          <p:spPr bwMode="auto">
            <a:xfrm>
              <a:off x="3638" y="1963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8" name="Oval 17"/>
            <p:cNvSpPr>
              <a:spLocks noChangeArrowheads="1"/>
            </p:cNvSpPr>
            <p:nvPr/>
          </p:nvSpPr>
          <p:spPr bwMode="auto">
            <a:xfrm>
              <a:off x="4551" y="1498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9" name="Oval 18"/>
            <p:cNvSpPr>
              <a:spLocks noChangeArrowheads="1"/>
            </p:cNvSpPr>
            <p:nvPr/>
          </p:nvSpPr>
          <p:spPr bwMode="auto">
            <a:xfrm>
              <a:off x="3938" y="1498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0" name="Oval 19"/>
            <p:cNvSpPr>
              <a:spLocks noChangeArrowheads="1"/>
            </p:cNvSpPr>
            <p:nvPr/>
          </p:nvSpPr>
          <p:spPr bwMode="auto">
            <a:xfrm>
              <a:off x="4275" y="1022"/>
              <a:ext cx="111" cy="15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1" name="Line 20"/>
            <p:cNvSpPr>
              <a:spLocks noChangeShapeType="1"/>
            </p:cNvSpPr>
            <p:nvPr/>
          </p:nvSpPr>
          <p:spPr bwMode="auto">
            <a:xfrm flipH="1">
              <a:off x="4049" y="1182"/>
              <a:ext cx="229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52" name="Line 21"/>
            <p:cNvSpPr>
              <a:spLocks noChangeShapeType="1"/>
            </p:cNvSpPr>
            <p:nvPr/>
          </p:nvSpPr>
          <p:spPr bwMode="auto">
            <a:xfrm flipH="1">
              <a:off x="3749" y="1652"/>
              <a:ext cx="189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53" name="Line 22"/>
            <p:cNvSpPr>
              <a:spLocks noChangeShapeType="1"/>
            </p:cNvSpPr>
            <p:nvPr/>
          </p:nvSpPr>
          <p:spPr bwMode="auto">
            <a:xfrm>
              <a:off x="4049" y="1652"/>
              <a:ext cx="115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54" name="Line 23"/>
            <p:cNvSpPr>
              <a:spLocks noChangeShapeType="1"/>
            </p:cNvSpPr>
            <p:nvPr/>
          </p:nvSpPr>
          <p:spPr bwMode="auto">
            <a:xfrm>
              <a:off x="4386" y="1174"/>
              <a:ext cx="165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55" name="Oval 24"/>
            <p:cNvSpPr>
              <a:spLocks noChangeArrowheads="1"/>
            </p:cNvSpPr>
            <p:nvPr/>
          </p:nvSpPr>
          <p:spPr bwMode="auto">
            <a:xfrm>
              <a:off x="5369" y="1886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6" name="Oval 25"/>
            <p:cNvSpPr>
              <a:spLocks noChangeArrowheads="1"/>
            </p:cNvSpPr>
            <p:nvPr/>
          </p:nvSpPr>
          <p:spPr bwMode="auto">
            <a:xfrm>
              <a:off x="5867" y="1886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7" name="Oval 26"/>
            <p:cNvSpPr>
              <a:spLocks noChangeArrowheads="1"/>
            </p:cNvSpPr>
            <p:nvPr/>
          </p:nvSpPr>
          <p:spPr bwMode="auto">
            <a:xfrm>
              <a:off x="5610" y="1498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8" name="Oval 27"/>
            <p:cNvSpPr>
              <a:spLocks noChangeArrowheads="1"/>
            </p:cNvSpPr>
            <p:nvPr/>
          </p:nvSpPr>
          <p:spPr bwMode="auto">
            <a:xfrm>
              <a:off x="4997" y="1498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9" name="Oval 28"/>
            <p:cNvSpPr>
              <a:spLocks noChangeArrowheads="1"/>
            </p:cNvSpPr>
            <p:nvPr/>
          </p:nvSpPr>
          <p:spPr bwMode="auto">
            <a:xfrm>
              <a:off x="5334" y="1022"/>
              <a:ext cx="111" cy="15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60" name="Line 29"/>
            <p:cNvSpPr>
              <a:spLocks noChangeShapeType="1"/>
            </p:cNvSpPr>
            <p:nvPr/>
          </p:nvSpPr>
          <p:spPr bwMode="auto">
            <a:xfrm flipH="1">
              <a:off x="5105" y="1176"/>
              <a:ext cx="229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61" name="Line 30"/>
            <p:cNvSpPr>
              <a:spLocks noChangeShapeType="1"/>
            </p:cNvSpPr>
            <p:nvPr/>
          </p:nvSpPr>
          <p:spPr bwMode="auto">
            <a:xfrm>
              <a:off x="5445" y="1176"/>
              <a:ext cx="165" cy="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62" name="Line 31"/>
            <p:cNvSpPr>
              <a:spLocks noChangeShapeType="1"/>
            </p:cNvSpPr>
            <p:nvPr/>
          </p:nvSpPr>
          <p:spPr bwMode="auto">
            <a:xfrm flipH="1">
              <a:off x="5445" y="1641"/>
              <a:ext cx="165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63" name="Line 32"/>
            <p:cNvSpPr>
              <a:spLocks noChangeShapeType="1"/>
            </p:cNvSpPr>
            <p:nvPr/>
          </p:nvSpPr>
          <p:spPr bwMode="auto">
            <a:xfrm>
              <a:off x="5721" y="1641"/>
              <a:ext cx="146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64" name="Text Box 89"/>
            <p:cNvSpPr txBox="1">
              <a:spLocks noChangeArrowheads="1"/>
            </p:cNvSpPr>
            <p:nvPr/>
          </p:nvSpPr>
          <p:spPr bwMode="auto">
            <a:xfrm>
              <a:off x="4005" y="754"/>
              <a:ext cx="76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4163" indent="-2841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buFont typeface="Marlett" pitchFamily="2" charset="2"/>
                <a:buNone/>
              </a:pPr>
              <a:r>
                <a:rPr lang="el-GR" sz="2200" dirty="0">
                  <a:latin typeface="+mn-lt"/>
                </a:rPr>
                <a:t>όριο = 2</a:t>
              </a:r>
              <a:endParaRPr lang="en-US" sz="2200" dirty="0">
                <a:latin typeface="+mn-lt"/>
              </a:endParaRPr>
            </a:p>
          </p:txBody>
        </p:sp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683568" y="3933056"/>
            <a:ext cx="8043863" cy="2486025"/>
            <a:chOff x="489" y="2318"/>
            <a:chExt cx="5489" cy="1566"/>
          </a:xfrm>
        </p:grpSpPr>
        <p:sp>
          <p:nvSpPr>
            <p:cNvPr id="20497" name="Rectangle 92"/>
            <p:cNvSpPr>
              <a:spLocks noChangeArrowheads="1"/>
            </p:cNvSpPr>
            <p:nvPr/>
          </p:nvSpPr>
          <p:spPr bwMode="auto">
            <a:xfrm>
              <a:off x="489" y="2318"/>
              <a:ext cx="5489" cy="15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498" name="Oval 47"/>
            <p:cNvSpPr>
              <a:spLocks noChangeArrowheads="1"/>
            </p:cNvSpPr>
            <p:nvPr/>
          </p:nvSpPr>
          <p:spPr bwMode="auto">
            <a:xfrm>
              <a:off x="1120" y="2594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499" name="Oval 48"/>
            <p:cNvSpPr>
              <a:spLocks noChangeArrowheads="1"/>
            </p:cNvSpPr>
            <p:nvPr/>
          </p:nvSpPr>
          <p:spPr bwMode="auto">
            <a:xfrm>
              <a:off x="808" y="2969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00" name="Oval 49"/>
            <p:cNvSpPr>
              <a:spLocks noChangeArrowheads="1"/>
            </p:cNvSpPr>
            <p:nvPr/>
          </p:nvSpPr>
          <p:spPr bwMode="auto">
            <a:xfrm>
              <a:off x="1358" y="2969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01" name="Line 50"/>
            <p:cNvSpPr>
              <a:spLocks noChangeShapeType="1"/>
            </p:cNvSpPr>
            <p:nvPr/>
          </p:nvSpPr>
          <p:spPr bwMode="auto">
            <a:xfrm flipH="1">
              <a:off x="919" y="2748"/>
              <a:ext cx="201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02" name="Line 51"/>
            <p:cNvSpPr>
              <a:spLocks noChangeShapeType="1"/>
            </p:cNvSpPr>
            <p:nvPr/>
          </p:nvSpPr>
          <p:spPr bwMode="auto">
            <a:xfrm>
              <a:off x="1231" y="2748"/>
              <a:ext cx="127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03" name="Oval 52"/>
            <p:cNvSpPr>
              <a:spLocks noChangeArrowheads="1"/>
            </p:cNvSpPr>
            <p:nvPr/>
          </p:nvSpPr>
          <p:spPr bwMode="auto">
            <a:xfrm>
              <a:off x="2084" y="3535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04" name="Oval 53"/>
            <p:cNvSpPr>
              <a:spLocks noChangeArrowheads="1"/>
            </p:cNvSpPr>
            <p:nvPr/>
          </p:nvSpPr>
          <p:spPr bwMode="auto">
            <a:xfrm>
              <a:off x="1558" y="3535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05" name="Oval 54"/>
            <p:cNvSpPr>
              <a:spLocks noChangeArrowheads="1"/>
            </p:cNvSpPr>
            <p:nvPr/>
          </p:nvSpPr>
          <p:spPr bwMode="auto">
            <a:xfrm>
              <a:off x="2471" y="3070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06" name="Oval 55"/>
            <p:cNvSpPr>
              <a:spLocks noChangeArrowheads="1"/>
            </p:cNvSpPr>
            <p:nvPr/>
          </p:nvSpPr>
          <p:spPr bwMode="auto">
            <a:xfrm>
              <a:off x="1858" y="3070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07" name="Oval 56"/>
            <p:cNvSpPr>
              <a:spLocks noChangeArrowheads="1"/>
            </p:cNvSpPr>
            <p:nvPr/>
          </p:nvSpPr>
          <p:spPr bwMode="auto">
            <a:xfrm>
              <a:off x="2195" y="2594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08" name="Line 57"/>
            <p:cNvSpPr>
              <a:spLocks noChangeShapeType="1"/>
            </p:cNvSpPr>
            <p:nvPr/>
          </p:nvSpPr>
          <p:spPr bwMode="auto">
            <a:xfrm flipH="1">
              <a:off x="1969" y="2754"/>
              <a:ext cx="229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09" name="Line 58"/>
            <p:cNvSpPr>
              <a:spLocks noChangeShapeType="1"/>
            </p:cNvSpPr>
            <p:nvPr/>
          </p:nvSpPr>
          <p:spPr bwMode="auto">
            <a:xfrm flipH="1">
              <a:off x="1669" y="3224"/>
              <a:ext cx="189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10" name="Line 59"/>
            <p:cNvSpPr>
              <a:spLocks noChangeShapeType="1"/>
            </p:cNvSpPr>
            <p:nvPr/>
          </p:nvSpPr>
          <p:spPr bwMode="auto">
            <a:xfrm>
              <a:off x="1969" y="3224"/>
              <a:ext cx="115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11" name="Line 60"/>
            <p:cNvSpPr>
              <a:spLocks noChangeShapeType="1"/>
            </p:cNvSpPr>
            <p:nvPr/>
          </p:nvSpPr>
          <p:spPr bwMode="auto">
            <a:xfrm>
              <a:off x="2306" y="2746"/>
              <a:ext cx="165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12" name="Oval 61"/>
            <p:cNvSpPr>
              <a:spLocks noChangeArrowheads="1"/>
            </p:cNvSpPr>
            <p:nvPr/>
          </p:nvSpPr>
          <p:spPr bwMode="auto">
            <a:xfrm>
              <a:off x="2920" y="3290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13" name="Oval 62"/>
            <p:cNvSpPr>
              <a:spLocks noChangeArrowheads="1"/>
            </p:cNvSpPr>
            <p:nvPr/>
          </p:nvSpPr>
          <p:spPr bwMode="auto">
            <a:xfrm>
              <a:off x="3312" y="2968"/>
              <a:ext cx="111" cy="15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14" name="Oval 63"/>
            <p:cNvSpPr>
              <a:spLocks noChangeArrowheads="1"/>
            </p:cNvSpPr>
            <p:nvPr/>
          </p:nvSpPr>
          <p:spPr bwMode="auto">
            <a:xfrm>
              <a:off x="3792" y="2968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15" name="Oval 64"/>
            <p:cNvSpPr>
              <a:spLocks noChangeArrowheads="1"/>
            </p:cNvSpPr>
            <p:nvPr/>
          </p:nvSpPr>
          <p:spPr bwMode="auto">
            <a:xfrm>
              <a:off x="3587" y="2594"/>
              <a:ext cx="111" cy="15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16" name="Oval 65"/>
            <p:cNvSpPr>
              <a:spLocks noChangeArrowheads="1"/>
            </p:cNvSpPr>
            <p:nvPr/>
          </p:nvSpPr>
          <p:spPr bwMode="auto">
            <a:xfrm>
              <a:off x="3476" y="3290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17" name="Oval 66"/>
            <p:cNvSpPr>
              <a:spLocks noChangeArrowheads="1"/>
            </p:cNvSpPr>
            <p:nvPr/>
          </p:nvSpPr>
          <p:spPr bwMode="auto">
            <a:xfrm>
              <a:off x="2633" y="3666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18" name="Oval 67"/>
            <p:cNvSpPr>
              <a:spLocks noChangeArrowheads="1"/>
            </p:cNvSpPr>
            <p:nvPr/>
          </p:nvSpPr>
          <p:spPr bwMode="auto">
            <a:xfrm>
              <a:off x="3031" y="3678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19" name="Line 68"/>
            <p:cNvSpPr>
              <a:spLocks noChangeShapeType="1"/>
            </p:cNvSpPr>
            <p:nvPr/>
          </p:nvSpPr>
          <p:spPr bwMode="auto">
            <a:xfrm flipH="1">
              <a:off x="3387" y="2736"/>
              <a:ext cx="223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20" name="Line 69"/>
            <p:cNvSpPr>
              <a:spLocks noChangeShapeType="1"/>
            </p:cNvSpPr>
            <p:nvPr/>
          </p:nvSpPr>
          <p:spPr bwMode="auto">
            <a:xfrm>
              <a:off x="3387" y="3122"/>
              <a:ext cx="89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21" name="Line 70"/>
            <p:cNvSpPr>
              <a:spLocks noChangeShapeType="1"/>
            </p:cNvSpPr>
            <p:nvPr/>
          </p:nvSpPr>
          <p:spPr bwMode="auto">
            <a:xfrm flipH="1">
              <a:off x="2732" y="3444"/>
              <a:ext cx="188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22" name="Line 71"/>
            <p:cNvSpPr>
              <a:spLocks noChangeShapeType="1"/>
            </p:cNvSpPr>
            <p:nvPr/>
          </p:nvSpPr>
          <p:spPr bwMode="auto">
            <a:xfrm>
              <a:off x="2983" y="3444"/>
              <a:ext cx="111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23" name="Line 72"/>
            <p:cNvSpPr>
              <a:spLocks noChangeShapeType="1"/>
            </p:cNvSpPr>
            <p:nvPr/>
          </p:nvSpPr>
          <p:spPr bwMode="auto">
            <a:xfrm flipV="1">
              <a:off x="3031" y="3072"/>
              <a:ext cx="281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24" name="Line 73"/>
            <p:cNvSpPr>
              <a:spLocks noChangeShapeType="1"/>
            </p:cNvSpPr>
            <p:nvPr/>
          </p:nvSpPr>
          <p:spPr bwMode="auto">
            <a:xfrm>
              <a:off x="3698" y="2736"/>
              <a:ext cx="106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25" name="Oval 74"/>
            <p:cNvSpPr>
              <a:spLocks noChangeArrowheads="1"/>
            </p:cNvSpPr>
            <p:nvPr/>
          </p:nvSpPr>
          <p:spPr bwMode="auto">
            <a:xfrm>
              <a:off x="3938" y="3342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26" name="Oval 75"/>
            <p:cNvSpPr>
              <a:spLocks noChangeArrowheads="1"/>
            </p:cNvSpPr>
            <p:nvPr/>
          </p:nvSpPr>
          <p:spPr bwMode="auto">
            <a:xfrm>
              <a:off x="4330" y="3020"/>
              <a:ext cx="111" cy="15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27" name="Oval 76"/>
            <p:cNvSpPr>
              <a:spLocks noChangeArrowheads="1"/>
            </p:cNvSpPr>
            <p:nvPr/>
          </p:nvSpPr>
          <p:spPr bwMode="auto">
            <a:xfrm>
              <a:off x="4822" y="3020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28" name="Oval 77"/>
            <p:cNvSpPr>
              <a:spLocks noChangeArrowheads="1"/>
            </p:cNvSpPr>
            <p:nvPr/>
          </p:nvSpPr>
          <p:spPr bwMode="auto">
            <a:xfrm>
              <a:off x="4605" y="2646"/>
              <a:ext cx="111" cy="15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29" name="Oval 78"/>
            <p:cNvSpPr>
              <a:spLocks noChangeArrowheads="1"/>
            </p:cNvSpPr>
            <p:nvPr/>
          </p:nvSpPr>
          <p:spPr bwMode="auto">
            <a:xfrm>
              <a:off x="4494" y="3342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30" name="Oval 79"/>
            <p:cNvSpPr>
              <a:spLocks noChangeArrowheads="1"/>
            </p:cNvSpPr>
            <p:nvPr/>
          </p:nvSpPr>
          <p:spPr bwMode="auto">
            <a:xfrm>
              <a:off x="4716" y="3730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31" name="Oval 80"/>
            <p:cNvSpPr>
              <a:spLocks noChangeArrowheads="1"/>
            </p:cNvSpPr>
            <p:nvPr/>
          </p:nvSpPr>
          <p:spPr bwMode="auto">
            <a:xfrm>
              <a:off x="4274" y="3730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32" name="Line 81"/>
            <p:cNvSpPr>
              <a:spLocks noChangeShapeType="1"/>
            </p:cNvSpPr>
            <p:nvPr/>
          </p:nvSpPr>
          <p:spPr bwMode="auto">
            <a:xfrm flipH="1">
              <a:off x="4431" y="2800"/>
              <a:ext cx="174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3" name="Line 82"/>
            <p:cNvSpPr>
              <a:spLocks noChangeShapeType="1"/>
            </p:cNvSpPr>
            <p:nvPr/>
          </p:nvSpPr>
          <p:spPr bwMode="auto">
            <a:xfrm flipH="1">
              <a:off x="4049" y="3174"/>
              <a:ext cx="281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4" name="Line 83"/>
            <p:cNvSpPr>
              <a:spLocks noChangeShapeType="1"/>
            </p:cNvSpPr>
            <p:nvPr/>
          </p:nvSpPr>
          <p:spPr bwMode="auto">
            <a:xfrm>
              <a:off x="4431" y="3174"/>
              <a:ext cx="63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5" name="Line 84"/>
            <p:cNvSpPr>
              <a:spLocks noChangeShapeType="1"/>
            </p:cNvSpPr>
            <p:nvPr/>
          </p:nvSpPr>
          <p:spPr bwMode="auto">
            <a:xfrm flipH="1">
              <a:off x="4385" y="3496"/>
              <a:ext cx="109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6" name="Line 85"/>
            <p:cNvSpPr>
              <a:spLocks noChangeShapeType="1"/>
            </p:cNvSpPr>
            <p:nvPr/>
          </p:nvSpPr>
          <p:spPr bwMode="auto">
            <a:xfrm>
              <a:off x="4605" y="3496"/>
              <a:ext cx="157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7" name="Line 86"/>
            <p:cNvSpPr>
              <a:spLocks noChangeShapeType="1"/>
            </p:cNvSpPr>
            <p:nvPr/>
          </p:nvSpPr>
          <p:spPr bwMode="auto">
            <a:xfrm>
              <a:off x="4716" y="2800"/>
              <a:ext cx="111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8" name="Text Box 90"/>
            <p:cNvSpPr txBox="1">
              <a:spLocks noChangeArrowheads="1"/>
            </p:cNvSpPr>
            <p:nvPr/>
          </p:nvSpPr>
          <p:spPr bwMode="auto">
            <a:xfrm>
              <a:off x="2595" y="2318"/>
              <a:ext cx="7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4163" indent="-2841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buFont typeface="Marlett" pitchFamily="2" charset="2"/>
                <a:buNone/>
              </a:pPr>
              <a:r>
                <a:rPr lang="el-GR" sz="2200" dirty="0">
                  <a:latin typeface="+mn-lt"/>
                </a:rPr>
                <a:t>όριο = 3</a:t>
              </a:r>
              <a:endParaRPr lang="en-US" sz="2200" dirty="0">
                <a:latin typeface="+mn-lt"/>
              </a:endParaRPr>
            </a:p>
          </p:txBody>
        </p:sp>
        <p:sp>
          <p:nvSpPr>
            <p:cNvPr id="20539" name="Text Box 91"/>
            <p:cNvSpPr txBox="1">
              <a:spLocks noChangeArrowheads="1"/>
            </p:cNvSpPr>
            <p:nvPr/>
          </p:nvSpPr>
          <p:spPr bwMode="auto">
            <a:xfrm>
              <a:off x="5218" y="2979"/>
              <a:ext cx="27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4163" indent="-2841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buFont typeface="Marlett" pitchFamily="2" charset="2"/>
                <a:buNone/>
              </a:pPr>
              <a:r>
                <a:rPr lang="el-GR" sz="2200" dirty="0">
                  <a:latin typeface="+mn-lt"/>
                </a:rPr>
                <a:t>...</a:t>
              </a:r>
              <a:endParaRPr lang="en-US" sz="2200" dirty="0">
                <a:latin typeface="+mn-lt"/>
              </a:endParaRP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1072586" y="1555750"/>
            <a:ext cx="1116869" cy="949325"/>
            <a:chOff x="734" y="799"/>
            <a:chExt cx="762" cy="598"/>
          </a:xfrm>
        </p:grpSpPr>
        <p:sp>
          <p:nvSpPr>
            <p:cNvPr id="20494" name="Oval 4"/>
            <p:cNvSpPr>
              <a:spLocks noChangeArrowheads="1"/>
            </p:cNvSpPr>
            <p:nvPr/>
          </p:nvSpPr>
          <p:spPr bwMode="auto">
            <a:xfrm>
              <a:off x="988" y="1053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495" name="Text Box 87"/>
            <p:cNvSpPr txBox="1">
              <a:spLocks noChangeArrowheads="1"/>
            </p:cNvSpPr>
            <p:nvPr/>
          </p:nvSpPr>
          <p:spPr bwMode="auto">
            <a:xfrm>
              <a:off x="734" y="854"/>
              <a:ext cx="7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4163" indent="-2841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buFont typeface="Marlett" pitchFamily="2" charset="2"/>
                <a:buNone/>
              </a:pPr>
              <a:r>
                <a:rPr lang="el-GR" sz="2200" dirty="0">
                  <a:latin typeface="+mn-lt"/>
                </a:rPr>
                <a:t>όριο = 0</a:t>
              </a:r>
              <a:endParaRPr lang="en-US" sz="2200" dirty="0">
                <a:latin typeface="+mn-lt"/>
              </a:endParaRPr>
            </a:p>
          </p:txBody>
        </p:sp>
        <p:sp>
          <p:nvSpPr>
            <p:cNvPr id="20496" name="Rectangle 93"/>
            <p:cNvSpPr>
              <a:spLocks noChangeArrowheads="1"/>
            </p:cNvSpPr>
            <p:nvPr/>
          </p:nvSpPr>
          <p:spPr bwMode="auto">
            <a:xfrm>
              <a:off x="747" y="799"/>
              <a:ext cx="722" cy="5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2339975" y="1547019"/>
            <a:ext cx="1574800" cy="1725612"/>
            <a:chOff x="1558" y="799"/>
            <a:chExt cx="1075" cy="1087"/>
          </a:xfrm>
        </p:grpSpPr>
        <p:sp>
          <p:nvSpPr>
            <p:cNvPr id="20487" name="Oval 5"/>
            <p:cNvSpPr>
              <a:spLocks noChangeArrowheads="1"/>
            </p:cNvSpPr>
            <p:nvPr/>
          </p:nvSpPr>
          <p:spPr bwMode="auto">
            <a:xfrm>
              <a:off x="1981" y="1071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488" name="Oval 6"/>
            <p:cNvSpPr>
              <a:spLocks noChangeArrowheads="1"/>
            </p:cNvSpPr>
            <p:nvPr/>
          </p:nvSpPr>
          <p:spPr bwMode="auto">
            <a:xfrm>
              <a:off x="1669" y="1446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489" name="Oval 7"/>
            <p:cNvSpPr>
              <a:spLocks noChangeArrowheads="1"/>
            </p:cNvSpPr>
            <p:nvPr/>
          </p:nvSpPr>
          <p:spPr bwMode="auto">
            <a:xfrm>
              <a:off x="2219" y="1446"/>
              <a:ext cx="111" cy="15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 flipH="1">
              <a:off x="1780" y="1225"/>
              <a:ext cx="201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>
              <a:off x="2092" y="1225"/>
              <a:ext cx="127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492" name="Text Box 88"/>
            <p:cNvSpPr txBox="1">
              <a:spLocks noChangeArrowheads="1"/>
            </p:cNvSpPr>
            <p:nvPr/>
          </p:nvSpPr>
          <p:spPr bwMode="auto">
            <a:xfrm>
              <a:off x="1785" y="799"/>
              <a:ext cx="76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4163" indent="-2841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buFont typeface="Marlett" pitchFamily="2" charset="2"/>
                <a:buNone/>
              </a:pPr>
              <a:r>
                <a:rPr lang="el-GR" sz="2200" dirty="0">
                  <a:latin typeface="+mn-lt"/>
                </a:rPr>
                <a:t>όριο = 1</a:t>
              </a:r>
              <a:endParaRPr lang="en-US" sz="2200" dirty="0">
                <a:latin typeface="+mn-lt"/>
              </a:endParaRPr>
            </a:p>
          </p:txBody>
        </p:sp>
        <p:sp>
          <p:nvSpPr>
            <p:cNvPr id="20493" name="Rectangle 95"/>
            <p:cNvSpPr>
              <a:spLocks noChangeArrowheads="1"/>
            </p:cNvSpPr>
            <p:nvPr/>
          </p:nvSpPr>
          <p:spPr bwMode="auto">
            <a:xfrm>
              <a:off x="1558" y="799"/>
              <a:ext cx="1075" cy="108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</p:grpSp>
      <p:sp>
        <p:nvSpPr>
          <p:cNvPr id="85" name="Freeform 84"/>
          <p:cNvSpPr/>
          <p:nvPr/>
        </p:nvSpPr>
        <p:spPr>
          <a:xfrm>
            <a:off x="5165271" y="2708728"/>
            <a:ext cx="3548743" cy="939800"/>
          </a:xfrm>
          <a:custGeom>
            <a:avLst/>
            <a:gdLst>
              <a:gd name="connsiteX0" fmla="*/ 517072 w 3548743"/>
              <a:gd name="connsiteY0" fmla="*/ 99786 h 939800"/>
              <a:gd name="connsiteX1" fmla="*/ 81643 w 3548743"/>
              <a:gd name="connsiteY1" fmla="*/ 752929 h 939800"/>
              <a:gd name="connsiteX2" fmla="*/ 1006929 w 3548743"/>
              <a:gd name="connsiteY2" fmla="*/ 818243 h 939800"/>
              <a:gd name="connsiteX3" fmla="*/ 2988129 w 3548743"/>
              <a:gd name="connsiteY3" fmla="*/ 23586 h 939800"/>
              <a:gd name="connsiteX4" fmla="*/ 2618015 w 3548743"/>
              <a:gd name="connsiteY4" fmla="*/ 676729 h 939800"/>
              <a:gd name="connsiteX5" fmla="*/ 3412672 w 3548743"/>
              <a:gd name="connsiteY5" fmla="*/ 654958 h 939800"/>
              <a:gd name="connsiteX6" fmla="*/ 3434443 w 3548743"/>
              <a:gd name="connsiteY6" fmla="*/ 665843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8743" h="939800">
                <a:moveTo>
                  <a:pt x="517072" y="99786"/>
                </a:moveTo>
                <a:cubicBezTo>
                  <a:pt x="258536" y="366486"/>
                  <a:pt x="0" y="633186"/>
                  <a:pt x="81643" y="752929"/>
                </a:cubicBezTo>
                <a:cubicBezTo>
                  <a:pt x="163286" y="872672"/>
                  <a:pt x="522515" y="939800"/>
                  <a:pt x="1006929" y="818243"/>
                </a:cubicBezTo>
                <a:cubicBezTo>
                  <a:pt x="1491343" y="696686"/>
                  <a:pt x="2719615" y="47172"/>
                  <a:pt x="2988129" y="23586"/>
                </a:cubicBezTo>
                <a:cubicBezTo>
                  <a:pt x="3256643" y="0"/>
                  <a:pt x="2547258" y="571500"/>
                  <a:pt x="2618015" y="676729"/>
                </a:cubicBezTo>
                <a:cubicBezTo>
                  <a:pt x="2688772" y="781958"/>
                  <a:pt x="3276601" y="656772"/>
                  <a:pt x="3412672" y="654958"/>
                </a:cubicBezTo>
                <a:cubicBezTo>
                  <a:pt x="3548743" y="653144"/>
                  <a:pt x="3491593" y="659493"/>
                  <a:pt x="3434443" y="66584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6" name="Freeform 85"/>
          <p:cNvSpPr/>
          <p:nvPr/>
        </p:nvSpPr>
        <p:spPr>
          <a:xfrm>
            <a:off x="3707905" y="5301208"/>
            <a:ext cx="4536503" cy="1155824"/>
          </a:xfrm>
          <a:custGeom>
            <a:avLst/>
            <a:gdLst>
              <a:gd name="connsiteX0" fmla="*/ 517072 w 3548743"/>
              <a:gd name="connsiteY0" fmla="*/ 99786 h 939800"/>
              <a:gd name="connsiteX1" fmla="*/ 81643 w 3548743"/>
              <a:gd name="connsiteY1" fmla="*/ 752929 h 939800"/>
              <a:gd name="connsiteX2" fmla="*/ 1006929 w 3548743"/>
              <a:gd name="connsiteY2" fmla="*/ 818243 h 939800"/>
              <a:gd name="connsiteX3" fmla="*/ 2988129 w 3548743"/>
              <a:gd name="connsiteY3" fmla="*/ 23586 h 939800"/>
              <a:gd name="connsiteX4" fmla="*/ 2618015 w 3548743"/>
              <a:gd name="connsiteY4" fmla="*/ 676729 h 939800"/>
              <a:gd name="connsiteX5" fmla="*/ 3412672 w 3548743"/>
              <a:gd name="connsiteY5" fmla="*/ 654958 h 939800"/>
              <a:gd name="connsiteX6" fmla="*/ 3434443 w 3548743"/>
              <a:gd name="connsiteY6" fmla="*/ 665843 h 939800"/>
              <a:gd name="connsiteX0" fmla="*/ 517072 w 4089598"/>
              <a:gd name="connsiteY0" fmla="*/ 178144 h 1018158"/>
              <a:gd name="connsiteX1" fmla="*/ 81643 w 4089598"/>
              <a:gd name="connsiteY1" fmla="*/ 831287 h 1018158"/>
              <a:gd name="connsiteX2" fmla="*/ 1006929 w 4089598"/>
              <a:gd name="connsiteY2" fmla="*/ 896601 h 1018158"/>
              <a:gd name="connsiteX3" fmla="*/ 2988129 w 4089598"/>
              <a:gd name="connsiteY3" fmla="*/ 101944 h 1018158"/>
              <a:gd name="connsiteX4" fmla="*/ 2618015 w 4089598"/>
              <a:gd name="connsiteY4" fmla="*/ 755087 h 1018158"/>
              <a:gd name="connsiteX5" fmla="*/ 3412672 w 4089598"/>
              <a:gd name="connsiteY5" fmla="*/ 733316 h 1018158"/>
              <a:gd name="connsiteX6" fmla="*/ 4032448 w 4089598"/>
              <a:gd name="connsiteY6" fmla="*/ 6350 h 1018158"/>
              <a:gd name="connsiteX0" fmla="*/ 517072 w 4089597"/>
              <a:gd name="connsiteY0" fmla="*/ 178144 h 1018158"/>
              <a:gd name="connsiteX1" fmla="*/ 81643 w 4089597"/>
              <a:gd name="connsiteY1" fmla="*/ 831287 h 1018158"/>
              <a:gd name="connsiteX2" fmla="*/ 1006929 w 4089597"/>
              <a:gd name="connsiteY2" fmla="*/ 896601 h 1018158"/>
              <a:gd name="connsiteX3" fmla="*/ 2988129 w 4089597"/>
              <a:gd name="connsiteY3" fmla="*/ 101944 h 1018158"/>
              <a:gd name="connsiteX4" fmla="*/ 2618015 w 4089597"/>
              <a:gd name="connsiteY4" fmla="*/ 755087 h 1018158"/>
              <a:gd name="connsiteX5" fmla="*/ 3412672 w 4089597"/>
              <a:gd name="connsiteY5" fmla="*/ 733316 h 1018158"/>
              <a:gd name="connsiteX6" fmla="*/ 4032447 w 4089597"/>
              <a:gd name="connsiteY6" fmla="*/ 6350 h 1018158"/>
              <a:gd name="connsiteX0" fmla="*/ 517072 w 4032447"/>
              <a:gd name="connsiteY0" fmla="*/ 171794 h 1011808"/>
              <a:gd name="connsiteX1" fmla="*/ 81643 w 4032447"/>
              <a:gd name="connsiteY1" fmla="*/ 824937 h 1011808"/>
              <a:gd name="connsiteX2" fmla="*/ 1006929 w 4032447"/>
              <a:gd name="connsiteY2" fmla="*/ 890251 h 1011808"/>
              <a:gd name="connsiteX3" fmla="*/ 2988129 w 4032447"/>
              <a:gd name="connsiteY3" fmla="*/ 95594 h 1011808"/>
              <a:gd name="connsiteX4" fmla="*/ 2618015 w 4032447"/>
              <a:gd name="connsiteY4" fmla="*/ 748737 h 1011808"/>
              <a:gd name="connsiteX5" fmla="*/ 3412672 w 4032447"/>
              <a:gd name="connsiteY5" fmla="*/ 726966 h 1011808"/>
              <a:gd name="connsiteX6" fmla="*/ 3744416 w 4032447"/>
              <a:gd name="connsiteY6" fmla="*/ 216024 h 1011808"/>
              <a:gd name="connsiteX7" fmla="*/ 4032447 w 4032447"/>
              <a:gd name="connsiteY7" fmla="*/ 0 h 1011808"/>
              <a:gd name="connsiteX0" fmla="*/ 517072 w 4392488"/>
              <a:gd name="connsiteY0" fmla="*/ 315810 h 1155824"/>
              <a:gd name="connsiteX1" fmla="*/ 81643 w 4392488"/>
              <a:gd name="connsiteY1" fmla="*/ 968953 h 1155824"/>
              <a:gd name="connsiteX2" fmla="*/ 1006929 w 4392488"/>
              <a:gd name="connsiteY2" fmla="*/ 1034267 h 1155824"/>
              <a:gd name="connsiteX3" fmla="*/ 2988129 w 4392488"/>
              <a:gd name="connsiteY3" fmla="*/ 239610 h 1155824"/>
              <a:gd name="connsiteX4" fmla="*/ 2618015 w 4392488"/>
              <a:gd name="connsiteY4" fmla="*/ 892753 h 1155824"/>
              <a:gd name="connsiteX5" fmla="*/ 3412672 w 4392488"/>
              <a:gd name="connsiteY5" fmla="*/ 870982 h 1155824"/>
              <a:gd name="connsiteX6" fmla="*/ 3744416 w 4392488"/>
              <a:gd name="connsiteY6" fmla="*/ 360040 h 1155824"/>
              <a:gd name="connsiteX7" fmla="*/ 4392488 w 4392488"/>
              <a:gd name="connsiteY7" fmla="*/ 0 h 1155824"/>
              <a:gd name="connsiteX0" fmla="*/ 517072 w 4536503"/>
              <a:gd name="connsiteY0" fmla="*/ 315810 h 1155824"/>
              <a:gd name="connsiteX1" fmla="*/ 81643 w 4536503"/>
              <a:gd name="connsiteY1" fmla="*/ 968953 h 1155824"/>
              <a:gd name="connsiteX2" fmla="*/ 1006929 w 4536503"/>
              <a:gd name="connsiteY2" fmla="*/ 1034267 h 1155824"/>
              <a:gd name="connsiteX3" fmla="*/ 2988129 w 4536503"/>
              <a:gd name="connsiteY3" fmla="*/ 239610 h 1155824"/>
              <a:gd name="connsiteX4" fmla="*/ 2618015 w 4536503"/>
              <a:gd name="connsiteY4" fmla="*/ 892753 h 1155824"/>
              <a:gd name="connsiteX5" fmla="*/ 3412672 w 4536503"/>
              <a:gd name="connsiteY5" fmla="*/ 870982 h 1155824"/>
              <a:gd name="connsiteX6" fmla="*/ 3744416 w 4536503"/>
              <a:gd name="connsiteY6" fmla="*/ 360040 h 1155824"/>
              <a:gd name="connsiteX7" fmla="*/ 4536503 w 4536503"/>
              <a:gd name="connsiteY7" fmla="*/ 0 h 11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503" h="1155824">
                <a:moveTo>
                  <a:pt x="517072" y="315810"/>
                </a:moveTo>
                <a:cubicBezTo>
                  <a:pt x="258536" y="582510"/>
                  <a:pt x="0" y="849210"/>
                  <a:pt x="81643" y="968953"/>
                </a:cubicBezTo>
                <a:cubicBezTo>
                  <a:pt x="163286" y="1088696"/>
                  <a:pt x="522515" y="1155824"/>
                  <a:pt x="1006929" y="1034267"/>
                </a:cubicBezTo>
                <a:cubicBezTo>
                  <a:pt x="1491343" y="912710"/>
                  <a:pt x="2719615" y="263196"/>
                  <a:pt x="2988129" y="239610"/>
                </a:cubicBezTo>
                <a:cubicBezTo>
                  <a:pt x="3256643" y="216024"/>
                  <a:pt x="2547258" y="787524"/>
                  <a:pt x="2618015" y="892753"/>
                </a:cubicBezTo>
                <a:cubicBezTo>
                  <a:pt x="2688772" y="997982"/>
                  <a:pt x="3224939" y="959767"/>
                  <a:pt x="3412672" y="870982"/>
                </a:cubicBezTo>
                <a:cubicBezTo>
                  <a:pt x="3600405" y="782197"/>
                  <a:pt x="3557111" y="505204"/>
                  <a:pt x="3744416" y="360040"/>
                </a:cubicBezTo>
                <a:cubicBezTo>
                  <a:pt x="3931721" y="214876"/>
                  <a:pt x="4489230" y="66734"/>
                  <a:pt x="4536503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84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/>
            <a:r>
              <a:rPr lang="el-GR" dirty="0" smtClean="0">
                <a:latin typeface="+mn-lt"/>
                <a:cs typeface="Times New Roman" panose="02020603050405020304" pitchFamily="18" charset="0"/>
              </a:rPr>
              <a:t>Αναζήτηση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επαναληπτικής </a:t>
            </a:r>
            <a:r>
              <a:rPr lang="el-GR" dirty="0">
                <a:latin typeface="+mn-lt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κβάθυνσης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IDS)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 –</a:t>
            </a:r>
            <a:r>
              <a:rPr lang="el-GR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+mn-lt"/>
                <a:cs typeface="Times New Roman" panose="02020603050405020304" pitchFamily="18" charset="0"/>
              </a:rPr>
              <a:t>με βήμα 2</a:t>
            </a:r>
            <a:endParaRPr lang="en-US" sz="3200" dirty="0" smtClean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771800" y="1124744"/>
            <a:ext cx="3960440" cy="2308349"/>
            <a:chOff x="4932040" y="1340768"/>
            <a:chExt cx="3960440" cy="2308349"/>
          </a:xfrm>
        </p:grpSpPr>
        <p:sp>
          <p:nvSpPr>
            <p:cNvPr id="20540" name="Rectangle 94"/>
            <p:cNvSpPr>
              <a:spLocks noChangeArrowheads="1"/>
            </p:cNvSpPr>
            <p:nvPr/>
          </p:nvSpPr>
          <p:spPr bwMode="auto">
            <a:xfrm>
              <a:off x="4932040" y="1340768"/>
              <a:ext cx="3960440" cy="23083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6" name="Oval 15"/>
            <p:cNvSpPr>
              <a:spLocks noChangeArrowheads="1"/>
            </p:cNvSpPr>
            <p:nvPr/>
          </p:nvSpPr>
          <p:spPr bwMode="auto">
            <a:xfrm>
              <a:off x="6012160" y="3356992"/>
              <a:ext cx="162623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7" name="Oval 16"/>
            <p:cNvSpPr>
              <a:spLocks noChangeArrowheads="1"/>
            </p:cNvSpPr>
            <p:nvPr/>
          </p:nvSpPr>
          <p:spPr bwMode="auto">
            <a:xfrm>
              <a:off x="5364088" y="3356992"/>
              <a:ext cx="162623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8" name="Oval 17"/>
            <p:cNvSpPr>
              <a:spLocks noChangeArrowheads="1"/>
            </p:cNvSpPr>
            <p:nvPr/>
          </p:nvSpPr>
          <p:spPr bwMode="auto">
            <a:xfrm>
              <a:off x="6588224" y="2708920"/>
              <a:ext cx="162623" cy="2444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49" name="Oval 18"/>
            <p:cNvSpPr>
              <a:spLocks noChangeArrowheads="1"/>
            </p:cNvSpPr>
            <p:nvPr/>
          </p:nvSpPr>
          <p:spPr bwMode="auto">
            <a:xfrm>
              <a:off x="5750284" y="2666455"/>
              <a:ext cx="162623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0" name="Oval 19"/>
            <p:cNvSpPr>
              <a:spLocks noChangeArrowheads="1"/>
            </p:cNvSpPr>
            <p:nvPr/>
          </p:nvSpPr>
          <p:spPr bwMode="auto">
            <a:xfrm>
              <a:off x="6228184" y="1988840"/>
              <a:ext cx="162623" cy="2444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1" name="Line 20"/>
            <p:cNvSpPr>
              <a:spLocks noChangeShapeType="1"/>
            </p:cNvSpPr>
            <p:nvPr/>
          </p:nvSpPr>
          <p:spPr bwMode="auto">
            <a:xfrm flipH="1">
              <a:off x="5868144" y="2204864"/>
              <a:ext cx="335501" cy="501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52" name="Line 21"/>
            <p:cNvSpPr>
              <a:spLocks noChangeShapeType="1"/>
            </p:cNvSpPr>
            <p:nvPr/>
          </p:nvSpPr>
          <p:spPr bwMode="auto">
            <a:xfrm flipH="1">
              <a:off x="5473386" y="2910930"/>
              <a:ext cx="276898" cy="493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53" name="Line 22"/>
            <p:cNvSpPr>
              <a:spLocks noChangeShapeType="1"/>
            </p:cNvSpPr>
            <p:nvPr/>
          </p:nvSpPr>
          <p:spPr bwMode="auto">
            <a:xfrm>
              <a:off x="5868144" y="2924944"/>
              <a:ext cx="168483" cy="493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54" name="Line 23"/>
            <p:cNvSpPr>
              <a:spLocks noChangeShapeType="1"/>
            </p:cNvSpPr>
            <p:nvPr/>
          </p:nvSpPr>
          <p:spPr bwMode="auto">
            <a:xfrm>
              <a:off x="6372200" y="2132856"/>
              <a:ext cx="241737" cy="593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55" name="Oval 24"/>
            <p:cNvSpPr>
              <a:spLocks noChangeArrowheads="1"/>
            </p:cNvSpPr>
            <p:nvPr/>
          </p:nvSpPr>
          <p:spPr bwMode="auto">
            <a:xfrm>
              <a:off x="7884368" y="3356992"/>
              <a:ext cx="162623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6" name="Oval 25"/>
            <p:cNvSpPr>
              <a:spLocks noChangeArrowheads="1"/>
            </p:cNvSpPr>
            <p:nvPr/>
          </p:nvSpPr>
          <p:spPr bwMode="auto">
            <a:xfrm>
              <a:off x="8532440" y="3356992"/>
              <a:ext cx="162623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7" name="Oval 26"/>
            <p:cNvSpPr>
              <a:spLocks noChangeArrowheads="1"/>
            </p:cNvSpPr>
            <p:nvPr/>
          </p:nvSpPr>
          <p:spPr bwMode="auto">
            <a:xfrm>
              <a:off x="8199882" y="2666455"/>
              <a:ext cx="162623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8" name="Oval 27"/>
            <p:cNvSpPr>
              <a:spLocks noChangeArrowheads="1"/>
            </p:cNvSpPr>
            <p:nvPr/>
          </p:nvSpPr>
          <p:spPr bwMode="auto">
            <a:xfrm>
              <a:off x="7301794" y="2666455"/>
              <a:ext cx="162623" cy="2444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59" name="Oval 28"/>
            <p:cNvSpPr>
              <a:spLocks noChangeArrowheads="1"/>
            </p:cNvSpPr>
            <p:nvPr/>
          </p:nvSpPr>
          <p:spPr bwMode="auto">
            <a:xfrm>
              <a:off x="7812360" y="1988840"/>
              <a:ext cx="162623" cy="2444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60" name="Line 29"/>
            <p:cNvSpPr>
              <a:spLocks noChangeShapeType="1"/>
            </p:cNvSpPr>
            <p:nvPr/>
          </p:nvSpPr>
          <p:spPr bwMode="auto">
            <a:xfrm flipH="1">
              <a:off x="7460022" y="2155280"/>
              <a:ext cx="335501" cy="511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61" name="Line 30"/>
            <p:cNvSpPr>
              <a:spLocks noChangeShapeType="1"/>
            </p:cNvSpPr>
            <p:nvPr/>
          </p:nvSpPr>
          <p:spPr bwMode="auto">
            <a:xfrm>
              <a:off x="7958146" y="2155280"/>
              <a:ext cx="241737" cy="511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62" name="Line 31"/>
            <p:cNvSpPr>
              <a:spLocks noChangeShapeType="1"/>
            </p:cNvSpPr>
            <p:nvPr/>
          </p:nvSpPr>
          <p:spPr bwMode="auto">
            <a:xfrm flipH="1">
              <a:off x="7956375" y="2893467"/>
              <a:ext cx="243507" cy="4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63" name="Line 32"/>
            <p:cNvSpPr>
              <a:spLocks noChangeShapeType="1"/>
            </p:cNvSpPr>
            <p:nvPr/>
          </p:nvSpPr>
          <p:spPr bwMode="auto">
            <a:xfrm>
              <a:off x="8362504" y="2893467"/>
              <a:ext cx="241943" cy="4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64" name="Text Box 89"/>
            <p:cNvSpPr txBox="1">
              <a:spLocks noChangeArrowheads="1"/>
            </p:cNvSpPr>
            <p:nvPr/>
          </p:nvSpPr>
          <p:spPr bwMode="auto">
            <a:xfrm>
              <a:off x="7668344" y="1412776"/>
              <a:ext cx="1117849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4163" indent="-2841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buFont typeface="Marlett" pitchFamily="2" charset="2"/>
                <a:buNone/>
              </a:pPr>
              <a:r>
                <a:rPr lang="el-GR" sz="2200" dirty="0">
                  <a:latin typeface="+mn-lt"/>
                </a:rPr>
                <a:t>όριο = 2</a:t>
              </a:r>
              <a:endParaRPr lang="en-US" sz="2200" dirty="0">
                <a:latin typeface="+mn-lt"/>
              </a:endParaRP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1072586" y="1555750"/>
            <a:ext cx="1116869" cy="949325"/>
            <a:chOff x="734" y="799"/>
            <a:chExt cx="762" cy="598"/>
          </a:xfrm>
        </p:grpSpPr>
        <p:sp>
          <p:nvSpPr>
            <p:cNvPr id="20494" name="Oval 4"/>
            <p:cNvSpPr>
              <a:spLocks noChangeArrowheads="1"/>
            </p:cNvSpPr>
            <p:nvPr/>
          </p:nvSpPr>
          <p:spPr bwMode="auto">
            <a:xfrm>
              <a:off x="988" y="1053"/>
              <a:ext cx="111" cy="1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495" name="Text Box 87"/>
            <p:cNvSpPr txBox="1">
              <a:spLocks noChangeArrowheads="1"/>
            </p:cNvSpPr>
            <p:nvPr/>
          </p:nvSpPr>
          <p:spPr bwMode="auto">
            <a:xfrm>
              <a:off x="734" y="854"/>
              <a:ext cx="7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4163" indent="-2841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buFont typeface="Marlett" pitchFamily="2" charset="2"/>
                <a:buNone/>
              </a:pPr>
              <a:r>
                <a:rPr lang="el-GR" sz="2200" dirty="0">
                  <a:latin typeface="+mn-lt"/>
                </a:rPr>
                <a:t>όριο = 0</a:t>
              </a:r>
              <a:endParaRPr lang="en-US" sz="2200" dirty="0">
                <a:latin typeface="+mn-lt"/>
              </a:endParaRPr>
            </a:p>
          </p:txBody>
        </p:sp>
        <p:sp>
          <p:nvSpPr>
            <p:cNvPr id="20496" name="Rectangle 93"/>
            <p:cNvSpPr>
              <a:spLocks noChangeArrowheads="1"/>
            </p:cNvSpPr>
            <p:nvPr/>
          </p:nvSpPr>
          <p:spPr bwMode="auto">
            <a:xfrm>
              <a:off x="747" y="799"/>
              <a:ext cx="722" cy="5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3131840" y="1988840"/>
            <a:ext cx="3380442" cy="1502973"/>
          </a:xfrm>
          <a:custGeom>
            <a:avLst/>
            <a:gdLst>
              <a:gd name="connsiteX0" fmla="*/ 903515 w 3320143"/>
              <a:gd name="connsiteY0" fmla="*/ 0 h 1600200"/>
              <a:gd name="connsiteX1" fmla="*/ 478972 w 3320143"/>
              <a:gd name="connsiteY1" fmla="*/ 696685 h 1600200"/>
              <a:gd name="connsiteX2" fmla="*/ 43543 w 3320143"/>
              <a:gd name="connsiteY2" fmla="*/ 1404257 h 1600200"/>
              <a:gd name="connsiteX3" fmla="*/ 740229 w 3320143"/>
              <a:gd name="connsiteY3" fmla="*/ 1480457 h 1600200"/>
              <a:gd name="connsiteX4" fmla="*/ 2928257 w 3320143"/>
              <a:gd name="connsiteY4" fmla="*/ 685800 h 1600200"/>
              <a:gd name="connsiteX5" fmla="*/ 2612572 w 3320143"/>
              <a:gd name="connsiteY5" fmla="*/ 1426028 h 1600200"/>
              <a:gd name="connsiteX6" fmla="*/ 3320143 w 3320143"/>
              <a:gd name="connsiteY6" fmla="*/ 1404257 h 1600200"/>
              <a:gd name="connsiteX0" fmla="*/ 903515 w 3320143"/>
              <a:gd name="connsiteY0" fmla="*/ 0 h 1600200"/>
              <a:gd name="connsiteX1" fmla="*/ 477214 w 3320143"/>
              <a:gd name="connsiteY1" fmla="*/ 313251 h 1600200"/>
              <a:gd name="connsiteX2" fmla="*/ 478972 w 3320143"/>
              <a:gd name="connsiteY2" fmla="*/ 696685 h 1600200"/>
              <a:gd name="connsiteX3" fmla="*/ 43543 w 3320143"/>
              <a:gd name="connsiteY3" fmla="*/ 1404257 h 1600200"/>
              <a:gd name="connsiteX4" fmla="*/ 740229 w 3320143"/>
              <a:gd name="connsiteY4" fmla="*/ 1480457 h 1600200"/>
              <a:gd name="connsiteX5" fmla="*/ 2928257 w 3320143"/>
              <a:gd name="connsiteY5" fmla="*/ 685800 h 1600200"/>
              <a:gd name="connsiteX6" fmla="*/ 2612572 w 3320143"/>
              <a:gd name="connsiteY6" fmla="*/ 1426028 h 1600200"/>
              <a:gd name="connsiteX7" fmla="*/ 3320143 w 3320143"/>
              <a:gd name="connsiteY7" fmla="*/ 1404257 h 1600200"/>
              <a:gd name="connsiteX0" fmla="*/ 963814 w 3380442"/>
              <a:gd name="connsiteY0" fmla="*/ 0 h 1600200"/>
              <a:gd name="connsiteX1" fmla="*/ 537513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72871 w 3380442"/>
              <a:gd name="connsiteY7" fmla="*/ 1426028 h 1600200"/>
              <a:gd name="connsiteX8" fmla="*/ 3380442 w 3380442"/>
              <a:gd name="connsiteY8" fmla="*/ 1404257 h 1600200"/>
              <a:gd name="connsiteX0" fmla="*/ 963814 w 3380442"/>
              <a:gd name="connsiteY0" fmla="*/ 0 h 1600200"/>
              <a:gd name="connsiteX1" fmla="*/ 609521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72871 w 3380442"/>
              <a:gd name="connsiteY7" fmla="*/ 1426028 h 1600200"/>
              <a:gd name="connsiteX8" fmla="*/ 3380442 w 3380442"/>
              <a:gd name="connsiteY8" fmla="*/ 1404257 h 1600200"/>
              <a:gd name="connsiteX0" fmla="*/ 963814 w 3380442"/>
              <a:gd name="connsiteY0" fmla="*/ 0 h 1600200"/>
              <a:gd name="connsiteX1" fmla="*/ 609521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97753 w 3380442"/>
              <a:gd name="connsiteY7" fmla="*/ 1105339 h 1600200"/>
              <a:gd name="connsiteX8" fmla="*/ 2672871 w 3380442"/>
              <a:gd name="connsiteY8" fmla="*/ 1426028 h 1600200"/>
              <a:gd name="connsiteX9" fmla="*/ 3380442 w 3380442"/>
              <a:gd name="connsiteY9" fmla="*/ 1404257 h 1600200"/>
              <a:gd name="connsiteX0" fmla="*/ 963814 w 3380442"/>
              <a:gd name="connsiteY0" fmla="*/ 0 h 1600200"/>
              <a:gd name="connsiteX1" fmla="*/ 609521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97753 w 3380442"/>
              <a:gd name="connsiteY7" fmla="*/ 1105339 h 1600200"/>
              <a:gd name="connsiteX8" fmla="*/ 2672871 w 3380442"/>
              <a:gd name="connsiteY8" fmla="*/ 1426028 h 1600200"/>
              <a:gd name="connsiteX9" fmla="*/ 3380442 w 3380442"/>
              <a:gd name="connsiteY9" fmla="*/ 1404257 h 1600200"/>
              <a:gd name="connsiteX0" fmla="*/ 963814 w 3380442"/>
              <a:gd name="connsiteY0" fmla="*/ 0 h 1600200"/>
              <a:gd name="connsiteX1" fmla="*/ 609521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97753 w 3380442"/>
              <a:gd name="connsiteY7" fmla="*/ 1105339 h 1600200"/>
              <a:gd name="connsiteX8" fmla="*/ 2672871 w 3380442"/>
              <a:gd name="connsiteY8" fmla="*/ 1426028 h 1600200"/>
              <a:gd name="connsiteX9" fmla="*/ 3380442 w 3380442"/>
              <a:gd name="connsiteY9" fmla="*/ 1404257 h 1600200"/>
              <a:gd name="connsiteX0" fmla="*/ 963814 w 3380442"/>
              <a:gd name="connsiteY0" fmla="*/ 0 h 1600200"/>
              <a:gd name="connsiteX1" fmla="*/ 753537 w 3380442"/>
              <a:gd name="connsiteY1" fmla="*/ 97227 h 1600200"/>
              <a:gd name="connsiteX2" fmla="*/ 609521 w 3380442"/>
              <a:gd name="connsiteY2" fmla="*/ 313251 h 1600200"/>
              <a:gd name="connsiteX3" fmla="*/ 539271 w 3380442"/>
              <a:gd name="connsiteY3" fmla="*/ 696685 h 1600200"/>
              <a:gd name="connsiteX4" fmla="*/ 177473 w 3380442"/>
              <a:gd name="connsiteY4" fmla="*/ 961323 h 1600200"/>
              <a:gd name="connsiteX5" fmla="*/ 103842 w 3380442"/>
              <a:gd name="connsiteY5" fmla="*/ 1404257 h 1600200"/>
              <a:gd name="connsiteX6" fmla="*/ 800528 w 3380442"/>
              <a:gd name="connsiteY6" fmla="*/ 1480457 h 1600200"/>
              <a:gd name="connsiteX7" fmla="*/ 2988556 w 3380442"/>
              <a:gd name="connsiteY7" fmla="*/ 685800 h 1600200"/>
              <a:gd name="connsiteX8" fmla="*/ 2697753 w 3380442"/>
              <a:gd name="connsiteY8" fmla="*/ 1105339 h 1600200"/>
              <a:gd name="connsiteX9" fmla="*/ 2672871 w 3380442"/>
              <a:gd name="connsiteY9" fmla="*/ 1426028 h 1600200"/>
              <a:gd name="connsiteX10" fmla="*/ 3380442 w 3380442"/>
              <a:gd name="connsiteY10" fmla="*/ 1404257 h 1600200"/>
              <a:gd name="connsiteX0" fmla="*/ 963814 w 3380442"/>
              <a:gd name="connsiteY0" fmla="*/ 0 h 1600200"/>
              <a:gd name="connsiteX1" fmla="*/ 969561 w 3380442"/>
              <a:gd name="connsiteY1" fmla="*/ 25219 h 1600200"/>
              <a:gd name="connsiteX2" fmla="*/ 609521 w 3380442"/>
              <a:gd name="connsiteY2" fmla="*/ 313251 h 1600200"/>
              <a:gd name="connsiteX3" fmla="*/ 539271 w 3380442"/>
              <a:gd name="connsiteY3" fmla="*/ 696685 h 1600200"/>
              <a:gd name="connsiteX4" fmla="*/ 177473 w 3380442"/>
              <a:gd name="connsiteY4" fmla="*/ 961323 h 1600200"/>
              <a:gd name="connsiteX5" fmla="*/ 103842 w 3380442"/>
              <a:gd name="connsiteY5" fmla="*/ 1404257 h 1600200"/>
              <a:gd name="connsiteX6" fmla="*/ 800528 w 3380442"/>
              <a:gd name="connsiteY6" fmla="*/ 1480457 h 1600200"/>
              <a:gd name="connsiteX7" fmla="*/ 2988556 w 3380442"/>
              <a:gd name="connsiteY7" fmla="*/ 685800 h 1600200"/>
              <a:gd name="connsiteX8" fmla="*/ 2697753 w 3380442"/>
              <a:gd name="connsiteY8" fmla="*/ 1105339 h 1600200"/>
              <a:gd name="connsiteX9" fmla="*/ 2672871 w 3380442"/>
              <a:gd name="connsiteY9" fmla="*/ 1426028 h 1600200"/>
              <a:gd name="connsiteX10" fmla="*/ 3380442 w 3380442"/>
              <a:gd name="connsiteY10" fmla="*/ 1404257 h 1600200"/>
              <a:gd name="connsiteX0" fmla="*/ 963814 w 3380442"/>
              <a:gd name="connsiteY0" fmla="*/ 0 h 1600200"/>
              <a:gd name="connsiteX1" fmla="*/ 609521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97753 w 3380442"/>
              <a:gd name="connsiteY7" fmla="*/ 1105339 h 1600200"/>
              <a:gd name="connsiteX8" fmla="*/ 2672871 w 3380442"/>
              <a:gd name="connsiteY8" fmla="*/ 1426028 h 1600200"/>
              <a:gd name="connsiteX9" fmla="*/ 3380442 w 3380442"/>
              <a:gd name="connsiteY9" fmla="*/ 1404257 h 1600200"/>
              <a:gd name="connsiteX0" fmla="*/ 963814 w 3380442"/>
              <a:gd name="connsiteY0" fmla="*/ 0 h 1600200"/>
              <a:gd name="connsiteX1" fmla="*/ 539271 w 3380442"/>
              <a:gd name="connsiteY1" fmla="*/ 696685 h 1600200"/>
              <a:gd name="connsiteX2" fmla="*/ 177473 w 3380442"/>
              <a:gd name="connsiteY2" fmla="*/ 961323 h 1600200"/>
              <a:gd name="connsiteX3" fmla="*/ 103842 w 3380442"/>
              <a:gd name="connsiteY3" fmla="*/ 1404257 h 1600200"/>
              <a:gd name="connsiteX4" fmla="*/ 800528 w 3380442"/>
              <a:gd name="connsiteY4" fmla="*/ 1480457 h 1600200"/>
              <a:gd name="connsiteX5" fmla="*/ 2988556 w 3380442"/>
              <a:gd name="connsiteY5" fmla="*/ 685800 h 1600200"/>
              <a:gd name="connsiteX6" fmla="*/ 2697753 w 3380442"/>
              <a:gd name="connsiteY6" fmla="*/ 1105339 h 1600200"/>
              <a:gd name="connsiteX7" fmla="*/ 2672871 w 3380442"/>
              <a:gd name="connsiteY7" fmla="*/ 1426028 h 1600200"/>
              <a:gd name="connsiteX8" fmla="*/ 3380442 w 3380442"/>
              <a:gd name="connsiteY8" fmla="*/ 1404257 h 1600200"/>
              <a:gd name="connsiteX0" fmla="*/ 963814 w 3380442"/>
              <a:gd name="connsiteY0" fmla="*/ 0 h 1600200"/>
              <a:gd name="connsiteX1" fmla="*/ 681529 w 3380442"/>
              <a:gd name="connsiteY1" fmla="*/ 241243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97753 w 3380442"/>
              <a:gd name="connsiteY7" fmla="*/ 1105339 h 1600200"/>
              <a:gd name="connsiteX8" fmla="*/ 2672871 w 3380442"/>
              <a:gd name="connsiteY8" fmla="*/ 1426028 h 1600200"/>
              <a:gd name="connsiteX9" fmla="*/ 3380442 w 3380442"/>
              <a:gd name="connsiteY9" fmla="*/ 1404257 h 1600200"/>
              <a:gd name="connsiteX0" fmla="*/ 963814 w 3380442"/>
              <a:gd name="connsiteY0" fmla="*/ 0 h 1600200"/>
              <a:gd name="connsiteX1" fmla="*/ 681529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97753 w 3380442"/>
              <a:gd name="connsiteY7" fmla="*/ 1105339 h 1600200"/>
              <a:gd name="connsiteX8" fmla="*/ 2672871 w 3380442"/>
              <a:gd name="connsiteY8" fmla="*/ 1426028 h 1600200"/>
              <a:gd name="connsiteX9" fmla="*/ 3380442 w 3380442"/>
              <a:gd name="connsiteY9" fmla="*/ 1404257 h 1600200"/>
              <a:gd name="connsiteX0" fmla="*/ 963814 w 3380442"/>
              <a:gd name="connsiteY0" fmla="*/ 0 h 1600200"/>
              <a:gd name="connsiteX1" fmla="*/ 681529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97753 w 3380442"/>
              <a:gd name="connsiteY7" fmla="*/ 1105339 h 1600200"/>
              <a:gd name="connsiteX8" fmla="*/ 2672871 w 3380442"/>
              <a:gd name="connsiteY8" fmla="*/ 1426028 h 1600200"/>
              <a:gd name="connsiteX9" fmla="*/ 3380442 w 3380442"/>
              <a:gd name="connsiteY9" fmla="*/ 1404257 h 1600200"/>
              <a:gd name="connsiteX0" fmla="*/ 963814 w 3380442"/>
              <a:gd name="connsiteY0" fmla="*/ 0 h 1600200"/>
              <a:gd name="connsiteX1" fmla="*/ 681529 w 3380442"/>
              <a:gd name="connsiteY1" fmla="*/ 313251 h 1600200"/>
              <a:gd name="connsiteX2" fmla="*/ 539271 w 3380442"/>
              <a:gd name="connsiteY2" fmla="*/ 696685 h 1600200"/>
              <a:gd name="connsiteX3" fmla="*/ 177473 w 3380442"/>
              <a:gd name="connsiteY3" fmla="*/ 961323 h 1600200"/>
              <a:gd name="connsiteX4" fmla="*/ 103842 w 3380442"/>
              <a:gd name="connsiteY4" fmla="*/ 1404257 h 1600200"/>
              <a:gd name="connsiteX5" fmla="*/ 800528 w 3380442"/>
              <a:gd name="connsiteY5" fmla="*/ 1480457 h 1600200"/>
              <a:gd name="connsiteX6" fmla="*/ 2988556 w 3380442"/>
              <a:gd name="connsiteY6" fmla="*/ 685800 h 1600200"/>
              <a:gd name="connsiteX7" fmla="*/ 2697753 w 3380442"/>
              <a:gd name="connsiteY7" fmla="*/ 1105339 h 1600200"/>
              <a:gd name="connsiteX8" fmla="*/ 2672871 w 3380442"/>
              <a:gd name="connsiteY8" fmla="*/ 1426028 h 1600200"/>
              <a:gd name="connsiteX9" fmla="*/ 3380442 w 3380442"/>
              <a:gd name="connsiteY9" fmla="*/ 1404257 h 1600200"/>
              <a:gd name="connsiteX0" fmla="*/ 963814 w 3380442"/>
              <a:gd name="connsiteY0" fmla="*/ 0 h 1600200"/>
              <a:gd name="connsiteX1" fmla="*/ 539271 w 3380442"/>
              <a:gd name="connsiteY1" fmla="*/ 696685 h 1600200"/>
              <a:gd name="connsiteX2" fmla="*/ 177473 w 3380442"/>
              <a:gd name="connsiteY2" fmla="*/ 961323 h 1600200"/>
              <a:gd name="connsiteX3" fmla="*/ 103842 w 3380442"/>
              <a:gd name="connsiteY3" fmla="*/ 1404257 h 1600200"/>
              <a:gd name="connsiteX4" fmla="*/ 800528 w 3380442"/>
              <a:gd name="connsiteY4" fmla="*/ 1480457 h 1600200"/>
              <a:gd name="connsiteX5" fmla="*/ 2988556 w 3380442"/>
              <a:gd name="connsiteY5" fmla="*/ 685800 h 1600200"/>
              <a:gd name="connsiteX6" fmla="*/ 2697753 w 3380442"/>
              <a:gd name="connsiteY6" fmla="*/ 1105339 h 1600200"/>
              <a:gd name="connsiteX7" fmla="*/ 2672871 w 3380442"/>
              <a:gd name="connsiteY7" fmla="*/ 1426028 h 1600200"/>
              <a:gd name="connsiteX8" fmla="*/ 3380442 w 3380442"/>
              <a:gd name="connsiteY8" fmla="*/ 1404257 h 1600200"/>
              <a:gd name="connsiteX0" fmla="*/ 969561 w 3380442"/>
              <a:gd name="connsiteY0" fmla="*/ 0 h 1502973"/>
              <a:gd name="connsiteX1" fmla="*/ 539271 w 3380442"/>
              <a:gd name="connsiteY1" fmla="*/ 599458 h 1502973"/>
              <a:gd name="connsiteX2" fmla="*/ 177473 w 3380442"/>
              <a:gd name="connsiteY2" fmla="*/ 864096 h 1502973"/>
              <a:gd name="connsiteX3" fmla="*/ 103842 w 3380442"/>
              <a:gd name="connsiteY3" fmla="*/ 1307030 h 1502973"/>
              <a:gd name="connsiteX4" fmla="*/ 800528 w 3380442"/>
              <a:gd name="connsiteY4" fmla="*/ 1383230 h 1502973"/>
              <a:gd name="connsiteX5" fmla="*/ 2988556 w 3380442"/>
              <a:gd name="connsiteY5" fmla="*/ 588573 h 1502973"/>
              <a:gd name="connsiteX6" fmla="*/ 2697753 w 3380442"/>
              <a:gd name="connsiteY6" fmla="*/ 1008112 h 1502973"/>
              <a:gd name="connsiteX7" fmla="*/ 2672871 w 3380442"/>
              <a:gd name="connsiteY7" fmla="*/ 1328801 h 1502973"/>
              <a:gd name="connsiteX8" fmla="*/ 3380442 w 3380442"/>
              <a:gd name="connsiteY8" fmla="*/ 1307030 h 1502973"/>
              <a:gd name="connsiteX0" fmla="*/ 969561 w 3380442"/>
              <a:gd name="connsiteY0" fmla="*/ 0 h 1502973"/>
              <a:gd name="connsiteX1" fmla="*/ 539271 w 3380442"/>
              <a:gd name="connsiteY1" fmla="*/ 599458 h 1502973"/>
              <a:gd name="connsiteX2" fmla="*/ 177473 w 3380442"/>
              <a:gd name="connsiteY2" fmla="*/ 864096 h 1502973"/>
              <a:gd name="connsiteX3" fmla="*/ 103842 w 3380442"/>
              <a:gd name="connsiteY3" fmla="*/ 1307030 h 1502973"/>
              <a:gd name="connsiteX4" fmla="*/ 800528 w 3380442"/>
              <a:gd name="connsiteY4" fmla="*/ 1383230 h 1502973"/>
              <a:gd name="connsiteX5" fmla="*/ 2988556 w 3380442"/>
              <a:gd name="connsiteY5" fmla="*/ 588573 h 1502973"/>
              <a:gd name="connsiteX6" fmla="*/ 2697753 w 3380442"/>
              <a:gd name="connsiteY6" fmla="*/ 1008112 h 1502973"/>
              <a:gd name="connsiteX7" fmla="*/ 2672871 w 3380442"/>
              <a:gd name="connsiteY7" fmla="*/ 1328801 h 1502973"/>
              <a:gd name="connsiteX8" fmla="*/ 3380442 w 3380442"/>
              <a:gd name="connsiteY8" fmla="*/ 1307030 h 150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0442" h="1502973">
                <a:moveTo>
                  <a:pt x="969561" y="0"/>
                </a:moveTo>
                <a:cubicBezTo>
                  <a:pt x="376571" y="49853"/>
                  <a:pt x="682701" y="399639"/>
                  <a:pt x="539271" y="599458"/>
                </a:cubicBezTo>
                <a:cubicBezTo>
                  <a:pt x="492393" y="728678"/>
                  <a:pt x="250045" y="746167"/>
                  <a:pt x="177473" y="864096"/>
                </a:cubicBezTo>
                <a:cubicBezTo>
                  <a:pt x="104902" y="982025"/>
                  <a:pt x="0" y="1220508"/>
                  <a:pt x="103842" y="1307030"/>
                </a:cubicBezTo>
                <a:cubicBezTo>
                  <a:pt x="207684" y="1393552"/>
                  <a:pt x="319742" y="1502973"/>
                  <a:pt x="800528" y="1383230"/>
                </a:cubicBezTo>
                <a:cubicBezTo>
                  <a:pt x="1281314" y="1263487"/>
                  <a:pt x="2672352" y="651093"/>
                  <a:pt x="2988556" y="588573"/>
                </a:cubicBezTo>
                <a:cubicBezTo>
                  <a:pt x="3304760" y="526053"/>
                  <a:pt x="2750367" y="884741"/>
                  <a:pt x="2697753" y="1008112"/>
                </a:cubicBezTo>
                <a:cubicBezTo>
                  <a:pt x="2645139" y="1131483"/>
                  <a:pt x="2559090" y="1278981"/>
                  <a:pt x="2672871" y="1328801"/>
                </a:cubicBezTo>
                <a:cubicBezTo>
                  <a:pt x="2786652" y="1378621"/>
                  <a:pt x="3380442" y="1307030"/>
                  <a:pt x="3380442" y="130703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827584" y="3573016"/>
            <a:ext cx="7992888" cy="3024336"/>
            <a:chOff x="827584" y="3573016"/>
            <a:chExt cx="7992888" cy="3024336"/>
          </a:xfrm>
        </p:grpSpPr>
        <p:sp>
          <p:nvSpPr>
            <p:cNvPr id="20497" name="Rectangle 92"/>
            <p:cNvSpPr>
              <a:spLocks noChangeArrowheads="1"/>
            </p:cNvSpPr>
            <p:nvPr/>
          </p:nvSpPr>
          <p:spPr bwMode="auto">
            <a:xfrm>
              <a:off x="827584" y="3573016"/>
              <a:ext cx="7992888" cy="30243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043608" y="4509120"/>
              <a:ext cx="1861123" cy="1965325"/>
              <a:chOff x="3897578" y="4371975"/>
              <a:chExt cx="1861123" cy="1965325"/>
            </a:xfrm>
          </p:grpSpPr>
          <p:sp>
            <p:nvSpPr>
              <p:cNvPr id="20512" name="Oval 61"/>
              <p:cNvSpPr>
                <a:spLocks noChangeArrowheads="1"/>
              </p:cNvSpPr>
              <p:nvPr/>
            </p:nvSpPr>
            <p:spPr bwMode="auto">
              <a:xfrm>
                <a:off x="4318162" y="5476875"/>
                <a:ext cx="162665" cy="24447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20513" name="Oval 62"/>
              <p:cNvSpPr>
                <a:spLocks noChangeArrowheads="1"/>
              </p:cNvSpPr>
              <p:nvPr/>
            </p:nvSpPr>
            <p:spPr bwMode="auto">
              <a:xfrm>
                <a:off x="4892619" y="4965700"/>
                <a:ext cx="162665" cy="24447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20514" name="Oval 63"/>
              <p:cNvSpPr>
                <a:spLocks noChangeArrowheads="1"/>
              </p:cNvSpPr>
              <p:nvPr/>
            </p:nvSpPr>
            <p:spPr bwMode="auto">
              <a:xfrm>
                <a:off x="5596036" y="4965700"/>
                <a:ext cx="162665" cy="244475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20515" name="Oval 64"/>
              <p:cNvSpPr>
                <a:spLocks noChangeArrowheads="1"/>
              </p:cNvSpPr>
              <p:nvPr/>
            </p:nvSpPr>
            <p:spPr bwMode="auto">
              <a:xfrm>
                <a:off x="5295619" y="4371975"/>
                <a:ext cx="162665" cy="24447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20516" name="Oval 65"/>
              <p:cNvSpPr>
                <a:spLocks noChangeArrowheads="1"/>
              </p:cNvSpPr>
              <p:nvPr/>
            </p:nvSpPr>
            <p:spPr bwMode="auto">
              <a:xfrm>
                <a:off x="5132953" y="5476875"/>
                <a:ext cx="162665" cy="24447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20517" name="Oval 66"/>
              <p:cNvSpPr>
                <a:spLocks noChangeArrowheads="1"/>
              </p:cNvSpPr>
              <p:nvPr/>
            </p:nvSpPr>
            <p:spPr bwMode="auto">
              <a:xfrm>
                <a:off x="3897578" y="6073775"/>
                <a:ext cx="162665" cy="24447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20518" name="Oval 67"/>
              <p:cNvSpPr>
                <a:spLocks noChangeArrowheads="1"/>
              </p:cNvSpPr>
              <p:nvPr/>
            </p:nvSpPr>
            <p:spPr bwMode="auto">
              <a:xfrm>
                <a:off x="4480828" y="6092825"/>
                <a:ext cx="162665" cy="24447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20519" name="Line 68"/>
              <p:cNvSpPr>
                <a:spLocks noChangeShapeType="1"/>
              </p:cNvSpPr>
              <p:nvPr/>
            </p:nvSpPr>
            <p:spPr bwMode="auto">
              <a:xfrm flipH="1">
                <a:off x="5002528" y="4597400"/>
                <a:ext cx="326796" cy="349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20520" name="Line 69"/>
              <p:cNvSpPr>
                <a:spLocks noChangeShapeType="1"/>
              </p:cNvSpPr>
              <p:nvPr/>
            </p:nvSpPr>
            <p:spPr bwMode="auto">
              <a:xfrm>
                <a:off x="5002528" y="5210175"/>
                <a:ext cx="130425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20521" name="Line 70"/>
              <p:cNvSpPr>
                <a:spLocks noChangeShapeType="1"/>
              </p:cNvSpPr>
              <p:nvPr/>
            </p:nvSpPr>
            <p:spPr bwMode="auto">
              <a:xfrm flipH="1">
                <a:off x="4042658" y="5721350"/>
                <a:ext cx="275505" cy="331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20522" name="Line 71"/>
              <p:cNvSpPr>
                <a:spLocks noChangeShapeType="1"/>
              </p:cNvSpPr>
              <p:nvPr/>
            </p:nvSpPr>
            <p:spPr bwMode="auto">
              <a:xfrm>
                <a:off x="4410486" y="5721350"/>
                <a:ext cx="162665" cy="392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20523" name="Line 72"/>
              <p:cNvSpPr>
                <a:spLocks noChangeShapeType="1"/>
              </p:cNvSpPr>
              <p:nvPr/>
            </p:nvSpPr>
            <p:spPr bwMode="auto">
              <a:xfrm flipV="1">
                <a:off x="4480828" y="5130800"/>
                <a:ext cx="411792" cy="346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20524" name="Line 73"/>
              <p:cNvSpPr>
                <a:spLocks noChangeShapeType="1"/>
              </p:cNvSpPr>
              <p:nvPr/>
            </p:nvSpPr>
            <p:spPr bwMode="auto">
              <a:xfrm>
                <a:off x="5458284" y="4597400"/>
                <a:ext cx="155338" cy="349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</p:grpSp>
        <p:sp>
          <p:nvSpPr>
            <p:cNvPr id="20525" name="Oval 74"/>
            <p:cNvSpPr>
              <a:spLocks noChangeArrowheads="1"/>
            </p:cNvSpPr>
            <p:nvPr/>
          </p:nvSpPr>
          <p:spPr bwMode="auto">
            <a:xfrm>
              <a:off x="5809992" y="5559425"/>
              <a:ext cx="162665" cy="2444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26" name="Oval 75"/>
            <p:cNvSpPr>
              <a:spLocks noChangeArrowheads="1"/>
            </p:cNvSpPr>
            <p:nvPr/>
          </p:nvSpPr>
          <p:spPr bwMode="auto">
            <a:xfrm>
              <a:off x="6384449" y="5048250"/>
              <a:ext cx="162665" cy="2444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27" name="Oval 76"/>
            <p:cNvSpPr>
              <a:spLocks noChangeArrowheads="1"/>
            </p:cNvSpPr>
            <p:nvPr/>
          </p:nvSpPr>
          <p:spPr bwMode="auto">
            <a:xfrm>
              <a:off x="7164288" y="5157192"/>
              <a:ext cx="162665" cy="24447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28" name="Oval 77"/>
            <p:cNvSpPr>
              <a:spLocks noChangeArrowheads="1"/>
            </p:cNvSpPr>
            <p:nvPr/>
          </p:nvSpPr>
          <p:spPr bwMode="auto">
            <a:xfrm>
              <a:off x="6787448" y="4454525"/>
              <a:ext cx="162665" cy="2444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29" name="Oval 78"/>
            <p:cNvSpPr>
              <a:spLocks noChangeArrowheads="1"/>
            </p:cNvSpPr>
            <p:nvPr/>
          </p:nvSpPr>
          <p:spPr bwMode="auto">
            <a:xfrm>
              <a:off x="6624783" y="5559425"/>
              <a:ext cx="162665" cy="24447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30" name="Oval 79"/>
            <p:cNvSpPr>
              <a:spLocks noChangeArrowheads="1"/>
            </p:cNvSpPr>
            <p:nvPr/>
          </p:nvSpPr>
          <p:spPr bwMode="auto">
            <a:xfrm>
              <a:off x="7452320" y="5733256"/>
              <a:ext cx="162665" cy="24447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31" name="Oval 80"/>
            <p:cNvSpPr>
              <a:spLocks noChangeArrowheads="1"/>
            </p:cNvSpPr>
            <p:nvPr/>
          </p:nvSpPr>
          <p:spPr bwMode="auto">
            <a:xfrm>
              <a:off x="6948264" y="5733256"/>
              <a:ext cx="162665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20532" name="Line 81"/>
            <p:cNvSpPr>
              <a:spLocks noChangeShapeType="1"/>
            </p:cNvSpPr>
            <p:nvPr/>
          </p:nvSpPr>
          <p:spPr bwMode="auto">
            <a:xfrm flipH="1">
              <a:off x="6532460" y="4699000"/>
              <a:ext cx="254989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3" name="Line 82"/>
            <p:cNvSpPr>
              <a:spLocks noChangeShapeType="1"/>
            </p:cNvSpPr>
            <p:nvPr/>
          </p:nvSpPr>
          <p:spPr bwMode="auto">
            <a:xfrm flipH="1">
              <a:off x="5972657" y="5292725"/>
              <a:ext cx="411792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4" name="Line 83"/>
            <p:cNvSpPr>
              <a:spLocks noChangeShapeType="1"/>
            </p:cNvSpPr>
            <p:nvPr/>
          </p:nvSpPr>
          <p:spPr bwMode="auto">
            <a:xfrm>
              <a:off x="6532460" y="5292725"/>
              <a:ext cx="92323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5" name="Line 84"/>
            <p:cNvSpPr>
              <a:spLocks noChangeShapeType="1"/>
            </p:cNvSpPr>
            <p:nvPr/>
          </p:nvSpPr>
          <p:spPr bwMode="auto">
            <a:xfrm flipH="1">
              <a:off x="7020272" y="5373216"/>
              <a:ext cx="159734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6" name="Line 85"/>
            <p:cNvSpPr>
              <a:spLocks noChangeShapeType="1"/>
            </p:cNvSpPr>
            <p:nvPr/>
          </p:nvSpPr>
          <p:spPr bwMode="auto">
            <a:xfrm>
              <a:off x="7308304" y="5373216"/>
              <a:ext cx="230076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7" name="Line 86"/>
            <p:cNvSpPr>
              <a:spLocks noChangeShapeType="1"/>
            </p:cNvSpPr>
            <p:nvPr/>
          </p:nvSpPr>
          <p:spPr bwMode="auto">
            <a:xfrm>
              <a:off x="6948264" y="4725144"/>
              <a:ext cx="288032" cy="4320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20538" name="Text Box 90"/>
            <p:cNvSpPr txBox="1">
              <a:spLocks noChangeArrowheads="1"/>
            </p:cNvSpPr>
            <p:nvPr/>
          </p:nvSpPr>
          <p:spPr bwMode="auto">
            <a:xfrm>
              <a:off x="7524328" y="3645024"/>
              <a:ext cx="1116674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4163" indent="-284163"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buFont typeface="Marlett" pitchFamily="2" charset="2"/>
                <a:buNone/>
              </a:pPr>
              <a:r>
                <a:rPr lang="el-GR" sz="2200" dirty="0">
                  <a:latin typeface="+mn-lt"/>
                </a:rPr>
                <a:t>όριο = </a:t>
              </a:r>
              <a:r>
                <a:rPr lang="en-US" sz="2200" dirty="0" smtClean="0">
                  <a:latin typeface="+mn-lt"/>
                </a:rPr>
                <a:t>4</a:t>
              </a:r>
              <a:endParaRPr lang="en-US" sz="2200" dirty="0">
                <a:latin typeface="+mn-lt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3491880" y="4509120"/>
              <a:ext cx="1458124" cy="1965325"/>
              <a:chOff x="5962392" y="4606925"/>
              <a:chExt cx="1458124" cy="1965325"/>
            </a:xfrm>
          </p:grpSpPr>
          <p:sp>
            <p:nvSpPr>
              <p:cNvPr id="87" name="Oval 74"/>
              <p:cNvSpPr>
                <a:spLocks noChangeArrowheads="1"/>
              </p:cNvSpPr>
              <p:nvPr/>
            </p:nvSpPr>
            <p:spPr bwMode="auto">
              <a:xfrm>
                <a:off x="5962392" y="5711825"/>
                <a:ext cx="162665" cy="2444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88" name="Oval 75"/>
              <p:cNvSpPr>
                <a:spLocks noChangeArrowheads="1"/>
              </p:cNvSpPr>
              <p:nvPr/>
            </p:nvSpPr>
            <p:spPr bwMode="auto">
              <a:xfrm>
                <a:off x="6536849" y="5200650"/>
                <a:ext cx="162665" cy="24447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89" name="Oval 76"/>
              <p:cNvSpPr>
                <a:spLocks noChangeArrowheads="1"/>
              </p:cNvSpPr>
              <p:nvPr/>
            </p:nvSpPr>
            <p:spPr bwMode="auto">
              <a:xfrm>
                <a:off x="7257851" y="5200650"/>
                <a:ext cx="162665" cy="2444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90" name="Oval 77"/>
              <p:cNvSpPr>
                <a:spLocks noChangeArrowheads="1"/>
              </p:cNvSpPr>
              <p:nvPr/>
            </p:nvSpPr>
            <p:spPr bwMode="auto">
              <a:xfrm>
                <a:off x="6939848" y="4606925"/>
                <a:ext cx="162665" cy="244475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91" name="Oval 78"/>
              <p:cNvSpPr>
                <a:spLocks noChangeArrowheads="1"/>
              </p:cNvSpPr>
              <p:nvPr/>
            </p:nvSpPr>
            <p:spPr bwMode="auto">
              <a:xfrm>
                <a:off x="6777183" y="5711825"/>
                <a:ext cx="162665" cy="24447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92" name="Oval 79"/>
              <p:cNvSpPr>
                <a:spLocks noChangeArrowheads="1"/>
              </p:cNvSpPr>
              <p:nvPr/>
            </p:nvSpPr>
            <p:spPr bwMode="auto">
              <a:xfrm>
                <a:off x="7102513" y="6327775"/>
                <a:ext cx="162665" cy="24447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93" name="Oval 80"/>
              <p:cNvSpPr>
                <a:spLocks noChangeArrowheads="1"/>
              </p:cNvSpPr>
              <p:nvPr/>
            </p:nvSpPr>
            <p:spPr bwMode="auto">
              <a:xfrm>
                <a:off x="6454784" y="6327775"/>
                <a:ext cx="162665" cy="24447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l-GR" dirty="0"/>
              </a:p>
            </p:txBody>
          </p:sp>
          <p:sp>
            <p:nvSpPr>
              <p:cNvPr id="94" name="Line 81"/>
              <p:cNvSpPr>
                <a:spLocks noChangeShapeType="1"/>
              </p:cNvSpPr>
              <p:nvPr/>
            </p:nvSpPr>
            <p:spPr bwMode="auto">
              <a:xfrm flipH="1">
                <a:off x="6684860" y="4851400"/>
                <a:ext cx="254989" cy="349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95" name="Line 82"/>
              <p:cNvSpPr>
                <a:spLocks noChangeShapeType="1"/>
              </p:cNvSpPr>
              <p:nvPr/>
            </p:nvSpPr>
            <p:spPr bwMode="auto">
              <a:xfrm flipH="1">
                <a:off x="6125057" y="5445125"/>
                <a:ext cx="411792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96" name="Line 83"/>
              <p:cNvSpPr>
                <a:spLocks noChangeShapeType="1"/>
              </p:cNvSpPr>
              <p:nvPr/>
            </p:nvSpPr>
            <p:spPr bwMode="auto">
              <a:xfrm>
                <a:off x="6684860" y="5445125"/>
                <a:ext cx="92323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97" name="Line 84"/>
              <p:cNvSpPr>
                <a:spLocks noChangeShapeType="1"/>
              </p:cNvSpPr>
              <p:nvPr/>
            </p:nvSpPr>
            <p:spPr bwMode="auto">
              <a:xfrm flipH="1">
                <a:off x="6617449" y="5956300"/>
                <a:ext cx="159734" cy="371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98" name="Line 85"/>
              <p:cNvSpPr>
                <a:spLocks noChangeShapeType="1"/>
              </p:cNvSpPr>
              <p:nvPr/>
            </p:nvSpPr>
            <p:spPr bwMode="auto">
              <a:xfrm>
                <a:off x="6939848" y="5956300"/>
                <a:ext cx="230076" cy="3889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  <p:sp>
            <p:nvSpPr>
              <p:cNvPr id="99" name="Line 86"/>
              <p:cNvSpPr>
                <a:spLocks noChangeShapeType="1"/>
              </p:cNvSpPr>
              <p:nvPr/>
            </p:nvSpPr>
            <p:spPr bwMode="auto">
              <a:xfrm>
                <a:off x="7102513" y="4851400"/>
                <a:ext cx="162665" cy="349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l-GR" dirty="0"/>
              </a:p>
            </p:txBody>
          </p:sp>
        </p:grpSp>
        <p:sp>
          <p:nvSpPr>
            <p:cNvPr id="103" name="Oval 79"/>
            <p:cNvSpPr>
              <a:spLocks noChangeArrowheads="1"/>
            </p:cNvSpPr>
            <p:nvPr/>
          </p:nvSpPr>
          <p:spPr bwMode="auto">
            <a:xfrm>
              <a:off x="7254945" y="6320755"/>
              <a:ext cx="162665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104" name="Oval 80"/>
            <p:cNvSpPr>
              <a:spLocks noChangeArrowheads="1"/>
            </p:cNvSpPr>
            <p:nvPr/>
          </p:nvSpPr>
          <p:spPr bwMode="auto">
            <a:xfrm>
              <a:off x="6607216" y="6320755"/>
              <a:ext cx="162665" cy="24447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105" name="Line 84"/>
            <p:cNvSpPr>
              <a:spLocks noChangeShapeType="1"/>
            </p:cNvSpPr>
            <p:nvPr/>
          </p:nvSpPr>
          <p:spPr bwMode="auto">
            <a:xfrm flipH="1">
              <a:off x="6769881" y="5949280"/>
              <a:ext cx="159734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106" name="Line 85"/>
            <p:cNvSpPr>
              <a:spLocks noChangeShapeType="1"/>
            </p:cNvSpPr>
            <p:nvPr/>
          </p:nvSpPr>
          <p:spPr bwMode="auto">
            <a:xfrm>
              <a:off x="7092280" y="5949280"/>
              <a:ext cx="230076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524328" y="566124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dirty="0" smtClean="0">
                  <a:solidFill>
                    <a:schemeClr val="accent1"/>
                  </a:solidFill>
                </a:rPr>
                <a:t>….</a:t>
              </a:r>
              <a:endParaRPr lang="el-GR" sz="3600" dirty="0">
                <a:solidFill>
                  <a:schemeClr val="accent1"/>
                </a:solidFill>
              </a:endParaRPr>
            </a:p>
          </p:txBody>
        </p:sp>
        <p:sp>
          <p:nvSpPr>
            <p:cNvPr id="110" name="Oval 63"/>
            <p:cNvSpPr>
              <a:spLocks noChangeArrowheads="1"/>
            </p:cNvSpPr>
            <p:nvPr/>
          </p:nvSpPr>
          <p:spPr bwMode="auto">
            <a:xfrm>
              <a:off x="3131840" y="3645024"/>
              <a:ext cx="162665" cy="24447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111" name="Oval 64"/>
            <p:cNvSpPr>
              <a:spLocks noChangeArrowheads="1"/>
            </p:cNvSpPr>
            <p:nvPr/>
          </p:nvSpPr>
          <p:spPr bwMode="auto">
            <a:xfrm>
              <a:off x="2771800" y="4077072"/>
              <a:ext cx="162665" cy="2444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112" name="Line 68"/>
            <p:cNvSpPr>
              <a:spLocks noChangeShapeType="1"/>
            </p:cNvSpPr>
            <p:nvPr/>
          </p:nvSpPr>
          <p:spPr bwMode="auto">
            <a:xfrm flipH="1">
              <a:off x="2555776" y="4221088"/>
              <a:ext cx="326796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113" name="Line 68"/>
            <p:cNvSpPr>
              <a:spLocks noChangeShapeType="1"/>
            </p:cNvSpPr>
            <p:nvPr/>
          </p:nvSpPr>
          <p:spPr bwMode="auto">
            <a:xfrm flipH="1">
              <a:off x="2915816" y="3789040"/>
              <a:ext cx="326796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114" name="Oval 63"/>
            <p:cNvSpPr>
              <a:spLocks noChangeArrowheads="1"/>
            </p:cNvSpPr>
            <p:nvPr/>
          </p:nvSpPr>
          <p:spPr bwMode="auto">
            <a:xfrm>
              <a:off x="4788024" y="4005064"/>
              <a:ext cx="162665" cy="24447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115" name="Line 68"/>
            <p:cNvSpPr>
              <a:spLocks noChangeShapeType="1"/>
            </p:cNvSpPr>
            <p:nvPr/>
          </p:nvSpPr>
          <p:spPr bwMode="auto">
            <a:xfrm flipH="1">
              <a:off x="4572000" y="4149080"/>
              <a:ext cx="326796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  <p:sp>
          <p:nvSpPr>
            <p:cNvPr id="116" name="Oval 63"/>
            <p:cNvSpPr>
              <a:spLocks noChangeArrowheads="1"/>
            </p:cNvSpPr>
            <p:nvPr/>
          </p:nvSpPr>
          <p:spPr bwMode="auto">
            <a:xfrm>
              <a:off x="3284240" y="3797424"/>
              <a:ext cx="162665" cy="244475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l-GR" dirty="0"/>
            </a:p>
          </p:txBody>
        </p:sp>
        <p:sp>
          <p:nvSpPr>
            <p:cNvPr id="117" name="Line 68"/>
            <p:cNvSpPr>
              <a:spLocks noChangeShapeType="1"/>
            </p:cNvSpPr>
            <p:nvPr/>
          </p:nvSpPr>
          <p:spPr bwMode="auto">
            <a:xfrm flipH="1">
              <a:off x="3068216" y="3941440"/>
              <a:ext cx="326796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l-GR" dirty="0"/>
            </a:p>
          </p:txBody>
        </p:sp>
      </p:grpSp>
      <p:sp>
        <p:nvSpPr>
          <p:cNvPr id="107" name="Freeform 106"/>
          <p:cNvSpPr/>
          <p:nvPr/>
        </p:nvSpPr>
        <p:spPr>
          <a:xfrm>
            <a:off x="1012371" y="5077747"/>
            <a:ext cx="6531429" cy="1473639"/>
          </a:xfrm>
          <a:custGeom>
            <a:avLst/>
            <a:gdLst>
              <a:gd name="connsiteX0" fmla="*/ 1426029 w 6531429"/>
              <a:gd name="connsiteY0" fmla="*/ 0 h 1979386"/>
              <a:gd name="connsiteX1" fmla="*/ 1045029 w 6531429"/>
              <a:gd name="connsiteY1" fmla="*/ 587829 h 1979386"/>
              <a:gd name="connsiteX2" fmla="*/ 478972 w 6531429"/>
              <a:gd name="connsiteY2" fmla="*/ 1077686 h 1979386"/>
              <a:gd name="connsiteX3" fmla="*/ 43543 w 6531429"/>
              <a:gd name="connsiteY3" fmla="*/ 1676400 h 1979386"/>
              <a:gd name="connsiteX4" fmla="*/ 740229 w 6531429"/>
              <a:gd name="connsiteY4" fmla="*/ 1807029 h 1979386"/>
              <a:gd name="connsiteX5" fmla="*/ 3341915 w 6531429"/>
              <a:gd name="connsiteY5" fmla="*/ 1132114 h 1979386"/>
              <a:gd name="connsiteX6" fmla="*/ 3015343 w 6531429"/>
              <a:gd name="connsiteY6" fmla="*/ 1709057 h 1979386"/>
              <a:gd name="connsiteX7" fmla="*/ 3646715 w 6531429"/>
              <a:gd name="connsiteY7" fmla="*/ 1763486 h 1979386"/>
              <a:gd name="connsiteX8" fmla="*/ 5976258 w 6531429"/>
              <a:gd name="connsiteY8" fmla="*/ 1317171 h 1979386"/>
              <a:gd name="connsiteX9" fmla="*/ 5638800 w 6531429"/>
              <a:gd name="connsiteY9" fmla="*/ 1894114 h 1979386"/>
              <a:gd name="connsiteX10" fmla="*/ 6302829 w 6531429"/>
              <a:gd name="connsiteY10" fmla="*/ 1828800 h 1979386"/>
              <a:gd name="connsiteX11" fmla="*/ 6531429 w 6531429"/>
              <a:gd name="connsiteY11" fmla="*/ 1611086 h 1979386"/>
              <a:gd name="connsiteX0" fmla="*/ 1183365 w 6531429"/>
              <a:gd name="connsiteY0" fmla="*/ 79445 h 1473639"/>
              <a:gd name="connsiteX1" fmla="*/ 1045029 w 6531429"/>
              <a:gd name="connsiteY1" fmla="*/ 82082 h 1473639"/>
              <a:gd name="connsiteX2" fmla="*/ 478972 w 6531429"/>
              <a:gd name="connsiteY2" fmla="*/ 571939 h 1473639"/>
              <a:gd name="connsiteX3" fmla="*/ 43543 w 6531429"/>
              <a:gd name="connsiteY3" fmla="*/ 1170653 h 1473639"/>
              <a:gd name="connsiteX4" fmla="*/ 740229 w 6531429"/>
              <a:gd name="connsiteY4" fmla="*/ 1301282 h 1473639"/>
              <a:gd name="connsiteX5" fmla="*/ 3341915 w 6531429"/>
              <a:gd name="connsiteY5" fmla="*/ 626367 h 1473639"/>
              <a:gd name="connsiteX6" fmla="*/ 3015343 w 6531429"/>
              <a:gd name="connsiteY6" fmla="*/ 1203310 h 1473639"/>
              <a:gd name="connsiteX7" fmla="*/ 3646715 w 6531429"/>
              <a:gd name="connsiteY7" fmla="*/ 1257739 h 1473639"/>
              <a:gd name="connsiteX8" fmla="*/ 5976258 w 6531429"/>
              <a:gd name="connsiteY8" fmla="*/ 811424 h 1473639"/>
              <a:gd name="connsiteX9" fmla="*/ 5638800 w 6531429"/>
              <a:gd name="connsiteY9" fmla="*/ 1388367 h 1473639"/>
              <a:gd name="connsiteX10" fmla="*/ 6302829 w 6531429"/>
              <a:gd name="connsiteY10" fmla="*/ 1323053 h 1473639"/>
              <a:gd name="connsiteX11" fmla="*/ 6531429 w 6531429"/>
              <a:gd name="connsiteY11" fmla="*/ 1105339 h 1473639"/>
              <a:gd name="connsiteX0" fmla="*/ 1183365 w 6531429"/>
              <a:gd name="connsiteY0" fmla="*/ 79445 h 1473639"/>
              <a:gd name="connsiteX1" fmla="*/ 1045029 w 6531429"/>
              <a:gd name="connsiteY1" fmla="*/ 82082 h 1473639"/>
              <a:gd name="connsiteX2" fmla="*/ 607301 w 6531429"/>
              <a:gd name="connsiteY2" fmla="*/ 295469 h 1473639"/>
              <a:gd name="connsiteX3" fmla="*/ 478972 w 6531429"/>
              <a:gd name="connsiteY3" fmla="*/ 571939 h 1473639"/>
              <a:gd name="connsiteX4" fmla="*/ 43543 w 6531429"/>
              <a:gd name="connsiteY4" fmla="*/ 1170653 h 1473639"/>
              <a:gd name="connsiteX5" fmla="*/ 740229 w 6531429"/>
              <a:gd name="connsiteY5" fmla="*/ 1301282 h 1473639"/>
              <a:gd name="connsiteX6" fmla="*/ 3341915 w 6531429"/>
              <a:gd name="connsiteY6" fmla="*/ 626367 h 1473639"/>
              <a:gd name="connsiteX7" fmla="*/ 3015343 w 6531429"/>
              <a:gd name="connsiteY7" fmla="*/ 1203310 h 1473639"/>
              <a:gd name="connsiteX8" fmla="*/ 3646715 w 6531429"/>
              <a:gd name="connsiteY8" fmla="*/ 1257739 h 1473639"/>
              <a:gd name="connsiteX9" fmla="*/ 5976258 w 6531429"/>
              <a:gd name="connsiteY9" fmla="*/ 811424 h 1473639"/>
              <a:gd name="connsiteX10" fmla="*/ 5638800 w 6531429"/>
              <a:gd name="connsiteY10" fmla="*/ 1388367 h 1473639"/>
              <a:gd name="connsiteX11" fmla="*/ 6302829 w 6531429"/>
              <a:gd name="connsiteY11" fmla="*/ 1323053 h 1473639"/>
              <a:gd name="connsiteX12" fmla="*/ 6531429 w 6531429"/>
              <a:gd name="connsiteY12" fmla="*/ 1105339 h 147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1429" h="1473639">
                <a:moveTo>
                  <a:pt x="1183365" y="79445"/>
                </a:moveTo>
                <a:cubicBezTo>
                  <a:pt x="1071786" y="283552"/>
                  <a:pt x="1162428" y="0"/>
                  <a:pt x="1045029" y="82082"/>
                </a:cubicBezTo>
                <a:cubicBezTo>
                  <a:pt x="972987" y="122436"/>
                  <a:pt x="701644" y="213826"/>
                  <a:pt x="607301" y="295469"/>
                </a:cubicBezTo>
                <a:cubicBezTo>
                  <a:pt x="512958" y="377112"/>
                  <a:pt x="572932" y="426075"/>
                  <a:pt x="478972" y="571939"/>
                </a:cubicBezTo>
                <a:cubicBezTo>
                  <a:pt x="385012" y="717803"/>
                  <a:pt x="0" y="1049096"/>
                  <a:pt x="43543" y="1170653"/>
                </a:cubicBezTo>
                <a:cubicBezTo>
                  <a:pt x="87086" y="1292210"/>
                  <a:pt x="190500" y="1391996"/>
                  <a:pt x="740229" y="1301282"/>
                </a:cubicBezTo>
                <a:cubicBezTo>
                  <a:pt x="1289958" y="1210568"/>
                  <a:pt x="2962729" y="642696"/>
                  <a:pt x="3341915" y="626367"/>
                </a:cubicBezTo>
                <a:cubicBezTo>
                  <a:pt x="3721101" y="610038"/>
                  <a:pt x="2964543" y="1098081"/>
                  <a:pt x="3015343" y="1203310"/>
                </a:cubicBezTo>
                <a:cubicBezTo>
                  <a:pt x="3066143" y="1308539"/>
                  <a:pt x="3153229" y="1323053"/>
                  <a:pt x="3646715" y="1257739"/>
                </a:cubicBezTo>
                <a:cubicBezTo>
                  <a:pt x="4140201" y="1192425"/>
                  <a:pt x="5644244" y="789653"/>
                  <a:pt x="5976258" y="811424"/>
                </a:cubicBezTo>
                <a:cubicBezTo>
                  <a:pt x="6308272" y="833195"/>
                  <a:pt x="5584372" y="1303096"/>
                  <a:pt x="5638800" y="1388367"/>
                </a:cubicBezTo>
                <a:cubicBezTo>
                  <a:pt x="5693229" y="1473639"/>
                  <a:pt x="6154058" y="1370224"/>
                  <a:pt x="6302829" y="1323053"/>
                </a:cubicBezTo>
                <a:cubicBezTo>
                  <a:pt x="6451600" y="1275882"/>
                  <a:pt x="6491514" y="1190610"/>
                  <a:pt x="6531429" y="1105339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84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Αναζήτηση </a:t>
            </a:r>
            <a:r>
              <a:rPr lang="el-GR" dirty="0" smtClean="0"/>
              <a:t>επαναληπτικής </a:t>
            </a:r>
            <a:r>
              <a:rPr lang="el-GR" dirty="0"/>
              <a:t>ε</a:t>
            </a:r>
            <a:r>
              <a:rPr lang="el-GR" dirty="0" smtClean="0"/>
              <a:t>κβάθυνσης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στο πρόβλημα των 8-puzzles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59"/>
          <a:stretch>
            <a:fillRect/>
          </a:stretch>
        </p:blipFill>
        <p:spPr bwMode="auto">
          <a:xfrm>
            <a:off x="919722" y="1459806"/>
            <a:ext cx="73045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2060848"/>
            <a:ext cx="259228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/>
                </a:solidFill>
                <a:latin typeface="+mn-lt"/>
              </a:rPr>
              <a:t>Αύξηση του βάθους κατά 1</a:t>
            </a:r>
          </a:p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2924944"/>
            <a:ext cx="165618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/>
                </a:solidFill>
                <a:latin typeface="+mj-lt"/>
              </a:rPr>
              <a:t>με όριο το 2</a:t>
            </a:r>
            <a:r>
              <a:rPr lang="el-GR" sz="2400" baseline="30000" dirty="0" smtClean="0">
                <a:solidFill>
                  <a:schemeClr val="tx2"/>
                </a:solidFill>
                <a:latin typeface="+mj-lt"/>
              </a:rPr>
              <a:t>ο</a:t>
            </a:r>
            <a:r>
              <a:rPr lang="el-GR" sz="2400" dirty="0" smtClean="0">
                <a:solidFill>
                  <a:schemeClr val="tx2"/>
                </a:solidFill>
                <a:latin typeface="+mj-lt"/>
              </a:rPr>
              <a:t> επίπεδο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92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Αναζήτηση </a:t>
            </a:r>
            <a:r>
              <a:rPr lang="el-GR" sz="4400" dirty="0" smtClean="0"/>
              <a:t>επαναληπτικής </a:t>
            </a:r>
            <a:r>
              <a:rPr lang="el-GR" sz="4400" dirty="0"/>
              <a:t>ε</a:t>
            </a:r>
            <a:r>
              <a:rPr lang="el-GR" sz="4400" dirty="0" smtClean="0"/>
              <a:t>κβάθυνσης </a:t>
            </a:r>
            <a:r>
              <a:rPr lang="el-GR" b="0" dirty="0"/>
              <a:t>(σχόλια)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/>
              <a:t>Μειονεκτήματα:</a:t>
            </a:r>
          </a:p>
          <a:p>
            <a:pPr>
              <a:spcBef>
                <a:spcPts val="1200"/>
              </a:spcBef>
            </a:pPr>
            <a:r>
              <a:rPr lang="el-GR" dirty="0"/>
              <a:t>Δε θυμάται τίποτα από τον προηγούμενο κύκλο αναζήτησης.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u="sng" dirty="0"/>
              <a:t>Πλεονεκτήματα: </a:t>
            </a:r>
          </a:p>
          <a:p>
            <a:pPr>
              <a:spcBef>
                <a:spcPts val="1200"/>
              </a:spcBef>
            </a:pPr>
            <a:r>
              <a:rPr lang="el-GR" dirty="0"/>
              <a:t>Είναι πλήρης. </a:t>
            </a:r>
          </a:p>
          <a:p>
            <a:pPr>
              <a:spcBef>
                <a:spcPts val="1200"/>
              </a:spcBef>
            </a:pPr>
            <a:r>
              <a:rPr lang="el-GR" dirty="0"/>
              <a:t>Αν το βάθος αυξάνεται κατά 1 σε κάθε κύκλο και ο IDS βρει λύση, τότε αυτή η λύση θα είναι η καλύτερη χρονικά.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Συνδυάζει τα πλεονεκτήματα των DFS και BFS  και έχει </a:t>
            </a:r>
            <a:r>
              <a:rPr lang="el-GR" dirty="0"/>
              <a:t>αποδειχθεί ότι έχει την ίδια πολυπλοκότητα σε χώρο και χρόνο με </a:t>
            </a:r>
            <a:r>
              <a:rPr lang="el-GR" dirty="0" smtClean="0"/>
              <a:t>αυτούς.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Δεν κινδυνεύει να χαθεί σε κάποιο κλαδί απείρου μήκους. 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20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διπλής </a:t>
            </a:r>
            <a:r>
              <a:rPr lang="el-GR" sz="4400" dirty="0"/>
              <a:t>κ</a:t>
            </a:r>
            <a:r>
              <a:rPr lang="el-GR" sz="4400" dirty="0" smtClean="0"/>
              <a:t>ατεύθυνσης 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b="0" dirty="0"/>
              <a:t>(Σχήμα)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5" name="Picture 7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593919"/>
            <a:ext cx="69469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3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Εισαγωγή στην Τεχνητή Νοημοσύνη</a:t>
            </a:r>
          </a:p>
          <a:p>
            <a:pPr>
              <a:spcBef>
                <a:spcPts val="1800"/>
              </a:spcBef>
            </a:pPr>
            <a:r>
              <a:rPr lang="el-GR" dirty="0"/>
              <a:t>Επίλυση προβλημάτων</a:t>
            </a:r>
          </a:p>
          <a:p>
            <a:pPr>
              <a:spcBef>
                <a:spcPts val="1800"/>
              </a:spcBef>
            </a:pPr>
            <a:r>
              <a:rPr lang="el-GR" dirty="0"/>
              <a:t>Αλγόριθμοι Αναζήτησης</a:t>
            </a:r>
          </a:p>
          <a:p>
            <a:pPr lvl="1">
              <a:spcBef>
                <a:spcPts val="18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Τυφλοί </a:t>
            </a:r>
            <a:r>
              <a:rPr lang="el-GR" b="1" dirty="0">
                <a:solidFill>
                  <a:srgbClr val="004A82"/>
                </a:solidFill>
              </a:rPr>
              <a:t>Αλγόριθμοι Αναζήτησης</a:t>
            </a:r>
          </a:p>
          <a:p>
            <a:pPr lvl="1">
              <a:spcBef>
                <a:spcPts val="1800"/>
              </a:spcBef>
            </a:pPr>
            <a:r>
              <a:rPr lang="el-GR" dirty="0" smtClean="0"/>
              <a:t>Ευριστικοί </a:t>
            </a:r>
            <a:r>
              <a:rPr lang="el-GR" dirty="0"/>
              <a:t>Αλγόριθμοι Αναζήτησης</a:t>
            </a:r>
          </a:p>
          <a:p>
            <a:pPr>
              <a:spcBef>
                <a:spcPts val="1800"/>
              </a:spcBef>
            </a:pPr>
            <a:r>
              <a:rPr lang="el-GR" dirty="0"/>
              <a:t>Αναπαράσταση Γνώσης</a:t>
            </a:r>
          </a:p>
          <a:p>
            <a:pPr>
              <a:spcBef>
                <a:spcPts val="1800"/>
              </a:spcBef>
            </a:pPr>
            <a:r>
              <a:rPr lang="el-GR" dirty="0"/>
              <a:t>Συστήματα βασισμένα στη γνώση</a:t>
            </a:r>
          </a:p>
          <a:p>
            <a:pPr>
              <a:spcBef>
                <a:spcPts val="1800"/>
              </a:spcBef>
            </a:pPr>
            <a:r>
              <a:rPr lang="el-GR" dirty="0"/>
              <a:t>Μηχανική Μάθηση</a:t>
            </a:r>
          </a:p>
          <a:p>
            <a:pPr>
              <a:spcBef>
                <a:spcPts val="1800"/>
              </a:spcBef>
            </a:pPr>
            <a:r>
              <a:rPr lang="el-GR" dirty="0"/>
              <a:t>Νοήμονες πράκτορες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20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διπλής </a:t>
            </a:r>
            <a:r>
              <a:rPr lang="el-GR" sz="4400" dirty="0"/>
              <a:t>κ</a:t>
            </a:r>
            <a:r>
              <a:rPr lang="el-GR" sz="4400" dirty="0" smtClean="0"/>
              <a:t>ατεύθυνσης 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b="0" dirty="0"/>
              <a:t>(Bidirectional Search - BiS)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u="sng" dirty="0"/>
              <a:t>Βασική Ιδέα: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Αναζήτηση </a:t>
            </a:r>
            <a:r>
              <a:rPr lang="el-GR" dirty="0"/>
              <a:t>ταυτόχρονα από την αρχική κατάσταση προς το στόχο και από τον στόχο προς την αρχική </a:t>
            </a:r>
            <a:r>
              <a:rPr lang="el-GR" dirty="0" smtClean="0"/>
              <a:t>κατάσταση εφαρμόζεται </a:t>
            </a:r>
            <a:r>
              <a:rPr lang="el-GR" dirty="0"/>
              <a:t>όταν οι ενέργειες είναι </a:t>
            </a:r>
            <a:r>
              <a:rPr lang="el-GR" dirty="0" smtClean="0"/>
              <a:t>αναστρέψιμες. Σταματά </a:t>
            </a:r>
            <a:r>
              <a:rPr lang="el-GR" dirty="0"/>
              <a:t>όταν οι δύο αναζητήσεις συναντηθούν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u="sng" dirty="0"/>
              <a:t>Προβλήματα: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Τι </a:t>
            </a:r>
            <a:r>
              <a:rPr lang="el-GR" dirty="0"/>
              <a:t>σημαίνει αναζήτηση από τον στόχο προς τα πίσω στην αρχική κατάσταση;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Τι </a:t>
            </a:r>
            <a:r>
              <a:rPr lang="el-GR" dirty="0"/>
              <a:t>γίνεται όταν έχουμε πολλές πιθανές καταστάσεις στόχου ;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Μπορούμε </a:t>
            </a:r>
            <a:r>
              <a:rPr lang="el-GR" dirty="0"/>
              <a:t>να ελέγξουμε αποδοτικά πότε συναντώνται οι δύο αναζητήσεις ;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Τι </a:t>
            </a:r>
            <a:r>
              <a:rPr lang="el-GR" dirty="0"/>
              <a:t>είδους αναζήτηση κάνουμε σε κάθε μια;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διπλής </a:t>
            </a:r>
            <a:r>
              <a:rPr lang="el-GR" sz="4400" dirty="0"/>
              <a:t>κ</a:t>
            </a:r>
            <a:r>
              <a:rPr lang="el-GR" sz="4400" dirty="0" smtClean="0"/>
              <a:t>ατεύθυνσης 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b="0" dirty="0"/>
              <a:t>(Bidirectional Search - BiS)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u="sng" dirty="0"/>
              <a:t>Προϋποθέσεις κάτω από τις οποίες μπορεί να εφαρμοστεί: </a:t>
            </a:r>
          </a:p>
          <a:p>
            <a:pPr>
              <a:spcBef>
                <a:spcPts val="1200"/>
              </a:spcBef>
            </a:pPr>
            <a:r>
              <a:rPr lang="el-GR" dirty="0"/>
              <a:t>Οι τελεστές μετάβασης είναι αντιστρέψιμοι (reversible), και </a:t>
            </a:r>
          </a:p>
          <a:p>
            <a:pPr>
              <a:spcBef>
                <a:spcPts val="1200"/>
              </a:spcBef>
            </a:pPr>
            <a:r>
              <a:rPr lang="el-GR" dirty="0"/>
              <a:t>Είναι πλήρως γνωστή η τελική κατάσταση.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u="sng" dirty="0"/>
              <a:t>Εφαρμογή</a:t>
            </a:r>
          </a:p>
          <a:p>
            <a:pPr>
              <a:spcBef>
                <a:spcPts val="1200"/>
              </a:spcBef>
            </a:pPr>
            <a:r>
              <a:rPr lang="el-GR" dirty="0"/>
              <a:t>Αρχίζει την αναζήτηση από την αρχική και τελική κατάσταση ταυτόχρονα.</a:t>
            </a:r>
          </a:p>
          <a:p>
            <a:pPr>
              <a:spcBef>
                <a:spcPts val="1200"/>
              </a:spcBef>
            </a:pPr>
            <a:r>
              <a:rPr lang="el-GR" dirty="0"/>
              <a:t>Αν κάποια κατάσταση που επεκτείνεται είναι κοινή, τότε βρέθηκε λύση.</a:t>
            </a:r>
          </a:p>
          <a:p>
            <a:pPr>
              <a:spcBef>
                <a:spcPts val="1200"/>
              </a:spcBef>
            </a:pPr>
            <a:r>
              <a:rPr lang="el-GR" dirty="0"/>
              <a:t>Λύση είναι η ένωση των μονοπατιών από την κοινή κατάσταση έως την αρχική και έως την τελική κατάσταση.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u="sng" dirty="0"/>
              <a:t>Μειονεκτήματα:</a:t>
            </a:r>
          </a:p>
          <a:p>
            <a:pPr>
              <a:spcBef>
                <a:spcPts val="1200"/>
              </a:spcBef>
            </a:pPr>
            <a:r>
              <a:rPr lang="el-GR" dirty="0"/>
              <a:t>Υπάρχει επιπλέον κόστος επικοινωνίας μεταξύ των δύο αναζητήσεων.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48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επέκτασης </a:t>
            </a:r>
            <a:r>
              <a:rPr lang="el-GR" sz="4400" dirty="0"/>
              <a:t>και </a:t>
            </a:r>
            <a:r>
              <a:rPr lang="el-GR" sz="4400" dirty="0"/>
              <a:t>ο</a:t>
            </a:r>
            <a:r>
              <a:rPr lang="el-GR" sz="4400" dirty="0" smtClean="0"/>
              <a:t>ριοθέτησης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b="0" dirty="0"/>
              <a:t> (Branch and Bound - B&amp;B)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80831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dirty="0"/>
              <a:t>Ο αλγόριθμος επέκτασης και οριοθέτησης  εφαρμόζεται σε προβλήματα όπου αναζητείται η βέλτιστη λύση (ελάχιστο κόστος). </a:t>
            </a:r>
          </a:p>
          <a:p>
            <a:pPr>
              <a:spcBef>
                <a:spcPts val="3000"/>
              </a:spcBef>
            </a:pPr>
            <a:r>
              <a:rPr lang="el-GR" dirty="0"/>
              <a:t>Ο Β&amp;Β κλαδεύει καταστάσεις (pruning) και μειώνει το χώρο αναζήτησης.</a:t>
            </a:r>
          </a:p>
          <a:p>
            <a:pPr>
              <a:spcBef>
                <a:spcPts val="30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16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Αλγόριθμος </a:t>
            </a:r>
            <a:r>
              <a:rPr lang="el-GR" dirty="0" smtClean="0"/>
              <a:t>επέκτασης </a:t>
            </a:r>
            <a:r>
              <a:rPr lang="el-GR" dirty="0"/>
              <a:t>και </a:t>
            </a:r>
            <a:r>
              <a:rPr lang="el-GR" dirty="0" smtClean="0"/>
              <a:t>οριοθέτησης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 (Branch and Bound - B&amp;B)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……..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Βγάλε όλες τις καταστάσεις από το μέτωπο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Εφάρμοσε τους τελεστές για να παράγεις τις καταστάσεις-παιδιά  που σχηματίζονται </a:t>
            </a:r>
            <a:r>
              <a:rPr lang="el-GR" b="1" dirty="0">
                <a:solidFill>
                  <a:srgbClr val="004A82"/>
                </a:solidFill>
              </a:rPr>
              <a:t>από κάθε κατάσταση </a:t>
            </a:r>
            <a:r>
              <a:rPr lang="el-GR" dirty="0"/>
              <a:t>του μετώπου, και τοποθέτησέ τες στο κενό μέτωπο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Ταξινόμησε το μέτωπο </a:t>
            </a:r>
            <a:r>
              <a:rPr lang="el-GR" dirty="0"/>
              <a:t>βάσει ενός μέχρι τώρα κόστους αναζήτησης και </a:t>
            </a:r>
            <a:r>
              <a:rPr lang="el-GR" b="1" dirty="0">
                <a:solidFill>
                  <a:srgbClr val="004A82"/>
                </a:solidFill>
              </a:rPr>
              <a:t>άφησε στο μέτωπο </a:t>
            </a:r>
            <a:r>
              <a:rPr lang="el-GR" dirty="0"/>
              <a:t>μόνο αυτές τις καταστάσεις-παιδιά που η διαδρομή έως εκεί δεν υπερβαίνει ένα μέγιστο επιτρεπόμενο κόστος.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	………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13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Αλγόριθμος </a:t>
            </a:r>
            <a:r>
              <a:rPr lang="el-GR" dirty="0" smtClean="0"/>
              <a:t>επέκτασης </a:t>
            </a:r>
            <a:r>
              <a:rPr lang="el-GR" dirty="0"/>
              <a:t>και </a:t>
            </a:r>
            <a:r>
              <a:rPr lang="el-GR" dirty="0" smtClean="0"/>
              <a:t>οριοθέτησης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 (Branch and Bound - B&amp;B)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Παράδειγμα κλαδέματος για το πρόβλημα του περιοδεύοντος πωλητή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37602"/>
              </p:ext>
            </p:extLst>
          </p:nvPr>
        </p:nvGraphicFramePr>
        <p:xfrm>
          <a:off x="2201863" y="2027238"/>
          <a:ext cx="4351337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4029761" imgH="4168750" progId="">
                  <p:embed/>
                </p:oleObj>
              </mc:Choice>
              <mc:Fallback>
                <p:oleObj r:id="rId3" imgW="4029761" imgH="416875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2027238"/>
                        <a:ext cx="4351337" cy="469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10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58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2014. </a:t>
            </a:r>
            <a:r>
              <a:rPr lang="el-GR" sz="2000" dirty="0"/>
              <a:t>Κατερίνα Γεωργούλη. «Τεχνητή Νοημοσύνη (Θ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4: Αλγόριθμοι Αναζήτησης (Τυφλές Μέθοδοι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794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3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Τυφλές μέθοδοι αναζήτησης </a:t>
            </a:r>
            <a:br>
              <a:rPr lang="el-GR" sz="4400" dirty="0" smtClean="0"/>
            </a:br>
            <a:r>
              <a:rPr lang="el-GR" b="0" dirty="0" smtClean="0"/>
              <a:t>(</a:t>
            </a:r>
            <a:r>
              <a:rPr lang="en-US" b="0" dirty="0"/>
              <a:t>Blind Search Methods)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800" dirty="0">
                <a:solidFill>
                  <a:schemeClr val="tx2"/>
                </a:solidFill>
              </a:rPr>
              <a:t>Πρώτα σε βάθος Αναζήτηση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l-GR" dirty="0"/>
              <a:t>(</a:t>
            </a:r>
            <a:r>
              <a:rPr lang="en-US" dirty="0"/>
              <a:t>Depth First Search) -  </a:t>
            </a:r>
            <a:r>
              <a:rPr lang="en-US" b="1" dirty="0">
                <a:solidFill>
                  <a:srgbClr val="C00000"/>
                </a:solidFill>
              </a:rPr>
              <a:t>DFS</a:t>
            </a:r>
          </a:p>
          <a:p>
            <a:pPr>
              <a:spcBef>
                <a:spcPts val="1800"/>
              </a:spcBef>
            </a:pPr>
            <a:r>
              <a:rPr lang="el-GR" sz="2800" dirty="0">
                <a:solidFill>
                  <a:schemeClr val="tx2"/>
                </a:solidFill>
              </a:rPr>
              <a:t>Πρώτα σε πλάτος αναζήτηση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l-GR" dirty="0"/>
              <a:t>(</a:t>
            </a:r>
            <a:r>
              <a:rPr lang="en-US" dirty="0"/>
              <a:t>Breadth First Search) - </a:t>
            </a:r>
            <a:r>
              <a:rPr lang="en-US" b="1" dirty="0">
                <a:solidFill>
                  <a:srgbClr val="C00000"/>
                </a:solidFill>
              </a:rPr>
              <a:t>BFS</a:t>
            </a:r>
          </a:p>
          <a:p>
            <a:pPr>
              <a:spcBef>
                <a:spcPts val="1800"/>
              </a:spcBef>
            </a:pPr>
            <a:r>
              <a:rPr lang="el-GR" sz="2800" dirty="0">
                <a:solidFill>
                  <a:schemeClr val="tx2"/>
                </a:solidFill>
              </a:rPr>
              <a:t>Επαναληπτική Εμβάθυνση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l-GR" dirty="0"/>
              <a:t>(</a:t>
            </a:r>
            <a:r>
              <a:rPr lang="en-US" dirty="0"/>
              <a:t>Iterative Deepening Search) - </a:t>
            </a:r>
            <a:r>
              <a:rPr lang="en-US" b="1" dirty="0">
                <a:solidFill>
                  <a:srgbClr val="C00000"/>
                </a:solidFill>
              </a:rPr>
              <a:t>IDS</a:t>
            </a:r>
          </a:p>
          <a:p>
            <a:pPr>
              <a:spcBef>
                <a:spcPts val="1800"/>
              </a:spcBef>
            </a:pPr>
            <a:r>
              <a:rPr lang="el-GR" sz="2800" dirty="0">
                <a:solidFill>
                  <a:schemeClr val="tx2"/>
                </a:solidFill>
              </a:rPr>
              <a:t>Αναζήτηση Διπλής Κατεύθυνσης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l-GR" dirty="0"/>
              <a:t>(</a:t>
            </a:r>
            <a:r>
              <a:rPr lang="en-US" dirty="0"/>
              <a:t>Bi-directional Search) - </a:t>
            </a:r>
            <a:r>
              <a:rPr lang="en-US" b="1" dirty="0">
                <a:solidFill>
                  <a:srgbClr val="C00000"/>
                </a:solidFill>
              </a:rPr>
              <a:t>BiS</a:t>
            </a:r>
          </a:p>
          <a:p>
            <a:pPr>
              <a:spcBef>
                <a:spcPts val="1800"/>
              </a:spcBef>
            </a:pPr>
            <a:r>
              <a:rPr lang="el-GR" sz="2800" dirty="0">
                <a:solidFill>
                  <a:schemeClr val="tx2"/>
                </a:solidFill>
              </a:rPr>
              <a:t>Επέκταση και Οριοθέτηση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l-GR" dirty="0"/>
              <a:t>(</a:t>
            </a:r>
            <a:r>
              <a:rPr lang="en-US" dirty="0"/>
              <a:t>Branch &amp; Bound) - </a:t>
            </a:r>
            <a:r>
              <a:rPr lang="en-US" b="1" dirty="0" smtClean="0">
                <a:solidFill>
                  <a:srgbClr val="C00000"/>
                </a:solidFill>
              </a:rPr>
              <a:t>B&amp;B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86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885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Τυπικά </a:t>
            </a:r>
            <a:r>
              <a:rPr lang="el-GR" dirty="0"/>
              <a:t>β</a:t>
            </a:r>
            <a:r>
              <a:rPr lang="el-GR" dirty="0" smtClean="0"/>
              <a:t>ήματα </a:t>
            </a:r>
            <a:r>
              <a:rPr lang="el-GR" dirty="0"/>
              <a:t>α</a:t>
            </a:r>
            <a:r>
              <a:rPr lang="el-GR" dirty="0" smtClean="0"/>
              <a:t>λγόριθμων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1245556"/>
            <a:ext cx="6624638" cy="4941887"/>
          </a:xfrm>
          <a:prstGeom prst="rect">
            <a:avLst/>
          </a:prstGeom>
          <a:solidFill>
            <a:srgbClr val="F2F2F2"/>
          </a:solidFill>
          <a:ln w="9360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SearchProblem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problem, search-method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) 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returns </a:t>
            </a:r>
            <a:r>
              <a:rPr lang="en-US" sz="2400" b="1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solution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l-GR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ή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 failure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 closed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←  </a:t>
            </a:r>
            <a:r>
              <a:rPr lang="el-GR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άδεια λίστα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front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← </a:t>
            </a:r>
            <a:r>
              <a:rPr lang="en-US" sz="2400" dirty="0">
                <a:solidFill>
                  <a:srgbClr val="82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MakeFront(InitialState[problem])</a:t>
            </a:r>
            <a:endParaRPr lang="el-GR" sz="2400" dirty="0">
              <a:solidFill>
                <a:srgbClr val="82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loop do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    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front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is empty 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then return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failure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    node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←  </a:t>
            </a:r>
            <a:r>
              <a:rPr lang="en-US" sz="2400" b="1" dirty="0">
                <a:solidFill>
                  <a:srgbClr val="1F4923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Head</a:t>
            </a:r>
            <a:r>
              <a:rPr lang="en-US" sz="2400" dirty="0">
                <a:solidFill>
                  <a:srgbClr val="0D6D18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0D6D18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front</a:t>
            </a:r>
            <a:r>
              <a:rPr lang="en-US" sz="2400" dirty="0">
                <a:solidFill>
                  <a:srgbClr val="0D6D18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    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node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belongs to  </a:t>
            </a:r>
            <a:r>
              <a:rPr lang="en-US" sz="2400" b="1" dirty="0">
                <a:solidFill>
                  <a:srgbClr val="1F4923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GoalStates[problem] </a:t>
            </a:r>
            <a:r>
              <a:rPr lang="en-US" sz="2400" b="1" i="1" dirty="0">
                <a:solidFill>
                  <a:srgbClr val="1F4923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endParaRPr lang="el-GR" sz="2400" b="1" dirty="0">
              <a:solidFill>
                <a:srgbClr val="1F4923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    	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then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return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Solution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node)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    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node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is not in </a:t>
            </a:r>
            <a:r>
              <a:rPr lang="en-US" sz="2400" b="1" i="1" dirty="0">
                <a:solidFill>
                  <a:srgbClr val="1F4923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Closed</a:t>
            </a:r>
            <a:r>
              <a:rPr lang="en-US" sz="2400" i="1" dirty="0">
                <a:solidFill>
                  <a:srgbClr val="0D6D18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    	add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node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to </a:t>
            </a: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Closed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1793875" indent="-982663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front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← 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ExpandFront</a:t>
            </a:r>
            <a:r>
              <a:rPr lang="en-US" sz="2400" dirty="0" smtClean="0">
                <a:solidFill>
                  <a:srgbClr val="82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82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front</a:t>
            </a:r>
            <a:r>
              <a:rPr lang="en-US" sz="2400" dirty="0" smtClean="0">
                <a:solidFill>
                  <a:srgbClr val="82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,</a:t>
            </a:r>
            <a:r>
              <a:rPr lang="en-US" sz="2400" i="1" dirty="0" smtClean="0">
                <a:solidFill>
                  <a:srgbClr val="82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82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problem</a:t>
            </a:r>
            <a:r>
              <a:rPr lang="en-US" sz="2400" dirty="0">
                <a:solidFill>
                  <a:srgbClr val="82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)</a:t>
            </a:r>
            <a:endParaRPr lang="el-GR" sz="2400" dirty="0">
              <a:solidFill>
                <a:srgbClr val="82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r>
              <a:rPr lang="el-GR" sz="2400" b="1" dirty="0">
                <a:solidFill>
                  <a:srgbClr val="000000"/>
                </a:solidFill>
                <a:latin typeface="+mn-lt"/>
                <a:ea typeface="SimSun" panose="02010600030101010101" pitchFamily="2" charset="-122"/>
                <a:cs typeface="Times New Roman" pitchFamily="18" charset="0"/>
              </a:rPr>
              <a:t>end</a:t>
            </a:r>
            <a:endParaRPr lang="el-GR" sz="24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l-GR" sz="2200" b="1" dirty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7" name="13 - Επεξήγηση με παραλληλόγραμμο"/>
          <p:cNvSpPr>
            <a:spLocks noChangeArrowheads="1"/>
          </p:cNvSpPr>
          <p:nvPr/>
        </p:nvSpPr>
        <p:spPr bwMode="auto">
          <a:xfrm>
            <a:off x="6253956" y="4341031"/>
            <a:ext cx="2744787" cy="1565275"/>
          </a:xfrm>
          <a:prstGeom prst="wedgeRectCallout">
            <a:avLst>
              <a:gd name="adj1" fmla="val -136757"/>
              <a:gd name="adj2" fmla="val -4290"/>
            </a:avLst>
          </a:prstGeom>
          <a:solidFill>
            <a:schemeClr val="bg1"/>
          </a:solidFill>
          <a:ln w="9525" algn="ctr">
            <a:solidFill>
              <a:srgbClr val="82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l-GR" sz="24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Συνάρτηση που διαφοροποιείται από αλγόριθμο σε αλγόριθμο</a:t>
            </a:r>
          </a:p>
        </p:txBody>
      </p:sp>
    </p:spTree>
    <p:extLst>
      <p:ext uri="{BB962C8B-B14F-4D97-AF65-F5344CB8AC3E}">
        <p14:creationId xmlns:p14="http://schemas.microsoft.com/office/powerpoint/2010/main" val="41950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Ροή </a:t>
            </a:r>
            <a:r>
              <a:rPr lang="el-GR" dirty="0"/>
              <a:t>δ</a:t>
            </a:r>
            <a:r>
              <a:rPr lang="el-GR" dirty="0" smtClean="0"/>
              <a:t>ιαγράμματος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1052736"/>
            <a:ext cx="5040313" cy="5497018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function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SearchProblem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(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problem, search-method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) 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returns 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solution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l-GR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ή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 failure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 closed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←  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άδεια λίστα</a:t>
            </a: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front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←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MakeFront(InitialState[problem])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loop do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  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if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front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is empty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then return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failure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    node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←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F4923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Head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F4923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(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1F4923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front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F4923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)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  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if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node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belongs to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F4923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GoalStates[problem] 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1F4923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endParaRPr kumimoji="0" lang="el-GR" b="1" i="0" u="none" strike="noStrike" kern="0" cap="none" spc="0" normalizeH="0" baseline="0" noProof="0" dirty="0">
              <a:ln>
                <a:noFill/>
              </a:ln>
              <a:solidFill>
                <a:srgbClr val="1F4923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    	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then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return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Solution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node)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  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if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node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is not in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1F4923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Closed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D6D18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then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    	add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node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to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Closed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1793875" marR="0" lvl="0" indent="-982663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front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←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ExpandFront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(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node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,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 problem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)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Times New Roman" pitchFamily="18" charset="0"/>
            </a:endParaRPr>
          </a:p>
          <a:p>
            <a:pPr marL="0" marR="0" lvl="0" indent="0" defTabSz="449263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	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Times New Roman" pitchFamily="18" charset="0"/>
              </a:rPr>
              <a:t>end</a:t>
            </a:r>
          </a:p>
        </p:txBody>
      </p:sp>
      <p:grpSp>
        <p:nvGrpSpPr>
          <p:cNvPr id="86" name="Ομάδα 85"/>
          <p:cNvGrpSpPr/>
          <p:nvPr/>
        </p:nvGrpSpPr>
        <p:grpSpPr>
          <a:xfrm>
            <a:off x="5480723" y="1078292"/>
            <a:ext cx="3523661" cy="5268605"/>
            <a:chOff x="5480723" y="1078292"/>
            <a:chExt cx="3523661" cy="5268605"/>
          </a:xfrm>
        </p:grpSpPr>
        <p:sp>
          <p:nvSpPr>
            <p:cNvPr id="28" name="TextBox 27"/>
            <p:cNvSpPr txBox="1"/>
            <p:nvPr/>
          </p:nvSpPr>
          <p:spPr>
            <a:xfrm>
              <a:off x="5580112" y="1078292"/>
              <a:ext cx="2664296" cy="769441"/>
            </a:xfrm>
            <a:prstGeom prst="rect">
              <a:avLst/>
            </a:prstGeom>
            <a:noFill/>
            <a:ln w="28575">
              <a:solidFill>
                <a:srgbClr val="54205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 smtClean="0">
                  <a:latin typeface="+mn-lt"/>
                </a:rPr>
                <a:t>Δημιουργία Αρχικού Μετώπου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30" name="Ευθύγραμμο βέλος σύνδεσης 29"/>
            <p:cNvCxnSpPr>
              <a:stCxn id="28" idx="2"/>
              <a:endCxn id="31" idx="0"/>
            </p:cNvCxnSpPr>
            <p:nvPr/>
          </p:nvCxnSpPr>
          <p:spPr>
            <a:xfrm>
              <a:off x="6912260" y="1847733"/>
              <a:ext cx="0" cy="2782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Ρόμβος 30"/>
            <p:cNvSpPr/>
            <p:nvPr/>
          </p:nvSpPr>
          <p:spPr>
            <a:xfrm>
              <a:off x="5724128" y="2125972"/>
              <a:ext cx="2376264" cy="576064"/>
            </a:xfrm>
            <a:prstGeom prst="diamond">
              <a:avLst/>
            </a:prstGeom>
            <a:noFill/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 smtClean="0">
                  <a:solidFill>
                    <a:schemeClr val="tx1"/>
                  </a:solidFill>
                </a:rPr>
                <a:t>Μέτωπο </a:t>
              </a:r>
              <a:endParaRPr lang="el-GR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Ευθύγραμμο βέλος σύνδεσης 33"/>
            <p:cNvCxnSpPr>
              <a:stCxn id="31" idx="3"/>
            </p:cNvCxnSpPr>
            <p:nvPr/>
          </p:nvCxnSpPr>
          <p:spPr>
            <a:xfrm>
              <a:off x="8100392" y="2414004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788188" y="2449554"/>
              <a:ext cx="912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άδειο </a:t>
              </a:r>
              <a:endParaRPr lang="el-GR" sz="2200" dirty="0"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48164" y="2198560"/>
              <a:ext cx="456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…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41" name="Ευθύγραμμο βέλος σύνδεσης 40"/>
            <p:cNvCxnSpPr>
              <a:stCxn id="31" idx="2"/>
              <a:endCxn id="44" idx="0"/>
            </p:cNvCxnSpPr>
            <p:nvPr/>
          </p:nvCxnSpPr>
          <p:spPr>
            <a:xfrm>
              <a:off x="6912260" y="2702036"/>
              <a:ext cx="0" cy="5745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956768" y="2812092"/>
              <a:ext cx="12578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>
                  <a:latin typeface="+mn-lt"/>
                </a:rPr>
                <a:t>ό</a:t>
              </a:r>
              <a:r>
                <a:rPr lang="el-GR" sz="2200" dirty="0" smtClean="0">
                  <a:latin typeface="+mn-lt"/>
                </a:rPr>
                <a:t>χι άδειο </a:t>
              </a:r>
              <a:endParaRPr lang="el-GR" sz="2200" dirty="0">
                <a:latin typeface="+mn-lt"/>
              </a:endParaRPr>
            </a:p>
          </p:txBody>
        </p:sp>
        <p:sp>
          <p:nvSpPr>
            <p:cNvPr id="44" name="Ρόμβος 43"/>
            <p:cNvSpPr/>
            <p:nvPr/>
          </p:nvSpPr>
          <p:spPr>
            <a:xfrm>
              <a:off x="5724128" y="3276550"/>
              <a:ext cx="2376264" cy="576064"/>
            </a:xfrm>
            <a:prstGeom prst="diamond">
              <a:avLst/>
            </a:prstGeom>
            <a:noFill/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 smtClean="0">
                  <a:solidFill>
                    <a:schemeClr val="tx1"/>
                  </a:solidFill>
                </a:rPr>
                <a:t>Στόχος?</a:t>
              </a:r>
              <a:endParaRPr lang="el-GR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Ευθύγραμμο βέλος σύνδεσης 46"/>
            <p:cNvCxnSpPr>
              <a:stCxn id="44" idx="3"/>
            </p:cNvCxnSpPr>
            <p:nvPr/>
          </p:nvCxnSpPr>
          <p:spPr>
            <a:xfrm>
              <a:off x="8100392" y="3564582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957777" y="3498175"/>
              <a:ext cx="614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ναι</a:t>
              </a:r>
              <a:endParaRPr lang="el-GR" sz="2200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528806" y="3353036"/>
              <a:ext cx="456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…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52" name="Ευθύγραμμο βέλος σύνδεσης 51"/>
            <p:cNvCxnSpPr>
              <a:stCxn id="44" idx="2"/>
              <a:endCxn id="74" idx="0"/>
            </p:cNvCxnSpPr>
            <p:nvPr/>
          </p:nvCxnSpPr>
          <p:spPr>
            <a:xfrm>
              <a:off x="6912260" y="3852614"/>
              <a:ext cx="4312" cy="2760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053341" y="3702595"/>
              <a:ext cx="5746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όχι</a:t>
              </a:r>
              <a:endParaRPr lang="el-GR" sz="2200" dirty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80112" y="4980876"/>
              <a:ext cx="2664296" cy="430887"/>
            </a:xfrm>
            <a:prstGeom prst="rect">
              <a:avLst/>
            </a:prstGeom>
            <a:noFill/>
            <a:ln w="28575">
              <a:solidFill>
                <a:srgbClr val="87258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 smtClean="0">
                  <a:latin typeface="+mn-lt"/>
                </a:rPr>
                <a:t>Προσθήκη σε κλειστό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57" name="Γωνιακή σύνδεση 56"/>
            <p:cNvCxnSpPr>
              <a:stCxn id="55" idx="3"/>
            </p:cNvCxnSpPr>
            <p:nvPr/>
          </p:nvCxnSpPr>
          <p:spPr>
            <a:xfrm flipH="1">
              <a:off x="6921328" y="5196320"/>
              <a:ext cx="1323080" cy="562492"/>
            </a:xfrm>
            <a:prstGeom prst="bentConnector3">
              <a:avLst>
                <a:gd name="adj1" fmla="val -1727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336896" y="4835737"/>
              <a:ext cx="614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ναι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59" name="Ευθύγραμμο βέλος σύνδεσης 58"/>
            <p:cNvCxnSpPr>
              <a:stCxn id="55" idx="2"/>
              <a:endCxn id="61" idx="0"/>
            </p:cNvCxnSpPr>
            <p:nvPr/>
          </p:nvCxnSpPr>
          <p:spPr>
            <a:xfrm>
              <a:off x="6912260" y="5411763"/>
              <a:ext cx="18136" cy="5042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598248" y="5916010"/>
              <a:ext cx="2664296" cy="430887"/>
            </a:xfrm>
            <a:prstGeom prst="rect">
              <a:avLst/>
            </a:prstGeom>
            <a:noFill/>
            <a:ln w="28575">
              <a:solidFill>
                <a:srgbClr val="82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 smtClean="0">
                  <a:latin typeface="+mn-lt"/>
                </a:rPr>
                <a:t>Επέκταση Μετώπου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67" name="Γωνιακή σύνδεση 66"/>
            <p:cNvCxnSpPr/>
            <p:nvPr/>
          </p:nvCxnSpPr>
          <p:spPr>
            <a:xfrm rot="10800000" flipH="1">
              <a:off x="5580112" y="2420888"/>
              <a:ext cx="125880" cy="3717450"/>
            </a:xfrm>
            <a:prstGeom prst="bentConnector3">
              <a:avLst>
                <a:gd name="adj1" fmla="val -42373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Ρόμβος 73"/>
            <p:cNvSpPr/>
            <p:nvPr/>
          </p:nvSpPr>
          <p:spPr>
            <a:xfrm>
              <a:off x="5480723" y="4128713"/>
              <a:ext cx="2871697" cy="524423"/>
            </a:xfrm>
            <a:prstGeom prst="diamond">
              <a:avLst/>
            </a:prstGeom>
            <a:noFill/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 smtClean="0">
                  <a:solidFill>
                    <a:schemeClr val="tx1"/>
                  </a:solidFill>
                  <a:ea typeface="SimSun" charset="-122"/>
                  <a:sym typeface="Symbol"/>
                </a:rPr>
                <a:t> Κλειστό?</a:t>
              </a:r>
              <a:endParaRPr lang="el-GR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Ευθύγραμμο βέλος σύνδεσης 76"/>
            <p:cNvCxnSpPr>
              <a:stCxn id="74" idx="2"/>
              <a:endCxn id="55" idx="0"/>
            </p:cNvCxnSpPr>
            <p:nvPr/>
          </p:nvCxnSpPr>
          <p:spPr>
            <a:xfrm flipH="1">
              <a:off x="6912260" y="4653136"/>
              <a:ext cx="4312" cy="327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073563" y="4612872"/>
              <a:ext cx="5746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όχι</a:t>
              </a:r>
              <a:endParaRPr lang="el-GR" sz="2200" dirty="0">
                <a:latin typeface="+mn-lt"/>
              </a:endParaRPr>
            </a:p>
          </p:txBody>
        </p:sp>
      </p:grpSp>
      <p:cxnSp>
        <p:nvCxnSpPr>
          <p:cNvPr id="37" name="Ευθύγραμμο βέλος σύνδεσης 33"/>
          <p:cNvCxnSpPr/>
          <p:nvPr/>
        </p:nvCxnSpPr>
        <p:spPr>
          <a:xfrm flipH="1" flipV="1">
            <a:off x="5076056" y="4365104"/>
            <a:ext cx="440432" cy="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Αλγόριθμος </a:t>
            </a:r>
            <a:r>
              <a:rPr lang="el-GR" dirty="0" smtClean="0"/>
              <a:t>αναζήτησης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820000"/>
                </a:solidFill>
              </a:rPr>
              <a:t>Πρώτα </a:t>
            </a:r>
            <a:r>
              <a:rPr lang="el-GR" dirty="0">
                <a:solidFill>
                  <a:srgbClr val="820000"/>
                </a:solidFill>
              </a:rPr>
              <a:t>σε </a:t>
            </a:r>
            <a:r>
              <a:rPr lang="el-GR" dirty="0" smtClean="0">
                <a:solidFill>
                  <a:srgbClr val="820000"/>
                </a:solidFill>
              </a:rPr>
              <a:t>βάθος </a:t>
            </a:r>
            <a:r>
              <a:rPr lang="el-GR" dirty="0">
                <a:solidFill>
                  <a:srgbClr val="820000"/>
                </a:solidFill>
              </a:rPr>
              <a:t>- DFS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3669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2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dirty="0" smtClean="0"/>
              <a:t>Βάλε στο  άδειο μέτωπο την αρχική κατάσταση</a:t>
            </a:r>
          </a:p>
          <a:p>
            <a:pPr marL="457200" indent="-457200">
              <a:spcBef>
                <a:spcPts val="12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dirty="0" smtClean="0"/>
              <a:t>Αν το μέτωπο είναι άδειο  </a:t>
            </a:r>
            <a:r>
              <a:rPr lang="el-GR" b="1" dirty="0" smtClean="0"/>
              <a:t>δήλωσε ΑΠΟΤΥΧΙΑ, ΤΕΛΟΣ ΑΝΑΖΗΤΗΣΗΣ</a:t>
            </a:r>
          </a:p>
          <a:p>
            <a:pPr marL="457200" indent="-457200">
              <a:spcBef>
                <a:spcPts val="12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dirty="0" smtClean="0"/>
              <a:t>Βγάλε από το μέτωπο αναζήτησης την πρώτη σε σειρά κατάσταση.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Αν η κατάσταση είναι τελική τότε </a:t>
            </a:r>
            <a:r>
              <a:rPr lang="el-GR" b="1" dirty="0" smtClean="0"/>
              <a:t>βρέθηκε λύση, δήλωσε ΕΠΙΤΥΧΙΑ, ΤΕΛΟΣ ΑΝΑΖΗΤΗΣΗΣ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Αν η αναζήτηση εντοπίσει κύκλο τότε  </a:t>
            </a:r>
            <a:r>
              <a:rPr lang="el-GR" b="1" dirty="0" smtClean="0"/>
              <a:t>Πήγαινε στο  βήμα 2.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Εφάρμοσε τους τελεστές  μετάβασης για να παράγεις τις καταστάσεις-παιδιά.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Βάλε  τις καταστάσεις-παιδιά </a:t>
            </a:r>
            <a:r>
              <a:rPr lang="el-GR" b="1" u="sng" dirty="0" smtClean="0"/>
              <a:t>στην αρχή </a:t>
            </a:r>
            <a:r>
              <a:rPr lang="el-GR" dirty="0" smtClean="0"/>
              <a:t>του μετώπου  αναζήτησης και δημιούργησε το νέο μέτωπο.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dirty="0" smtClean="0"/>
              <a:t>Βάλε τη κατάσταση-γονέα στο κλειστό σύνολο.</a:t>
            </a:r>
          </a:p>
          <a:p>
            <a:pPr marL="457200" indent="-457200">
              <a:spcBef>
                <a:spcPts val="12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b="1" dirty="0" smtClean="0"/>
              <a:t>Πήγαινε στο  βήμα 2.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48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Πρώτα σε </a:t>
            </a:r>
            <a:r>
              <a:rPr lang="el-GR" dirty="0" smtClean="0"/>
              <a:t>βάθος </a:t>
            </a:r>
            <a:r>
              <a:rPr lang="el-GR" dirty="0"/>
              <a:t>α</a:t>
            </a:r>
            <a:r>
              <a:rPr lang="el-GR" dirty="0" smtClean="0"/>
              <a:t>ναζήτηση </a:t>
            </a:r>
            <a:r>
              <a:rPr lang="el-GR" dirty="0"/>
              <a:t>- πίνακες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grpSp>
        <p:nvGrpSpPr>
          <p:cNvPr id="5" name="Group 407"/>
          <p:cNvGrpSpPr>
            <a:grpSpLocks/>
          </p:cNvGrpSpPr>
          <p:nvPr/>
        </p:nvGrpSpPr>
        <p:grpSpPr bwMode="auto">
          <a:xfrm>
            <a:off x="1979712" y="1052729"/>
            <a:ext cx="4248472" cy="2854504"/>
            <a:chOff x="160" y="1060"/>
            <a:chExt cx="3127" cy="2736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63" y="1618"/>
              <a:ext cx="317" cy="2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24" y="1602"/>
              <a:ext cx="317" cy="2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Γ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969" y="1602"/>
              <a:ext cx="318" cy="2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E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780" y="2095"/>
              <a:ext cx="317" cy="2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Δ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951" y="3029"/>
              <a:ext cx="317" cy="2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Ε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632" y="3029"/>
              <a:ext cx="317" cy="2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Ι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583" y="2809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013" y="2795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77" y="2836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31" y="2341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235" y="2355"/>
              <a:ext cx="31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924" y="1060"/>
              <a:ext cx="317" cy="2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A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40" y="3022"/>
              <a:ext cx="317" cy="2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Η</a:t>
              </a: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247" y="2523"/>
              <a:ext cx="318" cy="2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Θ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30" y="1898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775" y="1405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227" y="3278"/>
              <a:ext cx="25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30" y="3278"/>
              <a:ext cx="25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974" y="3229"/>
              <a:ext cx="25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074" y="1306"/>
              <a:ext cx="0" cy="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929" y="1876"/>
              <a:ext cx="0" cy="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476" y="2785"/>
              <a:ext cx="299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680" y="2686"/>
              <a:ext cx="25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576" y="2637"/>
              <a:ext cx="25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128" y="1701"/>
              <a:ext cx="25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1128" y="2144"/>
              <a:ext cx="25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273" y="1701"/>
              <a:ext cx="25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377" y="1159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571" y="1208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979" y="1208"/>
              <a:ext cx="945" cy="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273" y="1208"/>
              <a:ext cx="846" cy="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675" y="3524"/>
              <a:ext cx="318" cy="23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Κ</a:t>
              </a: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2024" y="3672"/>
              <a:ext cx="25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1825" y="3327"/>
              <a:ext cx="31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825" y="3278"/>
              <a:ext cx="0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156" y="2795"/>
              <a:ext cx="199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521" y="2840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51" y="1073"/>
              <a:ext cx="1076" cy="551"/>
            </a:xfrm>
            <a:custGeom>
              <a:avLst/>
              <a:gdLst>
                <a:gd name="T0" fmla="*/ 56 w 2256"/>
                <a:gd name="T1" fmla="*/ 2 h 1155"/>
                <a:gd name="T2" fmla="*/ 17 w 2256"/>
                <a:gd name="T3" fmla="*/ 5 h 1155"/>
                <a:gd name="T4" fmla="*/ 0 w 2256"/>
                <a:gd name="T5" fmla="*/ 29 h 1155"/>
                <a:gd name="T6" fmla="*/ 0 60000 65536"/>
                <a:gd name="T7" fmla="*/ 0 60000 65536"/>
                <a:gd name="T8" fmla="*/ 0 60000 65536"/>
                <a:gd name="T9" fmla="*/ 0 w 2256"/>
                <a:gd name="T10" fmla="*/ 0 h 1155"/>
                <a:gd name="T11" fmla="*/ 2256 w 2256"/>
                <a:gd name="T12" fmla="*/ 1155 h 1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" h="1155">
                  <a:moveTo>
                    <a:pt x="2256" y="83"/>
                  </a:moveTo>
                  <a:cubicBezTo>
                    <a:pt x="1995" y="99"/>
                    <a:pt x="1064" y="0"/>
                    <a:pt x="688" y="179"/>
                  </a:cubicBezTo>
                  <a:cubicBezTo>
                    <a:pt x="312" y="358"/>
                    <a:pt x="143" y="952"/>
                    <a:pt x="0" y="115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16" y="1635"/>
              <a:ext cx="212" cy="540"/>
            </a:xfrm>
            <a:custGeom>
              <a:avLst/>
              <a:gdLst>
                <a:gd name="T0" fmla="*/ 5 w 541"/>
                <a:gd name="T1" fmla="*/ 0 h 1131"/>
                <a:gd name="T2" fmla="*/ 0 w 541"/>
                <a:gd name="T3" fmla="*/ 19 h 1131"/>
                <a:gd name="T4" fmla="*/ 4 w 541"/>
                <a:gd name="T5" fmla="*/ 28 h 1131"/>
                <a:gd name="T6" fmla="*/ 0 60000 65536"/>
                <a:gd name="T7" fmla="*/ 0 60000 65536"/>
                <a:gd name="T8" fmla="*/ 0 60000 65536"/>
                <a:gd name="T9" fmla="*/ 0 w 541"/>
                <a:gd name="T10" fmla="*/ 0 h 1131"/>
                <a:gd name="T11" fmla="*/ 541 w 541"/>
                <a:gd name="T12" fmla="*/ 1131 h 1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1" h="1131">
                  <a:moveTo>
                    <a:pt x="541" y="0"/>
                  </a:moveTo>
                  <a:cubicBezTo>
                    <a:pt x="453" y="124"/>
                    <a:pt x="26" y="559"/>
                    <a:pt x="13" y="747"/>
                  </a:cubicBezTo>
                  <a:cubicBezTo>
                    <a:pt x="0" y="935"/>
                    <a:pt x="368" y="1051"/>
                    <a:pt x="461" y="113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60" y="2740"/>
              <a:ext cx="286" cy="550"/>
            </a:xfrm>
            <a:custGeom>
              <a:avLst/>
              <a:gdLst>
                <a:gd name="T0" fmla="*/ 9 w 600"/>
                <a:gd name="T1" fmla="*/ 0 h 1152"/>
                <a:gd name="T2" fmla="*/ 1 w 600"/>
                <a:gd name="T3" fmla="*/ 17 h 1152"/>
                <a:gd name="T4" fmla="*/ 15 w 600"/>
                <a:gd name="T5" fmla="*/ 29 h 1152"/>
                <a:gd name="T6" fmla="*/ 0 60000 65536"/>
                <a:gd name="T7" fmla="*/ 0 60000 65536"/>
                <a:gd name="T8" fmla="*/ 0 60000 65536"/>
                <a:gd name="T9" fmla="*/ 0 w 600"/>
                <a:gd name="T10" fmla="*/ 0 h 1152"/>
                <a:gd name="T11" fmla="*/ 600 w 600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0" h="1152">
                  <a:moveTo>
                    <a:pt x="360" y="0"/>
                  </a:moveTo>
                  <a:cubicBezTo>
                    <a:pt x="307" y="115"/>
                    <a:pt x="0" y="480"/>
                    <a:pt x="40" y="672"/>
                  </a:cubicBezTo>
                  <a:cubicBezTo>
                    <a:pt x="80" y="864"/>
                    <a:pt x="483" y="1052"/>
                    <a:pt x="600" y="115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70" y="2175"/>
              <a:ext cx="412" cy="435"/>
            </a:xfrm>
            <a:custGeom>
              <a:avLst/>
              <a:gdLst>
                <a:gd name="T0" fmla="*/ 21 w 864"/>
                <a:gd name="T1" fmla="*/ 0 h 912"/>
                <a:gd name="T2" fmla="*/ 4 w 864"/>
                <a:gd name="T3" fmla="*/ 10 h 912"/>
                <a:gd name="T4" fmla="*/ 0 w 864"/>
                <a:gd name="T5" fmla="*/ 22 h 912"/>
                <a:gd name="T6" fmla="*/ 0 60000 65536"/>
                <a:gd name="T7" fmla="*/ 0 60000 65536"/>
                <a:gd name="T8" fmla="*/ 0 60000 65536"/>
                <a:gd name="T9" fmla="*/ 0 w 864"/>
                <a:gd name="T10" fmla="*/ 0 h 912"/>
                <a:gd name="T11" fmla="*/ 864 w 864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912">
                  <a:moveTo>
                    <a:pt x="864" y="0"/>
                  </a:moveTo>
                  <a:cubicBezTo>
                    <a:pt x="744" y="64"/>
                    <a:pt x="288" y="232"/>
                    <a:pt x="144" y="384"/>
                  </a:cubicBezTo>
                  <a:cubicBezTo>
                    <a:pt x="0" y="536"/>
                    <a:pt x="30" y="802"/>
                    <a:pt x="0" y="91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84" y="2343"/>
              <a:ext cx="381" cy="917"/>
            </a:xfrm>
            <a:custGeom>
              <a:avLst/>
              <a:gdLst>
                <a:gd name="T0" fmla="*/ 20 w 800"/>
                <a:gd name="T1" fmla="*/ 0 h 1920"/>
                <a:gd name="T2" fmla="*/ 11 w 800"/>
                <a:gd name="T3" fmla="*/ 33 h 1920"/>
                <a:gd name="T4" fmla="*/ 0 w 800"/>
                <a:gd name="T5" fmla="*/ 48 h 1920"/>
                <a:gd name="T6" fmla="*/ 0 60000 65536"/>
                <a:gd name="T7" fmla="*/ 0 60000 65536"/>
                <a:gd name="T8" fmla="*/ 0 60000 65536"/>
                <a:gd name="T9" fmla="*/ 0 w 800"/>
                <a:gd name="T10" fmla="*/ 0 h 1920"/>
                <a:gd name="T11" fmla="*/ 800 w 800"/>
                <a:gd name="T12" fmla="*/ 1920 h 1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" h="1920">
                  <a:moveTo>
                    <a:pt x="800" y="0"/>
                  </a:moveTo>
                  <a:cubicBezTo>
                    <a:pt x="744" y="224"/>
                    <a:pt x="597" y="1024"/>
                    <a:pt x="464" y="1344"/>
                  </a:cubicBezTo>
                  <a:cubicBezTo>
                    <a:pt x="331" y="1664"/>
                    <a:pt x="97" y="1800"/>
                    <a:pt x="0" y="192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04" y="2353"/>
              <a:ext cx="259" cy="370"/>
            </a:xfrm>
            <a:custGeom>
              <a:avLst/>
              <a:gdLst>
                <a:gd name="T0" fmla="*/ 0 w 544"/>
                <a:gd name="T1" fmla="*/ 0 h 775"/>
                <a:gd name="T2" fmla="*/ 6 w 544"/>
                <a:gd name="T3" fmla="*/ 16 h 775"/>
                <a:gd name="T4" fmla="*/ 13 w 544"/>
                <a:gd name="T5" fmla="*/ 19 h 775"/>
                <a:gd name="T6" fmla="*/ 0 60000 65536"/>
                <a:gd name="T7" fmla="*/ 0 60000 65536"/>
                <a:gd name="T8" fmla="*/ 0 60000 65536"/>
                <a:gd name="T9" fmla="*/ 0 w 544"/>
                <a:gd name="T10" fmla="*/ 0 h 775"/>
                <a:gd name="T11" fmla="*/ 544 w 544"/>
                <a:gd name="T12" fmla="*/ 775 h 7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775">
                  <a:moveTo>
                    <a:pt x="0" y="0"/>
                  </a:moveTo>
                  <a:cubicBezTo>
                    <a:pt x="43" y="109"/>
                    <a:pt x="165" y="527"/>
                    <a:pt x="256" y="651"/>
                  </a:cubicBezTo>
                  <a:cubicBezTo>
                    <a:pt x="347" y="775"/>
                    <a:pt x="484" y="727"/>
                    <a:pt x="544" y="74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565" y="2614"/>
              <a:ext cx="463" cy="478"/>
            </a:xfrm>
            <a:custGeom>
              <a:avLst/>
              <a:gdLst>
                <a:gd name="T0" fmla="*/ 0 w 1955"/>
                <a:gd name="T1" fmla="*/ 0 h 2064"/>
                <a:gd name="T2" fmla="*/ 1 w 1955"/>
                <a:gd name="T3" fmla="*/ 0 h 2064"/>
                <a:gd name="T4" fmla="*/ 1 w 1955"/>
                <a:gd name="T5" fmla="*/ 1 h 2064"/>
                <a:gd name="T6" fmla="*/ 1 w 1955"/>
                <a:gd name="T7" fmla="*/ 1 h 20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5"/>
                <a:gd name="T13" fmla="*/ 0 h 2064"/>
                <a:gd name="T14" fmla="*/ 1955 w 1955"/>
                <a:gd name="T15" fmla="*/ 2064 h 20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5" h="2064">
                  <a:moveTo>
                    <a:pt x="0" y="0"/>
                  </a:moveTo>
                  <a:cubicBezTo>
                    <a:pt x="197" y="69"/>
                    <a:pt x="843" y="240"/>
                    <a:pt x="1152" y="416"/>
                  </a:cubicBezTo>
                  <a:cubicBezTo>
                    <a:pt x="1461" y="592"/>
                    <a:pt x="1757" y="781"/>
                    <a:pt x="1856" y="1056"/>
                  </a:cubicBezTo>
                  <a:cubicBezTo>
                    <a:pt x="1955" y="1331"/>
                    <a:pt x="1767" y="1854"/>
                    <a:pt x="1744" y="206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94" y="2755"/>
              <a:ext cx="369" cy="489"/>
            </a:xfrm>
            <a:custGeom>
              <a:avLst/>
              <a:gdLst>
                <a:gd name="T0" fmla="*/ 27 w 709"/>
                <a:gd name="T1" fmla="*/ 0 h 1072"/>
                <a:gd name="T2" fmla="*/ 12 w 709"/>
                <a:gd name="T3" fmla="*/ 5 h 1072"/>
                <a:gd name="T4" fmla="*/ 1 w 709"/>
                <a:gd name="T5" fmla="*/ 16 h 1072"/>
                <a:gd name="T6" fmla="*/ 8 w 709"/>
                <a:gd name="T7" fmla="*/ 21 h 10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9"/>
                <a:gd name="T13" fmla="*/ 0 h 1072"/>
                <a:gd name="T14" fmla="*/ 709 w 709"/>
                <a:gd name="T15" fmla="*/ 1072 h 10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9" h="1072">
                  <a:moveTo>
                    <a:pt x="709" y="0"/>
                  </a:moveTo>
                  <a:cubicBezTo>
                    <a:pt x="645" y="40"/>
                    <a:pt x="440" y="107"/>
                    <a:pt x="325" y="240"/>
                  </a:cubicBezTo>
                  <a:cubicBezTo>
                    <a:pt x="210" y="373"/>
                    <a:pt x="42" y="661"/>
                    <a:pt x="21" y="800"/>
                  </a:cubicBezTo>
                  <a:cubicBezTo>
                    <a:pt x="0" y="939"/>
                    <a:pt x="160" y="1015"/>
                    <a:pt x="197" y="1072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18160">
              <a:off x="1301" y="2792"/>
              <a:ext cx="179" cy="389"/>
            </a:xfrm>
            <a:custGeom>
              <a:avLst/>
              <a:gdLst>
                <a:gd name="T0" fmla="*/ 0 w 1307"/>
                <a:gd name="T1" fmla="*/ 0 h 2240"/>
                <a:gd name="T2" fmla="*/ 0 w 1307"/>
                <a:gd name="T3" fmla="*/ 0 h 2240"/>
                <a:gd name="T4" fmla="*/ 0 w 1307"/>
                <a:gd name="T5" fmla="*/ 0 h 2240"/>
                <a:gd name="T6" fmla="*/ 0 w 1307"/>
                <a:gd name="T7" fmla="*/ 0 h 2240"/>
                <a:gd name="T8" fmla="*/ 0 w 1307"/>
                <a:gd name="T9" fmla="*/ 0 h 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7"/>
                <a:gd name="T16" fmla="*/ 0 h 2240"/>
                <a:gd name="T17" fmla="*/ 1307 w 1307"/>
                <a:gd name="T18" fmla="*/ 2240 h 2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7" h="2240">
                  <a:moveTo>
                    <a:pt x="0" y="0"/>
                  </a:moveTo>
                  <a:cubicBezTo>
                    <a:pt x="123" y="56"/>
                    <a:pt x="544" y="229"/>
                    <a:pt x="736" y="336"/>
                  </a:cubicBezTo>
                  <a:cubicBezTo>
                    <a:pt x="928" y="443"/>
                    <a:pt x="1083" y="501"/>
                    <a:pt x="1152" y="640"/>
                  </a:cubicBezTo>
                  <a:cubicBezTo>
                    <a:pt x="1221" y="779"/>
                    <a:pt x="1307" y="901"/>
                    <a:pt x="1152" y="1168"/>
                  </a:cubicBezTo>
                  <a:cubicBezTo>
                    <a:pt x="997" y="1435"/>
                    <a:pt x="417" y="2017"/>
                    <a:pt x="224" y="224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73" y="3158"/>
              <a:ext cx="116" cy="408"/>
            </a:xfrm>
            <a:custGeom>
              <a:avLst/>
              <a:gdLst>
                <a:gd name="T0" fmla="*/ 0 w 243"/>
                <a:gd name="T1" fmla="*/ 0 h 1008"/>
                <a:gd name="T2" fmla="*/ 6 w 243"/>
                <a:gd name="T3" fmla="*/ 6 h 1008"/>
                <a:gd name="T4" fmla="*/ 0 w 243"/>
                <a:gd name="T5" fmla="*/ 11 h 1008"/>
                <a:gd name="T6" fmla="*/ 0 60000 65536"/>
                <a:gd name="T7" fmla="*/ 0 60000 65536"/>
                <a:gd name="T8" fmla="*/ 0 60000 65536"/>
                <a:gd name="T9" fmla="*/ 0 w 243"/>
                <a:gd name="T10" fmla="*/ 0 h 1008"/>
                <a:gd name="T11" fmla="*/ 243 w 243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1008">
                  <a:moveTo>
                    <a:pt x="0" y="0"/>
                  </a:moveTo>
                  <a:cubicBezTo>
                    <a:pt x="40" y="96"/>
                    <a:pt x="237" y="408"/>
                    <a:pt x="240" y="576"/>
                  </a:cubicBezTo>
                  <a:cubicBezTo>
                    <a:pt x="243" y="744"/>
                    <a:pt x="63" y="918"/>
                    <a:pt x="16" y="1008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85" y="2568"/>
              <a:ext cx="317" cy="2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Ζ</a:t>
              </a: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066" y="2296"/>
              <a:ext cx="299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567" y="2296"/>
              <a:ext cx="298" cy="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01" y="3521"/>
              <a:ext cx="318" cy="235"/>
            </a:xfrm>
            <a:prstGeom prst="ellipse">
              <a:avLst/>
            </a:prstGeom>
            <a:solidFill>
              <a:srgbClr val="E2E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000" b="1" dirty="0" smtClean="0">
                  <a:solidFill>
                    <a:srgbClr val="3333CC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Κ</a:t>
              </a:r>
            </a:p>
          </p:txBody>
        </p:sp>
      </p:grpSp>
      <p:graphicFrame>
        <p:nvGraphicFramePr>
          <p:cNvPr id="57" name="Πίνακας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07938"/>
              </p:ext>
            </p:extLst>
          </p:nvPr>
        </p:nvGraphicFramePr>
        <p:xfrm>
          <a:off x="1264283" y="4109122"/>
          <a:ext cx="6628348" cy="2468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836"/>
                <a:gridCol w="1656184"/>
                <a:gridCol w="1296144"/>
                <a:gridCol w="1656184"/>
              </a:tblGrid>
              <a:tr h="370840">
                <a:tc>
                  <a:txBody>
                    <a:bodyPr/>
                    <a:lstStyle/>
                    <a:p>
                      <a:pPr marL="87313" marR="0" lvl="0" indent="-87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Μέτωπο της αναζήτησης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Κατάσταση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επιλεγμένη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Παιδιά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Κλειστό Σύνολο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&lt;Α&gt;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&lt;Β, Γ, Ε&gt;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{}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&lt;Β, Γ, Ε&gt;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&lt;Δ&gt;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{Α}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&lt;Δ, Γ, Ε&gt;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{Α, Β}</a:t>
                      </a:r>
                    </a:p>
                  </a:txBody>
                  <a:tcPr marT="45726" marB="4572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…………..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……..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Πρώτα σε </a:t>
            </a:r>
            <a:r>
              <a:rPr lang="el-GR" dirty="0" smtClean="0"/>
              <a:t>βάθος </a:t>
            </a:r>
            <a:r>
              <a:rPr lang="el-GR" dirty="0"/>
              <a:t>α</a:t>
            </a:r>
            <a:r>
              <a:rPr lang="el-GR" dirty="0" smtClean="0"/>
              <a:t>ναζήτηση </a:t>
            </a:r>
            <a:r>
              <a:rPr lang="el-GR" dirty="0"/>
              <a:t>- παράδειγμα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497" y="1171291"/>
            <a:ext cx="4762872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Ουρά μονοπατιών: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( (</a:t>
            </a:r>
            <a:r>
              <a:rPr lang="el-GR" b="1" dirty="0">
                <a:solidFill>
                  <a:srgbClr val="820000"/>
                </a:solidFill>
              </a:rPr>
              <a:t>Α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</a:t>
            </a:r>
            <a:r>
              <a:rPr lang="el-GR" b="1" dirty="0">
                <a:solidFill>
                  <a:srgbClr val="820000"/>
                </a:solidFill>
              </a:rPr>
              <a:t>Β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Β </a:t>
            </a:r>
            <a:r>
              <a:rPr lang="el-GR" b="1" dirty="0">
                <a:solidFill>
                  <a:srgbClr val="820000"/>
                </a:solidFill>
              </a:rPr>
              <a:t>Δ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Β Δ </a:t>
            </a:r>
            <a:r>
              <a:rPr lang="el-GR" b="1" dirty="0">
                <a:solidFill>
                  <a:srgbClr val="820000"/>
                </a:solidFill>
              </a:rPr>
              <a:t>Ζ</a:t>
            </a:r>
            <a:r>
              <a:rPr lang="el-GR" dirty="0"/>
              <a:t>) (Α Β Δ </a:t>
            </a:r>
            <a:r>
              <a:rPr lang="el-GR" b="1" dirty="0">
                <a:solidFill>
                  <a:srgbClr val="820000"/>
                </a:solidFill>
              </a:rPr>
              <a:t>Θ</a:t>
            </a:r>
            <a:r>
              <a:rPr lang="el-GR" dirty="0"/>
              <a:t>)  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Β Δ Ζ </a:t>
            </a:r>
            <a:r>
              <a:rPr lang="el-GR" b="1" dirty="0">
                <a:solidFill>
                  <a:srgbClr val="820000"/>
                </a:solidFill>
              </a:rPr>
              <a:t>Η</a:t>
            </a:r>
            <a:r>
              <a:rPr lang="el-GR" dirty="0"/>
              <a:t>) (Α Β Δ </a:t>
            </a:r>
            <a:r>
              <a:rPr lang="el-GR" b="1" dirty="0">
                <a:solidFill>
                  <a:srgbClr val="820000"/>
                </a:solidFill>
              </a:rPr>
              <a:t>Θ</a:t>
            </a:r>
            <a:r>
              <a:rPr lang="el-GR" dirty="0"/>
              <a:t>)  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Β Δ </a:t>
            </a:r>
            <a:r>
              <a:rPr lang="el-GR" b="1" dirty="0">
                <a:solidFill>
                  <a:srgbClr val="820000"/>
                </a:solidFill>
              </a:rPr>
              <a:t>Θ</a:t>
            </a:r>
            <a:r>
              <a:rPr lang="el-GR" dirty="0"/>
              <a:t>)  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((</a:t>
            </a:r>
            <a:r>
              <a:rPr lang="el-GR" dirty="0"/>
              <a:t>Α Β Δ  Θ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(Α Β Δ  Θ </a:t>
            </a:r>
            <a:r>
              <a:rPr lang="el-GR" b="1" dirty="0">
                <a:solidFill>
                  <a:srgbClr val="820000"/>
                </a:solidFill>
              </a:rPr>
              <a:t>Ι</a:t>
            </a:r>
            <a:r>
              <a:rPr lang="el-GR" dirty="0"/>
              <a:t>)  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 </a:t>
            </a:r>
            <a:r>
              <a:rPr lang="el-GR" dirty="0"/>
              <a:t>(Α Β Δ  Θ </a:t>
            </a:r>
            <a:r>
              <a:rPr lang="el-GR" b="1" dirty="0">
                <a:solidFill>
                  <a:srgbClr val="820000"/>
                </a:solidFill>
              </a:rPr>
              <a:t>Ι</a:t>
            </a:r>
            <a:r>
              <a:rPr lang="el-GR" dirty="0"/>
              <a:t>)  (Α </a:t>
            </a:r>
            <a:r>
              <a:rPr lang="el-GR" b="1" dirty="0">
                <a:solidFill>
                  <a:srgbClr val="820000"/>
                </a:solidFill>
              </a:rPr>
              <a:t>Γ</a:t>
            </a:r>
            <a:r>
              <a:rPr lang="el-GR" dirty="0"/>
              <a:t>) (Α </a:t>
            </a:r>
            <a:r>
              <a:rPr lang="el-GR" b="1" dirty="0">
                <a:solidFill>
                  <a:srgbClr val="820000"/>
                </a:solidFill>
              </a:rPr>
              <a:t>Ε</a:t>
            </a:r>
            <a:r>
              <a:rPr lang="el-GR" dirty="0"/>
              <a:t>) 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3560" y="4902612"/>
            <a:ext cx="3528392" cy="461665"/>
          </a:xfrm>
          <a:prstGeom prst="rect">
            <a:avLst/>
          </a:prstGeom>
          <a:noFill/>
          <a:ln w="28575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n-lt"/>
              </a:rPr>
              <a:t>( (Α Β Δ  Θ  Ι </a:t>
            </a:r>
            <a:r>
              <a:rPr lang="el-GR" sz="2400" b="1" dirty="0">
                <a:latin typeface="+mn-lt"/>
              </a:rPr>
              <a:t>Κ</a:t>
            </a:r>
            <a:r>
              <a:rPr lang="el-GR" sz="2400" dirty="0">
                <a:latin typeface="+mn-lt"/>
              </a:rPr>
              <a:t>)  (Α </a:t>
            </a:r>
            <a:r>
              <a:rPr lang="el-GR" sz="2400" b="1" dirty="0">
                <a:latin typeface="+mn-lt"/>
              </a:rPr>
              <a:t>Γ</a:t>
            </a:r>
            <a:r>
              <a:rPr lang="el-GR" sz="2400" dirty="0">
                <a:latin typeface="+mn-lt"/>
              </a:rPr>
              <a:t>) (Α </a:t>
            </a:r>
            <a:r>
              <a:rPr lang="el-GR" sz="2400" b="1" dirty="0">
                <a:latin typeface="+mn-lt"/>
              </a:rPr>
              <a:t>Ε</a:t>
            </a:r>
            <a:r>
              <a:rPr lang="el-GR" sz="2400" dirty="0">
                <a:latin typeface="+mn-lt"/>
              </a:rPr>
              <a:t>) )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1497" y="5680606"/>
            <a:ext cx="35814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u="sng" dirty="0">
                <a:latin typeface="+mn-lt"/>
              </a:rPr>
              <a:t>Λύση:</a:t>
            </a:r>
            <a:r>
              <a:rPr lang="el-GR" sz="2200" dirty="0">
                <a:latin typeface="+mn-lt"/>
              </a:rPr>
              <a:t>  μονοπάτι (Α Β Δ Θ Ι </a:t>
            </a:r>
            <a:r>
              <a:rPr lang="el-GR" sz="2200" b="1" dirty="0">
                <a:solidFill>
                  <a:srgbClr val="1F4923"/>
                </a:solidFill>
                <a:latin typeface="+mn-lt"/>
              </a:rPr>
              <a:t>Κ</a:t>
            </a:r>
            <a:r>
              <a:rPr lang="el-GR" sz="2200" dirty="0">
                <a:latin typeface="+mn-lt"/>
              </a:rPr>
              <a:t>) 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9064015" y="2970625"/>
            <a:ext cx="3968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098624" y="3202400"/>
            <a:ext cx="503237" cy="4000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941711" y="3177000"/>
            <a:ext cx="503238" cy="3984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Γ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8559190" y="3199224"/>
            <a:ext cx="504825" cy="3984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125611" y="3959638"/>
            <a:ext cx="503238" cy="3984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Δ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397074" y="5442363"/>
            <a:ext cx="503237" cy="3984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Ε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478161" y="5442363"/>
            <a:ext cx="503238" cy="3984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Ι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400374" y="5093113"/>
            <a:ext cx="5064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95499" y="5070888"/>
            <a:ext cx="5064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327099" y="5135975"/>
            <a:ext cx="5064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571574" y="4350163"/>
            <a:ext cx="5064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847924" y="4372388"/>
            <a:ext cx="504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941711" y="2316575"/>
            <a:ext cx="503238" cy="3984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427111" y="5431250"/>
            <a:ext cx="503238" cy="4000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Η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866974" y="4639088"/>
            <a:ext cx="504825" cy="3984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Θ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887486" y="3646900"/>
            <a:ext cx="506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021086" y="5759863"/>
            <a:ext cx="3968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7179836" y="2707100"/>
            <a:ext cx="0" cy="492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362149" y="3611975"/>
            <a:ext cx="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6230511" y="5055013"/>
            <a:ext cx="474663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966861" y="4897850"/>
            <a:ext cx="3968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389261" y="4820063"/>
            <a:ext cx="3968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5441524" y="2551525"/>
            <a:ext cx="1500187" cy="625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7495749" y="2551525"/>
            <a:ext cx="1343025" cy="625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6546424" y="6228175"/>
            <a:ext cx="504825" cy="3730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Κ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7100461" y="6463125"/>
            <a:ext cx="3968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/>
            <a:endParaRPr lang="el-GR" b="1" dirty="0">
              <a:latin typeface="Times New Roman" panose="02020603050405020304" pitchFamily="18" charset="0"/>
            </a:endParaRP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6784549" y="5837650"/>
            <a:ext cx="0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H="1">
            <a:off x="5722511" y="5070888"/>
            <a:ext cx="315913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4714449" y="5142325"/>
            <a:ext cx="0" cy="309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5238324" y="2337213"/>
            <a:ext cx="1708150" cy="874712"/>
          </a:xfrm>
          <a:custGeom>
            <a:avLst/>
            <a:gdLst>
              <a:gd name="T0" fmla="*/ 2147483647 w 2256"/>
              <a:gd name="T1" fmla="*/ 2147483647 h 1155"/>
              <a:gd name="T2" fmla="*/ 2147483647 w 2256"/>
              <a:gd name="T3" fmla="*/ 2147483647 h 1155"/>
              <a:gd name="T4" fmla="*/ 0 w 2256"/>
              <a:gd name="T5" fmla="*/ 2147483647 h 1155"/>
              <a:gd name="T6" fmla="*/ 0 60000 65536"/>
              <a:gd name="T7" fmla="*/ 0 60000 65536"/>
              <a:gd name="T8" fmla="*/ 0 60000 65536"/>
              <a:gd name="T9" fmla="*/ 0 w 2256"/>
              <a:gd name="T10" fmla="*/ 0 h 1155"/>
              <a:gd name="T11" fmla="*/ 2256 w 2256"/>
              <a:gd name="T12" fmla="*/ 1155 h 1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1155">
                <a:moveTo>
                  <a:pt x="2256" y="83"/>
                </a:moveTo>
                <a:cubicBezTo>
                  <a:pt x="1995" y="99"/>
                  <a:pt x="1064" y="0"/>
                  <a:pt x="688" y="179"/>
                </a:cubicBezTo>
                <a:cubicBezTo>
                  <a:pt x="312" y="358"/>
                  <a:pt x="143" y="952"/>
                  <a:pt x="0" y="1155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4865261" y="3229388"/>
            <a:ext cx="336550" cy="857250"/>
          </a:xfrm>
          <a:custGeom>
            <a:avLst/>
            <a:gdLst>
              <a:gd name="T0" fmla="*/ 2147483647 w 541"/>
              <a:gd name="T1" fmla="*/ 0 h 1131"/>
              <a:gd name="T2" fmla="*/ 2147483647 w 541"/>
              <a:gd name="T3" fmla="*/ 2147483647 h 1131"/>
              <a:gd name="T4" fmla="*/ 2147483647 w 541"/>
              <a:gd name="T5" fmla="*/ 2147483647 h 1131"/>
              <a:gd name="T6" fmla="*/ 0 60000 65536"/>
              <a:gd name="T7" fmla="*/ 0 60000 65536"/>
              <a:gd name="T8" fmla="*/ 0 60000 65536"/>
              <a:gd name="T9" fmla="*/ 0 w 541"/>
              <a:gd name="T10" fmla="*/ 0 h 1131"/>
              <a:gd name="T11" fmla="*/ 541 w 541"/>
              <a:gd name="T12" fmla="*/ 1131 h 1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1131">
                <a:moveTo>
                  <a:pt x="541" y="0"/>
                </a:moveTo>
                <a:cubicBezTo>
                  <a:pt x="453" y="124"/>
                  <a:pt x="26" y="559"/>
                  <a:pt x="13" y="747"/>
                </a:cubicBezTo>
                <a:cubicBezTo>
                  <a:pt x="0" y="935"/>
                  <a:pt x="368" y="1051"/>
                  <a:pt x="461" y="1131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4141361" y="4983575"/>
            <a:ext cx="454025" cy="873125"/>
          </a:xfrm>
          <a:custGeom>
            <a:avLst/>
            <a:gdLst>
              <a:gd name="T0" fmla="*/ 2147483647 w 600"/>
              <a:gd name="T1" fmla="*/ 0 h 1152"/>
              <a:gd name="T2" fmla="*/ 2147483647 w 600"/>
              <a:gd name="T3" fmla="*/ 2147483647 h 1152"/>
              <a:gd name="T4" fmla="*/ 2147483647 w 600"/>
              <a:gd name="T5" fmla="*/ 2147483647 h 1152"/>
              <a:gd name="T6" fmla="*/ 0 60000 65536"/>
              <a:gd name="T7" fmla="*/ 0 60000 65536"/>
              <a:gd name="T8" fmla="*/ 0 60000 65536"/>
              <a:gd name="T9" fmla="*/ 0 w 600"/>
              <a:gd name="T10" fmla="*/ 0 h 1152"/>
              <a:gd name="T11" fmla="*/ 600 w 60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1152">
                <a:moveTo>
                  <a:pt x="360" y="0"/>
                </a:moveTo>
                <a:cubicBezTo>
                  <a:pt x="307" y="115"/>
                  <a:pt x="0" y="480"/>
                  <a:pt x="40" y="672"/>
                </a:cubicBezTo>
                <a:cubicBezTo>
                  <a:pt x="80" y="864"/>
                  <a:pt x="483" y="1052"/>
                  <a:pt x="600" y="1152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4474736" y="4086638"/>
            <a:ext cx="654050" cy="690562"/>
          </a:xfrm>
          <a:custGeom>
            <a:avLst/>
            <a:gdLst>
              <a:gd name="T0" fmla="*/ 2147483647 w 864"/>
              <a:gd name="T1" fmla="*/ 0 h 912"/>
              <a:gd name="T2" fmla="*/ 2147483647 w 864"/>
              <a:gd name="T3" fmla="*/ 2147483647 h 912"/>
              <a:gd name="T4" fmla="*/ 0 w 864"/>
              <a:gd name="T5" fmla="*/ 2147483647 h 912"/>
              <a:gd name="T6" fmla="*/ 0 60000 65536"/>
              <a:gd name="T7" fmla="*/ 0 60000 65536"/>
              <a:gd name="T8" fmla="*/ 0 60000 65536"/>
              <a:gd name="T9" fmla="*/ 0 w 864"/>
              <a:gd name="T10" fmla="*/ 0 h 912"/>
              <a:gd name="T11" fmla="*/ 864 w 86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912">
                <a:moveTo>
                  <a:pt x="864" y="0"/>
                </a:moveTo>
                <a:cubicBezTo>
                  <a:pt x="744" y="64"/>
                  <a:pt x="288" y="232"/>
                  <a:pt x="144" y="384"/>
                </a:cubicBezTo>
                <a:cubicBezTo>
                  <a:pt x="0" y="536"/>
                  <a:pt x="30" y="802"/>
                  <a:pt x="0" y="912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4814461" y="4353338"/>
            <a:ext cx="604838" cy="1455737"/>
          </a:xfrm>
          <a:custGeom>
            <a:avLst/>
            <a:gdLst>
              <a:gd name="T0" fmla="*/ 2147483647 w 800"/>
              <a:gd name="T1" fmla="*/ 0 h 1920"/>
              <a:gd name="T2" fmla="*/ 2147483647 w 800"/>
              <a:gd name="T3" fmla="*/ 2147483647 h 1920"/>
              <a:gd name="T4" fmla="*/ 0 w 800"/>
              <a:gd name="T5" fmla="*/ 2147483647 h 1920"/>
              <a:gd name="T6" fmla="*/ 0 60000 65536"/>
              <a:gd name="T7" fmla="*/ 0 60000 65536"/>
              <a:gd name="T8" fmla="*/ 0 60000 65536"/>
              <a:gd name="T9" fmla="*/ 0 w 800"/>
              <a:gd name="T10" fmla="*/ 0 h 1920"/>
              <a:gd name="T11" fmla="*/ 800 w 800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1920">
                <a:moveTo>
                  <a:pt x="800" y="0"/>
                </a:moveTo>
                <a:cubicBezTo>
                  <a:pt x="744" y="224"/>
                  <a:pt x="597" y="1024"/>
                  <a:pt x="464" y="1344"/>
                </a:cubicBezTo>
                <a:cubicBezTo>
                  <a:pt x="331" y="1664"/>
                  <a:pt x="97" y="1800"/>
                  <a:pt x="0" y="192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1" name="Freeform 47"/>
          <p:cNvSpPr>
            <a:spLocks/>
          </p:cNvSpPr>
          <p:nvPr/>
        </p:nvSpPr>
        <p:spPr bwMode="auto">
          <a:xfrm>
            <a:off x="5481211" y="4369213"/>
            <a:ext cx="411163" cy="587375"/>
          </a:xfrm>
          <a:custGeom>
            <a:avLst/>
            <a:gdLst>
              <a:gd name="T0" fmla="*/ 0 w 544"/>
              <a:gd name="T1" fmla="*/ 0 h 775"/>
              <a:gd name="T2" fmla="*/ 2147483647 w 544"/>
              <a:gd name="T3" fmla="*/ 2147483647 h 775"/>
              <a:gd name="T4" fmla="*/ 2147483647 w 544"/>
              <a:gd name="T5" fmla="*/ 2147483647 h 775"/>
              <a:gd name="T6" fmla="*/ 0 60000 65536"/>
              <a:gd name="T7" fmla="*/ 0 60000 65536"/>
              <a:gd name="T8" fmla="*/ 0 60000 65536"/>
              <a:gd name="T9" fmla="*/ 0 w 544"/>
              <a:gd name="T10" fmla="*/ 0 h 775"/>
              <a:gd name="T11" fmla="*/ 544 w 544"/>
              <a:gd name="T12" fmla="*/ 775 h 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775">
                <a:moveTo>
                  <a:pt x="0" y="0"/>
                </a:moveTo>
                <a:cubicBezTo>
                  <a:pt x="43" y="109"/>
                  <a:pt x="165" y="527"/>
                  <a:pt x="256" y="651"/>
                </a:cubicBezTo>
                <a:cubicBezTo>
                  <a:pt x="347" y="775"/>
                  <a:pt x="484" y="727"/>
                  <a:pt x="544" y="747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" name="Freeform 48"/>
          <p:cNvSpPr>
            <a:spLocks/>
          </p:cNvSpPr>
          <p:nvPr/>
        </p:nvSpPr>
        <p:spPr bwMode="auto">
          <a:xfrm>
            <a:off x="6371799" y="4783550"/>
            <a:ext cx="735012" cy="758825"/>
          </a:xfrm>
          <a:custGeom>
            <a:avLst/>
            <a:gdLst>
              <a:gd name="T0" fmla="*/ 0 w 1955"/>
              <a:gd name="T1" fmla="*/ 0 h 2064"/>
              <a:gd name="T2" fmla="*/ 2147483647 w 1955"/>
              <a:gd name="T3" fmla="*/ 2147483647 h 2064"/>
              <a:gd name="T4" fmla="*/ 2147483647 w 1955"/>
              <a:gd name="T5" fmla="*/ 2147483647 h 2064"/>
              <a:gd name="T6" fmla="*/ 2147483647 w 1955"/>
              <a:gd name="T7" fmla="*/ 2147483647 h 2064"/>
              <a:gd name="T8" fmla="*/ 0 60000 65536"/>
              <a:gd name="T9" fmla="*/ 0 60000 65536"/>
              <a:gd name="T10" fmla="*/ 0 60000 65536"/>
              <a:gd name="T11" fmla="*/ 0 60000 65536"/>
              <a:gd name="T12" fmla="*/ 0 w 1955"/>
              <a:gd name="T13" fmla="*/ 0 h 2064"/>
              <a:gd name="T14" fmla="*/ 1955 w 1955"/>
              <a:gd name="T15" fmla="*/ 2064 h 20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5" h="2064">
                <a:moveTo>
                  <a:pt x="0" y="0"/>
                </a:moveTo>
                <a:cubicBezTo>
                  <a:pt x="197" y="69"/>
                  <a:pt x="843" y="240"/>
                  <a:pt x="1152" y="416"/>
                </a:cubicBezTo>
                <a:cubicBezTo>
                  <a:pt x="1461" y="592"/>
                  <a:pt x="1757" y="781"/>
                  <a:pt x="1856" y="1056"/>
                </a:cubicBezTo>
                <a:cubicBezTo>
                  <a:pt x="1955" y="1331"/>
                  <a:pt x="1767" y="1854"/>
                  <a:pt x="1744" y="2064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5306586" y="5007388"/>
            <a:ext cx="585788" cy="776287"/>
          </a:xfrm>
          <a:custGeom>
            <a:avLst/>
            <a:gdLst>
              <a:gd name="T0" fmla="*/ 2147483647 w 709"/>
              <a:gd name="T1" fmla="*/ 0 h 1072"/>
              <a:gd name="T2" fmla="*/ 2147483647 w 709"/>
              <a:gd name="T3" fmla="*/ 2147483647 h 1072"/>
              <a:gd name="T4" fmla="*/ 2147483647 w 709"/>
              <a:gd name="T5" fmla="*/ 2147483647 h 1072"/>
              <a:gd name="T6" fmla="*/ 2147483647 w 709"/>
              <a:gd name="T7" fmla="*/ 2147483647 h 1072"/>
              <a:gd name="T8" fmla="*/ 0 60000 65536"/>
              <a:gd name="T9" fmla="*/ 0 60000 65536"/>
              <a:gd name="T10" fmla="*/ 0 60000 65536"/>
              <a:gd name="T11" fmla="*/ 0 60000 65536"/>
              <a:gd name="T12" fmla="*/ 0 w 709"/>
              <a:gd name="T13" fmla="*/ 0 h 1072"/>
              <a:gd name="T14" fmla="*/ 709 w 709"/>
              <a:gd name="T15" fmla="*/ 1072 h 10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9" h="1072">
                <a:moveTo>
                  <a:pt x="709" y="0"/>
                </a:moveTo>
                <a:cubicBezTo>
                  <a:pt x="645" y="40"/>
                  <a:pt x="440" y="107"/>
                  <a:pt x="325" y="240"/>
                </a:cubicBezTo>
                <a:cubicBezTo>
                  <a:pt x="210" y="373"/>
                  <a:pt x="42" y="661"/>
                  <a:pt x="21" y="800"/>
                </a:cubicBezTo>
                <a:cubicBezTo>
                  <a:pt x="0" y="939"/>
                  <a:pt x="160" y="1015"/>
                  <a:pt x="197" y="1072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 rot="1818160">
            <a:off x="5952699" y="5066125"/>
            <a:ext cx="284162" cy="617538"/>
          </a:xfrm>
          <a:custGeom>
            <a:avLst/>
            <a:gdLst>
              <a:gd name="T0" fmla="*/ 0 w 1307"/>
              <a:gd name="T1" fmla="*/ 0 h 2240"/>
              <a:gd name="T2" fmla="*/ 2147483647 w 1307"/>
              <a:gd name="T3" fmla="*/ 2147483647 h 2240"/>
              <a:gd name="T4" fmla="*/ 2147483647 w 1307"/>
              <a:gd name="T5" fmla="*/ 2147483647 h 2240"/>
              <a:gd name="T6" fmla="*/ 2147483647 w 1307"/>
              <a:gd name="T7" fmla="*/ 2147483647 h 2240"/>
              <a:gd name="T8" fmla="*/ 2147483647 w 1307"/>
              <a:gd name="T9" fmla="*/ 2147483647 h 2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7"/>
              <a:gd name="T16" fmla="*/ 0 h 2240"/>
              <a:gd name="T17" fmla="*/ 1307 w 1307"/>
              <a:gd name="T18" fmla="*/ 2240 h 2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7" h="2240">
                <a:moveTo>
                  <a:pt x="0" y="0"/>
                </a:moveTo>
                <a:cubicBezTo>
                  <a:pt x="123" y="56"/>
                  <a:pt x="544" y="229"/>
                  <a:pt x="736" y="336"/>
                </a:cubicBezTo>
                <a:cubicBezTo>
                  <a:pt x="928" y="443"/>
                  <a:pt x="1083" y="501"/>
                  <a:pt x="1152" y="640"/>
                </a:cubicBezTo>
                <a:cubicBezTo>
                  <a:pt x="1221" y="779"/>
                  <a:pt x="1307" y="901"/>
                  <a:pt x="1152" y="1168"/>
                </a:cubicBezTo>
                <a:cubicBezTo>
                  <a:pt x="997" y="1435"/>
                  <a:pt x="417" y="2017"/>
                  <a:pt x="224" y="224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5" name="Freeform 51"/>
          <p:cNvSpPr>
            <a:spLocks/>
          </p:cNvSpPr>
          <p:nvPr/>
        </p:nvSpPr>
        <p:spPr bwMode="auto">
          <a:xfrm>
            <a:off x="7019499" y="5647150"/>
            <a:ext cx="184150" cy="647700"/>
          </a:xfrm>
          <a:custGeom>
            <a:avLst/>
            <a:gdLst>
              <a:gd name="T0" fmla="*/ 0 w 243"/>
              <a:gd name="T1" fmla="*/ 0 h 1008"/>
              <a:gd name="T2" fmla="*/ 2147483647 w 243"/>
              <a:gd name="T3" fmla="*/ 2147483647 h 1008"/>
              <a:gd name="T4" fmla="*/ 2147483647 w 243"/>
              <a:gd name="T5" fmla="*/ 2147483647 h 1008"/>
              <a:gd name="T6" fmla="*/ 0 60000 65536"/>
              <a:gd name="T7" fmla="*/ 0 60000 65536"/>
              <a:gd name="T8" fmla="*/ 0 60000 65536"/>
              <a:gd name="T9" fmla="*/ 0 w 243"/>
              <a:gd name="T10" fmla="*/ 0 h 1008"/>
              <a:gd name="T11" fmla="*/ 243 w 243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1008">
                <a:moveTo>
                  <a:pt x="0" y="0"/>
                </a:moveTo>
                <a:cubicBezTo>
                  <a:pt x="40" y="96"/>
                  <a:pt x="237" y="408"/>
                  <a:pt x="240" y="576"/>
                </a:cubicBezTo>
                <a:cubicBezTo>
                  <a:pt x="243" y="744"/>
                  <a:pt x="63" y="918"/>
                  <a:pt x="16" y="100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4498549" y="4710525"/>
            <a:ext cx="503237" cy="3984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/>
            <a:r>
              <a:rPr lang="el-GR" b="1" dirty="0">
                <a:latin typeface="Times New Roman" panose="02020603050405020304" pitchFamily="18" charset="0"/>
              </a:rPr>
              <a:t>Ζ</a:t>
            </a: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5579636" y="4278725"/>
            <a:ext cx="474663" cy="392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H="1">
            <a:off x="4787474" y="4278725"/>
            <a:ext cx="473075" cy="46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9" name="Oval 67"/>
          <p:cNvSpPr>
            <a:spLocks noChangeArrowheads="1"/>
          </p:cNvSpPr>
          <p:nvPr/>
        </p:nvSpPr>
        <p:spPr bwMode="auto">
          <a:xfrm>
            <a:off x="6946474" y="2276872"/>
            <a:ext cx="503237" cy="455628"/>
          </a:xfrm>
          <a:prstGeom prst="ellipse">
            <a:avLst/>
          </a:prstGeom>
          <a:solidFill>
            <a:srgbClr val="82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/>
            <a:r>
              <a:rPr lang="el-GR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grpSp>
        <p:nvGrpSpPr>
          <p:cNvPr id="60" name="Group 68"/>
          <p:cNvGrpSpPr>
            <a:grpSpLocks/>
          </p:cNvGrpSpPr>
          <p:nvPr/>
        </p:nvGrpSpPr>
        <p:grpSpPr bwMode="auto">
          <a:xfrm>
            <a:off x="5076399" y="3140490"/>
            <a:ext cx="4005263" cy="484188"/>
            <a:chOff x="900" y="1701"/>
            <a:chExt cx="2523" cy="305"/>
          </a:xfrm>
        </p:grpSpPr>
        <p:sp>
          <p:nvSpPr>
            <p:cNvPr id="61" name="Oval 69"/>
            <p:cNvSpPr>
              <a:spLocks noChangeArrowheads="1"/>
            </p:cNvSpPr>
            <p:nvPr/>
          </p:nvSpPr>
          <p:spPr bwMode="auto">
            <a:xfrm>
              <a:off x="900" y="1747"/>
              <a:ext cx="318" cy="259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/>
              <a:r>
                <a:rPr lang="el-GR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auto">
            <a:xfrm>
              <a:off x="2060" y="1701"/>
              <a:ext cx="337" cy="288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/>
              <a:r>
                <a:rPr lang="el-GR" b="1" dirty="0">
                  <a:solidFill>
                    <a:schemeClr val="bg1"/>
                  </a:solidFill>
                  <a:latin typeface="+mn-lt"/>
                </a:rPr>
                <a:t>Γ</a:t>
              </a:r>
            </a:p>
          </p:txBody>
        </p:sp>
        <p:sp>
          <p:nvSpPr>
            <p:cNvPr id="63" name="Oval 71"/>
            <p:cNvSpPr>
              <a:spLocks noChangeArrowheads="1"/>
            </p:cNvSpPr>
            <p:nvPr/>
          </p:nvSpPr>
          <p:spPr bwMode="auto">
            <a:xfrm>
              <a:off x="3105" y="1738"/>
              <a:ext cx="318" cy="251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/>
              <a:r>
                <a:rPr lang="el-GR" b="1" dirty="0">
                  <a:solidFill>
                    <a:schemeClr val="bg1"/>
                  </a:solidFill>
                  <a:latin typeface="+mn-lt"/>
                </a:rPr>
                <a:t>E</a:t>
              </a:r>
            </a:p>
          </p:txBody>
        </p:sp>
      </p:grpSp>
      <p:sp>
        <p:nvSpPr>
          <p:cNvPr id="64" name="Oval 72"/>
          <p:cNvSpPr>
            <a:spLocks noChangeArrowheads="1"/>
          </p:cNvSpPr>
          <p:nvPr/>
        </p:nvSpPr>
        <p:spPr bwMode="auto">
          <a:xfrm>
            <a:off x="5076056" y="3933056"/>
            <a:ext cx="575245" cy="432048"/>
          </a:xfrm>
          <a:prstGeom prst="ellipse">
            <a:avLst/>
          </a:prstGeom>
          <a:solidFill>
            <a:srgbClr val="82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/>
            <a:r>
              <a:rPr lang="el-GR" b="1" dirty="0">
                <a:solidFill>
                  <a:schemeClr val="bg1"/>
                </a:solidFill>
                <a:latin typeface="+mn-lt"/>
              </a:rPr>
              <a:t>Δ</a:t>
            </a:r>
          </a:p>
        </p:txBody>
      </p:sp>
      <p:grpSp>
        <p:nvGrpSpPr>
          <p:cNvPr id="65" name="Group 73"/>
          <p:cNvGrpSpPr>
            <a:grpSpLocks/>
          </p:cNvGrpSpPr>
          <p:nvPr/>
        </p:nvGrpSpPr>
        <p:grpSpPr bwMode="auto">
          <a:xfrm>
            <a:off x="4498549" y="4639088"/>
            <a:ext cx="1873250" cy="469900"/>
            <a:chOff x="521" y="2659"/>
            <a:chExt cx="1180" cy="296"/>
          </a:xfrm>
        </p:grpSpPr>
        <p:sp>
          <p:nvSpPr>
            <p:cNvPr id="66" name="Oval 74"/>
            <p:cNvSpPr>
              <a:spLocks noChangeArrowheads="1"/>
            </p:cNvSpPr>
            <p:nvPr/>
          </p:nvSpPr>
          <p:spPr bwMode="auto">
            <a:xfrm>
              <a:off x="1383" y="2659"/>
              <a:ext cx="318" cy="251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/>
              <a:r>
                <a:rPr lang="el-GR" b="1" dirty="0" smtClean="0">
                  <a:solidFill>
                    <a:schemeClr val="bg1"/>
                  </a:solidFill>
                  <a:latin typeface="+mn-lt"/>
                </a:rPr>
                <a:t>Θ</a:t>
              </a:r>
              <a:endParaRPr lang="el-GR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7" name="Oval 75"/>
            <p:cNvSpPr>
              <a:spLocks noChangeArrowheads="1"/>
            </p:cNvSpPr>
            <p:nvPr/>
          </p:nvSpPr>
          <p:spPr bwMode="auto">
            <a:xfrm>
              <a:off x="521" y="2704"/>
              <a:ext cx="317" cy="251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/>
              <a:r>
                <a:rPr lang="el-GR" b="1" dirty="0">
                  <a:solidFill>
                    <a:schemeClr val="bg1"/>
                  </a:solidFill>
                  <a:latin typeface="+mn-lt"/>
                </a:rPr>
                <a:t>Ζ</a:t>
              </a:r>
            </a:p>
          </p:txBody>
        </p:sp>
      </p:grpSp>
      <p:sp>
        <p:nvSpPr>
          <p:cNvPr id="68" name="Oval 76"/>
          <p:cNvSpPr>
            <a:spLocks noChangeArrowheads="1"/>
          </p:cNvSpPr>
          <p:nvPr/>
        </p:nvSpPr>
        <p:spPr bwMode="auto">
          <a:xfrm>
            <a:off x="4427111" y="5431250"/>
            <a:ext cx="503238" cy="400050"/>
          </a:xfrm>
          <a:prstGeom prst="ellipse">
            <a:avLst/>
          </a:prstGeom>
          <a:solidFill>
            <a:srgbClr val="82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/>
            <a:r>
              <a:rPr lang="el-GR" b="1" dirty="0">
                <a:solidFill>
                  <a:schemeClr val="bg1"/>
                </a:solidFill>
                <a:latin typeface="+mn-lt"/>
              </a:rPr>
              <a:t>Η</a:t>
            </a:r>
          </a:p>
        </p:txBody>
      </p:sp>
      <p:grpSp>
        <p:nvGrpSpPr>
          <p:cNvPr id="69" name="Group 77"/>
          <p:cNvGrpSpPr>
            <a:grpSpLocks/>
          </p:cNvGrpSpPr>
          <p:nvPr/>
        </p:nvGrpSpPr>
        <p:grpSpPr bwMode="auto">
          <a:xfrm>
            <a:off x="5364088" y="5445224"/>
            <a:ext cx="1656184" cy="398463"/>
            <a:chOff x="1087" y="3165"/>
            <a:chExt cx="998" cy="251"/>
          </a:xfrm>
        </p:grpSpPr>
        <p:sp>
          <p:nvSpPr>
            <p:cNvPr id="70" name="Oval 78"/>
            <p:cNvSpPr>
              <a:spLocks noChangeArrowheads="1"/>
            </p:cNvSpPr>
            <p:nvPr/>
          </p:nvSpPr>
          <p:spPr bwMode="auto">
            <a:xfrm>
              <a:off x="1087" y="3165"/>
              <a:ext cx="317" cy="251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/>
              <a:r>
                <a:rPr lang="el-GR" b="1" dirty="0">
                  <a:solidFill>
                    <a:schemeClr val="bg1"/>
                  </a:solidFill>
                  <a:latin typeface="+mn-lt"/>
                </a:rPr>
                <a:t>Ε</a:t>
              </a:r>
            </a:p>
          </p:txBody>
        </p:sp>
        <p:sp>
          <p:nvSpPr>
            <p:cNvPr id="71" name="Oval 79"/>
            <p:cNvSpPr>
              <a:spLocks noChangeArrowheads="1"/>
            </p:cNvSpPr>
            <p:nvPr/>
          </p:nvSpPr>
          <p:spPr bwMode="auto">
            <a:xfrm>
              <a:off x="1768" y="3165"/>
              <a:ext cx="317" cy="251"/>
            </a:xfrm>
            <a:prstGeom prst="ellipse">
              <a:avLst/>
            </a:prstGeom>
            <a:solidFill>
              <a:srgbClr val="8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/>
              <a:r>
                <a:rPr lang="el-GR" b="1" dirty="0">
                  <a:solidFill>
                    <a:schemeClr val="bg1"/>
                  </a:solidFill>
                  <a:latin typeface="+mn-lt"/>
                </a:rPr>
                <a:t>Ι</a:t>
              </a:r>
            </a:p>
          </p:txBody>
        </p:sp>
      </p:grpSp>
      <p:sp>
        <p:nvSpPr>
          <p:cNvPr id="72" name="Oval 80"/>
          <p:cNvSpPr>
            <a:spLocks noChangeArrowheads="1"/>
          </p:cNvSpPr>
          <p:nvPr/>
        </p:nvSpPr>
        <p:spPr bwMode="auto">
          <a:xfrm>
            <a:off x="6372200" y="6165304"/>
            <a:ext cx="720725" cy="503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/>
            <a:r>
              <a:rPr lang="el-GR" sz="2000" b="1" dirty="0">
                <a:latin typeface="Times New Roman" panose="02020603050405020304" pitchFamily="18" charset="0"/>
              </a:rPr>
              <a:t>Κ</a:t>
            </a:r>
          </a:p>
        </p:txBody>
      </p:sp>
      <p:sp>
        <p:nvSpPr>
          <p:cNvPr id="73" name="Oval 80"/>
          <p:cNvSpPr>
            <a:spLocks noChangeArrowheads="1"/>
          </p:cNvSpPr>
          <p:nvPr/>
        </p:nvSpPr>
        <p:spPr bwMode="auto">
          <a:xfrm>
            <a:off x="6372200" y="6165304"/>
            <a:ext cx="720725" cy="503237"/>
          </a:xfrm>
          <a:prstGeom prst="ellipse">
            <a:avLst/>
          </a:prstGeom>
          <a:solidFill>
            <a:srgbClr val="1F492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/>
            <a:r>
              <a:rPr lang="el-GR" sz="2000" b="1" dirty="0">
                <a:solidFill>
                  <a:schemeClr val="bg1"/>
                </a:solidFill>
                <a:latin typeface="+mn-lt"/>
              </a:rPr>
              <a:t>Κ</a:t>
            </a:r>
          </a:p>
        </p:txBody>
      </p:sp>
    </p:spTree>
    <p:extLst>
      <p:ext uri="{BB962C8B-B14F-4D97-AF65-F5344CB8AC3E}">
        <p14:creationId xmlns:p14="http://schemas.microsoft.com/office/powerpoint/2010/main" val="38464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59" grpId="0" animBg="1"/>
      <p:bldP spid="64" grpId="0" animBg="1"/>
      <p:bldP spid="68" grpId="0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Αλγόριθμος </a:t>
            </a:r>
            <a:r>
              <a:rPr lang="el-GR" sz="4400" dirty="0" smtClean="0"/>
              <a:t>πρώτα </a:t>
            </a:r>
            <a:r>
              <a:rPr lang="el-GR" sz="4400" dirty="0"/>
              <a:t>σε </a:t>
            </a:r>
            <a:r>
              <a:rPr lang="el-GR" sz="4400" dirty="0" smtClean="0"/>
              <a:t>βάθος </a:t>
            </a:r>
            <a:r>
              <a:rPr lang="el-GR" sz="4400" dirty="0"/>
              <a:t>α</a:t>
            </a:r>
            <a:r>
              <a:rPr lang="el-GR" sz="4400" dirty="0" smtClean="0"/>
              <a:t>ναζήτησης  </a:t>
            </a:r>
            <a:r>
              <a:rPr lang="el-GR" b="0" dirty="0"/>
              <a:t>(σχόλια)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Η εξέταση αμέσως προηγουμένων (χρονικά) καταστάσεων ονομάζεται χρονική οπισθοδρόμηση (chronological backtracking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spcBef>
                <a:spcPts val="24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Πλεονεκτήματα: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Το μέτωπο της αναζήτησης δε μεγαλώνει πάρα πολύ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spcBef>
                <a:spcPts val="24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Μειονεκτήματα: </a:t>
            </a:r>
          </a:p>
          <a:p>
            <a:pPr>
              <a:spcBef>
                <a:spcPts val="1200"/>
              </a:spcBef>
            </a:pPr>
            <a:r>
              <a:rPr lang="el-GR" dirty="0"/>
              <a:t> Δεν εγγυάται ότι η πρώτη λύση που θα βρεθεί είναι η βέλτιστη. </a:t>
            </a:r>
          </a:p>
          <a:p>
            <a:pPr>
              <a:spcBef>
                <a:spcPts val="1200"/>
              </a:spcBef>
            </a:pPr>
            <a:r>
              <a:rPr lang="el-GR" dirty="0"/>
              <a:t> Θεωρείται μη-πλήρης</a:t>
            </a:r>
            <a:r>
              <a:rPr lang="el-GR" b="1" dirty="0">
                <a:solidFill>
                  <a:srgbClr val="820000"/>
                </a:solidFill>
              </a:rPr>
              <a:t>*</a:t>
            </a:r>
            <a:r>
              <a:rPr lang="el-GR" dirty="0"/>
              <a:t>.</a:t>
            </a:r>
          </a:p>
          <a:p>
            <a:pPr>
              <a:spcBef>
                <a:spcPts val="1200"/>
              </a:spcBef>
            </a:pPr>
            <a:r>
              <a:rPr lang="el-GR" dirty="0"/>
              <a:t> Όταν όμως ο χώρος αναζήτησης είναι πεπερασμένος και χρησιμοποιείται κλειστό σύνολο, ο DFS θα βρει λύση, εάν μια τέτοια υπάρχει.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170504" y="5947211"/>
            <a:ext cx="6983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820000"/>
                </a:solidFill>
                <a:latin typeface="+mn-lt"/>
              </a:rPr>
              <a:t>*Δεν </a:t>
            </a:r>
            <a:r>
              <a:rPr lang="el-GR" sz="2200" b="1" dirty="0">
                <a:solidFill>
                  <a:srgbClr val="820000"/>
                </a:solidFill>
                <a:latin typeface="+mn-lt"/>
              </a:rPr>
              <a:t>εγγυάται  ότι θα βρεθεί λύση άπαξ και υπάρχει μια ή περισσότερες τελικές καταστάσεις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14424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3127839372a04a50a08dc079481ce95f8224d"/>
  <p:tag name="ISPRING_RESOURCE_PATHS_HASH_PRESENTER" val="35fd90b289f94c375c788e995bf77de3e54b5ee"/>
</p:tagLst>
</file>

<file path=ppt/theme/theme1.xml><?xml version="1.0" encoding="utf-8"?>
<a:theme xmlns:a="http://schemas.openxmlformats.org/drawingml/2006/main" name="OC_template_updated">
  <a:themeElements>
    <a:clrScheme name="Προσαρμοσμένο 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695</TotalTime>
  <Words>2060</Words>
  <Application>Microsoft Office PowerPoint</Application>
  <PresentationFormat>Προβολή στην οθόνη (4:3)</PresentationFormat>
  <Paragraphs>383</Paragraphs>
  <Slides>31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OC_template_updated</vt:lpstr>
      <vt:lpstr>Τεχνητή Νοημοσύνη (Θ)</vt:lpstr>
      <vt:lpstr>Επισκόπηση</vt:lpstr>
      <vt:lpstr>Τυφλές μέθοδοι αναζήτησης  (Blind Search Methods) </vt:lpstr>
      <vt:lpstr>Τυπικά βήματα αλγόριθμων αναζήτησης</vt:lpstr>
      <vt:lpstr>Ροή διαγράμματος </vt:lpstr>
      <vt:lpstr>Αλγόριθμος αναζήτησης  Πρώτα σε βάθος - DFS</vt:lpstr>
      <vt:lpstr>Πρώτα σε βάθος αναζήτηση - πίνακες</vt:lpstr>
      <vt:lpstr>Πρώτα σε βάθος αναζήτηση - παράδειγμα</vt:lpstr>
      <vt:lpstr>Αλγόριθμος πρώτα σε βάθος αναζήτησης  (σχόλια)</vt:lpstr>
      <vt:lpstr>Αναζήτηση πρώτα σε πλάτος (BFS) Παράδειγμα</vt:lpstr>
      <vt:lpstr>Αλγόριθμος αναζήτησης πρώτα σε πλάτος - ΒFS (με μέτωπο αναζήτησης)</vt:lpstr>
      <vt:lpstr>Πρώτα σε πλάτος αναζήτηση - BFS</vt:lpstr>
      <vt:lpstr>Αλγόριθμος πρώτα σε πλάτος αναζήτησης (σχόλια)</vt:lpstr>
      <vt:lpstr>Αλγόριθμος αναζήτησης επαναληπτικής εκβάθυνσης (Iterative Deepening Search - IDS)</vt:lpstr>
      <vt:lpstr>Αναζήτηση επαναληπτικής εκβάθυνσης (IDS)</vt:lpstr>
      <vt:lpstr>Αναζήτηση επαναληπτικής εκβάθυνσης (IDS) – με βήμα 2</vt:lpstr>
      <vt:lpstr>Αναζήτηση επαναληπτικής εκβάθυνσης  στο πρόβλημα των 8-puzzles</vt:lpstr>
      <vt:lpstr>Αναζήτηση επαναληπτικής εκβάθυνσης (σχόλια)</vt:lpstr>
      <vt:lpstr>Αλγόριθμος διπλής κατεύθυνσης  (Σχήμα) </vt:lpstr>
      <vt:lpstr>Αλγόριθμος διπλής κατεύθυνσης  (Bidirectional Search - BiS) (1 από 2)</vt:lpstr>
      <vt:lpstr>Αλγόριθμος διπλής κατεύθυνσης  (Bidirectional Search - BiS) (2 από 2)</vt:lpstr>
      <vt:lpstr>Αλγόριθμος επέκτασης και οριοθέτησης  (Branch and Bound - B&amp;B) (1 από 3)</vt:lpstr>
      <vt:lpstr>Αλγόριθμος επέκτασης και οριοθέτησης  (Branch and Bound - B&amp;B) (2 από 3)</vt:lpstr>
      <vt:lpstr>Αλγόριθμος επέκτασης και οριοθέτησης  (Branch and Bound - B&amp;B)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98</cp:revision>
  <dcterms:created xsi:type="dcterms:W3CDTF">2014-02-24T12:35:17Z</dcterms:created>
  <dcterms:modified xsi:type="dcterms:W3CDTF">2015-02-25T08:15:22Z</dcterms:modified>
</cp:coreProperties>
</file>