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Lst>
  <p:notesMasterIdLst>
    <p:notesMasterId r:id="rId20"/>
  </p:notesMasterIdLst>
  <p:handoutMasterIdLst>
    <p:handoutMasterId r:id="rId21"/>
  </p:handoutMasterIdLst>
  <p:sldIdLst>
    <p:sldId id="256" r:id="rId3"/>
    <p:sldId id="301" r:id="rId4"/>
    <p:sldId id="302" r:id="rId5"/>
    <p:sldId id="309" r:id="rId6"/>
    <p:sldId id="303" r:id="rId7"/>
    <p:sldId id="304" r:id="rId8"/>
    <p:sldId id="305" r:id="rId9"/>
    <p:sldId id="306" r:id="rId10"/>
    <p:sldId id="307" r:id="rId11"/>
    <p:sldId id="308" r:id="rId12"/>
    <p:sldId id="257" r:id="rId13"/>
    <p:sldId id="262" r:id="rId14"/>
    <p:sldId id="264" r:id="rId15"/>
    <p:sldId id="299" r:id="rId16"/>
    <p:sldId id="300" r:id="rId17"/>
    <p:sldId id="266" r:id="rId18"/>
    <p:sldId id="261" r:id="rId19"/>
  </p:sldIdLst>
  <p:sldSz cx="9144000" cy="6858000" type="screen4x3"/>
  <p:notesSz cx="7104063" cy="10234613"/>
  <p:custDataLst>
    <p:tags r:id="rId22"/>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223">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3E49"/>
    <a:srgbClr val="1D4F5D"/>
    <a:srgbClr val="004A82"/>
    <a:srgbClr val="FFDB69"/>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35" autoAdjust="0"/>
    <p:restoredTop sz="94660"/>
  </p:normalViewPr>
  <p:slideViewPr>
    <p:cSldViewPr>
      <p:cViewPr varScale="1">
        <p:scale>
          <a:sx n="107" d="100"/>
          <a:sy n="107" d="100"/>
        </p:scale>
        <p:origin x="-1824"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16/11/2015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16/11/2015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10</a:t>
            </a:fld>
            <a:endParaRPr lang="el-GR" dirty="0"/>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11</a:t>
            </a:fld>
            <a:endParaRPr lang="el-GR" dirty="0"/>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12</a:t>
            </a:fld>
            <a:endParaRPr lang="el-GR" dirty="0"/>
          </a:p>
        </p:txBody>
      </p:sp>
    </p:spTree>
    <p:extLst>
      <p:ext uri="{BB962C8B-B14F-4D97-AF65-F5344CB8AC3E}">
        <p14:creationId xmlns:p14="http://schemas.microsoft.com/office/powerpoint/2010/main" val="1537509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13</a:t>
            </a:fld>
            <a:endParaRPr lang="el-GR" dirty="0"/>
          </a:p>
        </p:txBody>
      </p:sp>
    </p:spTree>
    <p:extLst>
      <p:ext uri="{BB962C8B-B14F-4D97-AF65-F5344CB8AC3E}">
        <p14:creationId xmlns:p14="http://schemas.microsoft.com/office/powerpoint/2010/main" val="3310165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15</a:t>
            </a:fld>
            <a:endParaRPr lang="el-GR" dirty="0"/>
          </a:p>
        </p:txBody>
      </p:sp>
    </p:spTree>
    <p:extLst>
      <p:ext uri="{BB962C8B-B14F-4D97-AF65-F5344CB8AC3E}">
        <p14:creationId xmlns:p14="http://schemas.microsoft.com/office/powerpoint/2010/main" val="4075370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16</a:t>
            </a:fld>
            <a:endParaRPr lang="el-GR" dirty="0"/>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06475235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pic>
        <p:nvPicPr>
          <p:cNvPr id="7" name="Picture 2" descr="C:\Users\alex\Desktop\light-lines-colors-powerpoint-backgrounds-light-lines-colors-design.jpg"/>
          <p:cNvPicPr>
            <a:picLocks noChangeAspect="1" noChangeArrowheads="1"/>
          </p:cNvPicPr>
          <p:nvPr userDrawn="1"/>
        </p:nvPicPr>
        <p:blipFill>
          <a:blip r:embed="rId2">
            <a:duotone>
              <a:prstClr val="black"/>
              <a:schemeClr val="accent5">
                <a:lumMod val="75000"/>
                <a:tint val="45000"/>
                <a:satMod val="400000"/>
              </a:schemeClr>
            </a:duotone>
            <a:extLst>
              <a:ext uri="{28A0092B-C50C-407E-A947-70E740481C1C}">
                <a14:useLocalDpi xmlns:a14="http://schemas.microsoft.com/office/drawing/2010/main" val="0"/>
              </a:ext>
            </a:extLst>
          </a:blip>
          <a:srcRect/>
          <a:stretch>
            <a:fillRect/>
          </a:stretch>
        </p:blipFill>
        <p:spPr bwMode="auto">
          <a:xfrm>
            <a:off x="-1" y="-22538"/>
            <a:ext cx="9174051" cy="6880538"/>
          </a:xfrm>
          <a:prstGeom prst="rect">
            <a:avLst/>
          </a:prstGeom>
          <a:noFill/>
          <a:extLst>
            <a:ext uri="{909E8E84-426E-40DD-AFC4-6F175D3DCCD1}">
              <a14:hiddenFill xmlns:a14="http://schemas.microsoft.com/office/drawing/2010/main">
                <a:solidFill>
                  <a:srgbClr val="FFFFFF"/>
                </a:solidFill>
              </a14:hiddenFill>
            </a:ext>
          </a:extLst>
        </p:spPr>
      </p:pic>
      <p:sp>
        <p:nvSpPr>
          <p:cNvPr id="9" name="Rounded Rectangle 2"/>
          <p:cNvSpPr/>
          <p:nvPr userDrawn="1"/>
        </p:nvSpPr>
        <p:spPr>
          <a:xfrm>
            <a:off x="251520" y="-22538"/>
            <a:ext cx="8712968" cy="6880538"/>
          </a:xfrm>
          <a:prstGeom prst="roundRect">
            <a:avLst>
              <a:gd name="adj" fmla="val 2428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10" name="Rectangle 3"/>
          <p:cNvSpPr/>
          <p:nvPr userDrawn="1"/>
        </p:nvSpPr>
        <p:spPr>
          <a:xfrm>
            <a:off x="0" y="0"/>
            <a:ext cx="5508104" cy="68805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8" name="Rectangle 3"/>
          <p:cNvSpPr/>
          <p:nvPr userDrawn="1"/>
        </p:nvSpPr>
        <p:spPr>
          <a:xfrm>
            <a:off x="0" y="-22538"/>
            <a:ext cx="5508104" cy="68805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2" name="Title 1"/>
          <p:cNvSpPr>
            <a:spLocks noGrp="1"/>
          </p:cNvSpPr>
          <p:nvPr>
            <p:ph type="title"/>
          </p:nvPr>
        </p:nvSpPr>
        <p:spPr>
          <a:xfrm>
            <a:off x="251520" y="116632"/>
            <a:ext cx="8424936" cy="908720"/>
          </a:xfrm>
        </p:spPr>
        <p:txBody>
          <a:bodyPr>
            <a:normAutofit/>
          </a:bodyPr>
          <a:lstStyle>
            <a:lvl1pPr algn="l">
              <a:defRPr sz="3600">
                <a:solidFill>
                  <a:srgbClr val="225974"/>
                </a:solidFill>
              </a:defRPr>
            </a:lvl1pPr>
          </a:lstStyle>
          <a:p>
            <a:r>
              <a:rPr lang="el-GR" dirty="0" smtClean="0"/>
              <a:t>Στυλ κύριου τίτλου</a:t>
            </a:r>
            <a:endParaRPr lang="el-GR" dirty="0"/>
          </a:p>
        </p:txBody>
      </p:sp>
      <p:sp>
        <p:nvSpPr>
          <p:cNvPr id="3" name="Content Placeholder 2"/>
          <p:cNvSpPr>
            <a:spLocks noGrp="1"/>
          </p:cNvSpPr>
          <p:nvPr>
            <p:ph idx="1"/>
          </p:nvPr>
        </p:nvSpPr>
        <p:spPr>
          <a:xfrm>
            <a:off x="251520" y="1196752"/>
            <a:ext cx="8435280" cy="5040560"/>
          </a:xfrm>
        </p:spPr>
        <p:txBody>
          <a:bodyPr>
            <a:normAutofit/>
          </a:bodyPr>
          <a:lstStyle>
            <a:lvl1pPr>
              <a:lnSpc>
                <a:spcPct val="110000"/>
              </a:lnSpc>
              <a:spcBef>
                <a:spcPts val="1200"/>
              </a:spcBef>
              <a:defRPr sz="2400"/>
            </a:lvl1pPr>
            <a:lvl2pPr marL="742950" indent="-385763">
              <a:lnSpc>
                <a:spcPct val="110000"/>
              </a:lnSpc>
              <a:spcBef>
                <a:spcPts val="1200"/>
              </a:spcBef>
              <a:buFont typeface="Courier New" panose="02070309020205020404" pitchFamily="49" charset="0"/>
              <a:buChar char="o"/>
              <a:defRPr sz="2400"/>
            </a:lvl2pPr>
            <a:lvl3pPr marL="1143000" indent="-333375">
              <a:lnSpc>
                <a:spcPct val="110000"/>
              </a:lnSpc>
              <a:spcBef>
                <a:spcPts val="1200"/>
              </a:spcBef>
              <a:buFont typeface="Wingdings" panose="05000000000000000000" pitchFamily="2" charset="2"/>
              <a:buChar char="ü"/>
              <a:defRPr sz="2400"/>
            </a:lvl3pPr>
            <a:lvl4pPr>
              <a:lnSpc>
                <a:spcPct val="110000"/>
              </a:lnSpc>
              <a:spcBef>
                <a:spcPts val="1200"/>
              </a:spcBef>
              <a:defRPr sz="2400"/>
            </a:lvl4pPr>
            <a:lvl5pPr>
              <a:lnSpc>
                <a:spcPct val="110000"/>
              </a:lnSpc>
              <a:spcBef>
                <a:spcPts val="1200"/>
              </a:spcBef>
              <a:defRPr sz="2400"/>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1691208" cy="365125"/>
          </a:xfrm>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29349314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23419271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14143506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23240745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573937678"/>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99081189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μια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727708993"/>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85891750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013873857"/>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l-GR" dirty="0">
              <a:solidFill>
                <a:prstClr val="black">
                  <a:tint val="75000"/>
                </a:prstClr>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l-GR" dirty="0">
              <a:solidFill>
                <a:prstClr val="black">
                  <a:tint val="75000"/>
                </a:prstClr>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3554151D-B011-44DD-8F54-F1E749DA09D6}" type="slidenum">
              <a:rPr lang="el-GR">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7631081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94379512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hyperlink" Target="http://venuselectronics.gr/index.php?route=product/product&amp;path=1&amp;product_id=84#prettyPhoto" TargetMode="External"/><Relationship Id="rId2" Type="http://schemas.openxmlformats.org/officeDocument/2006/relationships/image" Target="../media/image6.jpeg"/><Relationship Id="rId1" Type="http://schemas.openxmlformats.org/officeDocument/2006/relationships/slideLayout" Target="../slideLayouts/slideLayout12.xml"/><Relationship Id="rId5" Type="http://schemas.openxmlformats.org/officeDocument/2006/relationships/hyperlink" Target="http://www.spadcosmetics.gr/?portfolio=basic-equipment" TargetMode="Externa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youtube.com/watch?v=AVBIeG9FiP8" TargetMode="Externa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err="1" smtClean="0">
                <a:solidFill>
                  <a:schemeClr val="tx1"/>
                </a:solidFill>
                <a:latin typeface="+mn-lt"/>
              </a:rPr>
              <a:t>Ενζυμική</a:t>
            </a:r>
            <a:r>
              <a:rPr lang="el-GR" sz="3600" b="1" dirty="0" smtClean="0">
                <a:solidFill>
                  <a:schemeClr val="tx1"/>
                </a:solidFill>
                <a:latin typeface="+mn-lt"/>
              </a:rPr>
              <a:t> Αποτρίχωση (Ε)</a:t>
            </a:r>
            <a:endParaRPr lang="el-GR" sz="3600" b="1" dirty="0">
              <a:solidFill>
                <a:schemeClr val="tx1"/>
              </a:solidFill>
              <a:latin typeface="+mn-lt"/>
            </a:endParaRPr>
          </a:p>
        </p:txBody>
      </p:sp>
      <p:sp>
        <p:nvSpPr>
          <p:cNvPr id="3" name="Υπότιτλος 2"/>
          <p:cNvSpPr>
            <a:spLocks noGrp="1"/>
          </p:cNvSpPr>
          <p:nvPr>
            <p:ph type="subTitle" idx="1"/>
          </p:nvPr>
        </p:nvSpPr>
        <p:spPr>
          <a:xfrm>
            <a:off x="0" y="2924944"/>
            <a:ext cx="9144000" cy="2088232"/>
          </a:xfrm>
        </p:spPr>
        <p:txBody>
          <a:bodyPr>
            <a:normAutofit/>
          </a:bodyPr>
          <a:lstStyle/>
          <a:p>
            <a:pPr>
              <a:spcBef>
                <a:spcPts val="0"/>
              </a:spcBef>
              <a:spcAft>
                <a:spcPts val="1800"/>
              </a:spcAft>
            </a:pPr>
            <a:r>
              <a:rPr lang="el-GR" sz="2600" b="1" dirty="0" smtClean="0"/>
              <a:t>Ενότητα 4</a:t>
            </a:r>
            <a:r>
              <a:rPr lang="el-GR" sz="2600" dirty="0" smtClean="0"/>
              <a:t>:</a:t>
            </a:r>
            <a:r>
              <a:rPr lang="en-US" sz="2600" dirty="0" smtClean="0"/>
              <a:t> </a:t>
            </a:r>
            <a:r>
              <a:rPr lang="el-GR" sz="2600" dirty="0" smtClean="0"/>
              <a:t>Μέθοδος </a:t>
            </a:r>
            <a:r>
              <a:rPr lang="el-GR" sz="2600" dirty="0" err="1" smtClean="0"/>
              <a:t>Ενζυμικής</a:t>
            </a:r>
            <a:r>
              <a:rPr lang="el-GR" sz="2600" dirty="0" smtClean="0"/>
              <a:t> Αποτρίχωσης</a:t>
            </a:r>
          </a:p>
          <a:p>
            <a:pPr>
              <a:spcBef>
                <a:spcPts val="0"/>
              </a:spcBef>
              <a:spcAft>
                <a:spcPts val="600"/>
              </a:spcAft>
            </a:pPr>
            <a:r>
              <a:rPr lang="el-GR" sz="2200" dirty="0" smtClean="0"/>
              <a:t>Κατερίνα </a:t>
            </a:r>
            <a:r>
              <a:rPr lang="el-GR" sz="2200" dirty="0" err="1" smtClean="0"/>
              <a:t>Δηλαβέρη</a:t>
            </a:r>
            <a:r>
              <a:rPr lang="el-GR" sz="2200" smtClean="0"/>
              <a:t>, </a:t>
            </a:r>
            <a:r>
              <a:rPr lang="el-GR" sz="2200"/>
              <a:t>Ειδικό Τεχνικό Εργαστηριακό Προσωπικό</a:t>
            </a:r>
            <a:endParaRPr lang="el-GR" sz="2200" dirty="0" smtClean="0"/>
          </a:p>
          <a:p>
            <a:pPr>
              <a:spcBef>
                <a:spcPts val="0"/>
              </a:spcBef>
            </a:pPr>
            <a:r>
              <a:rPr lang="el-GR" sz="2200" dirty="0" smtClean="0"/>
              <a:t>Τμήμα Αισθητικής και Κοσμητολογίας</a:t>
            </a:r>
            <a:endParaRPr lang="el-GR" sz="2200" dirty="0"/>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Αντενδείξεις </a:t>
            </a:r>
            <a:r>
              <a:rPr lang="el-GR" sz="3000" b="0" dirty="0"/>
              <a:t>2</a:t>
            </a:r>
            <a:r>
              <a:rPr lang="el-GR" sz="3000" b="0" dirty="0" smtClean="0"/>
              <a:t>/2</a:t>
            </a:r>
            <a:endParaRPr lang="el-GR" sz="3000" b="0" dirty="0"/>
          </a:p>
        </p:txBody>
      </p:sp>
      <p:sp>
        <p:nvSpPr>
          <p:cNvPr id="3" name="Θέση περιεχομένου 2"/>
          <p:cNvSpPr>
            <a:spLocks noGrp="1"/>
          </p:cNvSpPr>
          <p:nvPr>
            <p:ph idx="1"/>
          </p:nvPr>
        </p:nvSpPr>
        <p:spPr>
          <a:xfrm>
            <a:off x="251520" y="1196752"/>
            <a:ext cx="8424936" cy="5544616"/>
          </a:xfrm>
        </p:spPr>
        <p:txBody>
          <a:bodyPr>
            <a:normAutofit/>
          </a:bodyPr>
          <a:lstStyle/>
          <a:p>
            <a:r>
              <a:rPr lang="el-GR" dirty="0" smtClean="0"/>
              <a:t>Περιοχές </a:t>
            </a:r>
            <a:r>
              <a:rPr lang="el-GR" dirty="0"/>
              <a:t>με </a:t>
            </a:r>
            <a:r>
              <a:rPr lang="el-GR" b="1" dirty="0"/>
              <a:t>δερματικές βλάβες ή αλλοιώσεις </a:t>
            </a:r>
            <a:r>
              <a:rPr lang="el-GR" dirty="0"/>
              <a:t>αποτελούν αντένδειξη στην τοποθέτηση των ηλεκτροδίων επάνω τους.</a:t>
            </a:r>
          </a:p>
          <a:p>
            <a:r>
              <a:rPr lang="el-GR" b="1" dirty="0" smtClean="0"/>
              <a:t>Αλλεργικές </a:t>
            </a:r>
            <a:r>
              <a:rPr lang="el-GR" b="1" dirty="0"/>
              <a:t>αντιδράσεις </a:t>
            </a:r>
            <a:r>
              <a:rPr lang="el-GR" dirty="0"/>
              <a:t>μπορεί να προκληθούν αν το άτομο είναι αλλεργικό σε κάποια από τις ουσίες που </a:t>
            </a:r>
            <a:r>
              <a:rPr lang="el-GR" dirty="0" err="1" smtClean="0"/>
              <a:t>ιοντοφορούνται</a:t>
            </a:r>
            <a:r>
              <a:rPr lang="el-GR" dirty="0"/>
              <a:t>.</a:t>
            </a:r>
          </a:p>
          <a:p>
            <a:r>
              <a:rPr lang="el-GR" dirty="0" err="1" smtClean="0"/>
              <a:t>Ευρυαγγείες</a:t>
            </a:r>
            <a:r>
              <a:rPr lang="el-GR" dirty="0" smtClean="0"/>
              <a:t> </a:t>
            </a:r>
            <a:r>
              <a:rPr lang="el-GR" dirty="0"/>
              <a:t>και ευαίσθητα δέρματα</a:t>
            </a:r>
            <a:r>
              <a:rPr lang="el-GR" dirty="0" smtClean="0"/>
              <a:t>.</a:t>
            </a:r>
            <a:r>
              <a:rPr lang="el-GR" dirty="0"/>
              <a:t>	</a:t>
            </a:r>
            <a:endParaRPr lang="el-GR" dirty="0" smtClean="0"/>
          </a:p>
          <a:p>
            <a:r>
              <a:rPr lang="el-GR" b="1" dirty="0" smtClean="0"/>
              <a:t>Ιστορικό </a:t>
            </a:r>
            <a:r>
              <a:rPr lang="el-GR" b="1" dirty="0"/>
              <a:t>επιληψίας </a:t>
            </a:r>
            <a:r>
              <a:rPr lang="el-GR" dirty="0"/>
              <a:t>ή υπερβολικής νευρικότητας του </a:t>
            </a:r>
            <a:r>
              <a:rPr lang="el-GR" dirty="0" smtClean="0"/>
              <a:t>ατόμου αποτελεί </a:t>
            </a:r>
            <a:r>
              <a:rPr lang="el-GR" dirty="0"/>
              <a:t>αντένδειξη για τον ερεθισμό των αισθητικών νεύρων (τσιμπήματα).</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9</a:t>
            </a:fld>
            <a:endParaRPr lang="el-GR" dirty="0">
              <a:solidFill>
                <a:prstClr val="black"/>
              </a:solidFill>
            </a:endParaRPr>
          </a:p>
        </p:txBody>
      </p:sp>
    </p:spTree>
    <p:extLst>
      <p:ext uri="{BB962C8B-B14F-4D97-AF65-F5344CB8AC3E}">
        <p14:creationId xmlns:p14="http://schemas.microsoft.com/office/powerpoint/2010/main" val="22635442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3" name="Ομάδα 2"/>
          <p:cNvGrpSpPr/>
          <p:nvPr/>
        </p:nvGrpSpPr>
        <p:grpSpPr>
          <a:xfrm>
            <a:off x="1767633" y="5931169"/>
            <a:ext cx="5828703" cy="768532"/>
            <a:chOff x="1767633" y="5931169"/>
            <a:chExt cx="5828703" cy="768532"/>
          </a:xfrm>
        </p:grpSpPr>
        <p:pic>
          <p:nvPicPr>
            <p:cNvPr id="9"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a:t>Κατερίνα </a:t>
            </a:r>
            <a:r>
              <a:rPr lang="el-GR" sz="2000" dirty="0" err="1" smtClean="0"/>
              <a:t>Δηλαβέρη</a:t>
            </a:r>
            <a:r>
              <a:rPr lang="el-GR" sz="2000" dirty="0" smtClean="0"/>
              <a:t> 2014. </a:t>
            </a:r>
            <a:r>
              <a:rPr lang="el-GR" sz="2000" dirty="0"/>
              <a:t>Κατερίνα </a:t>
            </a:r>
            <a:r>
              <a:rPr lang="el-GR" sz="2000" dirty="0" err="1"/>
              <a:t>Δηλαβέρη</a:t>
            </a:r>
            <a:r>
              <a:rPr lang="el-GR" sz="2000" dirty="0"/>
              <a:t>. «</a:t>
            </a:r>
            <a:r>
              <a:rPr lang="el-GR" sz="2000" dirty="0" err="1"/>
              <a:t>Ενζυμική</a:t>
            </a:r>
            <a:r>
              <a:rPr lang="el-GR" sz="2000" dirty="0"/>
              <a:t> Αποτρίχωση (Ε). </a:t>
            </a:r>
            <a:r>
              <a:rPr lang="el-GR" sz="2000" dirty="0" smtClean="0"/>
              <a:t>Ενότητα 4</a:t>
            </a:r>
            <a:r>
              <a:rPr lang="en-US" sz="2000" dirty="0" smtClean="0"/>
              <a:t>:</a:t>
            </a:r>
            <a:r>
              <a:rPr lang="el-GR" sz="2000" dirty="0"/>
              <a:t> Μέθοδος </a:t>
            </a:r>
            <a:r>
              <a:rPr lang="el-GR" sz="2000" dirty="0" err="1"/>
              <a:t>Ενζυμικής</a:t>
            </a:r>
            <a:r>
              <a:rPr lang="el-GR" sz="2000" dirty="0"/>
              <a:t> Αποτρίχωσης». 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latin typeface="+mn-lt"/>
              </a:rPr>
              <a:t>[1] http://creativecommons.org/licenses/by-nc-sa/4.0/ </a:t>
            </a:r>
            <a:endParaRPr lang="en-US" dirty="0" smtClean="0">
              <a:latin typeface="+mn-lt"/>
            </a:endParaRPr>
          </a:p>
          <a:p>
            <a:pPr>
              <a:spcBef>
                <a:spcPts val="600"/>
              </a:spcBef>
            </a:pPr>
            <a:r>
              <a:rPr lang="el-GR" dirty="0" smtClean="0">
                <a:latin typeface="+mn-lt"/>
              </a:rPr>
              <a:t>Ως </a:t>
            </a:r>
            <a:r>
              <a:rPr lang="el-GR" b="1" dirty="0">
                <a:latin typeface="+mn-lt"/>
              </a:rPr>
              <a:t>Μη Εμπορική</a:t>
            </a:r>
            <a:r>
              <a:rPr lang="el-GR" dirty="0">
                <a:latin typeface="+mn-lt"/>
              </a:rPr>
              <a:t> ορίζεται η χρήση:</a:t>
            </a:r>
          </a:p>
          <a:p>
            <a:pPr marL="342900" lvl="0" indent="-342900">
              <a:spcBef>
                <a:spcPts val="600"/>
              </a:spcBef>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αδειοδόχο</a:t>
            </a: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a:spcBef>
                <a:spcPts val="600"/>
              </a:spcBef>
            </a:pPr>
            <a:r>
              <a:rPr lang="el-GR" dirty="0" smtClean="0">
                <a:latin typeface="+mn-lt"/>
              </a:rPr>
              <a:t>Ο </a:t>
            </a:r>
            <a:r>
              <a:rPr lang="el-GR" dirty="0">
                <a:latin typeface="+mn-lt"/>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Tree>
    <p:extLst>
      <p:ext uri="{BB962C8B-B14F-4D97-AF65-F5344CB8AC3E}">
        <p14:creationId xmlns:p14="http://schemas.microsoft.com/office/powerpoint/2010/main" val="1897332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Δεν επιτρέπεται η επαναχρησιμοποίηση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παρά μόνο εάν ζητηθεί εκ νέου άδεια από το δημιουργό.</a:t>
            </a:r>
            <a:endParaRPr lang="el-GR" sz="3200" dirty="0">
              <a:latin typeface="+mn-lt"/>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schemeClr val="tx1">
                    <a:lumMod val="75000"/>
                    <a:lumOff val="25000"/>
                  </a:schemeClr>
                </a:solidFill>
                <a:latin typeface="+mn-lt"/>
              </a:rPr>
              <a:t>©</a:t>
            </a:r>
            <a:endParaRPr lang="el-GR" sz="2000" dirty="0">
              <a:solidFill>
                <a:schemeClr val="tx1">
                  <a:lumMod val="75000"/>
                  <a:lumOff val="25000"/>
                </a:schemeClr>
              </a:solidFill>
              <a:latin typeface="+mn-lt"/>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endParaRPr lang="el-GR" dirty="0">
              <a:solidFill>
                <a:schemeClr val="tx1">
                  <a:lumMod val="75000"/>
                  <a:lumOff val="25000"/>
                </a:schemeClr>
              </a:solidFill>
              <a:latin typeface="+mn-lt"/>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CC-BY-SA</a:t>
            </a:r>
            <a:endParaRPr lang="el-GR" dirty="0">
              <a:solidFill>
                <a:schemeClr val="tx1">
                  <a:lumMod val="75000"/>
                  <a:lumOff val="25000"/>
                </a:schemeClr>
              </a:solidFill>
              <a:latin typeface="+mn-lt"/>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NC-SA</a:t>
            </a:r>
            <a:endParaRPr lang="el-GR" dirty="0">
              <a:solidFill>
                <a:schemeClr val="tx1">
                  <a:lumMod val="75000"/>
                  <a:lumOff val="25000"/>
                </a:schemeClr>
              </a:solidFill>
              <a:latin typeface="+mn-lt"/>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a:t>
            </a:r>
            <a:endParaRPr lang="el-GR" dirty="0">
              <a:solidFill>
                <a:schemeClr val="tx1">
                  <a:lumMod val="75000"/>
                  <a:lumOff val="25000"/>
                </a:schemeClr>
              </a:solidFill>
              <a:latin typeface="+mn-lt"/>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και η δημιουργία παραγώγων αυτού με απλή αναφορά του δημιουργού.</a:t>
            </a:r>
            <a:endParaRPr lang="el-GR" sz="3200" dirty="0">
              <a:latin typeface="+mn-lt"/>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latin typeface="+mn-lt"/>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r>
              <a:rPr lang="el-GR" sz="1400" dirty="0" smtClean="0">
                <a:solidFill>
                  <a:schemeClr val="tx1">
                    <a:lumMod val="75000"/>
                    <a:lumOff val="25000"/>
                  </a:schemeClr>
                </a:solidFill>
                <a:latin typeface="+mn-lt"/>
              </a:rPr>
              <a:t> </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endParaRPr lang="en-US" sz="1400" dirty="0" smtClean="0">
              <a:solidFill>
                <a:schemeClr val="tx1">
                  <a:lumMod val="75000"/>
                  <a:lumOff val="25000"/>
                </a:schemeClr>
              </a:solidFill>
              <a:latin typeface="+mn-lt"/>
            </a:endParaRPr>
          </a:p>
          <a:p>
            <a:r>
              <a:rPr lang="el-GR" sz="1400" dirty="0">
                <a:solidFill>
                  <a:schemeClr val="tx1">
                    <a:lumMod val="75000"/>
                    <a:lumOff val="25000"/>
                  </a:schemeClr>
                </a:solidFill>
                <a:latin typeface="+mn-lt"/>
              </a:rPr>
              <a:t>και διάθεση του έργου ή του παράγωγου αυτού με την ίδια </a:t>
            </a:r>
            <a:r>
              <a:rPr lang="el-GR" sz="1400" dirty="0" smtClean="0">
                <a:solidFill>
                  <a:schemeClr val="tx1">
                    <a:lumMod val="75000"/>
                    <a:lumOff val="25000"/>
                  </a:schemeClr>
                </a:solidFill>
                <a:latin typeface="+mn-lt"/>
              </a:rPr>
              <a:t>άδεια</a:t>
            </a:r>
            <a:r>
              <a:rPr lang="en-US" sz="1400" dirty="0" smtClean="0">
                <a:solidFill>
                  <a:schemeClr val="tx1">
                    <a:lumMod val="75000"/>
                    <a:lumOff val="25000"/>
                  </a:schemeClr>
                </a:solidFill>
                <a:latin typeface="+mn-lt"/>
              </a:rPr>
              <a:t>.</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CC-BY-ND</a:t>
            </a:r>
            <a:endParaRPr lang="el-GR" dirty="0">
              <a:solidFill>
                <a:schemeClr val="tx1">
                  <a:lumMod val="75000"/>
                  <a:lumOff val="25000"/>
                </a:schemeClr>
              </a:solidFill>
              <a:latin typeface="+mn-lt"/>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schemeClr val="tx1">
                    <a:lumMod val="75000"/>
                    <a:lumOff val="25000"/>
                  </a:schemeClr>
                </a:solidFill>
                <a:latin typeface="+mn-lt"/>
              </a:rPr>
              <a:t>Επιτρέπεται η επαναχρησιμοποίηση του έργου με αναφορά του </a:t>
            </a:r>
            <a:r>
              <a:rPr lang="el-GR" sz="1400" dirty="0" smtClean="0">
                <a:solidFill>
                  <a:schemeClr val="tx1">
                    <a:lumMod val="75000"/>
                    <a:lumOff val="25000"/>
                  </a:schemeClr>
                </a:solidFill>
                <a:latin typeface="+mn-lt"/>
              </a:rPr>
              <a:t>δημιουργού. </a:t>
            </a:r>
          </a:p>
          <a:p>
            <a:r>
              <a:rPr lang="el-GR" sz="1400" dirty="0" smtClean="0">
                <a:solidFill>
                  <a:schemeClr val="tx1">
                    <a:lumMod val="75000"/>
                    <a:lumOff val="25000"/>
                  </a:schemeClr>
                </a:solidFill>
                <a:latin typeface="+mn-lt"/>
              </a:rPr>
              <a:t>Δεν </a:t>
            </a:r>
            <a:r>
              <a:rPr lang="el-GR" sz="1400" dirty="0">
                <a:solidFill>
                  <a:schemeClr val="tx1">
                    <a:lumMod val="75000"/>
                    <a:lumOff val="25000"/>
                  </a:schemeClr>
                </a:solidFill>
                <a:latin typeface="+mn-lt"/>
              </a:rPr>
              <a:t>επιτρέπεται η </a:t>
            </a:r>
            <a:r>
              <a:rPr lang="el-GR" sz="1400" dirty="0" smtClean="0">
                <a:solidFill>
                  <a:schemeClr val="tx1">
                    <a:lumMod val="75000"/>
                    <a:lumOff val="25000"/>
                  </a:schemeClr>
                </a:solidFill>
                <a:latin typeface="+mn-lt"/>
              </a:rPr>
              <a:t>δημιουργία παραγώγων του έργου.</a:t>
            </a:r>
            <a:endParaRPr lang="el-GR" sz="1400" dirty="0">
              <a:solidFill>
                <a:schemeClr val="tx1">
                  <a:lumMod val="75000"/>
                  <a:lumOff val="25000"/>
                </a:schemeClr>
              </a:solidFill>
              <a:latin typeface="+mn-lt"/>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NC-ND</a:t>
            </a:r>
            <a:endParaRPr lang="el-GR" dirty="0">
              <a:solidFill>
                <a:schemeClr val="tx1">
                  <a:lumMod val="75000"/>
                  <a:lumOff val="25000"/>
                </a:schemeClr>
              </a:solidFill>
              <a:latin typeface="+mn-lt"/>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p>
          <a:p>
            <a:r>
              <a:rPr lang="el-GR" sz="1400" dirty="0" smtClean="0">
                <a:solidFill>
                  <a:schemeClr val="tx1">
                    <a:lumMod val="75000"/>
                    <a:lumOff val="25000"/>
                  </a:schemeClr>
                </a:solidFill>
                <a:latin typeface="+mn-lt"/>
              </a:rPr>
              <a:t>Δεν επιτρέπεται η εμπορική χρήση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και η δημιουργία παραγώγων του.</a:t>
            </a:r>
            <a:endParaRPr lang="el-GR" sz="3200" dirty="0">
              <a:latin typeface="+mn-lt"/>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με </a:t>
            </a:r>
            <a:r>
              <a:rPr lang="el-GR" sz="1400" dirty="0" smtClean="0">
                <a:solidFill>
                  <a:schemeClr val="tx1">
                    <a:lumMod val="75000"/>
                    <a:lumOff val="25000"/>
                  </a:schemeClr>
                </a:solidFill>
                <a:latin typeface="+mn-lt"/>
              </a:rPr>
              <a:t>άδεια </a:t>
            </a:r>
          </a:p>
          <a:p>
            <a:pPr algn="r"/>
            <a:r>
              <a:rPr lang="en-US" dirty="0" smtClean="0">
                <a:solidFill>
                  <a:schemeClr val="tx1">
                    <a:lumMod val="75000"/>
                    <a:lumOff val="25000"/>
                  </a:schemeClr>
                </a:solidFill>
                <a:latin typeface="+mn-lt"/>
              </a:rPr>
              <a:t>CC0 </a:t>
            </a:r>
            <a:r>
              <a:rPr lang="en-US" dirty="0">
                <a:solidFill>
                  <a:schemeClr val="tx1">
                    <a:lumMod val="75000"/>
                    <a:lumOff val="25000"/>
                  </a:schemeClr>
                </a:solidFill>
                <a:latin typeface="+mn-lt"/>
              </a:rPr>
              <a:t>Public Domain</a:t>
            </a:r>
            <a:endParaRPr lang="el-GR" dirty="0">
              <a:solidFill>
                <a:schemeClr val="tx1">
                  <a:lumMod val="75000"/>
                  <a:lumOff val="25000"/>
                </a:schemeClr>
              </a:solidFill>
              <a:latin typeface="+mn-lt"/>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a:t>
            </a:r>
            <a:r>
              <a:rPr lang="el-GR" sz="1400" dirty="0" smtClean="0">
                <a:solidFill>
                  <a:schemeClr val="tx1">
                    <a:lumMod val="75000"/>
                    <a:lumOff val="25000"/>
                  </a:schemeClr>
                </a:solidFill>
                <a:latin typeface="+mn-lt"/>
              </a:rPr>
              <a:t>ως κοινό κτήμα</a:t>
            </a:r>
            <a:endParaRPr lang="el-GR" dirty="0">
              <a:solidFill>
                <a:schemeClr val="tx1">
                  <a:lumMod val="75000"/>
                  <a:lumOff val="25000"/>
                </a:schemeClr>
              </a:solidFill>
              <a:latin typeface="+mn-lt"/>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schemeClr val="tx1">
                    <a:lumMod val="75000"/>
                    <a:lumOff val="25000"/>
                  </a:schemeClr>
                </a:solidFill>
                <a:latin typeface="+mn-lt"/>
              </a:rPr>
              <a:t>χωρίς σήμανση</a:t>
            </a:r>
            <a:endParaRPr lang="el-GR" dirty="0">
              <a:solidFill>
                <a:schemeClr val="tx1">
                  <a:lumMod val="75000"/>
                  <a:lumOff val="25000"/>
                </a:schemeClr>
              </a:solidFill>
              <a:latin typeface="+mn-lt"/>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schemeClr val="tx1">
                    <a:lumMod val="75000"/>
                    <a:lumOff val="25000"/>
                  </a:schemeClr>
                </a:solidFill>
                <a:latin typeface="+mn-lt"/>
              </a:rPr>
              <a:t>Συνήθως δεν επιτρέπεται η επαναχρησιμοποίηση του έργου.</a:t>
            </a:r>
            <a:endParaRPr lang="en-US" sz="1400" dirty="0" smtClean="0">
              <a:solidFill>
                <a:schemeClr val="tx1">
                  <a:lumMod val="75000"/>
                  <a:lumOff val="25000"/>
                </a:schemeClr>
              </a:solidFill>
              <a:latin typeface="+mn-lt"/>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52165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err="1" smtClean="0"/>
              <a:t>Ενζυμική</a:t>
            </a:r>
            <a:r>
              <a:rPr lang="el-GR" dirty="0" smtClean="0"/>
              <a:t> </a:t>
            </a:r>
            <a:r>
              <a:rPr lang="el-GR" dirty="0"/>
              <a:t>αποτρίχωση </a:t>
            </a:r>
            <a:r>
              <a:rPr lang="el-GR" sz="3000" b="0" dirty="0" smtClean="0"/>
              <a:t>1/</a:t>
            </a:r>
            <a:r>
              <a:rPr lang="en-US" sz="3000" b="0" dirty="0" smtClean="0"/>
              <a:t>3</a:t>
            </a:r>
            <a:endParaRPr lang="el-GR" sz="3000" b="0" dirty="0"/>
          </a:p>
        </p:txBody>
      </p:sp>
      <p:sp>
        <p:nvSpPr>
          <p:cNvPr id="3" name="Θέση περιεχομένου 2"/>
          <p:cNvSpPr>
            <a:spLocks noGrp="1"/>
          </p:cNvSpPr>
          <p:nvPr>
            <p:ph idx="1"/>
          </p:nvPr>
        </p:nvSpPr>
        <p:spPr/>
        <p:txBody>
          <a:bodyPr>
            <a:normAutofit/>
          </a:bodyPr>
          <a:lstStyle/>
          <a:p>
            <a:r>
              <a:rPr lang="el-GR" dirty="0"/>
              <a:t>Η </a:t>
            </a:r>
            <a:r>
              <a:rPr lang="el-GR" dirty="0" err="1"/>
              <a:t>ενζυμική</a:t>
            </a:r>
            <a:r>
              <a:rPr lang="el-GR" dirty="0"/>
              <a:t> αποτρίχωση επιτυγχάνεται με την εισχώρηση </a:t>
            </a:r>
            <a:r>
              <a:rPr lang="el-GR" dirty="0" smtClean="0"/>
              <a:t>ενζύμων </a:t>
            </a:r>
            <a:r>
              <a:rPr lang="el-GR" b="1" dirty="0"/>
              <a:t>σε πρόσφατα αποτριχωμένους θύλακες.</a:t>
            </a:r>
            <a:r>
              <a:rPr lang="el-GR" dirty="0"/>
              <a:t> Η εισχώρηση γίνεται με </a:t>
            </a:r>
            <a:r>
              <a:rPr lang="el-GR" dirty="0" err="1"/>
              <a:t>ιοντοφόρηση</a:t>
            </a:r>
            <a:r>
              <a:rPr lang="el-GR" dirty="0" smtClean="0"/>
              <a:t>.</a:t>
            </a:r>
          </a:p>
          <a:p>
            <a:r>
              <a:rPr lang="el-GR" dirty="0"/>
              <a:t>Ανήκει στις μεθόδους της μόνιμης αποτρίχωσης. Τα ένζυμα καταστρέφουν επιλεκτικά τα αναγεννητικά κύτταρα της τρίχας. Η συχνή τους χρήση μετατρέπει τη σκληρή τρίχα σε χνούδι, την αραιώνει και καθυστερεί την εμφάνισή της</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a:t>
            </a:fld>
            <a:endParaRPr lang="el-GR" dirty="0">
              <a:solidFill>
                <a:prstClr val="black"/>
              </a:solidFill>
            </a:endParaRPr>
          </a:p>
        </p:txBody>
      </p:sp>
    </p:spTree>
    <p:extLst>
      <p:ext uri="{BB962C8B-B14F-4D97-AF65-F5344CB8AC3E}">
        <p14:creationId xmlns:p14="http://schemas.microsoft.com/office/powerpoint/2010/main" val="8810863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err="1"/>
              <a:t>Ενζυμική</a:t>
            </a:r>
            <a:r>
              <a:rPr lang="el-GR" dirty="0"/>
              <a:t> αποτρίχωση </a:t>
            </a:r>
            <a:r>
              <a:rPr lang="el-GR" sz="3000" b="0" dirty="0" smtClean="0"/>
              <a:t>2/</a:t>
            </a:r>
            <a:r>
              <a:rPr lang="en-US" sz="3000" b="0" dirty="0" smtClean="0"/>
              <a:t>3</a:t>
            </a:r>
            <a:endParaRPr lang="el-GR" dirty="0"/>
          </a:p>
        </p:txBody>
      </p:sp>
      <p:sp>
        <p:nvSpPr>
          <p:cNvPr id="3" name="Θέση περιεχομένου 2"/>
          <p:cNvSpPr>
            <a:spLocks noGrp="1"/>
          </p:cNvSpPr>
          <p:nvPr>
            <p:ph idx="1"/>
          </p:nvPr>
        </p:nvSpPr>
        <p:spPr/>
        <p:txBody>
          <a:bodyPr>
            <a:normAutofit/>
          </a:bodyPr>
          <a:lstStyle/>
          <a:p>
            <a:r>
              <a:rPr lang="el-GR" dirty="0"/>
              <a:t>Κατά τη διαδικασία αυτή φορτίζεται το πρόσωπο με </a:t>
            </a:r>
            <a:r>
              <a:rPr lang="el-GR" dirty="0" smtClean="0"/>
              <a:t>θετικό (άνοδος) </a:t>
            </a:r>
            <a:r>
              <a:rPr lang="el-GR" dirty="0"/>
              <a:t>ή </a:t>
            </a:r>
            <a:r>
              <a:rPr lang="el-GR" dirty="0" smtClean="0"/>
              <a:t>αρνητικό (κάθοδος) φορτίο από τα ηλεκτρόδια και ιονίζεται η προς μεταφορά ουσία με το αντίθετο φορτίο. </a:t>
            </a:r>
            <a:endParaRPr lang="en-US" dirty="0" smtClean="0"/>
          </a:p>
          <a:p>
            <a:r>
              <a:rPr lang="el-GR" dirty="0" smtClean="0"/>
              <a:t>Το ποιο από τα δυο είναι το «ενεργό ηλεκτρόδιο» εξαρτάται από τη ουσία που χρησιμοποιείται και από αν τα ιόντα του είναι θετικά ή αρνητικά φορτισμένα.</a:t>
            </a:r>
          </a:p>
          <a:p>
            <a:r>
              <a:rPr lang="el-GR" b="1" dirty="0" smtClean="0"/>
              <a:t>Σε θετικά φορτισμένα ιόντα</a:t>
            </a:r>
            <a:r>
              <a:rPr lang="el-GR" dirty="0" smtClean="0"/>
              <a:t>, η ουσία τοποθετείται κάτω από την άνοδο.</a:t>
            </a:r>
          </a:p>
          <a:p>
            <a:r>
              <a:rPr lang="el-GR" b="1" dirty="0" smtClean="0"/>
              <a:t>Σε αρνητικά φορτισμένα ιόντα</a:t>
            </a:r>
            <a:r>
              <a:rPr lang="el-GR" dirty="0" smtClean="0"/>
              <a:t>, κάτω από την κάθοδο.</a:t>
            </a:r>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a:t>
            </a:fld>
            <a:endParaRPr lang="el-GR" dirty="0">
              <a:solidFill>
                <a:prstClr val="black"/>
              </a:solidFill>
            </a:endParaRPr>
          </a:p>
        </p:txBody>
      </p:sp>
    </p:spTree>
    <p:extLst>
      <p:ext uri="{BB962C8B-B14F-4D97-AF65-F5344CB8AC3E}">
        <p14:creationId xmlns:p14="http://schemas.microsoft.com/office/powerpoint/2010/main" val="674510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err="1"/>
              <a:t>Ενζυμική</a:t>
            </a:r>
            <a:r>
              <a:rPr lang="el-GR" dirty="0"/>
              <a:t> αποτρίχωση </a:t>
            </a:r>
            <a:r>
              <a:rPr lang="en-US" sz="3000" b="0" dirty="0"/>
              <a:t>3</a:t>
            </a:r>
            <a:r>
              <a:rPr lang="el-GR" sz="3000" b="0" dirty="0" smtClean="0"/>
              <a:t>/</a:t>
            </a:r>
            <a:r>
              <a:rPr lang="en-US" sz="3000" b="0" dirty="0" smtClean="0"/>
              <a:t>3</a:t>
            </a:r>
            <a:endParaRPr lang="el-GR" dirty="0"/>
          </a:p>
        </p:txBody>
      </p:sp>
      <p:sp>
        <p:nvSpPr>
          <p:cNvPr id="3" name="Θέση περιεχομένου 2"/>
          <p:cNvSpPr>
            <a:spLocks noGrp="1"/>
          </p:cNvSpPr>
          <p:nvPr>
            <p:ph idx="1"/>
          </p:nvPr>
        </p:nvSpPr>
        <p:spPr/>
        <p:txBody>
          <a:bodyPr>
            <a:normAutofit/>
          </a:bodyPr>
          <a:lstStyle/>
          <a:p>
            <a:r>
              <a:rPr lang="el-GR" dirty="0" smtClean="0"/>
              <a:t>Η </a:t>
            </a:r>
            <a:r>
              <a:rPr lang="el-GR" dirty="0"/>
              <a:t>ηλεκτρική ελκτική δύναμη που αναπτύσσεται ανάμεσα στο σώμα και την </a:t>
            </a:r>
            <a:r>
              <a:rPr lang="el-GR" dirty="0" smtClean="0"/>
              <a:t>ουσία που έχει </a:t>
            </a:r>
            <a:r>
              <a:rPr lang="el-GR" dirty="0" err="1" smtClean="0"/>
              <a:t>ιοντοφορηθεί</a:t>
            </a:r>
            <a:r>
              <a:rPr lang="el-GR" dirty="0" smtClean="0"/>
              <a:t> </a:t>
            </a:r>
            <a:r>
              <a:rPr lang="el-GR" dirty="0"/>
              <a:t>ξεπερνά το φραγμό του δέρματος. Με τον τρόπο αυτό εισάγονται ουσίες που θα ήταν αδύνατο να εισαχθούν διαφορετικά.</a:t>
            </a:r>
          </a:p>
          <a:p>
            <a:r>
              <a:rPr lang="el-GR" dirty="0" smtClean="0"/>
              <a:t>Η </a:t>
            </a:r>
            <a:r>
              <a:rPr lang="el-GR" dirty="0"/>
              <a:t>διαδικασία κατά την οποία ένα προϊόν </a:t>
            </a:r>
            <a:r>
              <a:rPr lang="el-GR" dirty="0" smtClean="0"/>
              <a:t>στον </a:t>
            </a:r>
            <a:r>
              <a:rPr lang="el-GR" dirty="0"/>
              <a:t>θετικό </a:t>
            </a:r>
            <a:r>
              <a:rPr lang="el-GR" dirty="0" smtClean="0"/>
              <a:t>πόλο (άνοδος) υφίσταται την </a:t>
            </a:r>
            <a:r>
              <a:rPr lang="el-GR" dirty="0" err="1" smtClean="0"/>
              <a:t>ιοντοφόρηση</a:t>
            </a:r>
            <a:r>
              <a:rPr lang="el-GR" dirty="0" smtClean="0"/>
              <a:t> (γίνεται εισαγωγή ουσιών στο δέρμα) ονομάζεται </a:t>
            </a:r>
            <a:r>
              <a:rPr lang="el-GR" dirty="0" err="1"/>
              <a:t>καθιοδερμία</a:t>
            </a:r>
            <a:r>
              <a:rPr lang="el-GR" dirty="0"/>
              <a:t>. </a:t>
            </a:r>
            <a:endParaRPr lang="el-GR" dirty="0" smtClean="0"/>
          </a:p>
          <a:p>
            <a:r>
              <a:rPr lang="el-GR" dirty="0" smtClean="0"/>
              <a:t>Αντίθετα όταν η </a:t>
            </a:r>
            <a:r>
              <a:rPr lang="el-GR" dirty="0" err="1" smtClean="0"/>
              <a:t>ιοντοφόρηση</a:t>
            </a:r>
            <a:r>
              <a:rPr lang="el-GR" dirty="0" smtClean="0"/>
              <a:t> γίνεται </a:t>
            </a:r>
            <a:r>
              <a:rPr lang="el-GR" dirty="0"/>
              <a:t>στον αρνητικό πόλο καλείται </a:t>
            </a:r>
            <a:r>
              <a:rPr lang="el-GR" dirty="0" err="1"/>
              <a:t>ανιοδερμία</a:t>
            </a:r>
            <a:r>
              <a:rPr lang="el-GR" dirty="0"/>
              <a:t>.</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a:t>
            </a:fld>
            <a:endParaRPr lang="el-GR" dirty="0">
              <a:solidFill>
                <a:prstClr val="black"/>
              </a:solidFill>
            </a:endParaRPr>
          </a:p>
        </p:txBody>
      </p:sp>
    </p:spTree>
    <p:extLst>
      <p:ext uri="{BB962C8B-B14F-4D97-AF65-F5344CB8AC3E}">
        <p14:creationId xmlns:p14="http://schemas.microsoft.com/office/powerpoint/2010/main" val="24554352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Μηχανήματα </a:t>
            </a:r>
            <a:endParaRPr lang="el-GR" dirty="0"/>
          </a:p>
        </p:txBody>
      </p:sp>
      <p:sp>
        <p:nvSpPr>
          <p:cNvPr id="3" name="Θέση περιεχομένου 2"/>
          <p:cNvSpPr>
            <a:spLocks noGrp="1"/>
          </p:cNvSpPr>
          <p:nvPr>
            <p:ph idx="1"/>
          </p:nvPr>
        </p:nvSpPr>
        <p:spPr>
          <a:xfrm>
            <a:off x="179512" y="1196752"/>
            <a:ext cx="8435280" cy="1512168"/>
          </a:xfrm>
        </p:spPr>
        <p:txBody>
          <a:bodyPr>
            <a:normAutofit/>
          </a:bodyPr>
          <a:lstStyle/>
          <a:p>
            <a:r>
              <a:rPr lang="el-GR" sz="2300" dirty="0"/>
              <a:t>Τα περισσότερα μηχανήματα ιονισμού έχουν </a:t>
            </a:r>
            <a:r>
              <a:rPr lang="el-GR" sz="2300" dirty="0" err="1"/>
              <a:t>μιλιαμπερόμετρο</a:t>
            </a:r>
            <a:r>
              <a:rPr lang="el-GR" sz="2300" dirty="0"/>
              <a:t> ώστε να μετράται η ένταση του ρεύματος που διέρχεται από το δέρμα. </a:t>
            </a:r>
            <a:endParaRPr lang="el-GR" sz="2300"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a:t>
            </a:fld>
            <a:endParaRPr lang="el-GR" dirty="0">
              <a:solidFill>
                <a:prstClr val="black"/>
              </a:solidFill>
            </a:endParaRPr>
          </a:p>
        </p:txBody>
      </p:sp>
      <p:pic>
        <p:nvPicPr>
          <p:cNvPr id="1026" name="Picture 2" descr="http://venuselectronics.gr/image/cache/data/product/main/file_5_18-500x500.jpg"/>
          <p:cNvPicPr>
            <a:picLocks noChangeAspect="1" noChangeArrowheads="1"/>
          </p:cNvPicPr>
          <p:nvPr/>
        </p:nvPicPr>
        <p:blipFill rotWithShape="1">
          <a:blip r:embed="rId2">
            <a:extLst>
              <a:ext uri="{28A0092B-C50C-407E-A947-70E740481C1C}">
                <a14:useLocalDpi xmlns:a14="http://schemas.microsoft.com/office/drawing/2010/main" val="0"/>
              </a:ext>
            </a:extLst>
          </a:blip>
          <a:srcRect l="9544" t="13088" r="7317" b="10503"/>
          <a:stretch/>
        </p:blipFill>
        <p:spPr bwMode="auto">
          <a:xfrm flipH="1">
            <a:off x="4908378" y="2636912"/>
            <a:ext cx="3480046" cy="3312368"/>
          </a:xfrm>
          <a:prstGeom prst="rect">
            <a:avLst/>
          </a:prstGeom>
          <a:noFill/>
          <a:extLst>
            <a:ext uri="{909E8E84-426E-40DD-AFC4-6F175D3DCCD1}">
              <a14:hiddenFill xmlns:a14="http://schemas.microsoft.com/office/drawing/2010/main">
                <a:solidFill>
                  <a:srgbClr val="FFFFFF"/>
                </a:solidFill>
              </a14:hiddenFill>
            </a:ext>
          </a:extLst>
        </p:spPr>
      </p:pic>
      <p:sp>
        <p:nvSpPr>
          <p:cNvPr id="5" name="Ορθογώνιο 4"/>
          <p:cNvSpPr/>
          <p:nvPr/>
        </p:nvSpPr>
        <p:spPr>
          <a:xfrm>
            <a:off x="5784305" y="5949279"/>
            <a:ext cx="1728192" cy="276999"/>
          </a:xfrm>
          <a:prstGeom prst="rect">
            <a:avLst/>
          </a:prstGeom>
        </p:spPr>
        <p:txBody>
          <a:bodyPr wrap="square">
            <a:spAutoFit/>
          </a:bodyPr>
          <a:lstStyle/>
          <a:p>
            <a:pPr algn="ctr"/>
            <a:r>
              <a:rPr lang="en-US" sz="1200" dirty="0" smtClean="0">
                <a:latin typeface="+mn-lt"/>
                <a:hlinkClick r:id="rId3"/>
              </a:rPr>
              <a:t>venuselectronics.gr</a:t>
            </a:r>
            <a:endParaRPr lang="el-GR" sz="1200" dirty="0">
              <a:latin typeface="+mn-lt"/>
            </a:endParaRPr>
          </a:p>
        </p:txBody>
      </p:sp>
      <p:pic>
        <p:nvPicPr>
          <p:cNvPr id="1028" name="Picture 4" descr="http://www.spadcosmetics.gr/wp-content/uploads/2013/06/galvanic-curren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2870936"/>
            <a:ext cx="4104456" cy="3078343"/>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6" name="Ορθογώνιο 5"/>
          <p:cNvSpPr/>
          <p:nvPr/>
        </p:nvSpPr>
        <p:spPr>
          <a:xfrm>
            <a:off x="1952836" y="5949280"/>
            <a:ext cx="1421904" cy="276999"/>
          </a:xfrm>
          <a:prstGeom prst="rect">
            <a:avLst/>
          </a:prstGeom>
        </p:spPr>
        <p:txBody>
          <a:bodyPr wrap="square">
            <a:spAutoFit/>
          </a:bodyPr>
          <a:lstStyle/>
          <a:p>
            <a:pPr algn="ctr"/>
            <a:r>
              <a:rPr lang="en-US" sz="1200" dirty="0" smtClean="0">
                <a:latin typeface="+mn-lt"/>
                <a:hlinkClick r:id="rId5"/>
              </a:rPr>
              <a:t>spadcosmetics.gr</a:t>
            </a:r>
            <a:endParaRPr lang="el-GR" sz="1200" dirty="0">
              <a:latin typeface="+mn-lt"/>
            </a:endParaRPr>
          </a:p>
        </p:txBody>
      </p:sp>
    </p:spTree>
    <p:extLst>
      <p:ext uri="{BB962C8B-B14F-4D97-AF65-F5344CB8AC3E}">
        <p14:creationId xmlns:p14="http://schemas.microsoft.com/office/powerpoint/2010/main" val="2272313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Εφαρμογή </a:t>
            </a:r>
            <a:r>
              <a:rPr lang="el-GR" sz="3000" b="0" dirty="0" smtClean="0"/>
              <a:t>1/3</a:t>
            </a:r>
            <a:endParaRPr lang="el-GR" sz="3000" b="0" dirty="0"/>
          </a:p>
        </p:txBody>
      </p:sp>
      <p:sp>
        <p:nvSpPr>
          <p:cNvPr id="3" name="Θέση περιεχομένου 2"/>
          <p:cNvSpPr>
            <a:spLocks noGrp="1"/>
          </p:cNvSpPr>
          <p:nvPr>
            <p:ph idx="1"/>
          </p:nvPr>
        </p:nvSpPr>
        <p:spPr>
          <a:xfrm>
            <a:off x="251520" y="1196752"/>
            <a:ext cx="8435280" cy="5661248"/>
          </a:xfrm>
        </p:spPr>
        <p:txBody>
          <a:bodyPr>
            <a:normAutofit/>
          </a:bodyPr>
          <a:lstStyle/>
          <a:p>
            <a:r>
              <a:rPr lang="el-GR" sz="2300" dirty="0" smtClean="0"/>
              <a:t>Στους </a:t>
            </a:r>
            <a:r>
              <a:rPr lang="el-GR" sz="2300" b="1" dirty="0" smtClean="0"/>
              <a:t>πρόσφατα </a:t>
            </a:r>
            <a:r>
              <a:rPr lang="el-GR" sz="2300" dirty="0" smtClean="0"/>
              <a:t>αποτριχωμένους θύλακες εφαρμόζονται τα κατάλληλα ένζυμα.</a:t>
            </a:r>
          </a:p>
          <a:p>
            <a:r>
              <a:rPr lang="el-GR" sz="2300" dirty="0" smtClean="0"/>
              <a:t>Τοποθετείται </a:t>
            </a:r>
            <a:r>
              <a:rPr lang="el-GR" sz="2300" dirty="0"/>
              <a:t>το παθητικό ηλεκτρόδιο στο χέρι του </a:t>
            </a:r>
            <a:r>
              <a:rPr lang="el-GR" sz="2300" dirty="0" smtClean="0"/>
              <a:t>ατόμου που εφαρμόζεται τη μέθοδο </a:t>
            </a:r>
            <a:r>
              <a:rPr lang="el-GR" sz="2300" dirty="0"/>
              <a:t>ώστε να φορτιστεί με το φορτίο που επιθυμείται όλο το σώμα.</a:t>
            </a:r>
          </a:p>
          <a:p>
            <a:r>
              <a:rPr lang="el-GR" sz="2300" dirty="0" smtClean="0"/>
              <a:t>Τοποθετείται </a:t>
            </a:r>
            <a:r>
              <a:rPr lang="el-GR" sz="2300" dirty="0"/>
              <a:t>το περιεχόμενο του ορού στο δέρμα </a:t>
            </a:r>
            <a:r>
              <a:rPr lang="el-GR" sz="2300" dirty="0" smtClean="0"/>
              <a:t>ή στο τσιμπιδάκι </a:t>
            </a:r>
            <a:r>
              <a:rPr lang="el-GR" sz="2300" dirty="0"/>
              <a:t>(αν αυτό είναι το ενεργό ηλεκτρόδιο).</a:t>
            </a:r>
          </a:p>
          <a:p>
            <a:r>
              <a:rPr lang="el-GR" sz="2300" dirty="0" smtClean="0"/>
              <a:t>Τοποθετείται </a:t>
            </a:r>
            <a:r>
              <a:rPr lang="el-GR" sz="2300" dirty="0"/>
              <a:t>ο διακόπτης λειτουργίας στην θέση ΟΝ αφού έχει προηγουμένως εξασφαλιστεί η μηδενική ένδειξη στο διακόπτη ρύθμισης της έντασης.</a:t>
            </a:r>
          </a:p>
          <a:p>
            <a:r>
              <a:rPr lang="el-GR" sz="2300" dirty="0" smtClean="0"/>
              <a:t>Τοποθετείται </a:t>
            </a:r>
            <a:r>
              <a:rPr lang="el-GR" sz="2300" dirty="0"/>
              <a:t>ο διακόπτης στο + ή στο - ανάλογα με την πολικότητα που απαιτεί ο ορός</a:t>
            </a:r>
            <a:r>
              <a:rPr lang="el-GR" sz="2300" dirty="0" smtClean="0"/>
              <a:t>.</a:t>
            </a:r>
            <a:endParaRPr lang="el-GR" sz="23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a:t>
            </a:fld>
            <a:endParaRPr lang="el-GR" dirty="0">
              <a:solidFill>
                <a:prstClr val="black"/>
              </a:solidFill>
            </a:endParaRPr>
          </a:p>
        </p:txBody>
      </p:sp>
    </p:spTree>
    <p:extLst>
      <p:ext uri="{BB962C8B-B14F-4D97-AF65-F5344CB8AC3E}">
        <p14:creationId xmlns:p14="http://schemas.microsoft.com/office/powerpoint/2010/main" val="40767555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Εφαρμογή </a:t>
            </a:r>
            <a:r>
              <a:rPr lang="el-GR" sz="3000" b="0" dirty="0" smtClean="0"/>
              <a:t>2/3</a:t>
            </a:r>
            <a:endParaRPr lang="el-GR" sz="3000" b="0" dirty="0"/>
          </a:p>
        </p:txBody>
      </p:sp>
      <p:sp>
        <p:nvSpPr>
          <p:cNvPr id="3" name="Θέση περιεχομένου 2"/>
          <p:cNvSpPr>
            <a:spLocks noGrp="1"/>
          </p:cNvSpPr>
          <p:nvPr>
            <p:ph idx="1"/>
          </p:nvPr>
        </p:nvSpPr>
        <p:spPr>
          <a:xfrm>
            <a:off x="251520" y="1196752"/>
            <a:ext cx="8435280" cy="5661248"/>
          </a:xfrm>
        </p:spPr>
        <p:txBody>
          <a:bodyPr>
            <a:noAutofit/>
          </a:bodyPr>
          <a:lstStyle/>
          <a:p>
            <a:pPr>
              <a:lnSpc>
                <a:spcPct val="105000"/>
              </a:lnSpc>
              <a:spcBef>
                <a:spcPts val="900"/>
              </a:spcBef>
            </a:pPr>
            <a:r>
              <a:rPr lang="el-GR" sz="2200" dirty="0" smtClean="0"/>
              <a:t>Ξεκινά </a:t>
            </a:r>
            <a:r>
              <a:rPr lang="el-GR" sz="2200" dirty="0"/>
              <a:t>η κυκλική κίνηση του ηλεκτροδίου στο </a:t>
            </a:r>
            <a:r>
              <a:rPr lang="el-GR" sz="2200" dirty="0" smtClean="0"/>
              <a:t>σημείο που θέλουμε να γίνει αφαίρεση της τρίχας </a:t>
            </a:r>
            <a:r>
              <a:rPr lang="el-GR" sz="2200" dirty="0"/>
              <a:t>ενώ ταυτόχρονα το άλλο χέρι τοποθετείται στο διακόπτη έντασης. Η κίνηση είναι πολύ σημαντικό να διατηρείται </a:t>
            </a:r>
            <a:r>
              <a:rPr lang="el-GR" sz="2200" dirty="0" smtClean="0"/>
              <a:t>καθ’ όλη </a:t>
            </a:r>
            <a:r>
              <a:rPr lang="el-GR" sz="2200" dirty="0"/>
              <a:t>τη διάρκεια της </a:t>
            </a:r>
            <a:r>
              <a:rPr lang="el-GR" sz="2200" dirty="0" smtClean="0"/>
              <a:t>διαδικασίας.</a:t>
            </a:r>
            <a:endParaRPr lang="el-GR" sz="2200" dirty="0"/>
          </a:p>
          <a:p>
            <a:pPr>
              <a:lnSpc>
                <a:spcPct val="105000"/>
              </a:lnSpc>
              <a:spcBef>
                <a:spcPts val="900"/>
              </a:spcBef>
            </a:pPr>
            <a:r>
              <a:rPr lang="el-GR" sz="2200" dirty="0" smtClean="0"/>
              <a:t>Αυξάνεται </a:t>
            </a:r>
            <a:r>
              <a:rPr lang="el-GR" sz="2200" dirty="0"/>
              <a:t>σταδιακά η ένταση ώστε να μην ενοχλήσει η απότομη διέλευση </a:t>
            </a:r>
            <a:r>
              <a:rPr lang="el-GR" sz="2200" dirty="0" smtClean="0"/>
              <a:t>ρεύματος. </a:t>
            </a:r>
            <a:r>
              <a:rPr lang="el-GR" sz="2200" dirty="0"/>
              <a:t>Σταθεροποιείται η ένταση στο σημείο εκείνο όπου το </a:t>
            </a:r>
            <a:r>
              <a:rPr lang="el-GR" sz="2200" dirty="0" err="1"/>
              <a:t>μιλιαμπερόμετρο</a:t>
            </a:r>
            <a:r>
              <a:rPr lang="el-GR" sz="2200" dirty="0"/>
              <a:t> να δείχνει περίπου </a:t>
            </a:r>
            <a:r>
              <a:rPr lang="el-GR" sz="2200" dirty="0" smtClean="0"/>
              <a:t>2mA</a:t>
            </a:r>
            <a:r>
              <a:rPr lang="en-US" sz="2200" dirty="0" smtClean="0"/>
              <a:t>.</a:t>
            </a:r>
          </a:p>
          <a:p>
            <a:pPr>
              <a:lnSpc>
                <a:spcPct val="105000"/>
              </a:lnSpc>
              <a:spcBef>
                <a:spcPts val="900"/>
              </a:spcBef>
            </a:pPr>
            <a:r>
              <a:rPr lang="el-GR" sz="2200" b="1" dirty="0" smtClean="0">
                <a:solidFill>
                  <a:srgbClr val="173E49"/>
                </a:solidFill>
              </a:rPr>
              <a:t>Προσοχή: Η </a:t>
            </a:r>
            <a:r>
              <a:rPr lang="el-GR" sz="2200" b="1" dirty="0">
                <a:solidFill>
                  <a:srgbClr val="173E49"/>
                </a:solidFill>
              </a:rPr>
              <a:t>ένταση αυτή δεν θα πρέπει να ξεπερνάει τα </a:t>
            </a:r>
            <a:r>
              <a:rPr lang="en-US" sz="2200" b="1" dirty="0">
                <a:solidFill>
                  <a:srgbClr val="173E49"/>
                </a:solidFill>
              </a:rPr>
              <a:t>2</a:t>
            </a:r>
            <a:r>
              <a:rPr lang="el-GR" sz="2200" b="1" dirty="0" err="1">
                <a:solidFill>
                  <a:srgbClr val="173E49"/>
                </a:solidFill>
              </a:rPr>
              <a:t>mA</a:t>
            </a:r>
            <a:r>
              <a:rPr lang="en-US" sz="2200" b="1" dirty="0">
                <a:solidFill>
                  <a:srgbClr val="173E49"/>
                </a:solidFill>
              </a:rPr>
              <a:t> </a:t>
            </a:r>
            <a:r>
              <a:rPr lang="el-GR" sz="2200" b="1" dirty="0">
                <a:solidFill>
                  <a:srgbClr val="173E49"/>
                </a:solidFill>
              </a:rPr>
              <a:t>(2 λεπτά για κάθε ένζυμο).</a:t>
            </a:r>
          </a:p>
          <a:p>
            <a:pPr>
              <a:lnSpc>
                <a:spcPct val="105000"/>
              </a:lnSpc>
              <a:spcBef>
                <a:spcPts val="900"/>
              </a:spcBef>
            </a:pPr>
            <a:r>
              <a:rPr lang="el-GR" sz="2200" dirty="0" smtClean="0"/>
              <a:t>Όταν </a:t>
            </a:r>
            <a:r>
              <a:rPr lang="el-GR" sz="2200" dirty="0"/>
              <a:t>ο ορός απορροφηθεί εντελώς (το ηλεκτρόδιο δεν γλιστρά πλέον) μηδενίζεται η ένταση χωρίς να σταματήσει η κίνηση του ηλεκτροδίου.</a:t>
            </a:r>
          </a:p>
          <a:p>
            <a:pPr>
              <a:lnSpc>
                <a:spcPct val="105000"/>
              </a:lnSpc>
              <a:spcBef>
                <a:spcPts val="900"/>
              </a:spcBef>
            </a:pPr>
            <a:r>
              <a:rPr lang="el-GR" sz="2200" dirty="0" smtClean="0"/>
              <a:t>Τοποθετείται </a:t>
            </a:r>
            <a:r>
              <a:rPr lang="el-GR" sz="2200" dirty="0"/>
              <a:t>ο διακόπτης λειτουργίας στη θέση OFF και τότε μόνο σταματά η κίνηση του ηλεκτροδίου</a:t>
            </a:r>
            <a:r>
              <a:rPr lang="el-GR" sz="2200" dirty="0" smtClean="0"/>
              <a:t>.</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a:t>
            </a:fld>
            <a:endParaRPr lang="el-GR" dirty="0">
              <a:solidFill>
                <a:prstClr val="black"/>
              </a:solidFill>
            </a:endParaRPr>
          </a:p>
        </p:txBody>
      </p:sp>
    </p:spTree>
    <p:extLst>
      <p:ext uri="{BB962C8B-B14F-4D97-AF65-F5344CB8AC3E}">
        <p14:creationId xmlns:p14="http://schemas.microsoft.com/office/powerpoint/2010/main" val="11509776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Εφαρμογή </a:t>
            </a:r>
            <a:r>
              <a:rPr lang="el-GR" sz="3000" b="0" dirty="0" smtClean="0"/>
              <a:t>3/3</a:t>
            </a:r>
            <a:endParaRPr lang="el-GR" dirty="0"/>
          </a:p>
        </p:txBody>
      </p:sp>
      <p:sp>
        <p:nvSpPr>
          <p:cNvPr id="3" name="Θέση περιεχομένου 2"/>
          <p:cNvSpPr>
            <a:spLocks noGrp="1"/>
          </p:cNvSpPr>
          <p:nvPr>
            <p:ph idx="1"/>
          </p:nvPr>
        </p:nvSpPr>
        <p:spPr/>
        <p:txBody>
          <a:bodyPr/>
          <a:lstStyle/>
          <a:p>
            <a:pPr>
              <a:spcAft>
                <a:spcPts val="1200"/>
              </a:spcAft>
            </a:pPr>
            <a:r>
              <a:rPr lang="el-GR" dirty="0"/>
              <a:t>Η κίνηση των ηλεκτροδίων είναι συνεχής, κυκλική και γίνεται προσπάθεια να περάσουν από </a:t>
            </a:r>
            <a:r>
              <a:rPr lang="el-GR" dirty="0" smtClean="0"/>
              <a:t>όλη την επιφάνεια της περιοχής που αποτριχώνεται, </a:t>
            </a:r>
            <a:r>
              <a:rPr lang="el-GR" dirty="0"/>
              <a:t>με τον ίδιο χρόνο εφαρμογής. Αν για κάποιο λόγο σταματήσει η κίνηση του ηλεκτροδίου, το ρεύμα συσσωρεύεται στο σημείο αυτό και είναι πολύ πιθανό να δημιουργήσει έγκαυμα</a:t>
            </a:r>
            <a:r>
              <a:rPr lang="el-GR" dirty="0" smtClean="0"/>
              <a:t>.</a:t>
            </a:r>
          </a:p>
          <a:p>
            <a:pPr>
              <a:buFont typeface="Wingdings" panose="05000000000000000000" pitchFamily="2" charset="2"/>
              <a:buChar char="ü"/>
            </a:pPr>
            <a:r>
              <a:rPr lang="el-GR" b="1" dirty="0" smtClean="0"/>
              <a:t>Αν υπάρξει </a:t>
            </a:r>
            <a:r>
              <a:rPr lang="el-GR" b="1" dirty="0"/>
              <a:t>ενόχληση να διακοπεί η </a:t>
            </a:r>
            <a:r>
              <a:rPr lang="el-GR" b="1" dirty="0" smtClean="0"/>
              <a:t>θεραπεία.</a:t>
            </a:r>
            <a:endParaRPr lang="el-GR" b="1"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a:t>
            </a:fld>
            <a:endParaRPr lang="el-GR" dirty="0">
              <a:solidFill>
                <a:prstClr val="black"/>
              </a:solidFill>
            </a:endParaRPr>
          </a:p>
        </p:txBody>
      </p:sp>
      <p:sp>
        <p:nvSpPr>
          <p:cNvPr id="6" name="Ορθογώνιο 5"/>
          <p:cNvSpPr/>
          <p:nvPr/>
        </p:nvSpPr>
        <p:spPr>
          <a:xfrm>
            <a:off x="2699792" y="5445224"/>
            <a:ext cx="3534942" cy="400110"/>
          </a:xfrm>
          <a:prstGeom prst="rect">
            <a:avLst/>
          </a:prstGeom>
        </p:spPr>
        <p:txBody>
          <a:bodyPr wrap="none">
            <a:spAutoFit/>
          </a:bodyPr>
          <a:lstStyle/>
          <a:p>
            <a:r>
              <a:rPr lang="en-US" sz="2000" dirty="0">
                <a:latin typeface="+mn-lt"/>
                <a:hlinkClick r:id="rId2"/>
              </a:rPr>
              <a:t>Biologisk </a:t>
            </a:r>
            <a:r>
              <a:rPr lang="en-US" sz="2000" dirty="0" err="1">
                <a:latin typeface="+mn-lt"/>
                <a:hlinkClick r:id="rId2"/>
              </a:rPr>
              <a:t>Hårfjerning</a:t>
            </a:r>
            <a:r>
              <a:rPr lang="en-US" sz="2000" dirty="0">
                <a:latin typeface="+mn-lt"/>
                <a:hlinkClick r:id="rId2"/>
              </a:rPr>
              <a:t> </a:t>
            </a:r>
            <a:r>
              <a:rPr lang="en-US" sz="2000" dirty="0" err="1">
                <a:latin typeface="+mn-lt"/>
                <a:hlinkClick r:id="rId2"/>
              </a:rPr>
              <a:t>Depilonine</a:t>
            </a:r>
            <a:endParaRPr lang="el-GR" sz="2000" dirty="0">
              <a:latin typeface="+mn-lt"/>
            </a:endParaRPr>
          </a:p>
        </p:txBody>
      </p:sp>
      <p:pic>
        <p:nvPicPr>
          <p:cNvPr id="1026" name="Picture 2" descr="C:\Users\fkaram2\Desktop\vide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88860" y="5445224"/>
            <a:ext cx="496128" cy="5162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35047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Αντενδείξεις </a:t>
            </a:r>
            <a:r>
              <a:rPr lang="el-GR" sz="3000" b="0" dirty="0" smtClean="0"/>
              <a:t>1/2</a:t>
            </a:r>
            <a:endParaRPr lang="el-GR" sz="3000" b="0" dirty="0"/>
          </a:p>
        </p:txBody>
      </p:sp>
      <p:sp>
        <p:nvSpPr>
          <p:cNvPr id="3" name="Θέση περιεχομένου 2"/>
          <p:cNvSpPr>
            <a:spLocks noGrp="1"/>
          </p:cNvSpPr>
          <p:nvPr>
            <p:ph idx="1"/>
          </p:nvPr>
        </p:nvSpPr>
        <p:spPr>
          <a:xfrm>
            <a:off x="251520" y="1196752"/>
            <a:ext cx="8424936" cy="5544616"/>
          </a:xfrm>
        </p:spPr>
        <p:txBody>
          <a:bodyPr>
            <a:normAutofit/>
          </a:bodyPr>
          <a:lstStyle/>
          <a:p>
            <a:pPr marL="0" indent="0">
              <a:buNone/>
            </a:pPr>
            <a:r>
              <a:rPr lang="el-GR" dirty="0" smtClean="0"/>
              <a:t>Οι </a:t>
            </a:r>
            <a:r>
              <a:rPr lang="el-GR" dirty="0"/>
              <a:t>κυριότερες αντενδείξεις του ιονισμού είναι:</a:t>
            </a:r>
          </a:p>
          <a:p>
            <a:r>
              <a:rPr lang="el-GR" b="1" dirty="0" smtClean="0"/>
              <a:t>Μεταλλικά </a:t>
            </a:r>
            <a:r>
              <a:rPr lang="el-GR" b="1" dirty="0"/>
              <a:t>προθέματα </a:t>
            </a:r>
            <a:r>
              <a:rPr lang="el-GR" dirty="0"/>
              <a:t>μπορεί να συγκεντρώσουν το ρεύμα πάνω τους με κίνδυνο να προκληθεί έγκαυμα. Τα σφραγίσματα και οι μεταλλικές γέφυρες συνήθως δεν δημιουργούν τέτοια προβλήματα, αλλά δημιουργούν αίσθηση έντονης μεταλλικής γεύσης στο στόμα. Ωστόσο η ύπαρξή τους πρέπει να λαμβάνεται σοβαρά υπόψη. Είναι τέλος απαραίτητη η αφαίρεση των μεταλλικών κοσμημάτων από την περιοχή εφαρμογής γαλβανικού ρεύματος</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a:t>
            </a:fld>
            <a:endParaRPr lang="el-GR" dirty="0">
              <a:solidFill>
                <a:prstClr val="black"/>
              </a:solidFill>
            </a:endParaRPr>
          </a:p>
        </p:txBody>
      </p:sp>
    </p:spTree>
    <p:extLst>
      <p:ext uri="{BB962C8B-B14F-4D97-AF65-F5344CB8AC3E}">
        <p14:creationId xmlns:p14="http://schemas.microsoft.com/office/powerpoint/2010/main" val="163940584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TEMPLATE">
  <a:themeElements>
    <a:clrScheme name="Προσαρμοσμένο 18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C_template_10">
  <a:themeElements>
    <a:clrScheme name="Προσαρμοσμένο 179">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139</TotalTime>
  <Words>1244</Words>
  <Application>Microsoft Office PowerPoint</Application>
  <PresentationFormat>Προβολή στην οθόνη (4:3)</PresentationFormat>
  <Paragraphs>114</Paragraphs>
  <Slides>17</Slides>
  <Notes>7</Notes>
  <HiddenSlides>0</HiddenSlides>
  <MMClips>0</MMClips>
  <ScaleCrop>false</ScaleCrop>
  <HeadingPairs>
    <vt:vector size="4" baseType="variant">
      <vt:variant>
        <vt:lpstr>Θέμα</vt:lpstr>
      </vt:variant>
      <vt:variant>
        <vt:i4>2</vt:i4>
      </vt:variant>
      <vt:variant>
        <vt:lpstr>Τίτλοι διαφανειών</vt:lpstr>
      </vt:variant>
      <vt:variant>
        <vt:i4>17</vt:i4>
      </vt:variant>
    </vt:vector>
  </HeadingPairs>
  <TitlesOfParts>
    <vt:vector size="19" baseType="lpstr">
      <vt:lpstr>TEMPLATE</vt:lpstr>
      <vt:lpstr>OC_template_10</vt:lpstr>
      <vt:lpstr>Ενζυμική Αποτρίχωση (Ε)</vt:lpstr>
      <vt:lpstr>Ενζυμική αποτρίχωση 1/3</vt:lpstr>
      <vt:lpstr>Ενζυμική αποτρίχωση 2/3</vt:lpstr>
      <vt:lpstr>Ενζυμική αποτρίχωση 3/3</vt:lpstr>
      <vt:lpstr>Μηχανήματα </vt:lpstr>
      <vt:lpstr>Εφαρμογή 1/3</vt:lpstr>
      <vt:lpstr>Εφαρμογή 2/3</vt:lpstr>
      <vt:lpstr>Εφαρμογή 3/3</vt:lpstr>
      <vt:lpstr>Αντενδείξεις 1/2</vt:lpstr>
      <vt:lpstr>Αντενδείξεις 2/2</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Ενζυμική Αποτρίχωση (Ε)</dc:title>
  <dc:creator>fkaram2</dc:creator>
  <cp:lastModifiedBy>fkaram2</cp:lastModifiedBy>
  <cp:revision>15</cp:revision>
  <dcterms:created xsi:type="dcterms:W3CDTF">2015-11-02T12:32:39Z</dcterms:created>
  <dcterms:modified xsi:type="dcterms:W3CDTF">2015-11-16T12:32:03Z</dcterms:modified>
</cp:coreProperties>
</file>