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7"/>
  </p:notesMasterIdLst>
  <p:handoutMasterIdLst>
    <p:handoutMasterId r:id="rId18"/>
  </p:handoutMasterIdLst>
  <p:sldIdLst>
    <p:sldId id="256" r:id="rId3"/>
    <p:sldId id="267" r:id="rId4"/>
    <p:sldId id="272" r:id="rId5"/>
    <p:sldId id="268" r:id="rId6"/>
    <p:sldId id="269" r:id="rId7"/>
    <p:sldId id="270" r:id="rId8"/>
    <p:sldId id="271" r:id="rId9"/>
    <p:sldId id="273" r:id="rId10"/>
    <p:sldId id="274" r:id="rId11"/>
    <p:sldId id="275" r:id="rId12"/>
    <p:sldId id="276" r:id="rId13"/>
    <p:sldId id="277" r:id="rId14"/>
    <p:sldId id="278" r:id="rId15"/>
    <p:sldId id="279"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7296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10807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93148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2041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94069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36723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7548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62494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28598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4468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69580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και Χειρουργική Νοσηλευτική 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smtClean="0"/>
              <a:t>6</a:t>
            </a:r>
            <a:r>
              <a:rPr lang="el-GR" sz="2800" smtClean="0"/>
              <a:t>:</a:t>
            </a:r>
            <a:r>
              <a:rPr lang="en-US" sz="2800" dirty="0" smtClean="0"/>
              <a:t> </a:t>
            </a:r>
            <a:r>
              <a:rPr lang="el-GR" sz="2800" dirty="0" smtClean="0"/>
              <a:t>Δερματική Έλξη</a:t>
            </a:r>
          </a:p>
          <a:p>
            <a:pPr>
              <a:spcBef>
                <a:spcPts val="0"/>
              </a:spcBef>
              <a:spcAft>
                <a:spcPts val="1200"/>
              </a:spcAft>
            </a:pPr>
            <a:r>
              <a:rPr lang="el-GR" sz="2800" dirty="0" smtClean="0"/>
              <a:t>Έντυπο Αξιολόγησης Γνώσεων Εργαστηρίου</a:t>
            </a:r>
            <a:endParaRPr lang="en-US" sz="2800" dirty="0" smtClean="0"/>
          </a:p>
          <a:p>
            <a:pPr>
              <a:spcBef>
                <a:spcPts val="0"/>
              </a:spcBef>
            </a:pPr>
            <a:r>
              <a:rPr lang="el-GR" sz="2400" dirty="0" smtClean="0"/>
              <a:t>Θεόδωρος Καπάδοχος</a:t>
            </a:r>
            <a:endParaRPr lang="el-GR" sz="2400" dirty="0"/>
          </a:p>
          <a:p>
            <a:pPr>
              <a:spcBef>
                <a:spcPts val="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Θεόδωρος Καπάδοχος 2014. Θεόδωρος Καπάδοχος. «Παθολογική και Χειρουργική Νοσηλευτική ΙΙ (Ε). </a:t>
            </a:r>
            <a:r>
              <a:rPr lang="el-GR" sz="2000"/>
              <a:t>Ενότητα </a:t>
            </a:r>
            <a:r>
              <a:rPr lang="el-GR" sz="2000" smtClean="0"/>
              <a:t>6: </a:t>
            </a:r>
            <a:r>
              <a:rPr lang="el-GR" sz="2000" dirty="0"/>
              <a:t>Δερματική Έλξη, Έντυπο Αξιολόγησης Γνώσεων Εργαστηρίου». Έκδοση: 1.0. Αθήνα 2014. Διαθέσιμο από τη δικτυακή διεύθυνση: ocp.teiath.gr.</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420045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9795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09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967784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7624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a:t>
            </a:r>
            <a:r>
              <a:rPr lang="el-GR" dirty="0" smtClean="0"/>
              <a:t>έλξης </a:t>
            </a:r>
            <a:r>
              <a:rPr lang="el-GR" sz="3200" b="0" dirty="0" smtClean="0"/>
              <a:t>(1 από 6)</a:t>
            </a:r>
            <a:endParaRPr lang="el-GR" sz="3200" b="0" dirty="0"/>
          </a:p>
        </p:txBody>
      </p:sp>
      <p:sp>
        <p:nvSpPr>
          <p:cNvPr id="3" name="Content Placeholder 2"/>
          <p:cNvSpPr>
            <a:spLocks noGrp="1"/>
          </p:cNvSpPr>
          <p:nvPr>
            <p:ph idx="1"/>
          </p:nvPr>
        </p:nvSpPr>
        <p:spPr/>
        <p:txBody>
          <a:bodyPr>
            <a:normAutofit/>
          </a:bodyPr>
          <a:lstStyle/>
          <a:p>
            <a:r>
              <a:rPr lang="el-GR" dirty="0"/>
              <a:t>Επιβεβαίωση ιατρικής </a:t>
            </a:r>
            <a:r>
              <a:rPr lang="el-GR" dirty="0" smtClean="0"/>
              <a:t>οδηγίας,</a:t>
            </a:r>
            <a:endParaRPr lang="el-GR" dirty="0"/>
          </a:p>
          <a:p>
            <a:r>
              <a:rPr lang="el-GR" b="1" dirty="0" smtClean="0"/>
              <a:t>Προετοιμασία </a:t>
            </a:r>
            <a:r>
              <a:rPr lang="el-GR" b="1" dirty="0"/>
              <a:t>υλικού</a:t>
            </a:r>
            <a:r>
              <a:rPr lang="el-GR" dirty="0"/>
              <a:t> (ειδικό σετ δερματικής έλξης, επίδεσμικό υλικό  λευκοπλάστ,, ξυραφάκι, υλικό για καθαρισμό δέρματος: οινόπνευμα, γάζες, βαμβάκι κλπ, τροχαλία, σχοινιά, βάρη, κρεμάστρα βάρους, ειδική χειρολαβή, μαξιλάρι</a:t>
            </a:r>
            <a:r>
              <a:rPr lang="el-GR" dirty="0" smtClean="0"/>
              <a:t>),</a:t>
            </a:r>
            <a:endParaRPr lang="el-GR" dirty="0"/>
          </a:p>
          <a:p>
            <a:r>
              <a:rPr lang="el-GR" dirty="0" smtClean="0"/>
              <a:t>Εξασφάλιση </a:t>
            </a:r>
            <a:r>
              <a:rPr lang="el-GR" dirty="0"/>
              <a:t>κατάλληλου περιβάλλοντος (φως, θερμοκρασία, απομάκρυνση επισκεπτών, τοποθέτηση παραβάν ή κουρτίνα</a:t>
            </a:r>
            <a:r>
              <a:rPr lang="el-GR" dirty="0" smtClean="0"/>
              <a:t>),</a:t>
            </a:r>
            <a:endParaRPr lang="el-GR" dirty="0"/>
          </a:p>
          <a:p>
            <a:r>
              <a:rPr lang="el-GR" b="1" dirty="0" smtClean="0"/>
              <a:t>Ενημέρωση </a:t>
            </a:r>
            <a:r>
              <a:rPr lang="el-GR" b="1" dirty="0"/>
              <a:t>ασθενούς </a:t>
            </a:r>
            <a:r>
              <a:rPr lang="el-GR" dirty="0"/>
              <a:t>(σκοπός, διαδικασία που θα ακολουθηθεί, εκπαίδευση</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55749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a:t>
            </a:r>
            <a:r>
              <a:rPr lang="el-GR" dirty="0" smtClean="0"/>
              <a:t>έλξης </a:t>
            </a:r>
            <a:r>
              <a:rPr lang="el-GR" sz="3200" b="0" dirty="0" smtClean="0"/>
              <a:t>(2 από 6)</a:t>
            </a:r>
            <a:endParaRPr lang="el-GR" sz="3200" b="0" dirty="0"/>
          </a:p>
        </p:txBody>
      </p:sp>
      <p:sp>
        <p:nvSpPr>
          <p:cNvPr id="3" name="Content Placeholder 2"/>
          <p:cNvSpPr>
            <a:spLocks noGrp="1"/>
          </p:cNvSpPr>
          <p:nvPr>
            <p:ph idx="1"/>
          </p:nvPr>
        </p:nvSpPr>
        <p:spPr/>
        <p:txBody>
          <a:bodyPr>
            <a:normAutofit/>
          </a:bodyPr>
          <a:lstStyle/>
          <a:p>
            <a:r>
              <a:rPr lang="el-GR" b="1" dirty="0" smtClean="0"/>
              <a:t>Πλύσιμο χεριών,</a:t>
            </a:r>
            <a:endParaRPr lang="el-GR" dirty="0"/>
          </a:p>
          <a:p>
            <a:r>
              <a:rPr lang="el-GR" dirty="0" smtClean="0"/>
              <a:t>Απελευθέρωση </a:t>
            </a:r>
            <a:r>
              <a:rPr lang="el-GR" dirty="0"/>
              <a:t>των κάτω άκρων και τακτοποίηση λευχημάτων και </a:t>
            </a:r>
            <a:r>
              <a:rPr lang="el-GR" dirty="0" smtClean="0"/>
              <a:t>ρουχισμού,</a:t>
            </a:r>
            <a:endParaRPr lang="el-GR" dirty="0"/>
          </a:p>
          <a:p>
            <a:r>
              <a:rPr lang="el-GR" b="1" dirty="0" smtClean="0"/>
              <a:t>Έλεγχος </a:t>
            </a:r>
            <a:r>
              <a:rPr lang="el-GR" b="1" dirty="0"/>
              <a:t>της περιοχής που θα εφαρμοστεί το αυτοκόλλητο υλικό για τραύμα, ερυθρότητα, ερεθισμό, μώλωπες </a:t>
            </a:r>
            <a:r>
              <a:rPr lang="el-GR" b="1" dirty="0" smtClean="0"/>
              <a:t>κλπ,</a:t>
            </a:r>
            <a:endParaRPr lang="el-GR" dirty="0"/>
          </a:p>
          <a:p>
            <a:r>
              <a:rPr lang="el-GR" b="1" dirty="0" smtClean="0"/>
              <a:t>Έλεγχος </a:t>
            </a:r>
            <a:r>
              <a:rPr lang="el-GR" b="1" dirty="0"/>
              <a:t>της νευραγγειακής κατάστασης του (δεξιού) κάτω άκρου (χρώμα, θερμοκρασία, σφύξεις, αισθητικότητα</a:t>
            </a:r>
            <a:r>
              <a:rPr lang="el-GR" b="1"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9258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a:t>
            </a:r>
            <a:r>
              <a:rPr lang="el-GR" dirty="0" smtClean="0"/>
              <a:t>έλξης </a:t>
            </a:r>
            <a:r>
              <a:rPr lang="el-GR" sz="3200" b="0" dirty="0" smtClean="0"/>
              <a:t>(3 από 6)</a:t>
            </a:r>
            <a:endParaRPr lang="el-GR" sz="3200" b="0" dirty="0"/>
          </a:p>
        </p:txBody>
      </p:sp>
      <p:sp>
        <p:nvSpPr>
          <p:cNvPr id="3" name="Content Placeholder 2"/>
          <p:cNvSpPr>
            <a:spLocks noGrp="1"/>
          </p:cNvSpPr>
          <p:nvPr>
            <p:ph idx="1"/>
          </p:nvPr>
        </p:nvSpPr>
        <p:spPr/>
        <p:txBody>
          <a:bodyPr>
            <a:normAutofit/>
          </a:bodyPr>
          <a:lstStyle/>
          <a:p>
            <a:r>
              <a:rPr lang="el-GR" dirty="0" smtClean="0"/>
              <a:t>Τοποθέτηση </a:t>
            </a:r>
            <a:r>
              <a:rPr lang="el-GR" dirty="0"/>
              <a:t>τετράγωνου αδιάβροχου κάτω από το </a:t>
            </a:r>
            <a:r>
              <a:rPr lang="el-GR" dirty="0" smtClean="0"/>
              <a:t>μέλος,</a:t>
            </a:r>
            <a:endParaRPr lang="el-GR" dirty="0"/>
          </a:p>
          <a:p>
            <a:r>
              <a:rPr lang="el-GR" dirty="0" smtClean="0"/>
              <a:t>Τοπική </a:t>
            </a:r>
            <a:r>
              <a:rPr lang="el-GR" dirty="0"/>
              <a:t>καθαριότητα στο μέλος του ασθενούς και αφαίρεση τριχών </a:t>
            </a:r>
            <a:r>
              <a:rPr lang="el-GR" i="1" dirty="0"/>
              <a:t>(αν χρειάζεται). </a:t>
            </a:r>
            <a:r>
              <a:rPr lang="el-GR" b="1" dirty="0"/>
              <a:t>Προσοχή στην περιοχή του περονιαίου </a:t>
            </a:r>
            <a:r>
              <a:rPr lang="el-GR" b="1" dirty="0" smtClean="0"/>
              <a:t>νεύρου,</a:t>
            </a:r>
            <a:endParaRPr lang="el-GR" dirty="0"/>
          </a:p>
          <a:p>
            <a:r>
              <a:rPr lang="el-GR" dirty="0" smtClean="0"/>
              <a:t>Καλό </a:t>
            </a:r>
            <a:r>
              <a:rPr lang="el-GR" dirty="0"/>
              <a:t>στέγνωμα της περιοχής με απαλές </a:t>
            </a:r>
            <a:r>
              <a:rPr lang="el-GR" dirty="0" smtClean="0"/>
              <a:t>κινήσεις,</a:t>
            </a:r>
            <a:endParaRPr lang="el-GR" dirty="0"/>
          </a:p>
          <a:p>
            <a:r>
              <a:rPr lang="el-GR" dirty="0" smtClean="0"/>
              <a:t>Τοποθέτηση</a:t>
            </a:r>
            <a:r>
              <a:rPr lang="el-GR" dirty="0"/>
              <a:t>, εάν δεν υπάρχει, της χειρολαβής πάνω από το κρεββάτι του </a:t>
            </a:r>
            <a:r>
              <a:rPr lang="el-GR" dirty="0" smtClean="0"/>
              <a:t>ασθενή,</a:t>
            </a:r>
            <a:endParaRPr lang="el-GR" dirty="0"/>
          </a:p>
          <a:p>
            <a:r>
              <a:rPr lang="el-GR" b="1" dirty="0" smtClean="0"/>
              <a:t>Τοποθέτηση </a:t>
            </a:r>
            <a:r>
              <a:rPr lang="el-GR" b="1" dirty="0"/>
              <a:t>ασθενούς σε ύπτια θέση με το άκρο σε απόλυτη </a:t>
            </a:r>
            <a:r>
              <a:rPr lang="el-GR" b="1" dirty="0" smtClean="0"/>
              <a:t>ευθεία.</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26169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έλξης </a:t>
            </a:r>
            <a:r>
              <a:rPr lang="el-GR" sz="3200" b="0" dirty="0" smtClean="0"/>
              <a:t>(4 </a:t>
            </a:r>
            <a:r>
              <a:rPr lang="el-GR" sz="3200" b="0" dirty="0"/>
              <a:t>από </a:t>
            </a:r>
            <a:r>
              <a:rPr lang="el-GR" sz="3200" b="0" dirty="0" smtClean="0"/>
              <a:t>6)</a:t>
            </a:r>
            <a:endParaRPr lang="el-GR" dirty="0"/>
          </a:p>
        </p:txBody>
      </p:sp>
      <p:sp>
        <p:nvSpPr>
          <p:cNvPr id="3" name="Content Placeholder 2"/>
          <p:cNvSpPr>
            <a:spLocks noGrp="1"/>
          </p:cNvSpPr>
          <p:nvPr>
            <p:ph idx="1"/>
          </p:nvPr>
        </p:nvSpPr>
        <p:spPr/>
        <p:txBody>
          <a:bodyPr>
            <a:normAutofit/>
          </a:bodyPr>
          <a:lstStyle/>
          <a:p>
            <a:r>
              <a:rPr lang="el-GR" dirty="0" smtClean="0"/>
              <a:t> </a:t>
            </a:r>
            <a:r>
              <a:rPr lang="el-GR" b="1" dirty="0"/>
              <a:t>Ο πρώτος  νοσηλευτής κρατά τον άκρο πόδα σε ραχιαία κάμψη και τοποθετεί τη βάση της δερματικής έλξης με το αφρώδες κάλυμμα σε τέτοια απόσταση από την πατούσα του ασθενή ώστε να χωράει η άκρα χείρα του </a:t>
            </a:r>
            <a:r>
              <a:rPr lang="el-GR" b="1" dirty="0" smtClean="0"/>
              <a:t>νοσηλευτή.</a:t>
            </a:r>
            <a:endParaRPr lang="el-GR" dirty="0"/>
          </a:p>
          <a:p>
            <a:r>
              <a:rPr lang="el-GR" b="1" dirty="0" smtClean="0"/>
              <a:t>Ο </a:t>
            </a:r>
            <a:r>
              <a:rPr lang="el-GR" b="1" dirty="0"/>
              <a:t>δεύτερος νοσηλευτής ξετυλίγει την μία  αυτοκόλλητη ταινία  από τον άκρο πόδα και την  εφαρμόζει πρώτα στην έξω μεριά του κάτω άκρου μέχρι τα 2/3 του μήκους του μηριαίου.</a:t>
            </a:r>
            <a:endParaRPr lang="el-GR" dirty="0"/>
          </a:p>
          <a:p>
            <a:r>
              <a:rPr lang="el-GR" b="1" dirty="0" smtClean="0"/>
              <a:t>Στην </a:t>
            </a:r>
            <a:r>
              <a:rPr lang="el-GR" b="1" dirty="0"/>
              <a:t>συνέχεια εφαρμόζει την άλλη ταινία στην έσω μεριά του άκρου στο ίδιο ύψος. Προσοχή στην καλή εφαρμογή του αυτοκόλλητου στο δέρμα. Να αποφεύγονται πτυχές και </a:t>
            </a:r>
            <a:r>
              <a:rPr lang="el-GR" b="1" dirty="0" smtClean="0"/>
              <a:t>ζάρες.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50733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έλξης </a:t>
            </a:r>
            <a:r>
              <a:rPr lang="el-GR" sz="3200" b="0" dirty="0" smtClean="0"/>
              <a:t>(5 </a:t>
            </a:r>
            <a:r>
              <a:rPr lang="el-GR" sz="3200" b="0" dirty="0"/>
              <a:t>από </a:t>
            </a:r>
            <a:r>
              <a:rPr lang="el-GR" sz="3200" b="0" dirty="0" smtClean="0"/>
              <a:t>6)</a:t>
            </a:r>
            <a:endParaRPr lang="el-GR" dirty="0"/>
          </a:p>
        </p:txBody>
      </p:sp>
      <p:sp>
        <p:nvSpPr>
          <p:cNvPr id="3" name="Content Placeholder 2"/>
          <p:cNvSpPr>
            <a:spLocks noGrp="1"/>
          </p:cNvSpPr>
          <p:nvPr>
            <p:ph idx="1"/>
          </p:nvPr>
        </p:nvSpPr>
        <p:spPr/>
        <p:txBody>
          <a:bodyPr>
            <a:normAutofit fontScale="92500"/>
          </a:bodyPr>
          <a:lstStyle/>
          <a:p>
            <a:r>
              <a:rPr lang="el-GR" b="1" dirty="0"/>
              <a:t>Οι αυτοκόλλητες ταινίες καλύπτονται με επιδεσμικό ελαστικό υλικό, κυκλοτερώς του άκρου</a:t>
            </a:r>
            <a:r>
              <a:rPr lang="el-GR" dirty="0"/>
              <a:t>.</a:t>
            </a:r>
          </a:p>
          <a:p>
            <a:r>
              <a:rPr lang="el-GR" b="1" dirty="0" smtClean="0"/>
              <a:t>Επανελέγχεται </a:t>
            </a:r>
            <a:r>
              <a:rPr lang="el-GR" b="1" dirty="0"/>
              <a:t>μετά την εφαρμογή η νευραγγειακή κατάσταση του κάτω </a:t>
            </a:r>
            <a:r>
              <a:rPr lang="el-GR" b="1" dirty="0" smtClean="0"/>
              <a:t>άκρου.</a:t>
            </a:r>
            <a:endParaRPr lang="el-GR" dirty="0"/>
          </a:p>
          <a:p>
            <a:r>
              <a:rPr lang="el-GR" dirty="0" smtClean="0"/>
              <a:t>Ο </a:t>
            </a:r>
            <a:r>
              <a:rPr lang="el-GR" dirty="0"/>
              <a:t>πρώτος νοσηλευτής τοποθετεί την τροχαλία στο κάτω άκρο του </a:t>
            </a:r>
            <a:r>
              <a:rPr lang="el-GR" dirty="0" smtClean="0"/>
              <a:t>κρεββατιού.</a:t>
            </a:r>
            <a:endParaRPr lang="el-GR" dirty="0"/>
          </a:p>
          <a:p>
            <a:r>
              <a:rPr lang="el-GR" dirty="0" smtClean="0"/>
              <a:t>Ετοιμάζει </a:t>
            </a:r>
            <a:r>
              <a:rPr lang="el-GR" dirty="0"/>
              <a:t>το σκοινί της βάσης της έλξης για να κρεμαστεί το </a:t>
            </a:r>
            <a:r>
              <a:rPr lang="el-GR" dirty="0" smtClean="0"/>
              <a:t>βάρος.</a:t>
            </a:r>
            <a:endParaRPr lang="el-GR" dirty="0"/>
          </a:p>
          <a:p>
            <a:r>
              <a:rPr lang="el-GR" dirty="0" smtClean="0"/>
              <a:t>Ο </a:t>
            </a:r>
            <a:r>
              <a:rPr lang="el-GR" dirty="0"/>
              <a:t>δεύτερος νοσηλευτής ανυψώνει το άκρο του ασθενή σε απόλυτη ευθεία με το σώμα και </a:t>
            </a:r>
          </a:p>
          <a:p>
            <a:r>
              <a:rPr lang="el-GR" b="1" dirty="0" smtClean="0"/>
              <a:t>Ο </a:t>
            </a:r>
            <a:r>
              <a:rPr lang="el-GR" b="1" dirty="0"/>
              <a:t>πρώτος νοσηλευτής εφαρμόζει το κατάλληλο βάρος σύμφωνα με την ιατρική οδηγία. Το βάρος θα πρέπει να κρέμεται ελεύθερο χωρίς να ακουμπά πουθενά.</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1526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Εφαρμογή δερματικής </a:t>
            </a:r>
            <a:r>
              <a:rPr lang="el-GR" dirty="0" smtClean="0"/>
              <a:t>έλξης </a:t>
            </a:r>
            <a:r>
              <a:rPr lang="el-GR" sz="3200" b="0" dirty="0" smtClean="0"/>
              <a:t>(6 από 6)</a:t>
            </a:r>
            <a:endParaRPr lang="el-GR" sz="3200" b="0" dirty="0"/>
          </a:p>
        </p:txBody>
      </p:sp>
      <p:sp>
        <p:nvSpPr>
          <p:cNvPr id="3" name="Content Placeholder 2"/>
          <p:cNvSpPr>
            <a:spLocks noGrp="1"/>
          </p:cNvSpPr>
          <p:nvPr>
            <p:ph idx="1"/>
          </p:nvPr>
        </p:nvSpPr>
        <p:spPr/>
        <p:txBody>
          <a:bodyPr>
            <a:normAutofit/>
          </a:bodyPr>
          <a:lstStyle/>
          <a:p>
            <a:r>
              <a:rPr lang="el-GR" dirty="0"/>
              <a:t>Απομάκρυνση και Απόρριψη χρησιμοποιούμενου </a:t>
            </a:r>
            <a:r>
              <a:rPr lang="el-GR" dirty="0" smtClean="0"/>
              <a:t>υλικού,</a:t>
            </a:r>
            <a:endParaRPr lang="el-GR" dirty="0"/>
          </a:p>
          <a:p>
            <a:r>
              <a:rPr lang="el-GR" b="1" dirty="0" smtClean="0"/>
              <a:t>Τοποθέτηση </a:t>
            </a:r>
            <a:r>
              <a:rPr lang="el-GR" b="1" dirty="0"/>
              <a:t>μαξιλαριού κάτω από το ανυψωμένο </a:t>
            </a:r>
            <a:r>
              <a:rPr lang="el-GR" b="1" dirty="0" smtClean="0"/>
              <a:t>άκρο</a:t>
            </a:r>
            <a:r>
              <a:rPr lang="el-GR" dirty="0" smtClean="0"/>
              <a:t>,</a:t>
            </a:r>
            <a:endParaRPr lang="el-GR" dirty="0"/>
          </a:p>
          <a:p>
            <a:r>
              <a:rPr lang="el-GR" dirty="0" smtClean="0"/>
              <a:t>Τοποθέτηση </a:t>
            </a:r>
            <a:r>
              <a:rPr lang="el-GR" dirty="0"/>
              <a:t>του ασθενή σε αναπαυτική </a:t>
            </a:r>
            <a:r>
              <a:rPr lang="el-GR" dirty="0" smtClean="0"/>
              <a:t>θέση,</a:t>
            </a:r>
            <a:endParaRPr lang="el-GR" dirty="0"/>
          </a:p>
          <a:p>
            <a:r>
              <a:rPr lang="el-GR" dirty="0" smtClean="0"/>
              <a:t>Το </a:t>
            </a:r>
            <a:r>
              <a:rPr lang="el-GR" dirty="0"/>
              <a:t>άκρο παραμένει </a:t>
            </a:r>
            <a:r>
              <a:rPr lang="el-GR" dirty="0" smtClean="0"/>
              <a:t>ακάλυπτο, </a:t>
            </a:r>
            <a:endParaRPr lang="el-GR" dirty="0"/>
          </a:p>
          <a:p>
            <a:r>
              <a:rPr lang="el-GR" dirty="0" smtClean="0"/>
              <a:t>Ενημέρωση</a:t>
            </a:r>
            <a:r>
              <a:rPr lang="el-GR" b="1" dirty="0" smtClean="0"/>
              <a:t> </a:t>
            </a:r>
            <a:r>
              <a:rPr lang="el-GR" b="1" dirty="0"/>
              <a:t>και εκπαίδευση ασθενή, έλεγχος για </a:t>
            </a:r>
            <a:r>
              <a:rPr lang="el-GR" b="1" dirty="0" smtClean="0"/>
              <a:t>προβλήματα,</a:t>
            </a:r>
            <a:endParaRPr lang="el-GR" dirty="0"/>
          </a:p>
          <a:p>
            <a:r>
              <a:rPr lang="el-GR" b="1" dirty="0" smtClean="0"/>
              <a:t>Ενημέρωση </a:t>
            </a:r>
            <a:r>
              <a:rPr lang="el-GR" b="1" dirty="0"/>
              <a:t>λογοδοσίας και νοσηλευτικού διαγράμματος</a:t>
            </a:r>
            <a:r>
              <a:rPr lang="el-GR" dirty="0"/>
              <a:t> (ημερομηνία και ώρα, διαδικασία, καταγραφή βάρους, παρατηρήσεις σχετικά με τον ασθενή</a:t>
            </a:r>
            <a:r>
              <a:rPr lang="el-GR" dirty="0" smtClean="0"/>
              <a:t>)</a:t>
            </a:r>
            <a:r>
              <a:rPr lang="el-GR" i="1"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86788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2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1674894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6f4de2ad8c52a60572ec71e9de69b6dec593069"/>
</p:tagLst>
</file>

<file path=ppt/theme/theme1.xml><?xml version="1.0" encoding="utf-8"?>
<a:theme xmlns:a="http://schemas.openxmlformats.org/drawingml/2006/main" name="OC_template_updated">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1086</Words>
  <Application>Microsoft Office PowerPoint</Application>
  <PresentationFormat>Προβολή στην οθόνη (4:3)</PresentationFormat>
  <Paragraphs>106</Paragraphs>
  <Slides>14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OC_template_updated</vt:lpstr>
      <vt:lpstr>1_OC_template_updated</vt:lpstr>
      <vt:lpstr>Παθολογική και Χειρουργική Νοσηλευτική ΙΙ (Ε)</vt:lpstr>
      <vt:lpstr>Εφαρμογή δερματικής έλξης (1 από 6)</vt:lpstr>
      <vt:lpstr>Εφαρμογή δερματικής έλξης (2 από 6)</vt:lpstr>
      <vt:lpstr>Εφαρμογή δερματικής έλξης (3 από 6)</vt:lpstr>
      <vt:lpstr>Εφαρμογή δερματικής έλξης (4 από 6)</vt:lpstr>
      <vt:lpstr>Εφαρμογή δερματικής έλξης (5 από 6)</vt:lpstr>
      <vt:lpstr>Εφαρμογή δερματικής έλξης (6 από 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46</cp:revision>
  <dcterms:created xsi:type="dcterms:W3CDTF">2013-03-04T13:35:19Z</dcterms:created>
  <dcterms:modified xsi:type="dcterms:W3CDTF">2015-07-23T05:55:45Z</dcterms:modified>
</cp:coreProperties>
</file>