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74"/>
  </p:notesMasterIdLst>
  <p:handoutMasterIdLst>
    <p:handoutMasterId r:id="rId75"/>
  </p:handoutMasterIdLst>
  <p:sldIdLst>
    <p:sldId id="25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257" r:id="rId67"/>
    <p:sldId id="262" r:id="rId68"/>
    <p:sldId id="264" r:id="rId69"/>
    <p:sldId id="328" r:id="rId70"/>
    <p:sldId id="329" r:id="rId71"/>
    <p:sldId id="330" r:id="rId72"/>
    <p:sldId id="331" r:id="rId73"/>
  </p:sldIdLst>
  <p:sldSz cx="9144000" cy="6858000" type="screen4x3"/>
  <p:notesSz cx="7104063" cy="10234613"/>
  <p:custDataLst>
    <p:tags r:id="rId7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gs" Target="tags/tag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48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5699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9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1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8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6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6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0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5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7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2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4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6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2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1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0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4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1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2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6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3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1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9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4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5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3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3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3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1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1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0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Smallman12q" TargetMode="External"/><Relationship Id="rId4" Type="http://schemas.openxmlformats.org/officeDocument/2006/relationships/hyperlink" Target="http://commons.wikimedia.org/w/index.php?title=File:Heart_attack_animation.og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iki_Heart_Antomy_Ties_van_Brussel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3.0/deed.e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urface_anatomy_of_the_heart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MI_pain_fron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3.0/deed.e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MI_pain_front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File:AMI_pain_back.png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creativecommons.org/licenses/by-sa/3.0/deed.en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therosclerosis_diagram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EhJJ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er5150" TargetMode="External"/><Relationship Id="rId4" Type="http://schemas.openxmlformats.org/officeDocument/2006/relationships/hyperlink" Target="http://commons.wikimedia.org/wiki/File:T-wave_alternans.png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File:Heart_attack-NIH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7mike5000" TargetMode="External"/><Relationship Id="rId4" Type="http://schemas.openxmlformats.org/officeDocument/2006/relationships/hyperlink" Target="http://commons.wikimedia.org/wiki/File:Coronary_heart_diseas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1152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 Παράγοντες κινδύνου - Στεφανιαία Νόσος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Υπότιτλος 2"/>
          <p:cNvSpPr txBox="1">
            <a:spLocks/>
          </p:cNvSpPr>
          <p:nvPr/>
        </p:nvSpPr>
        <p:spPr>
          <a:xfrm>
            <a:off x="611560" y="3861048"/>
            <a:ext cx="424847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Χρυσούλα Τσίου,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Αναπληρώτρια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4860032" y="3861048"/>
            <a:ext cx="352839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Ουρανία Γκοβίνα,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Επίκουρη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Παράγοντες κινδύνου </a:t>
            </a:r>
            <a:r>
              <a:rPr lang="el-GR" sz="3600" dirty="0"/>
              <a:t>π</a:t>
            </a:r>
            <a:r>
              <a:rPr lang="el-GR" sz="3600" dirty="0" smtClean="0"/>
              <a:t>ου </a:t>
            </a:r>
            <a:r>
              <a:rPr lang="el-GR" sz="3600" dirty="0"/>
              <a:t>ε</a:t>
            </a:r>
            <a:r>
              <a:rPr lang="el-GR" sz="3600" dirty="0" smtClean="0"/>
              <a:t>νέχονται </a:t>
            </a:r>
            <a:r>
              <a:rPr lang="el-GR" sz="3600" dirty="0"/>
              <a:t>σ</a:t>
            </a:r>
            <a:r>
              <a:rPr lang="el-GR" sz="3600" dirty="0" smtClean="0"/>
              <a:t>την </a:t>
            </a:r>
            <a:r>
              <a:rPr lang="el-GR" sz="3600" dirty="0"/>
              <a:t>ε</a:t>
            </a:r>
            <a:r>
              <a:rPr lang="el-GR" sz="3600" dirty="0" smtClean="0"/>
              <a:t>μφάνιση </a:t>
            </a:r>
            <a:r>
              <a:rPr lang="el-GR" sz="3600" dirty="0"/>
              <a:t>σ</a:t>
            </a:r>
            <a:r>
              <a:rPr lang="el-GR" sz="3600" dirty="0" smtClean="0"/>
              <a:t>τεφανιαίας </a:t>
            </a:r>
            <a:r>
              <a:rPr lang="el-GR" sz="3600" dirty="0"/>
              <a:t>ν</a:t>
            </a:r>
            <a:r>
              <a:rPr lang="el-GR" sz="3600" dirty="0" smtClean="0"/>
              <a:t>όσου (</a:t>
            </a:r>
            <a:r>
              <a:rPr lang="el-GR" sz="3600" dirty="0"/>
              <a:t>ΣΝ</a:t>
            </a:r>
            <a:r>
              <a:rPr lang="el-GR" sz="3600" dirty="0" smtClean="0"/>
              <a:t>)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04456"/>
          </a:xfrm>
        </p:spPr>
        <p:txBody>
          <a:bodyPr/>
          <a:lstStyle/>
          <a:p>
            <a:pPr marL="0" indent="0">
              <a:lnSpc>
                <a:spcPct val="112000"/>
              </a:lnSpc>
              <a:spcBef>
                <a:spcPts val="1800"/>
              </a:spcBef>
              <a:buNone/>
            </a:pPr>
            <a:r>
              <a:rPr lang="el-GR" sz="2400" b="1" dirty="0"/>
              <a:t>Μη </a:t>
            </a:r>
            <a:r>
              <a:rPr lang="el-GR" sz="2400" b="1" dirty="0" smtClean="0"/>
              <a:t>τροποποιήσιμοι</a:t>
            </a:r>
            <a:r>
              <a:rPr lang="en-US" sz="2400" b="1" dirty="0" smtClean="0"/>
              <a:t> </a:t>
            </a:r>
            <a:r>
              <a:rPr lang="el-GR" sz="2400" b="1" dirty="0" smtClean="0"/>
              <a:t>:</a:t>
            </a:r>
            <a:endParaRPr lang="el-GR" sz="2400" b="1" dirty="0"/>
          </a:p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sz="2400" dirty="0"/>
              <a:t>Ηλικία (διαστολή, ακαμψία αγγείου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sz="2400" dirty="0"/>
              <a:t>Κληρονομικότητα (συγγενείς πρώτου βαθμού, οικογένειες με &gt; από 1 άτομα με ΣΝ, πρώιμη έναρξη, μετάλλαξη γονιδίων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sz="2400" dirty="0"/>
              <a:t>Φύλο (άνδρες 45-70 ετών, αύξηση ποσοστών γυναικών μετά την εμμηνόπαυση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Παράγοντες κινδύνου </a:t>
            </a:r>
            <a:r>
              <a:rPr lang="el-GR" dirty="0"/>
              <a:t>π</a:t>
            </a:r>
            <a:r>
              <a:rPr lang="el-GR" dirty="0" smtClean="0"/>
              <a:t>ου </a:t>
            </a:r>
            <a:r>
              <a:rPr lang="el-GR" dirty="0"/>
              <a:t>ε</a:t>
            </a:r>
            <a:r>
              <a:rPr lang="el-GR" dirty="0" smtClean="0"/>
              <a:t>νέχονται </a:t>
            </a:r>
            <a:r>
              <a:rPr lang="el-GR" dirty="0"/>
              <a:t>σ</a:t>
            </a:r>
            <a:r>
              <a:rPr lang="el-GR" dirty="0" smtClean="0"/>
              <a:t>την </a:t>
            </a:r>
            <a:r>
              <a:rPr lang="el-GR" dirty="0"/>
              <a:t>ε</a:t>
            </a:r>
            <a:r>
              <a:rPr lang="el-GR" dirty="0" smtClean="0"/>
              <a:t>μφάνιση </a:t>
            </a:r>
            <a:r>
              <a:rPr lang="el-GR" dirty="0"/>
              <a:t>σ</a:t>
            </a:r>
            <a:r>
              <a:rPr lang="el-GR" dirty="0" smtClean="0"/>
              <a:t>τεφανιαίας </a:t>
            </a:r>
            <a:r>
              <a:rPr lang="el-GR" dirty="0"/>
              <a:t>ν</a:t>
            </a:r>
            <a:r>
              <a:rPr lang="el-GR" dirty="0" smtClean="0"/>
              <a:t>όσου (ΣΝ) </a:t>
            </a:r>
            <a:r>
              <a:rPr lang="el-GR" sz="3600" b="0" dirty="0" smtClean="0"/>
              <a:t>(</a:t>
            </a:r>
            <a:r>
              <a:rPr lang="en-US" sz="3600" b="0" dirty="0" smtClean="0"/>
              <a:t>2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Τροποποιήσιμοι :</a:t>
            </a:r>
            <a:endParaRPr lang="el-GR" sz="2400" b="1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Αρτηριακή </a:t>
            </a:r>
            <a:r>
              <a:rPr lang="el-GR" sz="2400" dirty="0" smtClean="0"/>
              <a:t>υπέρταση,</a:t>
            </a:r>
            <a:endParaRPr lang="el-GR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Σακχαρώδης </a:t>
            </a:r>
            <a:r>
              <a:rPr lang="el-GR" sz="2400" dirty="0" smtClean="0"/>
              <a:t>Διαβήτης,</a:t>
            </a:r>
            <a:endParaRPr lang="el-GR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Υπερλιπιδαιμία,</a:t>
            </a:r>
            <a:endParaRPr lang="el-GR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Κάπνισμα,</a:t>
            </a:r>
            <a:endParaRPr lang="el-GR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Παχυσαρκία.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Νεότεροι παράγοντες </a:t>
            </a:r>
            <a:r>
              <a:rPr lang="el-GR" sz="2400" b="1" dirty="0" smtClean="0"/>
              <a:t>κινδύνου :</a:t>
            </a:r>
            <a:endParaRPr lang="el-GR" sz="2400" b="1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Αύξηση επιπέδων </a:t>
            </a:r>
            <a:r>
              <a:rPr lang="el-GR" sz="2400" dirty="0" smtClean="0"/>
              <a:t>ομοκυστεΐνης,</a:t>
            </a:r>
            <a:endParaRPr lang="el-GR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Μεταβολικό </a:t>
            </a:r>
            <a:r>
              <a:rPr lang="el-GR" sz="2400" dirty="0" smtClean="0"/>
              <a:t>σύνδρομο.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Επίδραση παραγόντων </a:t>
            </a:r>
            <a:r>
              <a:rPr lang="el-GR" dirty="0"/>
              <a:t>κ</a:t>
            </a:r>
            <a:r>
              <a:rPr lang="el-GR" dirty="0" smtClean="0"/>
              <a:t>ινδύνου </a:t>
            </a:r>
            <a:r>
              <a:rPr lang="el-GR" dirty="0"/>
              <a:t>σ</a:t>
            </a:r>
            <a:r>
              <a:rPr lang="el-GR" dirty="0" smtClean="0"/>
              <a:t>την </a:t>
            </a:r>
            <a:r>
              <a:rPr lang="el-GR" dirty="0"/>
              <a:t>α</a:t>
            </a:r>
            <a:r>
              <a:rPr lang="el-GR" dirty="0" smtClean="0"/>
              <a:t>θηρωματώδη </a:t>
            </a:r>
            <a:r>
              <a:rPr lang="el-GR" dirty="0"/>
              <a:t>π</a:t>
            </a:r>
            <a:r>
              <a:rPr lang="el-GR" dirty="0" smtClean="0"/>
              <a:t>λάκα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Heart attack animation.og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874417" cy="43758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5" y="5628936"/>
            <a:ext cx="33218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Ρήξη Αθηρωματώδους πλάκας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253119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Υπερλιπιδαιμία,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Αρτηριακή υπέρταση,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Κάπνισμα,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Σακχαρώδης διαβήτης.</a:t>
            </a:r>
          </a:p>
        </p:txBody>
      </p:sp>
      <p:sp>
        <p:nvSpPr>
          <p:cNvPr id="8" name="Rectangle 8"/>
          <p:cNvSpPr/>
          <p:nvPr/>
        </p:nvSpPr>
        <p:spPr>
          <a:xfrm>
            <a:off x="5303074" y="6014612"/>
            <a:ext cx="313234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4"/>
              </a:rPr>
              <a:t>Heart attack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4"/>
              </a:rPr>
              <a:t>animation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 tooltip="User:Smallman12q"/>
              </a:rPr>
              <a:t>Smallman12q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53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</a:t>
            </a:r>
            <a:r>
              <a:rPr lang="el-GR" dirty="0" smtClean="0"/>
              <a:t>ευθύνεται </a:t>
            </a:r>
            <a:r>
              <a:rPr lang="el-GR" dirty="0"/>
              <a:t>ο</a:t>
            </a:r>
            <a:r>
              <a:rPr lang="el-GR" dirty="0" smtClean="0"/>
              <a:t> </a:t>
            </a:r>
            <a:r>
              <a:rPr lang="el-GR" dirty="0"/>
              <a:t>ΣΔ σ</a:t>
            </a:r>
            <a:r>
              <a:rPr lang="el-GR" dirty="0" smtClean="0"/>
              <a:t>τη </a:t>
            </a:r>
            <a:r>
              <a:rPr lang="el-GR" dirty="0"/>
              <a:t>ΣΝ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Διότι </a:t>
            </a:r>
            <a:r>
              <a:rPr lang="el-GR" sz="2400" dirty="0" smtClean="0"/>
              <a:t>σχετίζεται </a:t>
            </a:r>
            <a:r>
              <a:rPr lang="el-GR" sz="2400" dirty="0"/>
              <a:t>με: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Υψηλότερα επίπεδα </a:t>
            </a:r>
            <a:r>
              <a:rPr lang="el-GR" sz="2400" dirty="0" smtClean="0"/>
              <a:t>λιπιδίων,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Μεγαλύτερη συχνότητα υπέρτασης και </a:t>
            </a:r>
            <a:r>
              <a:rPr lang="el-GR" sz="2400" dirty="0" smtClean="0"/>
              <a:t>παχυσαρκίας,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Άμεση προσβολή των αιμοφόρων αγγείων συμβάλλοντας στη διεργασία της </a:t>
            </a:r>
            <a:r>
              <a:rPr lang="el-GR" sz="2400" dirty="0" smtClean="0"/>
              <a:t>αθηροσκλήρωσης.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Ευθύνεται επίσης η υπεργλυκαιμία, διαταραχή της αιμοπεταλιακής λειτουργίας και αύξηση </a:t>
            </a:r>
            <a:r>
              <a:rPr lang="el-GR" sz="2400" dirty="0" smtClean="0"/>
              <a:t>επιπέδων ινοδογώνου. 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Υπερλιπιδαιμία</a:t>
            </a:r>
            <a:r>
              <a:rPr lang="el-GR" sz="4400" dirty="0" smtClean="0"/>
              <a:t>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200" dirty="0"/>
              <a:t>Είναι η αυξημένη τιμή λιπιδίων και λιποπρωτεïνών στο </a:t>
            </a:r>
            <a:r>
              <a:rPr lang="el-GR" sz="2200" dirty="0" smtClean="0"/>
              <a:t>αίμα,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Οι </a:t>
            </a:r>
            <a:r>
              <a:rPr lang="el-GR" sz="2200" dirty="0" smtClean="0"/>
              <a:t>λιποπρωτεΐνες </a:t>
            </a:r>
            <a:r>
              <a:rPr lang="el-GR" sz="2200" dirty="0"/>
              <a:t>(χοληστερόλη +μικρές πρωτεΐνες) μεταφέρουν τη χοληστερόλη στο </a:t>
            </a:r>
            <a:r>
              <a:rPr lang="el-GR" sz="2200" dirty="0" smtClean="0"/>
              <a:t>αίμα,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Κύριοι μεταφορείς της χοληστερόλης είναι οι χαμηλής πυκνότητας </a:t>
            </a:r>
            <a:r>
              <a:rPr lang="el-GR" sz="2200" dirty="0" smtClean="0"/>
              <a:t>λιποπρωτεΐνες </a:t>
            </a:r>
            <a:r>
              <a:rPr lang="el-GR" sz="2200" dirty="0"/>
              <a:t>(LDL</a:t>
            </a:r>
            <a:r>
              <a:rPr lang="el-GR" sz="2200" dirty="0" smtClean="0"/>
              <a:t>),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Η LDL </a:t>
            </a:r>
            <a:r>
              <a:rPr lang="el-GR" sz="2200" dirty="0" smtClean="0"/>
              <a:t>λιποπρωτεΐνη </a:t>
            </a:r>
            <a:r>
              <a:rPr lang="el-GR" sz="2200" dirty="0"/>
              <a:t>είναι υπεύθυνη για την εναπόθεση χοληστερόλης στα αρτηριακά </a:t>
            </a:r>
            <a:r>
              <a:rPr lang="el-GR" sz="2200" dirty="0" smtClean="0"/>
              <a:t>τοιχώματα,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 smtClean="0"/>
              <a:t>Αυξημένα </a:t>
            </a:r>
            <a:r>
              <a:rPr lang="el-GR" sz="2200" dirty="0"/>
              <a:t>επίπεδα LDL προάγουν την </a:t>
            </a:r>
            <a:r>
              <a:rPr lang="el-GR" sz="2200" dirty="0" smtClean="0"/>
              <a:t>αθηροσκλήρωση,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Βοηθούν στην απομάκρυνση της χοληστερόλης από τα τοιχώματα των αρτηριών οι υψηλής πυκνότητας </a:t>
            </a:r>
            <a:r>
              <a:rPr lang="el-GR" sz="2200" dirty="0" smtClean="0"/>
              <a:t>λιποπρωτεΐνες HDL,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HDL πάνω από 35 mg/dL μειώνει τον κίνδυνο για στεφανιαία </a:t>
            </a:r>
            <a:r>
              <a:rPr lang="el-GR" sz="2200" dirty="0" smtClean="0"/>
              <a:t>νόσο.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Υπερλιπιδαιμία</a:t>
            </a:r>
            <a:r>
              <a:rPr lang="el-GR" sz="4400" dirty="0" smtClean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Tριγλυκερίδια είναι ενώσεις λιπαρών οξέων με γλυκερίνη και χρησιμεύουν στο σώμα σαν </a:t>
            </a:r>
            <a:r>
              <a:rPr lang="el-GR" sz="2400" dirty="0" smtClean="0"/>
              <a:t>λιπαποθήκες,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Τα τριγλυκερίδια μεταφέρονται με τα μόρια των πολύ χαμηλής πυκνότητας λιποπρωτεïνών (VLDL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Όταν αυξάνουν τα τριγλυκερίδια αυξάνει και ο κίνδυνος για στεφανιαία </a:t>
            </a:r>
            <a:r>
              <a:rPr lang="el-GR" sz="2400" dirty="0" smtClean="0"/>
              <a:t>νόσο,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Η αθηρωματική πλάκα συνίσταται από χοληστερόλη, τριγλυκερίδια, φωσφολιπίδια, </a:t>
            </a:r>
            <a:r>
              <a:rPr lang="el-GR" sz="2400" dirty="0" smtClean="0"/>
              <a:t>κολλαγόνο </a:t>
            </a:r>
            <a:r>
              <a:rPr lang="el-GR" sz="2400" dirty="0"/>
              <a:t>και λεία </a:t>
            </a:r>
            <a:r>
              <a:rPr lang="el-GR" sz="2400" dirty="0" smtClean="0"/>
              <a:t>μυϊκά κύτταρα.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Ταξινόμηση των </a:t>
            </a:r>
            <a:r>
              <a:rPr lang="el-GR" dirty="0"/>
              <a:t>τ</a:t>
            </a:r>
            <a:r>
              <a:rPr lang="el-GR" dirty="0" smtClean="0"/>
              <a:t>ιμών </a:t>
            </a:r>
            <a:r>
              <a:rPr lang="el-GR" dirty="0"/>
              <a:t>τ</a:t>
            </a:r>
            <a:r>
              <a:rPr lang="el-GR" dirty="0" smtClean="0"/>
              <a:t>ης </a:t>
            </a:r>
            <a:r>
              <a:rPr lang="el-GR" dirty="0"/>
              <a:t>χ</a:t>
            </a:r>
            <a:r>
              <a:rPr lang="el-GR" dirty="0" smtClean="0"/>
              <a:t>οληστερόλης </a:t>
            </a:r>
            <a:r>
              <a:rPr lang="el-GR" dirty="0"/>
              <a:t>σ</a:t>
            </a:r>
            <a:r>
              <a:rPr lang="el-GR" dirty="0" smtClean="0"/>
              <a:t>τον </a:t>
            </a:r>
            <a:r>
              <a:rPr lang="el-GR" dirty="0"/>
              <a:t>ο</a:t>
            </a:r>
            <a:r>
              <a:rPr lang="el-GR" dirty="0" smtClean="0"/>
              <a:t>ρό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597260"/>
              </p:ext>
            </p:extLst>
          </p:nvPr>
        </p:nvGraphicFramePr>
        <p:xfrm>
          <a:off x="467544" y="1772816"/>
          <a:ext cx="82296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Ολική χοληστερίνη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mg/Dl)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LDL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Χοληστερίνη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(mg/dL)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Βέλτιστη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Κάτω των 100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Επιθυμητή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Κάτω των 200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100-129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Οριακά αυξημένη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200-239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130-159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Αυξημένη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240 και άνω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160 και άνω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Πολύ αυξημένη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&gt; 190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Εργαστηριακές ε</a:t>
            </a:r>
            <a:r>
              <a:rPr lang="el-GR" dirty="0" smtClean="0"/>
              <a:t>ξετάσεις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Ολική χοληστερόλη/</a:t>
            </a:r>
            <a:r>
              <a:rPr lang="en-US" sz="2400" dirty="0"/>
              <a:t>HDL </a:t>
            </a:r>
            <a:r>
              <a:rPr lang="el-GR" sz="2400" dirty="0" smtClean="0"/>
              <a:t>σχέση&lt;4,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Ολική χοληστερόλη&lt;200</a:t>
            </a:r>
            <a:r>
              <a:rPr lang="en-US" sz="2400" dirty="0" smtClean="0"/>
              <a:t>mg/dl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spcBef>
                <a:spcPts val="3000"/>
              </a:spcBef>
            </a:pPr>
            <a:r>
              <a:rPr lang="en-US" sz="2400" dirty="0" smtClean="0"/>
              <a:t>LDL&lt;100mg/dl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spcBef>
                <a:spcPts val="3000"/>
              </a:spcBef>
            </a:pPr>
            <a:r>
              <a:rPr lang="en-US" sz="2400" dirty="0" smtClean="0"/>
              <a:t>HDL&gt;40mg/dl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Τριγλυκερίδια&lt;150</a:t>
            </a:r>
            <a:r>
              <a:rPr lang="en-US" sz="2400" dirty="0" smtClean="0"/>
              <a:t>mg/dl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spcBef>
                <a:spcPts val="3000"/>
              </a:spcBef>
            </a:pPr>
            <a:r>
              <a:rPr lang="en-US" sz="2400" dirty="0"/>
              <a:t>C RP (C </a:t>
            </a:r>
            <a:r>
              <a:rPr lang="el-GR" sz="2400" dirty="0"/>
              <a:t>αντιδρώσα πρωτείνη&lt;0,7</a:t>
            </a:r>
            <a:r>
              <a:rPr lang="en-US" sz="2400" dirty="0"/>
              <a:t>mg/dl=</a:t>
            </a:r>
            <a:r>
              <a:rPr lang="el-GR" sz="2400" dirty="0"/>
              <a:t>χαμηλού κινδύνου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Ομοκυστεϊνη </a:t>
            </a:r>
            <a:r>
              <a:rPr lang="el-GR" sz="2400" dirty="0" smtClean="0"/>
              <a:t>4-14.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Μεταβολικό σύνδρομο</a:t>
            </a:r>
            <a:br>
              <a:rPr lang="el-GR" dirty="0" smtClean="0"/>
            </a:br>
            <a:r>
              <a:rPr lang="el-GR" dirty="0" smtClean="0"/>
              <a:t>ως </a:t>
            </a:r>
            <a:r>
              <a:rPr lang="el-GR" dirty="0"/>
              <a:t>π</a:t>
            </a:r>
            <a:r>
              <a:rPr lang="el-GR" dirty="0" smtClean="0"/>
              <a:t>αράγοντας </a:t>
            </a:r>
            <a:r>
              <a:rPr lang="el-GR" dirty="0"/>
              <a:t>κ</a:t>
            </a:r>
            <a:r>
              <a:rPr lang="el-GR" dirty="0" smtClean="0"/>
              <a:t>ινδύνου </a:t>
            </a:r>
            <a:r>
              <a:rPr lang="el-GR" dirty="0"/>
              <a:t>γ</a:t>
            </a:r>
            <a:r>
              <a:rPr lang="el-GR" dirty="0" smtClean="0"/>
              <a:t>ια ΣΝ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Το μεταβολικό σύνδρομο αποτελεί ένα άθροισμα παραγόντων κινδύνου που απαντώνται συχνά στο ίδιο άτομο και περιλαμβάνει,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Κοιλιακή </a:t>
            </a:r>
            <a:r>
              <a:rPr lang="el-GR" sz="2400" dirty="0" smtClean="0"/>
              <a:t>παχυσαρκία,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Υπερλιπιδαιμία,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Υπέρταση,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Αντίσταση στην </a:t>
            </a:r>
            <a:r>
              <a:rPr lang="el-GR" sz="2400" dirty="0" smtClean="0"/>
              <a:t>ινσουλίνη,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Αυξημένη τάση για θρομβώσεις και </a:t>
            </a:r>
            <a:r>
              <a:rPr lang="el-GR" sz="2400" dirty="0" smtClean="0"/>
              <a:t>φλεγμονή.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Παράγοντες κινδύνου </a:t>
            </a:r>
            <a:r>
              <a:rPr lang="el-GR" dirty="0"/>
              <a:t>γ</a:t>
            </a:r>
            <a:r>
              <a:rPr lang="el-GR" dirty="0" smtClean="0"/>
              <a:t>ια ΣΝ σε </a:t>
            </a:r>
            <a:r>
              <a:rPr lang="el-GR" dirty="0"/>
              <a:t>γ</a:t>
            </a:r>
            <a:r>
              <a:rPr lang="el-GR" dirty="0" smtClean="0"/>
              <a:t>υναίκες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Πρώιμη </a:t>
            </a:r>
            <a:r>
              <a:rPr lang="el-GR" sz="2400" dirty="0" smtClean="0"/>
              <a:t>εμμηνόπαυση,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Αντισυλληπτικά από το στόμα- Ορμονική υποκατάσταση (προάγουν τη θρόμβωση και επιδρούν στην ΑΠ, στα λιπίδια του ορού και στην ανοχή στη γλυκόζη</a:t>
            </a:r>
            <a:r>
              <a:rPr lang="el-GR" sz="2400" dirty="0" smtClean="0"/>
              <a:t>),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Αμφοτερόπλευρη ωοθηκεκτομή πριν από τα 35 χωρίς θεραπεία </a:t>
            </a:r>
            <a:r>
              <a:rPr lang="el-GR" sz="2400" dirty="0" smtClean="0"/>
              <a:t>υποκατάστασης.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Καρδιά, </a:t>
            </a:r>
            <a:r>
              <a:rPr lang="el-GR" sz="4400" dirty="0" smtClean="0"/>
              <a:t>αγγεία </a:t>
            </a:r>
            <a:r>
              <a:rPr lang="el-GR" sz="4400" dirty="0"/>
              <a:t>και </a:t>
            </a:r>
            <a:r>
              <a:rPr lang="el-GR" sz="4400" dirty="0" smtClean="0"/>
              <a:t>στεφανιαία </a:t>
            </a:r>
            <a:r>
              <a:rPr lang="el-GR" sz="4400" dirty="0"/>
              <a:t>α</a:t>
            </a:r>
            <a:r>
              <a:rPr lang="el-GR" sz="4400" dirty="0" smtClean="0"/>
              <a:t>γγεία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(1 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4543"/>
            <a:ext cx="8229600" cy="48451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2771800" y="6169531"/>
            <a:ext cx="35755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nl-NL" sz="1200" dirty="0">
                <a:solidFill>
                  <a:prstClr val="black"/>
                </a:solidFill>
                <a:latin typeface="Calibri"/>
                <a:hlinkClick r:id="rId3"/>
              </a:rPr>
              <a:t>Wiki Heart Antomy Ties van Brussel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Tvanbr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2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Ο τρόπος </a:t>
            </a:r>
            <a:r>
              <a:rPr lang="el-GR" dirty="0"/>
              <a:t>ζ</a:t>
            </a:r>
            <a:r>
              <a:rPr lang="el-GR" dirty="0" smtClean="0"/>
              <a:t>ωής </a:t>
            </a:r>
            <a:r>
              <a:rPr lang="el-GR" dirty="0"/>
              <a:t>ω</a:t>
            </a:r>
            <a:r>
              <a:rPr lang="el-GR" dirty="0" smtClean="0"/>
              <a:t>ς </a:t>
            </a:r>
            <a:r>
              <a:rPr lang="el-GR" dirty="0"/>
              <a:t>π</a:t>
            </a:r>
            <a:r>
              <a:rPr lang="el-GR" dirty="0" smtClean="0"/>
              <a:t>αράγοντας </a:t>
            </a:r>
            <a:r>
              <a:rPr lang="el-GR" dirty="0"/>
              <a:t>κ</a:t>
            </a:r>
            <a:r>
              <a:rPr lang="el-GR" dirty="0" smtClean="0"/>
              <a:t>ινδύνου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Κάπνισμα (η νικοτίνη κάνει αγγειοσύσπαση και περιορίζει την άρδευση των αγγείων/ 50% περισσότερες πιθανότητες για ΣΝ) και παθητικό κάπνισμα (καπνός του περιβάλλοντος, μίγμα από αιθάλη/25% περισσότερες πιθανότητες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Παχυσαρκία (30% μεγαλύτερο βάρος) και αυξημένος δείκτης μάζας σώματος (ΒΜΙ) με όχι ομοιόμορφη κατανομή του λίπους (περιφέρεια μέσης σε σχέση με τους γλουτούς, περίμετρος μέσης A=102, Γ=88cm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Έλλειψη φυσικής </a:t>
            </a:r>
            <a:r>
              <a:rPr lang="el-GR" sz="2400" dirty="0" smtClean="0"/>
              <a:t>δραστηριότητας,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Δίαιτα με χαμηλή περιεκτικότητα σε φρούτα, λαχανικά, δημητριακά ολικής αλέσεως και ακόρεστα λιπαρά </a:t>
            </a:r>
            <a:r>
              <a:rPr lang="el-GR" sz="2400" dirty="0" smtClean="0"/>
              <a:t>οξέα.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Παράγοντες που </a:t>
            </a:r>
            <a:r>
              <a:rPr lang="el-GR" dirty="0"/>
              <a:t>σ</a:t>
            </a:r>
            <a:r>
              <a:rPr lang="el-GR" dirty="0" smtClean="0"/>
              <a:t>υμβάλλουν </a:t>
            </a:r>
            <a:r>
              <a:rPr lang="el-GR" dirty="0"/>
              <a:t>σ</a:t>
            </a:r>
            <a:r>
              <a:rPr lang="el-GR" dirty="0" smtClean="0"/>
              <a:t>την </a:t>
            </a:r>
            <a:r>
              <a:rPr lang="el-GR" dirty="0"/>
              <a:t>ι</a:t>
            </a:r>
            <a:r>
              <a:rPr lang="el-GR" dirty="0" smtClean="0"/>
              <a:t>σχαιμία </a:t>
            </a:r>
            <a:r>
              <a:rPr lang="el-GR" dirty="0"/>
              <a:t>τ</a:t>
            </a:r>
            <a:r>
              <a:rPr lang="el-GR" dirty="0" smtClean="0"/>
              <a:t>ου </a:t>
            </a:r>
            <a:r>
              <a:rPr lang="el-GR" dirty="0"/>
              <a:t>μ</a:t>
            </a:r>
            <a:r>
              <a:rPr lang="el-GR" dirty="0" smtClean="0"/>
              <a:t>υοκαρδίου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838002"/>
              </p:ext>
            </p:extLst>
          </p:nvPr>
        </p:nvGraphicFramePr>
        <p:xfrm>
          <a:off x="467544" y="1628800"/>
          <a:ext cx="8229600" cy="4084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Άρδευση στεφανιαίων</a:t>
                      </a:r>
                    </a:p>
                  </a:txBody>
                  <a:tcPr marT="45726" marB="45726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Φορτίο έργου του μυοκαρδίου</a:t>
                      </a:r>
                    </a:p>
                  </a:txBody>
                  <a:tcPr marT="45726" marB="45726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Περιεκτικότητα του αίματος σε οξυγόνο</a:t>
                      </a:r>
                    </a:p>
                  </a:txBody>
                  <a:tcPr marT="45726" marB="45726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Αθηροσκλήρωση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Θρόμβωση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Αγγειόσπασμος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Χαμηλή πίεση άρδευσης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Ταχυκαρδία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Αύξηση προφορτίου, μεταφορτίου ή συσταλτικότητας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Αύξηση μεταβολικών απαιτήσεων (π.χ. Υπερθυρεοειδισμός)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Μείωση της ατμοσφαιρικής πίεσης οξυγόνου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Διαταραχή της ανταλλαγής των αερίων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Μείωση του αριθμού των ερυθρών αιμοσφαιρίων και της περιεκτικότητάς τους σε αιμοσφαιρίνη</a:t>
                      </a:r>
                    </a:p>
                  </a:txBody>
                  <a:tcPr marT="45726" marB="45726"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Διαγνωστικές εξετάσεις </a:t>
            </a:r>
            <a:r>
              <a:rPr lang="el-GR" dirty="0"/>
              <a:t>δ</a:t>
            </a:r>
            <a:r>
              <a:rPr lang="el-GR" dirty="0" smtClean="0"/>
              <a:t>ιερεύνησης </a:t>
            </a:r>
            <a:r>
              <a:rPr lang="el-GR" dirty="0"/>
              <a:t>π</a:t>
            </a:r>
            <a:r>
              <a:rPr lang="el-GR" dirty="0" smtClean="0"/>
              <a:t>αραγόντων </a:t>
            </a:r>
            <a:r>
              <a:rPr lang="el-GR" dirty="0"/>
              <a:t>κ</a:t>
            </a:r>
            <a:r>
              <a:rPr lang="el-GR" dirty="0" smtClean="0"/>
              <a:t>ινδύνου </a:t>
            </a:r>
            <a:r>
              <a:rPr lang="el-GR" dirty="0"/>
              <a:t>γ</a:t>
            </a:r>
            <a:r>
              <a:rPr lang="el-GR" dirty="0" smtClean="0"/>
              <a:t>ια ΣΝ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Ολική χοληστερόλη ορού (είναι αυξημένη στην υπερλιπιδαιμία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Λιπιδαιμικό προφίλ με προσδιορισμό των τριγλυκεριδίων, της HDL, της LDL και του πηλίκου της HDL δια της ολικής χοληστερόλης (καλό το 1:5, ιδεώδες το 1:3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Προηγείται της εξέτασης διαιτητική πρόσληψη χοληστερόλης σταθερή για 3 </a:t>
            </a:r>
            <a:r>
              <a:rPr lang="el-GR" sz="2400" dirty="0" smtClean="0"/>
              <a:t>βδομάδες,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Πριν την αιμοληψία νηστεία 10-12 </a:t>
            </a:r>
            <a:r>
              <a:rPr lang="el-GR" sz="2400" dirty="0" smtClean="0"/>
              <a:t>ωρών.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Εξετάσεις </a:t>
            </a:r>
            <a:r>
              <a:rPr lang="el-GR" dirty="0"/>
              <a:t>γ</a:t>
            </a:r>
            <a:r>
              <a:rPr lang="el-GR" dirty="0" smtClean="0"/>
              <a:t>ια </a:t>
            </a:r>
            <a:r>
              <a:rPr lang="el-GR" dirty="0"/>
              <a:t>υ</a:t>
            </a:r>
            <a:r>
              <a:rPr lang="el-GR" dirty="0" smtClean="0"/>
              <a:t>ποκλινική ΣΝ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200" dirty="0"/>
              <a:t>Γίνονται όταν συνυπάρχουν παράγοντες κινδύνου και </a:t>
            </a:r>
            <a:r>
              <a:rPr lang="el-GR" sz="2200" dirty="0" smtClean="0"/>
              <a:t>περιλαμβάνει</a:t>
            </a:r>
            <a:r>
              <a:rPr lang="en-US" sz="2200" dirty="0" smtClean="0"/>
              <a:t>: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Αιμοληψία για C-αντιδρώσα </a:t>
            </a:r>
            <a:r>
              <a:rPr lang="el-GR" sz="2200" dirty="0" smtClean="0"/>
              <a:t>πρωτεΐνη </a:t>
            </a:r>
            <a:r>
              <a:rPr lang="el-GR" sz="2200" dirty="0"/>
              <a:t>(φλεγμονές</a:t>
            </a:r>
            <a:r>
              <a:rPr lang="el-GR" sz="2200" dirty="0" smtClean="0"/>
              <a:t>),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Δείκτη αρτηριακής πίεσης σφυρού-βραχίονα (ανεύρεση περιφερικής αγγειοπάθειας</a:t>
            </a:r>
            <a:r>
              <a:rPr lang="el-GR" sz="2200" dirty="0" smtClean="0"/>
              <a:t>),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ΗΚΓραφική δοκιμασία κόπωσης (για απάντηση της καρδιάς στο αυξημένο καρδιακό έργο. Είναι θετική αν καταγράψει ισχαιμία ή διακοπεί λόγω συμπτωμάτων</a:t>
            </a:r>
            <a:r>
              <a:rPr lang="el-GR" sz="2200" dirty="0" smtClean="0"/>
              <a:t>),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Αξονική τομογραφία δέσμης ηλεκτρονίων (τρισδιάστατη εικόνα της καρδιάς και των στεφανιαίων. Δείχνει πλάκες και ανωμαλίες</a:t>
            </a:r>
            <a:r>
              <a:rPr lang="el-GR" sz="2200" dirty="0" smtClean="0"/>
              <a:t>),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Σπινθηρογράφημα του μυοκαρδίου (απεικόνιση της αιμάτωσης</a:t>
            </a:r>
            <a:r>
              <a:rPr lang="el-GR" sz="2200" dirty="0" smtClean="0"/>
              <a:t>).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Αντιμετώπιση παραγόντων κινδύνου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(1 από 5)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Συνιστάται σε όλους διακοπή του </a:t>
            </a:r>
            <a:r>
              <a:rPr lang="el-GR" sz="2400" dirty="0" smtClean="0"/>
              <a:t>καπνίσματος,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Δίαιτα: </a:t>
            </a:r>
            <a:r>
              <a:rPr lang="el-GR" sz="2400" dirty="0" smtClean="0"/>
              <a:t>Μείωση </a:t>
            </a:r>
            <a:r>
              <a:rPr lang="el-GR" sz="2400" dirty="0"/>
              <a:t>κορεσμένου λίπους και χοληστερόλης με κατανάλωση άπαχων </a:t>
            </a:r>
            <a:r>
              <a:rPr lang="el-GR" sz="2400" dirty="0" smtClean="0"/>
              <a:t>προϊόντων </a:t>
            </a:r>
            <a:r>
              <a:rPr lang="el-GR" sz="2400" dirty="0"/>
              <a:t>γάλακτος, ψαριών και για λεύκωμα δίνουμε </a:t>
            </a:r>
            <a:r>
              <a:rPr lang="el-GR" sz="2400" dirty="0" smtClean="0"/>
              <a:t>πουλερικά</a:t>
            </a:r>
            <a:r>
              <a:rPr lang="el-GR" sz="2400" dirty="0"/>
              <a:t>. Η μαργαρίνη και οι παχιές σάλτσες συμπεριφέρονται σαν κορεσμένα λίπη. Χρήση μαλακής μαργαρίνης και </a:t>
            </a:r>
            <a:r>
              <a:rPr lang="el-GR" sz="2400" dirty="0" smtClean="0"/>
              <a:t>προϊόντων </a:t>
            </a:r>
            <a:r>
              <a:rPr lang="el-GR" sz="2400" dirty="0"/>
              <a:t>φυτικού ελαίου να υποκαθιστούν το </a:t>
            </a:r>
            <a:r>
              <a:rPr lang="el-GR" sz="2400" dirty="0" smtClean="0"/>
              <a:t>βούτυρο.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Αντιμετώπιση παραγόντων κινδύνου 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l-GR" sz="2400" dirty="0" smtClean="0"/>
              <a:t>Ελαιόλαδο,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Ναι σε ψάρια ψυχρών νερών όπως τόνος, </a:t>
            </a:r>
            <a:r>
              <a:rPr lang="el-GR" sz="2400" dirty="0" smtClean="0"/>
              <a:t>σολομός, σκουμπρί,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Ναι σε διαλυτές ίνες όπως βρώμη, φρούτα, </a:t>
            </a:r>
            <a:r>
              <a:rPr lang="el-GR" sz="2400" dirty="0" smtClean="0"/>
              <a:t>φασόλια,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Ναι σε μη διαλυτές φυτικές ίνες όπως μη αλεσμένοι καρποί, λαχανικά, </a:t>
            </a:r>
            <a:r>
              <a:rPr lang="el-GR" sz="2400" dirty="0" smtClean="0"/>
              <a:t>φρούτα.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Αντιμετώπιση παραγόντων κινδύνου 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3600"/>
              </a:spcBef>
            </a:pPr>
            <a:r>
              <a:rPr lang="el-GR" sz="2400" dirty="0"/>
              <a:t>Λαχανικά με πράσινα φύλλα, σπανάκι, </a:t>
            </a:r>
            <a:r>
              <a:rPr lang="el-GR" sz="2400" dirty="0" smtClean="0"/>
              <a:t>μπρόκολα,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3600"/>
              </a:spcBef>
            </a:pPr>
            <a:r>
              <a:rPr lang="el-GR" sz="2400" dirty="0"/>
              <a:t>Στους ηλικιωμένους μειωμένη πρόσληψη </a:t>
            </a:r>
            <a:r>
              <a:rPr lang="el-GR" sz="2400" dirty="0" smtClean="0"/>
              <a:t>οινοπνευματωδών,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3600"/>
              </a:spcBef>
            </a:pPr>
            <a:r>
              <a:rPr lang="el-GR" sz="2400" dirty="0"/>
              <a:t>Ναι στην απώλεια βάρους και όχι σε δίαιτες υψηλής αναλογίας λιπών και </a:t>
            </a:r>
            <a:r>
              <a:rPr lang="el-GR" sz="2400" dirty="0" smtClean="0"/>
              <a:t>πρωτεϊνών,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3600"/>
              </a:spcBef>
            </a:pPr>
            <a:r>
              <a:rPr lang="el-GR" sz="2400" dirty="0"/>
              <a:t>Άσκηση: μέτριας έντασης φυσική δραστηριότητα για 30 λεπτά την ημέρα για 5-6 </a:t>
            </a:r>
            <a:r>
              <a:rPr lang="el-GR" sz="2400" dirty="0" smtClean="0"/>
              <a:t>μέρες/βδομάδα.</a:t>
            </a:r>
            <a:endParaRPr lang="el-GR" sz="2400" dirty="0"/>
          </a:p>
          <a:p>
            <a:pPr>
              <a:lnSpc>
                <a:spcPct val="114000"/>
              </a:lnSpc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Αντιμετώπιση παραγόντων κινδύνου 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Διατήρηση ΑΠ&lt; 140-90 mmHg με μείωση πρόσληψης νατρίου, αύξηση της πρόσληψης ασβεστίου, τακτική άσκηση, διαχείριση του stress και </a:t>
            </a:r>
            <a:r>
              <a:rPr lang="el-GR" sz="2400" dirty="0" smtClean="0"/>
              <a:t>αντιυπερτασικά,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Άτομα με σακχαρώδη διαβήτη να περιορίζουν την πρόσληψη λιπών, να ασκούνται και να διατηρούν το σάκχαρο ρυθμισμένο όλο το </a:t>
            </a:r>
            <a:r>
              <a:rPr lang="el-GR" sz="2400" dirty="0" smtClean="0"/>
              <a:t>24ωρο,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Υπολιπιδαιμικά Φάρμακα: για μείωση της LDL και αύξηση της HDL σε συνδυασμό με </a:t>
            </a:r>
            <a:r>
              <a:rPr lang="el-GR" sz="2400" dirty="0" smtClean="0"/>
              <a:t>δίαιτα.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Αντιμετώπιση παραγόντων κινδύνου 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(5 </a:t>
            </a:r>
            <a:r>
              <a:rPr lang="el-GR" sz="3600" b="0" dirty="0"/>
              <a:t>από 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11256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3600"/>
              </a:spcBef>
            </a:pPr>
            <a:r>
              <a:rPr lang="el-GR" sz="2400" dirty="0"/>
              <a:t>Σε ασθενείς με υψηλό κίνδυνο για ΕΜ χορηγείται προφυλακτικά ασπιρίνη (80-325 mg/ημέρα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3600"/>
              </a:spcBef>
            </a:pPr>
            <a:r>
              <a:rPr lang="el-GR" sz="2400" dirty="0"/>
              <a:t>Εναλλακτικές θεραπείες όπως συμπληρώματα διατροφής, λίγο κόκκινο κρασί, θεραπεία κατάθλιψης, διαλογισμό, προγράμματα ελέγχου του θυμού/επιθετικότητας, το tai chi και η </a:t>
            </a:r>
            <a:r>
              <a:rPr lang="el-GR" sz="2400" dirty="0" smtClean="0"/>
              <a:t>γιόγκα.</a:t>
            </a:r>
            <a:endParaRPr lang="el-GR" sz="2400" dirty="0"/>
          </a:p>
          <a:p>
            <a:pPr>
              <a:lnSpc>
                <a:spcPct val="114000"/>
              </a:lnSpc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Αντιμετώπιση παραγόντων </a:t>
            </a:r>
            <a:r>
              <a:rPr lang="el-GR" dirty="0"/>
              <a:t>κ</a:t>
            </a:r>
            <a:r>
              <a:rPr lang="el-GR" dirty="0" smtClean="0"/>
              <a:t>ινδύνου </a:t>
            </a:r>
            <a:r>
              <a:rPr lang="el-GR" dirty="0"/>
              <a:t>μ</a:t>
            </a:r>
            <a:r>
              <a:rPr lang="el-GR" dirty="0" smtClean="0"/>
              <a:t>ε </a:t>
            </a:r>
            <a:r>
              <a:rPr lang="el-GR" dirty="0"/>
              <a:t>υ</a:t>
            </a:r>
            <a:r>
              <a:rPr lang="el-GR" dirty="0" smtClean="0"/>
              <a:t>πολιπιδαιμικά </a:t>
            </a:r>
            <a:r>
              <a:rPr lang="el-GR" dirty="0"/>
              <a:t>φ</a:t>
            </a:r>
            <a:r>
              <a:rPr lang="el-GR" dirty="0" smtClean="0"/>
              <a:t>άρμακα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896544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dirty="0" smtClean="0"/>
              <a:t>Υπολιπιδαιμικά φάρμακα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Στατίνες,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Δεσμεύοντα τα χολικά οξέα στο έντερο,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Νικοτινικό οξύ,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Παράγωγα του φιβρικού οξέος.</a:t>
            </a:r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Καρδιά, </a:t>
            </a:r>
            <a:r>
              <a:rPr lang="el-GR" sz="4400" dirty="0" smtClean="0"/>
              <a:t>αγγεία </a:t>
            </a:r>
            <a:r>
              <a:rPr lang="el-GR" sz="4400" dirty="0"/>
              <a:t>και </a:t>
            </a:r>
            <a:r>
              <a:rPr lang="el-GR" sz="4400" dirty="0" smtClean="0"/>
              <a:t>στεφανιαία </a:t>
            </a:r>
            <a:r>
              <a:rPr lang="el-GR" sz="4400" dirty="0"/>
              <a:t>α</a:t>
            </a:r>
            <a:r>
              <a:rPr lang="el-GR" sz="4400" dirty="0" smtClean="0"/>
              <a:t>γγεία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9" y="1412776"/>
            <a:ext cx="3480402" cy="49569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990782" y="6396335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Surface anatomy of the heart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Mikael Häggström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4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Νοσηλευτικές ευθύνες </a:t>
            </a:r>
            <a:r>
              <a:rPr lang="el-GR" dirty="0"/>
              <a:t>σ</a:t>
            </a:r>
            <a:r>
              <a:rPr lang="el-GR" dirty="0" smtClean="0"/>
              <a:t>ε </a:t>
            </a:r>
            <a:r>
              <a:rPr lang="el-GR" dirty="0"/>
              <a:t>χ</a:t>
            </a:r>
            <a:r>
              <a:rPr lang="el-GR" dirty="0" smtClean="0"/>
              <a:t>ορήγηση </a:t>
            </a:r>
            <a:r>
              <a:rPr lang="el-GR" dirty="0"/>
              <a:t>σ</a:t>
            </a:r>
            <a:r>
              <a:rPr lang="el-GR" dirty="0" smtClean="0"/>
              <a:t>τατινών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Πριν και στη διάρκεια της θεραπείας μετρώνται τα επίπεδα χοληστερόλης και των ηπατικών ενζύμων του </a:t>
            </a:r>
            <a:r>
              <a:rPr lang="el-GR" sz="2400" dirty="0" smtClean="0"/>
              <a:t>ορού,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Σε τυχόν αύξηση των ηπατικών ενζύμων ενημερώνεται ο </a:t>
            </a:r>
            <a:r>
              <a:rPr lang="el-GR" sz="2400" dirty="0" smtClean="0"/>
              <a:t>γιατρός,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Αξιολογείται τυχόν μυαλγία ή ευαισθησία των μυών και ελέγχονται τα επίπεδα του </a:t>
            </a:r>
            <a:r>
              <a:rPr lang="el-GR" sz="2400" dirty="0" smtClean="0"/>
              <a:t>CPK,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Αν </a:t>
            </a:r>
            <a:r>
              <a:rPr lang="el-GR" sz="2400" dirty="0"/>
              <a:t>ο ασθενής παίρνει δακτυλίτιδα αναζητείστε σημεία </a:t>
            </a:r>
            <a:r>
              <a:rPr lang="el-GR" sz="2400" dirty="0" smtClean="0"/>
              <a:t>δακτυλιδισμού. 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Χορήγηση </a:t>
            </a:r>
            <a:r>
              <a:rPr lang="el-GR" dirty="0"/>
              <a:t>σ</a:t>
            </a:r>
            <a:r>
              <a:rPr lang="el-GR" dirty="0" smtClean="0"/>
              <a:t>τατινών - Εκπαίδευση ασθενούς &amp; οικογένειας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Να αναφέρει αμέσως τυχόν μυαλγία ή ευαισθησία των μυών ή αδυναμία ή δερματικό εξάνθημα, κνίδωση, αλλαγές στο δέρμα, κοιλιακό πόνο, ναυτία, </a:t>
            </a:r>
            <a:r>
              <a:rPr lang="el-GR" sz="2400" dirty="0" smtClean="0"/>
              <a:t>έμετο,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Να μη πάρει τα φάρμακα αν εγκυμονεί ή σκοπεύει να μείνει </a:t>
            </a:r>
            <a:r>
              <a:rPr lang="el-GR" sz="2400" dirty="0" smtClean="0"/>
              <a:t>έγκυος,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Να ενημερώσει το γιατρό αν παίρνει παράλληλα </a:t>
            </a:r>
            <a:r>
              <a:rPr lang="el-GR" sz="2400" dirty="0" smtClean="0"/>
              <a:t>φάρμακα.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sz="3500" dirty="0" smtClean="0"/>
              <a:t>Νοσηλευτικές ευθύνες </a:t>
            </a:r>
            <a:r>
              <a:rPr lang="el-GR" sz="3500" dirty="0"/>
              <a:t>σ</a:t>
            </a:r>
            <a:r>
              <a:rPr lang="el-GR" sz="3500" dirty="0" smtClean="0"/>
              <a:t>ε </a:t>
            </a:r>
            <a:r>
              <a:rPr lang="el-GR" sz="3500" dirty="0"/>
              <a:t>χ</a:t>
            </a:r>
            <a:r>
              <a:rPr lang="el-GR" sz="3500" dirty="0" smtClean="0"/>
              <a:t>ορήγηση </a:t>
            </a:r>
            <a:r>
              <a:rPr lang="el-GR" sz="3500" dirty="0"/>
              <a:t>φ</a:t>
            </a:r>
            <a:r>
              <a:rPr lang="el-GR" sz="3500" dirty="0" smtClean="0"/>
              <a:t>αρμάκων </a:t>
            </a:r>
            <a:r>
              <a:rPr lang="el-GR" sz="3500" dirty="0"/>
              <a:t>π</a:t>
            </a:r>
            <a:r>
              <a:rPr lang="el-GR" sz="3500" dirty="0" smtClean="0"/>
              <a:t>ου </a:t>
            </a:r>
            <a:r>
              <a:rPr lang="el-GR" sz="3500" dirty="0"/>
              <a:t>δ</a:t>
            </a:r>
            <a:r>
              <a:rPr lang="el-GR" sz="3500" dirty="0" smtClean="0"/>
              <a:t>εσμεύουν </a:t>
            </a:r>
            <a:r>
              <a:rPr lang="el-GR" sz="3500" dirty="0"/>
              <a:t>τ</a:t>
            </a:r>
            <a:r>
              <a:rPr lang="el-GR" sz="3500" dirty="0" smtClean="0"/>
              <a:t>α </a:t>
            </a:r>
            <a:r>
              <a:rPr lang="el-GR" sz="3500" dirty="0"/>
              <a:t>χ</a:t>
            </a:r>
            <a:r>
              <a:rPr lang="el-GR" sz="3500" dirty="0" smtClean="0"/>
              <a:t>ολικά </a:t>
            </a:r>
            <a:r>
              <a:rPr lang="el-GR" sz="3500" dirty="0"/>
              <a:t>ο</a:t>
            </a:r>
            <a:r>
              <a:rPr lang="el-GR" sz="3500" dirty="0" smtClean="0"/>
              <a:t>ξέα στο </a:t>
            </a:r>
            <a:r>
              <a:rPr lang="el-GR" sz="3500" dirty="0"/>
              <a:t>έ</a:t>
            </a:r>
            <a:r>
              <a:rPr lang="el-GR" sz="3500" dirty="0" smtClean="0"/>
              <a:t>ντερο</a:t>
            </a:r>
            <a:endParaRPr lang="el-GR" sz="35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888432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l-GR" sz="2400" dirty="0"/>
              <a:t>Αναμιγνύεται η σκόνη του φαρμάκου με 100-150 ml νερό ή χυμό και χορηγείται 1-2 φορές την ημέρα μαζί με τα </a:t>
            </a:r>
            <a:r>
              <a:rPr lang="el-GR" sz="2400" dirty="0" smtClean="0"/>
              <a:t>γεύματα,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Φυλάσσεται το φάρμακο σε στεγανό </a:t>
            </a:r>
            <a:r>
              <a:rPr lang="el-GR" sz="2400" dirty="0" smtClean="0"/>
              <a:t>δοχείο.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84176"/>
          </a:xfrm>
        </p:spPr>
        <p:txBody>
          <a:bodyPr>
            <a:noAutofit/>
          </a:bodyPr>
          <a:lstStyle/>
          <a:p>
            <a:r>
              <a:rPr lang="el-GR" sz="3600" dirty="0" smtClean="0"/>
              <a:t>Χορήγηση φαρμάκων </a:t>
            </a:r>
            <a:r>
              <a:rPr lang="el-GR" sz="3600" dirty="0"/>
              <a:t>π</a:t>
            </a:r>
            <a:r>
              <a:rPr lang="el-GR" sz="3600" dirty="0" smtClean="0"/>
              <a:t>ου </a:t>
            </a:r>
            <a:r>
              <a:rPr lang="el-GR" sz="3600" dirty="0"/>
              <a:t>δ</a:t>
            </a:r>
            <a:r>
              <a:rPr lang="el-GR" sz="3600" dirty="0" smtClean="0"/>
              <a:t>εσμεύουν </a:t>
            </a:r>
            <a:r>
              <a:rPr lang="el-GR" sz="3600" dirty="0"/>
              <a:t>τ</a:t>
            </a:r>
            <a:r>
              <a:rPr lang="el-GR" sz="3600" dirty="0" smtClean="0"/>
              <a:t>α </a:t>
            </a:r>
            <a:r>
              <a:rPr lang="el-GR" sz="3600" dirty="0"/>
              <a:t>χ</a:t>
            </a:r>
            <a:r>
              <a:rPr lang="el-GR" sz="3600" dirty="0" smtClean="0"/>
              <a:t>ολικά </a:t>
            </a:r>
            <a:r>
              <a:rPr lang="el-GR" sz="3600" dirty="0"/>
              <a:t>ο</a:t>
            </a:r>
            <a:r>
              <a:rPr lang="el-GR" sz="3600" dirty="0" smtClean="0"/>
              <a:t>ξέα </a:t>
            </a:r>
            <a:r>
              <a:rPr lang="el-GR" sz="3600" dirty="0"/>
              <a:t>σ</a:t>
            </a:r>
            <a:r>
              <a:rPr lang="el-GR" sz="3600" dirty="0" smtClean="0"/>
              <a:t>το </a:t>
            </a:r>
            <a:r>
              <a:rPr lang="el-GR" sz="3600" dirty="0"/>
              <a:t>έ</a:t>
            </a:r>
            <a:r>
              <a:rPr lang="el-GR" sz="3600" dirty="0" smtClean="0"/>
              <a:t>ντερο </a:t>
            </a:r>
            <a:r>
              <a:rPr lang="en-US" sz="3600" dirty="0" smtClean="0"/>
              <a:t>– </a:t>
            </a:r>
            <a:r>
              <a:rPr lang="el-GR" sz="3600" dirty="0"/>
              <a:t>ε</a:t>
            </a:r>
            <a:r>
              <a:rPr lang="el-GR" sz="3600" dirty="0" smtClean="0"/>
              <a:t>κπαίδευση </a:t>
            </a:r>
            <a:r>
              <a:rPr lang="el-GR" sz="3600" dirty="0"/>
              <a:t>α</a:t>
            </a:r>
            <a:r>
              <a:rPr lang="el-GR" sz="3600" dirty="0" smtClean="0"/>
              <a:t>σθενούς &amp; οικογένειας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48472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l-GR" sz="2400" dirty="0"/>
              <a:t>Να αναφέρει τυχόν δυσκοιλιότητα, έντονη στομαχική δυσφορία με ναυτία και </a:t>
            </a:r>
            <a:r>
              <a:rPr lang="el-GR" sz="2400" dirty="0" smtClean="0"/>
              <a:t>έμετο, </a:t>
            </a:r>
            <a:r>
              <a:rPr lang="el-GR" sz="2400" dirty="0"/>
              <a:t>ανεξήγητη απώλεια βάρους, μαύρα ή αιματηρά κόπρανα ή αιφνίδια </a:t>
            </a:r>
            <a:r>
              <a:rPr lang="el-GR" sz="2400" dirty="0" smtClean="0"/>
              <a:t>οσφυαλγία,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Λήψη άφθονων υγρών γιατί μειώνουν το μετεωρισμό και τη </a:t>
            </a:r>
            <a:r>
              <a:rPr lang="el-GR" sz="2400" dirty="0" smtClean="0"/>
              <a:t>δυσκοιλιότητα,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Να μη παραλείπονται δόσεις φαρμάκων γιατί ίσως επηρεαστεί η απορρόφηση άλλων </a:t>
            </a:r>
            <a:r>
              <a:rPr lang="el-GR" sz="2400" dirty="0" smtClean="0"/>
              <a:t>φαρμάκων.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Νοσηλευτικές ευθύνες </a:t>
            </a:r>
            <a:r>
              <a:rPr lang="el-GR" dirty="0"/>
              <a:t>σ</a:t>
            </a:r>
            <a:r>
              <a:rPr lang="el-GR" dirty="0" smtClean="0"/>
              <a:t>ε </a:t>
            </a:r>
            <a:r>
              <a:rPr lang="el-GR" dirty="0"/>
              <a:t>χ</a:t>
            </a:r>
            <a:r>
              <a:rPr lang="el-GR" dirty="0" smtClean="0"/>
              <a:t>ορήγηση </a:t>
            </a:r>
            <a:r>
              <a:rPr lang="el-GR" dirty="0"/>
              <a:t>ν</a:t>
            </a:r>
            <a:r>
              <a:rPr lang="el-GR" dirty="0" smtClean="0"/>
              <a:t>ικοτινικού </a:t>
            </a:r>
            <a:r>
              <a:rPr lang="el-GR" dirty="0"/>
              <a:t>ο</a:t>
            </a:r>
            <a:r>
              <a:rPr lang="el-GR" dirty="0" smtClean="0"/>
              <a:t>ξέος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l-GR" sz="2400" dirty="0"/>
              <a:t>Λήψη ταυτόχρονα με τα γεύματα συνοδευόμενο από δροσερό ποτό για τη μείωση των γαστρεντερικών </a:t>
            </a:r>
            <a:r>
              <a:rPr lang="el-GR" sz="2400" dirty="0" smtClean="0"/>
              <a:t>ενοχλημάτων,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b="1" dirty="0"/>
              <a:t>ΠΡΟΣΟΧΗ</a:t>
            </a:r>
            <a:r>
              <a:rPr lang="el-GR" sz="2400" dirty="0"/>
              <a:t> σε ασθενείς με ενεργό ηπατίτιδα, πεπτικό έλκος, ουρική αρθρίτιδα, ΣΔ τύπου </a:t>
            </a:r>
            <a:r>
              <a:rPr lang="el-GR" sz="2400" dirty="0" smtClean="0"/>
              <a:t>ΙΙ,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Παρακολούθηση σακχάρου, ουρικού οξέος και ηπατικών </a:t>
            </a:r>
            <a:r>
              <a:rPr lang="el-GR" sz="2400" dirty="0" smtClean="0"/>
              <a:t>ενζύμων.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Χορήγηση νικοτινικού </a:t>
            </a:r>
            <a:r>
              <a:rPr lang="el-GR" dirty="0"/>
              <a:t>ο</a:t>
            </a:r>
            <a:r>
              <a:rPr lang="el-GR" dirty="0" smtClean="0"/>
              <a:t>ξέος -</a:t>
            </a:r>
            <a:br>
              <a:rPr lang="el-GR" dirty="0" smtClean="0"/>
            </a:br>
            <a:r>
              <a:rPr lang="el-GR" dirty="0" smtClean="0"/>
              <a:t>Εκπαίδευση ασθενούς &amp; οικογένειας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l-GR" sz="2400" dirty="0"/>
              <a:t>Ενδέχεται να νοιώσει έξαψη στο πρόσωπο, στον τράχηλο, στα αυτιά 2 ώρες από τη λήψη της δόσης αλλά υποχωρεί όσο συνεχίζεται η </a:t>
            </a:r>
            <a:r>
              <a:rPr lang="el-GR" sz="2400" dirty="0" smtClean="0"/>
              <a:t>θεραπεία,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Αν νοιώσει αδυναμία ή ζάλη κατά την αλλαγή θέσης να το πει στο γιατρό. Να μη αλλάζει απότομα θέση για να μη </a:t>
            </a:r>
            <a:r>
              <a:rPr lang="el-GR" sz="2400" dirty="0" smtClean="0"/>
              <a:t>τραυματιστεί. 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Χορήγηση παράγωγων </a:t>
            </a:r>
            <a:r>
              <a:rPr lang="el-GR" dirty="0"/>
              <a:t>τ</a:t>
            </a:r>
            <a:r>
              <a:rPr lang="el-GR" dirty="0" smtClean="0"/>
              <a:t>ου </a:t>
            </a:r>
            <a:r>
              <a:rPr lang="el-GR" dirty="0"/>
              <a:t>φ</a:t>
            </a:r>
            <a:r>
              <a:rPr lang="el-GR" dirty="0" smtClean="0"/>
              <a:t>ιβρικού </a:t>
            </a:r>
            <a:r>
              <a:rPr lang="el-GR" dirty="0"/>
              <a:t>ο</a:t>
            </a:r>
            <a:r>
              <a:rPr lang="el-GR" dirty="0" smtClean="0"/>
              <a:t>ξέος - νοσηλευτικές </a:t>
            </a:r>
            <a:r>
              <a:rPr lang="el-GR" dirty="0"/>
              <a:t>ε</a:t>
            </a:r>
            <a:r>
              <a:rPr lang="el-GR" dirty="0" smtClean="0"/>
              <a:t>υθύνες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l-GR" sz="2400" dirty="0"/>
              <a:t>Έλεγχος σε LDL, VLDL, ηλεκτρολύτες, σάκχαρο, ηπατικά ένζυμα, δοκιμασίες νεφρικής λειτουργίας και γενική αίματος στη διάρκεια της </a:t>
            </a:r>
            <a:r>
              <a:rPr lang="el-GR" sz="2400" dirty="0" smtClean="0"/>
              <a:t>θεραπείας,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Θα χρειαστούν 2 μήνες  θεραπείας πριν να πετύχουμε το θεραπευτικό </a:t>
            </a:r>
            <a:r>
              <a:rPr lang="el-GR" sz="2400" dirty="0" smtClean="0"/>
              <a:t>αποτέλεσμα,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Ενδέχεται να έχει υποτροπή και μείωση στο θεραπευτικό όφελος τον 2ο ή 3ο μήνα της </a:t>
            </a:r>
            <a:r>
              <a:rPr lang="el-GR" sz="2400" dirty="0" smtClean="0"/>
              <a:t>θεραπείας.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sz="3500" dirty="0" smtClean="0"/>
              <a:t>Χορήγηση παραγώγων </a:t>
            </a:r>
            <a:r>
              <a:rPr lang="el-GR" sz="3500" dirty="0"/>
              <a:t>τ</a:t>
            </a:r>
            <a:r>
              <a:rPr lang="el-GR" sz="3500" dirty="0" smtClean="0"/>
              <a:t>ου </a:t>
            </a:r>
            <a:r>
              <a:rPr lang="el-GR" sz="3500" dirty="0"/>
              <a:t>φ</a:t>
            </a:r>
            <a:r>
              <a:rPr lang="el-GR" sz="3500" dirty="0" smtClean="0"/>
              <a:t>ιβρικού </a:t>
            </a:r>
            <a:r>
              <a:rPr lang="el-GR" sz="3500" dirty="0"/>
              <a:t>ο</a:t>
            </a:r>
            <a:r>
              <a:rPr lang="el-GR" sz="3500" dirty="0" smtClean="0"/>
              <a:t>ξέος - εκπαίδευση </a:t>
            </a:r>
            <a:r>
              <a:rPr lang="el-GR" sz="3500" dirty="0"/>
              <a:t>α</a:t>
            </a:r>
            <a:r>
              <a:rPr lang="el-GR" sz="3500" dirty="0" smtClean="0"/>
              <a:t>σθενούς &amp; οικογένειας</a:t>
            </a:r>
            <a:endParaRPr lang="el-GR" sz="35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4644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Αν πάθει γαστρική δυσφορία να παίρνει το φάρμακο μαζί με το </a:t>
            </a:r>
            <a:r>
              <a:rPr lang="el-GR" sz="2400" dirty="0" smtClean="0"/>
              <a:t>φαγητό,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Να ενημερώσει το γιατρό αν έχει συμπτώματα γριππώδους </a:t>
            </a:r>
            <a:r>
              <a:rPr lang="el-GR" sz="2400" dirty="0" smtClean="0"/>
              <a:t>συνδρομής,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Στην παραγωγική ηλικία χρήση αξιόπιστων αντισυλληπτικών κατά τη διάρκεια της </a:t>
            </a:r>
            <a:r>
              <a:rPr lang="el-GR" sz="2400" dirty="0" smtClean="0"/>
              <a:t>θεραπείας,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Συνεννόηση με γιατρό πριν τη διακοπή του φαρμάκου και πριν από την έναρξη άλλου μη συνταγογραφούμενου </a:t>
            </a:r>
            <a:r>
              <a:rPr lang="el-GR" sz="2400" dirty="0" smtClean="0"/>
              <a:t>φαρμάκου.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Νοσηλευτική φροντίδα </a:t>
            </a:r>
            <a:r>
              <a:rPr lang="el-GR" dirty="0"/>
              <a:t>α</a:t>
            </a:r>
            <a:r>
              <a:rPr lang="el-GR" dirty="0" smtClean="0"/>
              <a:t>σθενών </a:t>
            </a:r>
            <a:r>
              <a:rPr lang="el-GR" dirty="0"/>
              <a:t>μ</a:t>
            </a:r>
            <a:r>
              <a:rPr lang="el-GR" dirty="0" smtClean="0"/>
              <a:t>ε ΣΝ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200" dirty="0"/>
              <a:t>Προαγωγή της </a:t>
            </a:r>
            <a:r>
              <a:rPr lang="el-GR" sz="2200" dirty="0" smtClean="0"/>
              <a:t>υγείας,</a:t>
            </a:r>
            <a:endParaRPr lang="el-GR" sz="2200" dirty="0"/>
          </a:p>
          <a:p>
            <a:pPr>
              <a:spcBef>
                <a:spcPts val="2400"/>
              </a:spcBef>
            </a:pPr>
            <a:r>
              <a:rPr lang="el-GR" sz="2200" dirty="0"/>
              <a:t>Νοσηλευτική Εκτίμηση-αναγνώριση τυχόν παραγόντων </a:t>
            </a:r>
            <a:r>
              <a:rPr lang="el-GR" sz="2200" dirty="0" smtClean="0"/>
              <a:t>κινδύνου,</a:t>
            </a:r>
            <a:endParaRPr lang="el-GR" sz="2200" dirty="0"/>
          </a:p>
          <a:p>
            <a:pPr>
              <a:spcBef>
                <a:spcPts val="2400"/>
              </a:spcBef>
            </a:pPr>
            <a:r>
              <a:rPr lang="el-GR" sz="2200" dirty="0"/>
              <a:t>Νοσηλευτική διάγνωση</a:t>
            </a:r>
            <a:r>
              <a:rPr lang="el-GR" sz="2200" dirty="0" smtClean="0"/>
              <a:t>: Διαταραχές </a:t>
            </a:r>
            <a:r>
              <a:rPr lang="el-GR" sz="2200" dirty="0"/>
              <a:t>θρέψης-πρόσληψη μεγαλύτερη των αναγκών του οργανισμού—Παρεμβάσεις (τροφή, άσκηση, διαιτολόγος, βαθμιαία μείωση βάρους</a:t>
            </a:r>
            <a:r>
              <a:rPr lang="el-GR" sz="2200" dirty="0" smtClean="0"/>
              <a:t>),</a:t>
            </a:r>
            <a:endParaRPr lang="el-GR" sz="2200" dirty="0"/>
          </a:p>
          <a:p>
            <a:pPr>
              <a:spcBef>
                <a:spcPts val="2400"/>
              </a:spcBef>
            </a:pPr>
            <a:r>
              <a:rPr lang="el-GR" sz="2200" dirty="0"/>
              <a:t>Νοσηλευτική διάγνωση: Αναποτελεσματική διατήρηση της υγείας-Παρεμβάσεις (όταν το άτομο χρειάζεται εξωτερική βοήθεια για τροποποίηση παραγόντων κινδύνου, κάπνισμα, αναγνώριση πηγών υποστήριξης, άσκηση, φάρμακα</a:t>
            </a:r>
            <a:r>
              <a:rPr lang="el-GR" sz="2200" dirty="0" smtClean="0"/>
              <a:t>),</a:t>
            </a:r>
            <a:endParaRPr lang="el-GR" sz="2200" dirty="0"/>
          </a:p>
          <a:p>
            <a:pPr>
              <a:spcBef>
                <a:spcPts val="2400"/>
              </a:spcBef>
            </a:pPr>
            <a:r>
              <a:rPr lang="el-GR" sz="2200" dirty="0"/>
              <a:t>Kατ’ οίκον φροντίδα (ενθάρρυνση συμμετοχής σε πρόγραμμα αποκατάστασης καρδιοπαθών, εκπαίδευση, οδηγίες</a:t>
            </a:r>
            <a:r>
              <a:rPr lang="el-GR" sz="2200" dirty="0" smtClean="0"/>
              <a:t>).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Κλινικές εκδηλώσεις </a:t>
            </a:r>
            <a:r>
              <a:rPr lang="el-GR" dirty="0"/>
              <a:t>σ</a:t>
            </a:r>
            <a:r>
              <a:rPr lang="el-GR" dirty="0" smtClean="0"/>
              <a:t>τηθάγχης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Θωρακικός πόνος: </a:t>
            </a:r>
            <a:r>
              <a:rPr lang="el-GR" sz="2400" dirty="0"/>
              <a:t>οπισθοστερνικός ή προκάρδιος (σε όλο το θώρακα) μπορεί να επεκτείνεται στον τράχηλο, τους βραχίονες ή την κάτω </a:t>
            </a:r>
            <a:r>
              <a:rPr lang="el-GR" sz="2400" dirty="0" smtClean="0"/>
              <a:t>σιαγόνα,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Ποιότητα πόνου: </a:t>
            </a:r>
            <a:r>
              <a:rPr lang="el-GR" sz="2400" dirty="0"/>
              <a:t>συσφικτικός, πιεστικός, σαν βάρος, σαν αίσθημα πνιγμού, αμβλύς ή </a:t>
            </a:r>
            <a:r>
              <a:rPr lang="el-GR" sz="2400" dirty="0" smtClean="0"/>
              <a:t>σταθερός,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Σύνοδες εκδηλώσεις:</a:t>
            </a:r>
            <a:r>
              <a:rPr lang="el-GR" sz="2400" dirty="0" smtClean="0">
                <a:solidFill>
                  <a:srgbClr val="004A82"/>
                </a:solidFill>
              </a:rPr>
              <a:t> </a:t>
            </a:r>
            <a:r>
              <a:rPr lang="el-GR" sz="2400" dirty="0" smtClean="0"/>
              <a:t>δύσπνοια</a:t>
            </a:r>
            <a:r>
              <a:rPr lang="el-GR" sz="2400" dirty="0"/>
              <a:t>, ωχρότητα, ταχυκαρδία, αίσθημα αγωνίας και </a:t>
            </a:r>
            <a:r>
              <a:rPr lang="el-GR" sz="2400" dirty="0" smtClean="0"/>
              <a:t>φόβου,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Εκλυτικοί παράγοντες: </a:t>
            </a:r>
            <a:r>
              <a:rPr lang="el-GR" sz="2400" dirty="0"/>
              <a:t>άσκηση ή δραστηριότητα, έντονη συγκίνηση ή </a:t>
            </a:r>
            <a:r>
              <a:rPr lang="el-GR" sz="2400" dirty="0" smtClean="0"/>
              <a:t>στρες, </a:t>
            </a:r>
            <a:r>
              <a:rPr lang="el-GR" sz="2400" dirty="0"/>
              <a:t>ψύχος, βαρύ </a:t>
            </a:r>
            <a:r>
              <a:rPr lang="el-GR" sz="2400" dirty="0" smtClean="0"/>
              <a:t>γεύμα,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Παράγοντες που ανακουφίζουν: </a:t>
            </a:r>
            <a:r>
              <a:rPr lang="el-GR" sz="2400" dirty="0"/>
              <a:t>ανάπαυση, αλλαγή θέσης, </a:t>
            </a:r>
            <a:r>
              <a:rPr lang="el-GR" sz="2400" dirty="0" smtClean="0"/>
              <a:t>νιτρογλυκερίνη.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Στεφανιαία καρδιοπάθεια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sz="2400" dirty="0"/>
              <a:t>Η στεφανιαία νόσος (ΣΝ) οφείλεται στην αθηροσκλήρωση δηλαδή στην απόφραξη των στεφανιαίων αρτηριών από ινολιπώδεις </a:t>
            </a:r>
            <a:r>
              <a:rPr lang="el-GR" sz="2400" dirty="0" smtClean="0"/>
              <a:t>πλάκες,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sz="2400" dirty="0"/>
              <a:t>Το αποτέλεσμα είναι η μείωση ροής οξυγόνου και θρεπτικών ουσιών στο </a:t>
            </a:r>
            <a:r>
              <a:rPr lang="el-GR" sz="2400" dirty="0" smtClean="0"/>
              <a:t>μυοκάρδιο,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sz="2400" dirty="0"/>
              <a:t>Η ΣΝ εκδηλώνεται με στηθάγχη (σταθερή, ασταθή) ή/και </a:t>
            </a:r>
            <a:r>
              <a:rPr lang="el-GR" sz="2400" dirty="0" smtClean="0"/>
              <a:t>έμφραγμα.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Θωρακικό – Καρδιακό άλγος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77" y="1196975"/>
            <a:ext cx="4586445" cy="5040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2376697" y="6362970"/>
            <a:ext cx="441814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AMI pain front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Jheuser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9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</a:t>
            </a:r>
            <a:r>
              <a:rPr lang="el-GR" dirty="0"/>
              <a:t>σ</a:t>
            </a:r>
            <a:r>
              <a:rPr lang="el-GR" dirty="0" smtClean="0"/>
              <a:t>τηθαγχικού </a:t>
            </a:r>
            <a:r>
              <a:rPr lang="el-GR" dirty="0"/>
              <a:t>π</a:t>
            </a:r>
            <a:r>
              <a:rPr lang="el-GR" dirty="0" smtClean="0"/>
              <a:t>όνου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609" y="1412776"/>
            <a:ext cx="2433766" cy="2676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8"/>
          <p:cNvSpPr/>
          <p:nvPr/>
        </p:nvSpPr>
        <p:spPr>
          <a:xfrm>
            <a:off x="7217492" y="2374286"/>
            <a:ext cx="192302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AMI pain front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JHeuser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70557"/>
            <a:ext cx="2735318" cy="2623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8"/>
          <p:cNvSpPr/>
          <p:nvPr/>
        </p:nvSpPr>
        <p:spPr>
          <a:xfrm>
            <a:off x="4499992" y="5589240"/>
            <a:ext cx="174039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AMI pain back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JHeuser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608" y="1772816"/>
            <a:ext cx="403387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Πιθανά σημεία αντανάκλασης του πόνου 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Τράχηλος,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Κάτω γνάθος,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Επιγάστριο,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Ώμοι,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Άνω άκρα.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στηθάγχης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Τυπική (πόνος που εκλύεται από άσκηση και λύεται με νιτρογλυκερίνη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Άτυπη (πόνος σε γνάθο, λαιμό, αυτό, χέρι, πλάτη, απώλεια συνείδησης, κόπωση, δύσπνοια, ναυτία, έμετος, δυσπεψία</a:t>
            </a:r>
            <a:r>
              <a:rPr lang="el-GR" sz="2400" dirty="0" smtClean="0"/>
              <a:t>),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Νυχτερινή στηθάγχη (κατά τη διάρκεια του ύπνου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Στηθάγχη </a:t>
            </a:r>
            <a:r>
              <a:rPr lang="el-GR" sz="2400" dirty="0" smtClean="0"/>
              <a:t>κατάκλισης,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Προεμφραγματική, μετεμφραγματική </a:t>
            </a:r>
            <a:r>
              <a:rPr lang="el-GR" sz="2400" dirty="0" smtClean="0"/>
              <a:t>στηθάγχη,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Επαναληπτική στηθάγχη (αστάθεια, σχηματισμός θρόμβων και θάνατος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Τύποι στηθάγχης (</a:t>
            </a:r>
            <a:r>
              <a:rPr lang="el-GR" dirty="0" smtClean="0"/>
              <a:t>Καναδική Καρδιολογική </a:t>
            </a:r>
            <a:r>
              <a:rPr lang="el-GR" dirty="0"/>
              <a:t>Εταιρία)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256584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/>
              <a:t>Στηθάγχη τύπου Ι (εκλύεται με επίπονη και παρατεταμένη άσκηση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/>
              <a:t>Στηθάγχη τύπου ΙΙ (εμφανίζεται με ήπια άσκηση {περπάτημα σε ανηφόρα, γρήγορο ανέβασμα σκάλας} ή συναισθηματικό στρες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/>
              <a:t>Στηθάγχη τύπου ΙΙΙ (εμφανίζεται κατά τη συνηθισμένη σωματική άσκηση {περπάτημα σε κανονικό ρυθμό, ανέβασμα σκάλας υπό κανονικές συνθήκες</a:t>
            </a:r>
            <a:r>
              <a:rPr lang="el-GR" sz="2400" dirty="0" smtClean="0"/>
              <a:t>}),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/>
              <a:t>Στηθάγχη τύπου ΙV (στηθάγχη ηρεμίας, αδυναμία για οποιαδήποτε δραστηριότητα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Στηθάγχη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Διαγνωστικές εξετάσεις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Ιστορικό,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Οικογενειακό </a:t>
            </a:r>
            <a:r>
              <a:rPr lang="el-GR" sz="2400" dirty="0" smtClean="0"/>
              <a:t>ιστορικό,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Εργαστηριακές εξετάσεις αίματος + Λιπιδαιμικό </a:t>
            </a:r>
            <a:r>
              <a:rPr lang="el-GR" sz="2400" dirty="0" smtClean="0"/>
              <a:t>προφίλ,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ΗΚΓ,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Δοκιμασία </a:t>
            </a:r>
            <a:r>
              <a:rPr lang="el-GR" sz="2400" dirty="0" smtClean="0"/>
              <a:t>κόπωσης,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Ραδιοϊσοτοπικές </a:t>
            </a:r>
            <a:r>
              <a:rPr lang="el-GR" sz="2400" dirty="0"/>
              <a:t>μελέτες (σπινθηρογράφημα με ένεση </a:t>
            </a:r>
            <a:r>
              <a:rPr lang="el-GR" sz="2400" dirty="0" smtClean="0"/>
              <a:t>ραδιοϊσοτόπου),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Υπερηχογράφημα,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Στεφανιογραφία.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Στηθάγχη - φάρμακα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 smtClean="0"/>
              <a:t>Νιτρώδη,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 </a:t>
            </a:r>
            <a:r>
              <a:rPr lang="el-GR" sz="2400" dirty="0" smtClean="0"/>
              <a:t>Βήτα-Αποκλειστές,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 Αποκλειστές διαύλων </a:t>
            </a:r>
            <a:r>
              <a:rPr lang="el-GR" sz="2400" dirty="0" smtClean="0"/>
              <a:t>ασβεστίου,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 </a:t>
            </a:r>
            <a:r>
              <a:rPr lang="el-GR" sz="2400" dirty="0" smtClean="0"/>
              <a:t>Ασπιρίνη.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Στηθάγχη - Νοσηλευτικές διαγνώσεις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el-GR" sz="2400" dirty="0" smtClean="0"/>
              <a:t>Αναποτελεσματική Αιμάτωση: Καρδιά,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el-GR" sz="2400" dirty="0" smtClean="0"/>
              <a:t>Κίνδυνος Για Αναποτελεσματική Διαχείριση Της Θεραπευτικής Αγωγής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Στηθάγχη - Νοσηλευτικές παρεμβάσεις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24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Αναποτελεσματική αιμάτωση: Καρδιά</a:t>
            </a:r>
          </a:p>
          <a:p>
            <a:pPr>
              <a:lnSpc>
                <a:spcPct val="112000"/>
              </a:lnSpc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Νιτρώδη:</a:t>
            </a:r>
            <a:r>
              <a:rPr lang="el-GR" sz="2400" dirty="0" smtClean="0">
                <a:solidFill>
                  <a:srgbClr val="004A82"/>
                </a:solidFill>
              </a:rPr>
              <a:t> </a:t>
            </a:r>
            <a:r>
              <a:rPr lang="el-GR" sz="2400" dirty="0"/>
              <a:t>Στο κομοδίνο του αρρώστου πάντα να υπάρχουν νιτρώδη υπογλώσσια. Εκπαιδεύεται να πάρει μόνος του με την έναρξη του πόνου αμέσως </a:t>
            </a:r>
            <a:r>
              <a:rPr lang="el-GR" sz="2400" dirty="0" smtClean="0"/>
              <a:t>ένα.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2400"/>
              </a:spcBef>
            </a:pPr>
            <a:r>
              <a:rPr lang="en-US" sz="2400" b="1" dirty="0" smtClean="0">
                <a:solidFill>
                  <a:srgbClr val="004A82"/>
                </a:solidFill>
              </a:rPr>
              <a:t>O</a:t>
            </a:r>
            <a:r>
              <a:rPr lang="el-GR" sz="2400" b="1" dirty="0" smtClean="0">
                <a:solidFill>
                  <a:srgbClr val="004A82"/>
                </a:solidFill>
              </a:rPr>
              <a:t>ξυγόνο:</a:t>
            </a:r>
            <a:r>
              <a:rPr lang="el-GR" sz="2400" dirty="0" smtClean="0">
                <a:solidFill>
                  <a:srgbClr val="004A82"/>
                </a:solidFill>
              </a:rPr>
              <a:t> </a:t>
            </a:r>
            <a:r>
              <a:rPr lang="el-GR" sz="2400" dirty="0"/>
              <a:t>4-6 lit/min (I.O</a:t>
            </a:r>
            <a:r>
              <a:rPr lang="el-GR" sz="2400" dirty="0" smtClean="0"/>
              <a:t>.).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Ανάπαυση:</a:t>
            </a:r>
            <a:r>
              <a:rPr lang="el-GR" sz="2400" dirty="0" smtClean="0">
                <a:solidFill>
                  <a:srgbClr val="004A82"/>
                </a:solidFill>
              </a:rPr>
              <a:t> </a:t>
            </a:r>
            <a:r>
              <a:rPr lang="el-GR" sz="2400" dirty="0" smtClean="0"/>
              <a:t>Προγραμματισμός </a:t>
            </a:r>
            <a:r>
              <a:rPr lang="el-GR" sz="2400" dirty="0"/>
              <a:t>δραστηριοτήτων ώστε να μπορεί να </a:t>
            </a:r>
            <a:r>
              <a:rPr lang="el-GR" sz="2400" dirty="0" smtClean="0"/>
              <a:t>ξεκουράζεται.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Στηθάγχη - Νοσηλευτικές </a:t>
            </a:r>
            <a:r>
              <a:rPr lang="el-GR" sz="4400" dirty="0" smtClean="0"/>
              <a:t>παρεμβάσεις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Ενημέρωση για φάρμακα: </a:t>
            </a:r>
            <a:r>
              <a:rPr lang="el-GR" sz="2400" dirty="0"/>
              <a:t>ενημερώνεται ο ασθενής τι παίρνει, πως </a:t>
            </a:r>
            <a:r>
              <a:rPr lang="el-GR" sz="2400" dirty="0" smtClean="0"/>
              <a:t>δρουν.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Πρόληψη:</a:t>
            </a:r>
            <a:r>
              <a:rPr lang="el-GR" sz="2400" dirty="0" smtClean="0">
                <a:solidFill>
                  <a:srgbClr val="004A82"/>
                </a:solidFill>
              </a:rPr>
              <a:t> </a:t>
            </a:r>
            <a:r>
              <a:rPr lang="el-GR" sz="2400" dirty="0"/>
              <a:t>ενημερώνεται πότε και ποιά φάρμακα παίρνει προληπτικά (π.χ. Υπογλώσσιο νιτρώδες πριν ανέβει σκάλα, πριν από σεξουαλική επαφή κλπ</a:t>
            </a:r>
            <a:r>
              <a:rPr lang="el-GR" sz="2400" dirty="0" smtClean="0"/>
              <a:t>.).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Άσκηση:</a:t>
            </a:r>
            <a:r>
              <a:rPr lang="el-GR" sz="2400" dirty="0" smtClean="0">
                <a:solidFill>
                  <a:srgbClr val="004A82"/>
                </a:solidFill>
              </a:rPr>
              <a:t> </a:t>
            </a:r>
            <a:r>
              <a:rPr lang="el-GR" sz="2400" dirty="0"/>
              <a:t>ενθαρρύνεται να ασκείται προοδευτικά με ταυτόχρονη παρακολούθηση από κατάλληλο </a:t>
            </a:r>
            <a:r>
              <a:rPr lang="el-GR" sz="2400" dirty="0" smtClean="0"/>
              <a:t>άτομο.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Κάπνισμα:</a:t>
            </a:r>
            <a:r>
              <a:rPr lang="el-GR" sz="2400" dirty="0" smtClean="0">
                <a:solidFill>
                  <a:srgbClr val="004A82"/>
                </a:solidFill>
              </a:rPr>
              <a:t> </a:t>
            </a:r>
            <a:r>
              <a:rPr lang="el-GR" sz="2400" dirty="0"/>
              <a:t>Διακοπή με ειδικό </a:t>
            </a:r>
            <a:r>
              <a:rPr lang="el-GR" sz="2400" dirty="0" smtClean="0"/>
              <a:t>πρόγραμμα.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Στηθάγχη - Νοσηλευτικές </a:t>
            </a:r>
            <a:r>
              <a:rPr lang="el-GR" sz="4400" dirty="0" smtClean="0"/>
              <a:t>παρεμβάσεις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Κίνδυνος για αναποτελεσματική διαχείριση της θεραπευτικής αγωγής.</a:t>
            </a:r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Εκτίμηση επιπέδου γνώσεων,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Διδασκαλία</a:t>
            </a:r>
            <a:r>
              <a:rPr lang="el-GR" sz="2400" dirty="0" smtClean="0"/>
              <a:t> σχετική </a:t>
            </a:r>
            <a:r>
              <a:rPr lang="el-GR" sz="2400" dirty="0"/>
              <a:t>με τη στηθάγχη &amp; την </a:t>
            </a:r>
            <a:r>
              <a:rPr lang="el-GR" sz="2400" dirty="0" smtClean="0"/>
              <a:t>αθηροσκλήρωση,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Φαρμακευτικές οδηγίες </a:t>
            </a:r>
            <a:r>
              <a:rPr lang="el-GR" sz="2400" dirty="0" smtClean="0"/>
              <a:t>γραπτές </a:t>
            </a:r>
            <a:r>
              <a:rPr lang="el-GR" sz="2400" dirty="0"/>
              <a:t>&amp; </a:t>
            </a:r>
            <a:r>
              <a:rPr lang="el-GR" sz="2400" dirty="0" smtClean="0"/>
              <a:t>προφορικές,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Θωρακικός πόνος </a:t>
            </a:r>
            <a:r>
              <a:rPr lang="el-GR" sz="2400" dirty="0" smtClean="0"/>
              <a:t>&amp; </a:t>
            </a:r>
            <a:r>
              <a:rPr lang="el-GR" sz="2400" dirty="0"/>
              <a:t>τόνισμα της σοβαρότητας και της </a:t>
            </a:r>
            <a:r>
              <a:rPr lang="el-GR" sz="2400" dirty="0" smtClean="0"/>
              <a:t>στάσης,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Είσοδος σε ομάδα υποστήριξης </a:t>
            </a:r>
            <a:r>
              <a:rPr lang="el-GR" sz="2400" dirty="0" smtClean="0"/>
              <a:t>ασθενών </a:t>
            </a:r>
            <a:r>
              <a:rPr lang="el-GR" sz="2400" dirty="0"/>
              <a:t>με Σ.Ν., ή πρόγραμμα καρδιακής </a:t>
            </a:r>
            <a:r>
              <a:rPr lang="el-GR" sz="2400" dirty="0" smtClean="0"/>
              <a:t>αποκατάστασης.</a:t>
            </a:r>
            <a:endParaRPr lang="el-GR" sz="2400" dirty="0"/>
          </a:p>
          <a:p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Αρτηριοσκλήρυνση στεφανιαίων </a:t>
            </a:r>
            <a:r>
              <a:rPr lang="el-GR" dirty="0"/>
              <a:t>α</a:t>
            </a:r>
            <a:r>
              <a:rPr lang="el-GR" dirty="0" smtClean="0"/>
              <a:t>γγείων</a:t>
            </a:r>
            <a:endParaRPr lang="el-GR" b="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69244"/>
            <a:ext cx="4286250" cy="4295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2483768" y="6012137"/>
            <a:ext cx="441814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Atherosclerosis 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EhJJ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8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Φάρμακα </a:t>
            </a:r>
            <a:r>
              <a:rPr lang="el-GR" dirty="0"/>
              <a:t>α</a:t>
            </a:r>
            <a:r>
              <a:rPr lang="el-GR" dirty="0" smtClean="0"/>
              <a:t>ντιστηθαγχικά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Οργανικά  νιτρώδη </a:t>
            </a:r>
            <a:r>
              <a:rPr lang="el-GR" sz="2400" dirty="0" smtClean="0"/>
              <a:t>(Διαστολή </a:t>
            </a:r>
            <a:r>
              <a:rPr lang="el-GR" sz="2400" dirty="0"/>
              <a:t>αρτηριών και φλεβών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Βήτα-αποκλειστές</a:t>
            </a:r>
            <a:r>
              <a:rPr lang="el-GR" sz="2400" dirty="0" smtClean="0"/>
              <a:t> (Μείωση </a:t>
            </a:r>
            <a:r>
              <a:rPr lang="el-GR" sz="2400" dirty="0"/>
              <a:t>έργου καρδιάς, αναστολή συμπαθητικού συστήματος, αναστολή καρδιακής συχνότητας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Αποκλειστές των διαύλων ασβεστίου </a:t>
            </a:r>
            <a:r>
              <a:rPr lang="el-GR" sz="2400" dirty="0" smtClean="0"/>
              <a:t>(Εμπόδιση </a:t>
            </a:r>
            <a:r>
              <a:rPr lang="el-GR" sz="2400" dirty="0"/>
              <a:t>στην είσοδο του ασβεστίου στα κύτταρα, μείωση συσταλτικότητας, επιβράδυνση καρδιακής </a:t>
            </a:r>
            <a:r>
              <a:rPr lang="el-GR" sz="2400" dirty="0" smtClean="0"/>
              <a:t>συχνότητας</a:t>
            </a:r>
            <a:r>
              <a:rPr lang="el-GR" sz="2400" dirty="0"/>
              <a:t>, αγγειοδιαστολή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Οργανικά νιτρώδη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 smtClean="0"/>
              <a:t>Νιτρογλυκερίνη,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Δινιτρικός </a:t>
            </a:r>
            <a:r>
              <a:rPr lang="el-GR" sz="2400" dirty="0" smtClean="0"/>
              <a:t>ισοσορβίτης,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Μονονιτρικός </a:t>
            </a:r>
            <a:r>
              <a:rPr lang="el-GR" sz="2400" dirty="0" smtClean="0"/>
              <a:t>ισοσορβίτης,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Νιτρώδες </a:t>
            </a:r>
            <a:r>
              <a:rPr lang="el-GR" sz="2400" dirty="0" smtClean="0"/>
              <a:t>αμύλιο.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Προκαλούν διαστολή των στεφανιαίων και έτσι αυξάνουν τη ροή του αίματος και την προσφορά οξυγόνου στο </a:t>
            </a:r>
            <a:r>
              <a:rPr lang="el-GR" sz="2400" b="1" dirty="0" smtClean="0">
                <a:solidFill>
                  <a:srgbClr val="820000"/>
                </a:solidFill>
              </a:rPr>
              <a:t>μυοκάρδιο.</a:t>
            </a:r>
            <a:endParaRPr lang="el-GR" sz="2400" b="1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Νοσηλευτική ευθύνη </a:t>
            </a:r>
            <a:r>
              <a:rPr lang="el-GR" dirty="0"/>
              <a:t>σ</a:t>
            </a:r>
            <a:r>
              <a:rPr lang="el-GR" dirty="0" smtClean="0"/>
              <a:t>τη </a:t>
            </a:r>
            <a:r>
              <a:rPr lang="el-GR" dirty="0"/>
              <a:t>χ</a:t>
            </a:r>
            <a:r>
              <a:rPr lang="el-GR" dirty="0" smtClean="0"/>
              <a:t>ορήγηση </a:t>
            </a:r>
            <a:r>
              <a:rPr lang="el-GR" dirty="0"/>
              <a:t>ν</a:t>
            </a:r>
            <a:r>
              <a:rPr lang="el-GR" dirty="0" smtClean="0"/>
              <a:t>ιτρωδών φαρμάκων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Διάλυση νιτρογλυκερίνης (όχι σε PVC-πλαστικό αλλά σε γυάλινη φιάλη και με μη- PVC συσκευή έγχυσης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Αλοιφή νιτρογλυκερίνης (φορέστε γάντια, μετρείστε ακριβώς τη δόση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Αυτοκόλλητο </a:t>
            </a:r>
            <a:r>
              <a:rPr lang="el-GR" sz="2400" dirty="0" smtClean="0"/>
              <a:t>νιτρογλυκερίνης,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Αλοιφές και αυτοκόλλητα τοποθετούνται το πρωί και αφαιρούνται το βράδυ (παρεμπόδιση ανάπτυξης φαρμακευτικής ανοχής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Εκπαίδευση ασθενούς που </a:t>
            </a:r>
            <a:r>
              <a:rPr lang="el-GR" sz="4400" dirty="0" smtClean="0"/>
              <a:t>λαμβάνει νιτρώδη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37321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100" b="1" dirty="0" smtClean="0"/>
              <a:t>Υπογλώσσιο</a:t>
            </a:r>
            <a:r>
              <a:rPr lang="el-GR" sz="2100" dirty="0" smtClean="0"/>
              <a:t> : Σε </a:t>
            </a:r>
            <a:r>
              <a:rPr lang="el-GR" sz="2100" dirty="0"/>
              <a:t>οξεία στηθάγχη βάλτε υπογλώσσιο ή spray με </a:t>
            </a:r>
            <a:r>
              <a:rPr lang="el-GR" sz="2100" dirty="0" smtClean="0"/>
              <a:t>νιτρώδη,</a:t>
            </a:r>
            <a:endParaRPr lang="el-GR" sz="2100" dirty="0"/>
          </a:p>
          <a:p>
            <a:pPr>
              <a:spcBef>
                <a:spcPts val="1200"/>
              </a:spcBef>
            </a:pPr>
            <a:r>
              <a:rPr lang="el-GR" sz="2100" b="1" dirty="0" smtClean="0"/>
              <a:t>Ξανά υπογλώσσιο </a:t>
            </a:r>
            <a:r>
              <a:rPr lang="el-GR" sz="2100" dirty="0" smtClean="0"/>
              <a:t>: Αν </a:t>
            </a:r>
            <a:r>
              <a:rPr lang="el-GR" sz="2100" dirty="0"/>
              <a:t>δεν ανακουφίζεστε εντός 5 λεπτών πάρτε 2η </a:t>
            </a:r>
            <a:r>
              <a:rPr lang="el-GR" sz="2100" dirty="0" smtClean="0"/>
              <a:t>δόση,</a:t>
            </a:r>
            <a:endParaRPr lang="el-GR" sz="2100" dirty="0"/>
          </a:p>
          <a:p>
            <a:pPr>
              <a:spcBef>
                <a:spcPts val="1200"/>
              </a:spcBef>
            </a:pPr>
            <a:r>
              <a:rPr lang="el-GR" sz="2100" b="1" dirty="0" smtClean="0"/>
              <a:t>Ξανά υπογλώσσιο </a:t>
            </a:r>
            <a:r>
              <a:rPr lang="el-GR" sz="2100" dirty="0" smtClean="0"/>
              <a:t>: Αν </a:t>
            </a:r>
            <a:r>
              <a:rPr lang="el-GR" sz="2100" dirty="0"/>
              <a:t>δεν ανακουφίζεστε εντός 5 λεπτών πάρτε 3η </a:t>
            </a:r>
            <a:r>
              <a:rPr lang="el-GR" sz="2100" dirty="0" smtClean="0"/>
              <a:t>δόση,</a:t>
            </a:r>
            <a:endParaRPr lang="el-GR" sz="2100" dirty="0"/>
          </a:p>
          <a:p>
            <a:pPr>
              <a:spcBef>
                <a:spcPts val="1200"/>
              </a:spcBef>
            </a:pPr>
            <a:r>
              <a:rPr lang="el-GR" sz="2100" b="1" dirty="0" smtClean="0"/>
              <a:t>Τρέξτε σε γιατρό </a:t>
            </a:r>
            <a:r>
              <a:rPr lang="el-GR" sz="2100" dirty="0" smtClean="0"/>
              <a:t>: Αν </a:t>
            </a:r>
            <a:r>
              <a:rPr lang="el-GR" sz="2100" dirty="0"/>
              <a:t>δεν ανακουφίζεστε εντός 20 λεπτών αναζητείστε </a:t>
            </a:r>
            <a:r>
              <a:rPr lang="el-GR" sz="2100" dirty="0" smtClean="0"/>
              <a:t>γιατρό,</a:t>
            </a:r>
            <a:endParaRPr lang="el-GR" sz="2100" dirty="0"/>
          </a:p>
          <a:p>
            <a:pPr>
              <a:spcBef>
                <a:spcPts val="1200"/>
              </a:spcBef>
            </a:pPr>
            <a:r>
              <a:rPr lang="el-GR" sz="2100" b="1" dirty="0" smtClean="0"/>
              <a:t>Στην τσέπη πάντα υπογλώσσια </a:t>
            </a:r>
            <a:r>
              <a:rPr lang="el-GR" sz="2100" dirty="0" smtClean="0"/>
              <a:t>: Να </a:t>
            </a:r>
            <a:r>
              <a:rPr lang="el-GR" sz="2100" dirty="0"/>
              <a:t>έχετε πάντα μαζι σας νιτρώδη </a:t>
            </a:r>
            <a:r>
              <a:rPr lang="el-GR" sz="2100" dirty="0" smtClean="0"/>
              <a:t>υπογλώσσια,</a:t>
            </a:r>
            <a:endParaRPr lang="el-GR" sz="2100" dirty="0"/>
          </a:p>
          <a:p>
            <a:pPr>
              <a:spcBef>
                <a:spcPts val="1200"/>
              </a:spcBef>
            </a:pPr>
            <a:r>
              <a:rPr lang="el-GR" sz="2100" b="1" dirty="0" smtClean="0"/>
              <a:t>Όχι τροφή-νερό με υπογλώσσιο </a:t>
            </a:r>
            <a:r>
              <a:rPr lang="el-GR" sz="2100" dirty="0" smtClean="0"/>
              <a:t>: Μετά </a:t>
            </a:r>
            <a:r>
              <a:rPr lang="el-GR" sz="2100" dirty="0"/>
              <a:t>την τοποθέτηση του υπογλώσσιου όχι φαγητό, όχι ποτό/νερό μέχρι να </a:t>
            </a:r>
            <a:r>
              <a:rPr lang="el-GR" sz="2100" dirty="0" smtClean="0"/>
              <a:t>απορροφηθεί,</a:t>
            </a:r>
            <a:endParaRPr lang="el-GR" sz="2100" dirty="0"/>
          </a:p>
          <a:p>
            <a:pPr>
              <a:spcBef>
                <a:spcPts val="1200"/>
              </a:spcBef>
            </a:pPr>
            <a:r>
              <a:rPr lang="el-GR" sz="2100" b="1" dirty="0" smtClean="0"/>
              <a:t>Αντικατάσταση υπογλώσσιων/6μηνο </a:t>
            </a:r>
            <a:r>
              <a:rPr lang="el-GR" sz="2100" dirty="0" smtClean="0"/>
              <a:t>: Τα </a:t>
            </a:r>
            <a:r>
              <a:rPr lang="el-GR" sz="2100" dirty="0"/>
              <a:t>υπογλώσσια να μένουν στη συσκευασία τους και να πετάγονται/αντικαθιστώνται σε 6 </a:t>
            </a:r>
            <a:r>
              <a:rPr lang="el-GR" sz="2100" dirty="0" smtClean="0"/>
              <a:t>μήνες.</a:t>
            </a:r>
            <a:endParaRPr lang="el-GR" sz="21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Εκπαίδευση ασθενούς που λαμβάνει </a:t>
            </a:r>
            <a:r>
              <a:rPr lang="el-GR" sz="4400" dirty="0" smtClean="0"/>
              <a:t>νιτρώδη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200" dirty="0"/>
              <a:t>Μετά τη χορήγηση υπογλώσσιου αναμένεται μούδιασμα ή κάψιμο στη γλώσσα και παροδικός πονοκέφαλος που με το καιρό </a:t>
            </a:r>
            <a:r>
              <a:rPr lang="el-GR" sz="2200" dirty="0" smtClean="0"/>
              <a:t>περνούν,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Αναμένεται επίσης ζάλη ή λιποθυμική τάση μετά από απότομη έγερση (νιτρώδη</a:t>
            </a:r>
            <a:r>
              <a:rPr lang="el-GR" sz="2200" dirty="0" smtClean="0"/>
              <a:t>),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Τοποθέτηση αλοιφής ή αυτοκόλλητου σε θέση χωρίς τρίχες το πρωί αλλά σε διαφορετική θέση κάθε φορά. Αφαίρεση το </a:t>
            </a:r>
            <a:r>
              <a:rPr lang="el-GR" sz="2200" dirty="0" smtClean="0"/>
              <a:t>βράδυ,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Όχι τρίψιμο/μασάζ στην αλοιφή ή τα </a:t>
            </a:r>
            <a:r>
              <a:rPr lang="el-GR" sz="2200" dirty="0" smtClean="0"/>
              <a:t>αυτοκόλλητα,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Αν χρησιμοποιείτε νιτρώδη μακράς δράσης να έχετε πάντα διαθέσιμα τα άμεσης δράσης για ώρα </a:t>
            </a:r>
            <a:r>
              <a:rPr lang="el-GR" sz="2200" dirty="0" smtClean="0"/>
              <a:t>ανάγκης.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Βήτα- </a:t>
            </a:r>
            <a:r>
              <a:rPr lang="el-GR" dirty="0" smtClean="0"/>
              <a:t>Αποκλειστές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 smtClean="0"/>
              <a:t>Ατενολόλη,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Μεταπρολόλη,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Προπρανολόλη,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Ναδολόλη κλπ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Επιδρούν στο συμπαθητικό μειώνοντας την καρδιακή συχνότητα, την ΑΠ, τη συσταλτικότητα και την κατανάλωση οξυγόνου από το μυοκάρδιο.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Νοσηλευτική ευθύνη </a:t>
            </a:r>
            <a:r>
              <a:rPr lang="el-GR" dirty="0"/>
              <a:t>σ</a:t>
            </a:r>
            <a:r>
              <a:rPr lang="el-GR" dirty="0" smtClean="0"/>
              <a:t>τη </a:t>
            </a:r>
            <a:r>
              <a:rPr lang="el-GR" dirty="0"/>
              <a:t>χ</a:t>
            </a:r>
            <a:r>
              <a:rPr lang="el-GR" dirty="0" smtClean="0"/>
              <a:t>ορήγηση </a:t>
            </a:r>
            <a:br>
              <a:rPr lang="el-GR" dirty="0" smtClean="0"/>
            </a:br>
            <a:r>
              <a:rPr lang="el-GR" dirty="0" smtClean="0"/>
              <a:t>β-</a:t>
            </a:r>
            <a:r>
              <a:rPr lang="el-GR" dirty="0"/>
              <a:t>α</a:t>
            </a:r>
            <a:r>
              <a:rPr lang="el-GR" dirty="0" smtClean="0"/>
              <a:t>ποκλειστών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600" dirty="0"/>
              <a:t>Μετρείστε </a:t>
            </a:r>
            <a:r>
              <a:rPr lang="el-GR" sz="2600" dirty="0" smtClean="0"/>
              <a:t>σφύξεις + ΑΠ </a:t>
            </a:r>
            <a:r>
              <a:rPr lang="el-GR" sz="2600" dirty="0"/>
              <a:t>πριν τη χορήγηση του </a:t>
            </a:r>
            <a:r>
              <a:rPr lang="el-GR" sz="2600" dirty="0" smtClean="0"/>
              <a:t>φαρμάκου,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Μη δίνετε το φάρμακο &amp; ενημερώστε το γιατρό αν οι σφίξεις είναι κάτω από </a:t>
            </a:r>
            <a:r>
              <a:rPr lang="el-GR" sz="2600" dirty="0" smtClean="0"/>
              <a:t>50/λεπτό,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Να θυμάστε ότι το φάρμακο σε άτομα με ορισμένες παθήσεις αντενδείκνυται (ΧΑΠ, κολποκοιλιακό αποκλεισμό, καρδιακή ανεπάρκεια, άσθμα</a:t>
            </a:r>
            <a:r>
              <a:rPr lang="el-GR" sz="2600" dirty="0" smtClean="0"/>
              <a:t>...),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Το φάρμακο δεν διακόπτεται ποτέ απότομα αλλά σταδιακά (κίνδυνος αντανακλαστικής αύξησης σφυγμών/πίεσης</a:t>
            </a:r>
            <a:r>
              <a:rPr lang="el-GR" sz="2600" dirty="0" smtClean="0"/>
              <a:t>).</a:t>
            </a:r>
            <a:endParaRPr lang="el-GR" sz="26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Εκπαίδευση ασθενούς </a:t>
            </a:r>
            <a:r>
              <a:rPr lang="el-GR" dirty="0"/>
              <a:t>π</a:t>
            </a:r>
            <a:r>
              <a:rPr lang="el-GR" dirty="0" smtClean="0"/>
              <a:t>ου </a:t>
            </a:r>
            <a:r>
              <a:rPr lang="el-GR" dirty="0"/>
              <a:t>λ</a:t>
            </a:r>
            <a:r>
              <a:rPr lang="el-GR" dirty="0" smtClean="0"/>
              <a:t>αμβάνει Β-αποκλειστές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Το φάρμακο βοηθά την πρόληψη στηθάγχης αλλά για οξείες κρίσεις να έχετε μαζί σας υπογλώσσια </a:t>
            </a:r>
            <a:r>
              <a:rPr lang="el-GR" sz="2400" dirty="0" smtClean="0"/>
              <a:t>νιτρώδη,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Μη κόψετε απότομα το φάρμακο και ποτέ μόνος χωρίς το </a:t>
            </a:r>
            <a:r>
              <a:rPr lang="el-GR" sz="2400" dirty="0" smtClean="0"/>
              <a:t>γιατρό,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Μετρείστε καθημερινά τις σφύξεις και μη παίρνετε φάρμακο αν οι σφύξεις είναι κάτω από 50/min αλλά </a:t>
            </a:r>
            <a:r>
              <a:rPr lang="el-GR" sz="2400" dirty="0" smtClean="0"/>
              <a:t>ρωτήστε </a:t>
            </a:r>
            <a:r>
              <a:rPr lang="el-GR" sz="2400" dirty="0"/>
              <a:t>το </a:t>
            </a:r>
            <a:r>
              <a:rPr lang="el-GR" sz="2400" dirty="0" smtClean="0"/>
              <a:t>γιατρό,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Μετρείστε τακτικά την </a:t>
            </a:r>
            <a:r>
              <a:rPr lang="el-GR" sz="2400" dirty="0" smtClean="0"/>
              <a:t>ΑΠ,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 Αν έχετε βραδύ, ακανόνιστο σφυγμό, οιδήματα, αύξηση βάρους και δυσχέρεια στην αναπνοή να επικοινωνήσετε με το </a:t>
            </a:r>
            <a:r>
              <a:rPr lang="el-GR" sz="2400" dirty="0" smtClean="0"/>
              <a:t>γιατρό.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Αποκλειστές των </a:t>
            </a:r>
            <a:r>
              <a:rPr lang="el-GR" dirty="0"/>
              <a:t>δ</a:t>
            </a:r>
            <a:r>
              <a:rPr lang="el-GR" dirty="0" smtClean="0"/>
              <a:t>ιαύλων </a:t>
            </a:r>
            <a:r>
              <a:rPr lang="el-GR" dirty="0"/>
              <a:t>α</a:t>
            </a:r>
            <a:r>
              <a:rPr lang="el-GR" dirty="0" smtClean="0"/>
              <a:t>σβεστίου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525658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Νιφεδιπίνη,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Διλτιαζέμη,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Βεραπαμίλη,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Φελοδιπίνη,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Αμλοδιπίνη,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Ισραδιπίνη,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Νικαρδιπίνη,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Νιποδιπίνη </a:t>
            </a:r>
            <a:r>
              <a:rPr lang="el-GR" sz="2400" dirty="0"/>
              <a:t>κλπ</a:t>
            </a:r>
            <a:r>
              <a:rPr lang="el-GR" sz="24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400" dirty="0"/>
              <a:t>Χρησιμοποιούνται για τον έλεγχο της στηθάγχης, της υπέρτασης και της αρρυθμίας. Εμποδίζουν την είσοδο ασβεστίου στα κύτταρα και έτσι μειώνουν τη συσταλτικότητα, την καρδιακή συχνότητα &amp; προκαλούν </a:t>
            </a:r>
            <a:r>
              <a:rPr lang="el-GR" sz="2400" dirty="0" smtClean="0"/>
              <a:t>αγγειοδιαστολή.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Νοσηλευτική ευθύνη </a:t>
            </a:r>
            <a:r>
              <a:rPr lang="el-GR" sz="4400" dirty="0"/>
              <a:t>σ</a:t>
            </a:r>
            <a:r>
              <a:rPr lang="el-GR" sz="4400" dirty="0" smtClean="0"/>
              <a:t>τη </a:t>
            </a:r>
            <a:r>
              <a:rPr lang="el-GR" sz="4400" dirty="0"/>
              <a:t>χ</a:t>
            </a:r>
            <a:r>
              <a:rPr lang="el-GR" sz="4400" dirty="0" smtClean="0"/>
              <a:t>ορήγηση </a:t>
            </a:r>
            <a:r>
              <a:rPr lang="el-GR" sz="4400" dirty="0"/>
              <a:t>α</a:t>
            </a:r>
            <a:r>
              <a:rPr lang="el-GR" sz="4400" dirty="0" smtClean="0"/>
              <a:t>ποκλειστών </a:t>
            </a:r>
            <a:r>
              <a:rPr lang="el-GR" sz="4400" dirty="0"/>
              <a:t>δ</a:t>
            </a:r>
            <a:r>
              <a:rPr lang="el-GR" sz="4400" dirty="0" smtClean="0"/>
              <a:t>ιαύλων </a:t>
            </a:r>
            <a:r>
              <a:rPr lang="el-GR" sz="4400" dirty="0"/>
              <a:t>α</a:t>
            </a:r>
            <a:r>
              <a:rPr lang="el-GR" sz="4400" dirty="0" smtClean="0"/>
              <a:t>σβεστίου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300" b="0" dirty="0" smtClean="0"/>
              <a:t>(1 από 2)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10445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Μην αναμειγνύετε βεραπαμίλη στην ίδια φιάλη που περιέχει διττανθρακικό </a:t>
            </a:r>
            <a:r>
              <a:rPr lang="el-GR" sz="2400" dirty="0" smtClean="0"/>
              <a:t>νάτριο,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Βεραπαμίλη iv χορηγείται αργά (σε 2-3 λεπτά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Μέτρηση πίεσης+σφυγμών πριν τη χορήγηση των </a:t>
            </a:r>
            <a:r>
              <a:rPr lang="el-GR" sz="2400" dirty="0" smtClean="0"/>
              <a:t>φαρμάκων,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Σε σφύξεις κάτω από 50 μη δίνετε φάρμακο αλλά ενημερώστε το </a:t>
            </a:r>
            <a:r>
              <a:rPr lang="el-GR" sz="2400" dirty="0" smtClean="0"/>
              <a:t>γιατρό,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Η κάψουλα νιφεδιπίνης αναρροφάται σε σύριγγα και αφού αφαιρεθεί η βελόνη χορηγείται και ως </a:t>
            </a:r>
            <a:r>
              <a:rPr lang="el-GR" sz="2400" dirty="0" smtClean="0"/>
              <a:t>υπογλώσσιο.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Ισχαιμία μυοκαρδίου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T-wave altern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0768"/>
            <a:ext cx="7620000" cy="4381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562645" y="5968679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T-wave </a:t>
            </a:r>
            <a:r>
              <a:rPr lang="en-US" sz="1200" dirty="0" smtClean="0">
                <a:latin typeface="+mn-lt"/>
                <a:hlinkClick r:id="rId4"/>
              </a:rPr>
              <a:t>alternans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Jer5150"/>
              </a:rPr>
              <a:t>Jer5150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80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Νοσηλευτική ευθύνη </a:t>
            </a:r>
            <a:r>
              <a:rPr lang="el-GR" sz="4400" dirty="0"/>
              <a:t>σ</a:t>
            </a:r>
            <a:r>
              <a:rPr lang="el-GR" sz="4400" dirty="0" smtClean="0"/>
              <a:t>τη </a:t>
            </a:r>
            <a:r>
              <a:rPr lang="el-GR" sz="4400" dirty="0"/>
              <a:t>χ</a:t>
            </a:r>
            <a:r>
              <a:rPr lang="el-GR" sz="4400" dirty="0" smtClean="0"/>
              <a:t>ορήγηση </a:t>
            </a:r>
            <a:r>
              <a:rPr lang="el-GR" sz="4400" dirty="0"/>
              <a:t>α</a:t>
            </a:r>
            <a:r>
              <a:rPr lang="el-GR" sz="4400" dirty="0" smtClean="0"/>
              <a:t>ποκλειστών </a:t>
            </a:r>
            <a:r>
              <a:rPr lang="el-GR" sz="4400" dirty="0"/>
              <a:t>δ</a:t>
            </a:r>
            <a:r>
              <a:rPr lang="el-GR" sz="4400" dirty="0" smtClean="0"/>
              <a:t>ιαύλων </a:t>
            </a:r>
            <a:r>
              <a:rPr lang="el-GR" sz="4400" dirty="0"/>
              <a:t>α</a:t>
            </a:r>
            <a:r>
              <a:rPr lang="el-GR" sz="4400" dirty="0" smtClean="0"/>
              <a:t>σβεστίου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300" b="0" dirty="0" smtClean="0"/>
              <a:t>(2 </a:t>
            </a:r>
            <a:r>
              <a:rPr lang="el-GR" sz="3300" b="0" dirty="0"/>
              <a:t>από 2)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805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Προσοχή στην ταυτόχρονη χορήγηση και άλλων αγγειοδιασταλτικών φαρμάκων π.χ. Νιτρώδη (κίνδυνος υπέρμετρης αγγειοδιαστολής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Η τοξική δράση τους εκδηλώνεται με: ναυτία, γενικευμένη αδυναμία, εκδηλώνεται με σημεία εκδηλώνεται με  μειωμένης καρδιακής παροχής, υπόταση, βραδυκαρδία, κολποκοιλιακό αποκλεισμό= </a:t>
            </a:r>
            <a:r>
              <a:rPr lang="el-GR" sz="2400" b="1" dirty="0"/>
              <a:t>α)</a:t>
            </a:r>
            <a:r>
              <a:rPr lang="el-GR" sz="2400" dirty="0"/>
              <a:t> ειδοποιείστε αμέσως γιατρό, </a:t>
            </a:r>
            <a:r>
              <a:rPr lang="el-GR" sz="2400" b="1" dirty="0"/>
              <a:t>β) </a:t>
            </a:r>
            <a:r>
              <a:rPr lang="el-GR" sz="2400" dirty="0"/>
              <a:t>εξασφαλίστε φλέβα, </a:t>
            </a:r>
            <a:r>
              <a:rPr lang="el-GR" sz="2400" b="1" dirty="0"/>
              <a:t>γ)</a:t>
            </a:r>
            <a:r>
              <a:rPr lang="el-GR" sz="2400" dirty="0"/>
              <a:t> ετοιμάστε έγχυση χλωριούχου ασβεστίου (iv αργά), </a:t>
            </a:r>
            <a:r>
              <a:rPr lang="el-GR" sz="2400" b="1" dirty="0"/>
              <a:t>δ) ΠΡΟΣΟΧΗ </a:t>
            </a:r>
            <a:r>
              <a:rPr lang="el-GR" sz="2400" dirty="0"/>
              <a:t>όχι πολλά υγρά σε υπόταση-κίνδυνος </a:t>
            </a:r>
            <a:r>
              <a:rPr lang="el-GR" sz="2400" dirty="0" smtClean="0"/>
              <a:t>ΚΑ.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Εκπαίδευση ασθενούς </a:t>
            </a:r>
            <a:r>
              <a:rPr lang="el-GR" dirty="0"/>
              <a:t>π</a:t>
            </a:r>
            <a:r>
              <a:rPr lang="el-GR" dirty="0" smtClean="0"/>
              <a:t>ου </a:t>
            </a:r>
            <a:r>
              <a:rPr lang="el-GR" dirty="0"/>
              <a:t>λ</a:t>
            </a:r>
            <a:r>
              <a:rPr lang="el-GR" dirty="0" smtClean="0"/>
              <a:t>αμβάνει </a:t>
            </a:r>
            <a:r>
              <a:rPr lang="el-GR" dirty="0"/>
              <a:t>α</a:t>
            </a:r>
            <a:r>
              <a:rPr lang="el-GR" dirty="0" smtClean="0"/>
              <a:t>ποκλειστές </a:t>
            </a:r>
            <a:r>
              <a:rPr lang="el-GR" dirty="0"/>
              <a:t>δ</a:t>
            </a:r>
            <a:r>
              <a:rPr lang="el-GR" dirty="0" smtClean="0"/>
              <a:t>ιαύλων </a:t>
            </a:r>
            <a:r>
              <a:rPr lang="el-GR" dirty="0"/>
              <a:t>α</a:t>
            </a:r>
            <a:r>
              <a:rPr lang="el-GR" dirty="0" smtClean="0"/>
              <a:t>σβεστίου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el-GR" sz="2400" dirty="0"/>
              <a:t>Μετρείστε τους σφυγμούς σας πριν τη λήψη του </a:t>
            </a:r>
            <a:r>
              <a:rPr lang="el-GR" sz="2400" dirty="0" smtClean="0"/>
              <a:t>φαρμάκου,</a:t>
            </a:r>
            <a:endParaRPr lang="el-GR" sz="2400" dirty="0"/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el-GR" sz="2400" dirty="0"/>
              <a:t>Αν έχετε κάτω από 50 σφυγμούς μη πάρετε το φάρμακο και ειδοποιείστε το </a:t>
            </a:r>
            <a:r>
              <a:rPr lang="el-GR" sz="2400" dirty="0" smtClean="0"/>
              <a:t>γιατρό,</a:t>
            </a:r>
            <a:endParaRPr lang="el-GR" sz="2400" dirty="0"/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el-GR" sz="2400" dirty="0"/>
              <a:t>Για την οξεία στηθάγχη να κρατάτε μαζί σας πάντα τα υπογλώσσια νιτρώδη και όχι τους αποκλειστές διαύλων ασβεστίου (δρουν πιο αργά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Princilla  Lemone, Karen Burke, </a:t>
            </a:r>
            <a:r>
              <a:rPr lang="el-GR" sz="2200" dirty="0" smtClean="0"/>
              <a:t>Παθολογική-Χειρουργική </a:t>
            </a:r>
            <a:r>
              <a:rPr lang="el-GR" sz="2200" dirty="0"/>
              <a:t>Νοσηλευτική, τομ. 3, Ιατρ. Εκδ. Δ. Λαγός,  Αθήνα 2004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Susan C. Dewit. </a:t>
            </a:r>
            <a:r>
              <a:rPr lang="el-GR" sz="2200" dirty="0" smtClean="0"/>
              <a:t>Παθολογική-Χειρουργική </a:t>
            </a:r>
            <a:r>
              <a:rPr lang="el-GR" sz="2200" dirty="0"/>
              <a:t>Νοσηλευτική, τ.1,  Ιατρ. Εκδ. Π.Χ.Πασχαλίδης,  Αθήνα 2009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Ά.Σαχίνη-Καρδάση, Μ.Πάνου, </a:t>
            </a:r>
            <a:r>
              <a:rPr lang="el-GR" sz="2200" dirty="0" smtClean="0"/>
              <a:t>Παθολογική-Χειρουργική </a:t>
            </a:r>
            <a:r>
              <a:rPr lang="el-GR" sz="2200" dirty="0"/>
              <a:t>Νοσηλευτική, τ.2, Ιατρ. Εκδ. Βήτα,  Αθήνα 2002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S.B.Ulrich, S.W.Canale, S.A.Wendell, </a:t>
            </a:r>
            <a:r>
              <a:rPr lang="el-GR" sz="2200" dirty="0" smtClean="0"/>
              <a:t>Παθολογική-Χειρουργική </a:t>
            </a:r>
            <a:r>
              <a:rPr lang="el-GR" sz="2200" dirty="0"/>
              <a:t>Νοσηλευτική, Σχεδιασμός Νοσηλευτικής Φροντίδας, 3η </a:t>
            </a:r>
            <a:r>
              <a:rPr lang="el-GR" sz="2200" dirty="0" smtClean="0"/>
              <a:t>έκδοση, </a:t>
            </a:r>
            <a:r>
              <a:rPr lang="el-GR" sz="2200" dirty="0"/>
              <a:t>Εκδ. Δ. Λαγός,  Αθήνα 1997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Osborn K., Wraa C., Watson A. </a:t>
            </a:r>
            <a:r>
              <a:rPr lang="el-GR" sz="2200" dirty="0"/>
              <a:t>Παθολογική-Χειρουργική Νοσηλευτική. Προετοιμασία για την κλινική πρακτική. Εκδ. Πασχαλίδη, Αθήνα 2012.</a:t>
            </a:r>
          </a:p>
          <a:p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Χρυσούλα Τσίου, Ουρανία Γκοβίνα 2014. </a:t>
            </a:r>
            <a:r>
              <a:rPr lang="el-GR" sz="2000" dirty="0"/>
              <a:t>Χρυσούλα Τσίου, Ουρανία Γκοβίνα. </a:t>
            </a:r>
            <a:r>
              <a:rPr lang="el-GR" sz="2000" dirty="0" smtClean="0"/>
              <a:t>«Παθολογική </a:t>
            </a:r>
            <a:r>
              <a:rPr lang="el-GR" sz="2000" smtClean="0"/>
              <a:t>Νοση</a:t>
            </a:r>
            <a:r>
              <a:rPr lang="el-GR" sz="2000"/>
              <a:t>λ</a:t>
            </a:r>
            <a:r>
              <a:rPr lang="el-GR" sz="2000" smtClean="0"/>
              <a:t>ευτική </a:t>
            </a:r>
            <a:r>
              <a:rPr lang="el-GR" sz="2000"/>
              <a:t>ΙΙ (Θ).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Παράγοντες κινδύνου - Στεφανιαία </a:t>
            </a:r>
            <a:r>
              <a:rPr lang="el-GR" sz="2000" dirty="0" smtClean="0"/>
              <a:t>Νόσος».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8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14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73008" cy="908720"/>
          </a:xfrm>
        </p:spPr>
        <p:txBody>
          <a:bodyPr>
            <a:noAutofit/>
          </a:bodyPr>
          <a:lstStyle/>
          <a:p>
            <a:r>
              <a:rPr lang="el-GR" dirty="0"/>
              <a:t>Αρτηριοσκλήρωση / Αθηροσκλήρωση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200" b="1" dirty="0"/>
              <a:t>Αρτηριοσκλήρωση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200" dirty="0" smtClean="0"/>
              <a:t>Πάχυνση </a:t>
            </a:r>
            <a:r>
              <a:rPr lang="el-GR" sz="2200" dirty="0"/>
              <a:t>αρτηριακού </a:t>
            </a:r>
            <a:r>
              <a:rPr lang="el-GR" sz="2200" dirty="0" smtClean="0"/>
              <a:t>τοιχώματος,</a:t>
            </a:r>
            <a:endParaRPr lang="el-GR" sz="2200" dirty="0"/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200" dirty="0" smtClean="0"/>
              <a:t>Μειωμένη ελαστικότητα,</a:t>
            </a:r>
            <a:endParaRPr lang="el-GR" sz="2200" dirty="0"/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200" dirty="0" smtClean="0"/>
              <a:t>Αποτιτάνωση.</a:t>
            </a:r>
            <a:endParaRPr lang="el-GR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2200" b="1" dirty="0"/>
              <a:t>Αθηροσκλήρωση</a:t>
            </a:r>
            <a:r>
              <a:rPr lang="el-GR" sz="2200" dirty="0"/>
              <a:t> (μορφή αρτηριοσκλήρωσης)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200" dirty="0" smtClean="0"/>
              <a:t>Συσσώρευση </a:t>
            </a:r>
            <a:endParaRPr lang="el-GR" sz="2200" dirty="0"/>
          </a:p>
          <a:p>
            <a:pPr lvl="2">
              <a:spcBef>
                <a:spcPts val="1200"/>
              </a:spcBef>
            </a:pPr>
            <a:r>
              <a:rPr lang="el-GR" sz="2200" dirty="0" smtClean="0"/>
              <a:t>Πλάκας χοληστερόλης,</a:t>
            </a:r>
            <a:endParaRPr lang="el-GR" sz="2200" dirty="0"/>
          </a:p>
          <a:p>
            <a:pPr lvl="2">
              <a:spcBef>
                <a:spcPts val="1200"/>
              </a:spcBef>
            </a:pPr>
            <a:r>
              <a:rPr lang="el-GR" sz="2200" dirty="0" smtClean="0"/>
              <a:t>Λιπιδίων,</a:t>
            </a:r>
            <a:endParaRPr lang="el-GR" sz="2200" dirty="0"/>
          </a:p>
          <a:p>
            <a:pPr lvl="2">
              <a:spcBef>
                <a:spcPts val="1200"/>
              </a:spcBef>
            </a:pPr>
            <a:r>
              <a:rPr lang="el-GR" sz="2200" dirty="0" smtClean="0"/>
              <a:t>Κυτταρικών υπολειμμάτων.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Στεφανιαία ν</a:t>
            </a:r>
            <a:r>
              <a:rPr lang="el-GR" sz="4400" dirty="0" smtClean="0"/>
              <a:t>όσος</a:t>
            </a:r>
            <a:br>
              <a:rPr lang="el-GR" sz="4400" dirty="0" smtClean="0"/>
            </a:br>
            <a:r>
              <a:rPr lang="el-GR" sz="3600" b="0" dirty="0" smtClean="0"/>
              <a:t>(1 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45" y="1512428"/>
            <a:ext cx="5790710" cy="4791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2457137" y="6436642"/>
            <a:ext cx="441814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Heart attack-NIH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7mike5000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Στεφανιαία </a:t>
            </a:r>
            <a:r>
              <a:rPr lang="el-GR" sz="4400" dirty="0" smtClean="0"/>
              <a:t>νόσος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628800"/>
            <a:ext cx="8136904" cy="1368152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Όταν η αρτηριακή διάμετρος μειωθεί κατά 70% ο ασθενής εμφανίζει συμπτώματα στεφανιαίας νόσου (στηθάγχη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074" name="Picture 2" descr="File:Coronary heart dise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01" y="2708920"/>
            <a:ext cx="4838998" cy="3312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3059832" y="6179953"/>
            <a:ext cx="302433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Coronary heart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disease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7mike5000"/>
              </a:rPr>
              <a:t>7mike5000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4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ισχαιμια_Tsiou_Γκοβινα 7.10.13 e">
  <a:themeElements>
    <a:clrScheme name="Προσαρμοσμένο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ισχαιμια_Tsiou_Γκοβινα 7.10.13 e" id="{BB264B01-1248-4086-8AD7-A6125FA46531}" vid="{50E6811F-7E56-4E16-A663-187FED386699}"/>
    </a:ext>
  </a:extLst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plate">
  <a:themeElements>
    <a:clrScheme name="Προσαρμοσμένο 1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73</TotalTime>
  <Words>3838</Words>
  <Application>Microsoft Office PowerPoint</Application>
  <PresentationFormat>Προβολή στην οθόνη (4:3)</PresentationFormat>
  <Paragraphs>477</Paragraphs>
  <Slides>69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69</vt:i4>
      </vt:variant>
    </vt:vector>
  </HeadingPairs>
  <TitlesOfParts>
    <vt:vector size="73" baseType="lpstr">
      <vt:lpstr>template</vt:lpstr>
      <vt:lpstr>ισχαιμια_Tsiou_Γκοβινα 7.10.13 e</vt:lpstr>
      <vt:lpstr>1_OC_template_updated</vt:lpstr>
      <vt:lpstr>1_template</vt:lpstr>
      <vt:lpstr>Παθολογική Νοσηλευτική ΙΙ (Θ)</vt:lpstr>
      <vt:lpstr>Καρδιά, αγγεία και στεφανιαία αγγεία (1 από 2)</vt:lpstr>
      <vt:lpstr>Καρδιά, αγγεία και στεφανιαία αγγεία (2 από 2)</vt:lpstr>
      <vt:lpstr>Στεφανιαία καρδιοπάθεια</vt:lpstr>
      <vt:lpstr>Αρτηριοσκλήρυνση στεφανιαίων αγγείων</vt:lpstr>
      <vt:lpstr>Ισχαιμία μυοκαρδίου</vt:lpstr>
      <vt:lpstr>Αρτηριοσκλήρωση / Αθηροσκλήρωση</vt:lpstr>
      <vt:lpstr>Στεφανιαία νόσος (1 από 2)</vt:lpstr>
      <vt:lpstr>Στεφανιαία νόσος (2 από 2)</vt:lpstr>
      <vt:lpstr>Παράγοντες κινδύνου που ενέχονται στην εμφάνιση στεφανιαίας νόσου (ΣΝ) (1 από 2)</vt:lpstr>
      <vt:lpstr>Παράγοντες κινδύνου που ενέχονται στην εμφάνιση στεφανιαίας νόσου (ΣΝ) (2 από 2)</vt:lpstr>
      <vt:lpstr>Επίδραση παραγόντων κινδύνου στην αθηρωματώδη πλάκα</vt:lpstr>
      <vt:lpstr>Γιατί ευθύνεται ο ΣΔ στη ΣΝ</vt:lpstr>
      <vt:lpstr>Υπερλιπιδαιμία (1 από 2)</vt:lpstr>
      <vt:lpstr>Υπερλιπιδαιμία (2 από 2)</vt:lpstr>
      <vt:lpstr>Ταξινόμηση των τιμών της χοληστερόλης στον ορό</vt:lpstr>
      <vt:lpstr>Εργαστηριακές εξετάσεις</vt:lpstr>
      <vt:lpstr>Μεταβολικό σύνδρομο ως παράγοντας κινδύνου για ΣΝ</vt:lpstr>
      <vt:lpstr>Παράγοντες κινδύνου για ΣΝ σε γυναίκες</vt:lpstr>
      <vt:lpstr>Ο τρόπος ζωής ως παράγοντας κινδύνου</vt:lpstr>
      <vt:lpstr>Παράγοντες που συμβάλλουν στην ισχαιμία του μυοκαρδίου</vt:lpstr>
      <vt:lpstr>Διαγνωστικές εξετάσεις διερεύνησης παραγόντων κινδύνου για ΣΝ</vt:lpstr>
      <vt:lpstr>Εξετάσεις για υποκλινική ΣΝ</vt:lpstr>
      <vt:lpstr>Αντιμετώπιση παραγόντων κινδύνου  (1 από 5)</vt:lpstr>
      <vt:lpstr>Αντιμετώπιση παραγόντων κινδύνου  (2 από 5)</vt:lpstr>
      <vt:lpstr>Αντιμετώπιση παραγόντων κινδύνου  (3 από 5)</vt:lpstr>
      <vt:lpstr>Αντιμετώπιση παραγόντων κινδύνου  (4 από 5)</vt:lpstr>
      <vt:lpstr>Αντιμετώπιση παραγόντων κινδύνου  (5 από 5)</vt:lpstr>
      <vt:lpstr>Αντιμετώπιση παραγόντων κινδύνου με υπολιπιδαιμικά φάρμακα</vt:lpstr>
      <vt:lpstr>Νοσηλευτικές ευθύνες σε χορήγηση στατινών</vt:lpstr>
      <vt:lpstr>Χορήγηση στατινών - Εκπαίδευση ασθενούς &amp; οικογένειας</vt:lpstr>
      <vt:lpstr>Νοσηλευτικές ευθύνες σε χορήγηση φαρμάκων που δεσμεύουν τα χολικά οξέα στο έντερο</vt:lpstr>
      <vt:lpstr>Χορήγηση φαρμάκων που δεσμεύουν τα χολικά οξέα στο έντερο – εκπαίδευση ασθενούς &amp; οικογένειας</vt:lpstr>
      <vt:lpstr>Νοσηλευτικές ευθύνες σε χορήγηση νικοτινικού οξέος</vt:lpstr>
      <vt:lpstr>Χορήγηση νικοτινικού οξέος - Εκπαίδευση ασθενούς &amp; οικογένειας</vt:lpstr>
      <vt:lpstr>Χορήγηση παράγωγων του φιβρικού οξέος - νοσηλευτικές ευθύνες</vt:lpstr>
      <vt:lpstr>Χορήγηση παραγώγων του φιβρικού οξέος - εκπαίδευση ασθενούς &amp; οικογένειας</vt:lpstr>
      <vt:lpstr>Νοσηλευτική φροντίδα ασθενών με ΣΝ</vt:lpstr>
      <vt:lpstr>Κλινικές εκδηλώσεις στηθάγχης</vt:lpstr>
      <vt:lpstr>Θωρακικό – Καρδιακό άλγος</vt:lpstr>
      <vt:lpstr>Κατανομή στηθαγχικού πόνου</vt:lpstr>
      <vt:lpstr>Τύποι στηθάγχης</vt:lpstr>
      <vt:lpstr>Τύποι στηθάγχης (Καναδική Καρδιολογική Εταιρία)</vt:lpstr>
      <vt:lpstr>Στηθάγχη - Διαγνωστικές εξετάσεις</vt:lpstr>
      <vt:lpstr>Στηθάγχη - φάρμακα</vt:lpstr>
      <vt:lpstr>Στηθάγχη - Νοσηλευτικές διαγνώσεις</vt:lpstr>
      <vt:lpstr>Στηθάγχη - Νοσηλευτικές παρεμβάσεις (1 από 3)</vt:lpstr>
      <vt:lpstr>Στηθάγχη - Νοσηλευτικές παρεμβάσεις (2 από 3)</vt:lpstr>
      <vt:lpstr>Στηθάγχη - Νοσηλευτικές παρεμβάσεις (3 από 3)</vt:lpstr>
      <vt:lpstr>Φάρμακα αντιστηθαγχικά</vt:lpstr>
      <vt:lpstr>Οργανικά νιτρώδη</vt:lpstr>
      <vt:lpstr>Νοσηλευτική ευθύνη στη χορήγηση νιτρωδών φαρμάκων</vt:lpstr>
      <vt:lpstr>Εκπαίδευση ασθενούς που λαμβάνει νιτρώδη (1 από 2)</vt:lpstr>
      <vt:lpstr>Εκπαίδευση ασθενούς που λαμβάνει νιτρώδη (2 από 2)</vt:lpstr>
      <vt:lpstr>Βήτα- Αποκλειστές</vt:lpstr>
      <vt:lpstr>Νοσηλευτική ευθύνη στη χορήγηση  β-αποκλειστών</vt:lpstr>
      <vt:lpstr>Εκπαίδευση ασθενούς που λαμβάνει Β-αποκλειστές</vt:lpstr>
      <vt:lpstr>Αποκλειστές των διαύλων ασβεστίου</vt:lpstr>
      <vt:lpstr>Νοσηλευτική ευθύνη στη χορήγηση αποκλειστών διαύλων ασβεστίου (1 από 2)</vt:lpstr>
      <vt:lpstr>Νοσηλευτική ευθύνη στη χορήγηση αποκλειστών διαύλων ασβεστίου (2 από 2)</vt:lpstr>
      <vt:lpstr>Εκπαίδευση ασθενούς που λαμβάνει αποκλειστές διαύλων ασβεστίου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Παθολογική Νοσηλευτική ΙΙ</dc:title>
  <dc:creator>opencourses@teiath.gr</dc:creator>
  <cp:lastModifiedBy>natasakar new</cp:lastModifiedBy>
  <cp:revision>12</cp:revision>
  <dcterms:created xsi:type="dcterms:W3CDTF">2014-10-17T11:25:15Z</dcterms:created>
  <dcterms:modified xsi:type="dcterms:W3CDTF">2015-04-06T13:23:27Z</dcterms:modified>
</cp:coreProperties>
</file>