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4"/>
  </p:notesMasterIdLst>
  <p:handoutMasterIdLst>
    <p:handoutMasterId r:id="rId45"/>
  </p:handoutMasterIdLst>
  <p:sldIdLst>
    <p:sldId id="32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17" r:id="rId17"/>
    <p:sldId id="273" r:id="rId18"/>
    <p:sldId id="274" r:id="rId19"/>
    <p:sldId id="275" r:id="rId20"/>
    <p:sldId id="318" r:id="rId21"/>
    <p:sldId id="276" r:id="rId22"/>
    <p:sldId id="277" r:id="rId23"/>
    <p:sldId id="278" r:id="rId24"/>
    <p:sldId id="279" r:id="rId25"/>
    <p:sldId id="319" r:id="rId26"/>
    <p:sldId id="280" r:id="rId27"/>
    <p:sldId id="281" r:id="rId28"/>
    <p:sldId id="282" r:id="rId29"/>
    <p:sldId id="283" r:id="rId30"/>
    <p:sldId id="284" r:id="rId31"/>
    <p:sldId id="285" r:id="rId32"/>
    <p:sldId id="312" r:id="rId33"/>
    <p:sldId id="313" r:id="rId34"/>
    <p:sldId id="322" r:id="rId35"/>
    <p:sldId id="324" r:id="rId36"/>
    <p:sldId id="325" r:id="rId37"/>
    <p:sldId id="326" r:id="rId38"/>
    <p:sldId id="331" r:id="rId39"/>
    <p:sldId id="332" r:id="rId40"/>
    <p:sldId id="333" r:id="rId41"/>
    <p:sldId id="329" r:id="rId42"/>
    <p:sldId id="330" r:id="rId43"/>
  </p:sldIdLst>
  <p:sldSz cx="9144000" cy="6858000" type="screen4x3"/>
  <p:notesSz cx="6797675" cy="9928225"/>
  <p:custDataLst>
    <p:tags r:id="rId4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4A82"/>
    <a:srgbClr val="C00000"/>
    <a:srgbClr val="4545C3"/>
    <a:srgbClr val="3333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89371" autoAdjust="0"/>
  </p:normalViewPr>
  <p:slideViewPr>
    <p:cSldViewPr>
      <p:cViewPr>
        <p:scale>
          <a:sx n="80" d="100"/>
          <a:sy n="80" d="100"/>
        </p:scale>
        <p:origin x="-11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defTabSz="955533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50" y="1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r" defTabSz="955533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813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defTabSz="955533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50" y="9430813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r" defTabSz="955533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defTabSz="955533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3850750" y="1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r" defTabSz="955533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680527" y="4715406"/>
            <a:ext cx="5438140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1" y="9430813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defTabSz="955533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3850750" y="9430813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r" defTabSz="955533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73" indent="-17917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90" indent="-17919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353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estpainaftereating.net/" TargetMode="External"/><Relationship Id="rId4" Type="http://schemas.openxmlformats.org/officeDocument/2006/relationships/hyperlink" Target="http://www.chestpainaftereating.net/chest-pain-picture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freedigitalphotos.net/images/Dogs_g59-Pets_Need_Help_p90501.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Lungs.gi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F%C3%A6" TargetMode="External"/><Relationship Id="rId2" Type="http://schemas.openxmlformats.org/officeDocument/2006/relationships/hyperlink" Target="http://commons.wikimedia.org/wiki/File:Doctor_talking_with_a_patien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Αναπνευστική Φυσικοθεραπεία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1988641"/>
          </a:xfrm>
        </p:spPr>
        <p:txBody>
          <a:bodyPr>
            <a:noAutofit/>
          </a:bodyPr>
          <a:lstStyle/>
          <a:p>
            <a:pPr lvl="0"/>
            <a:r>
              <a:rPr lang="el-GR" sz="2700" b="1" dirty="0" smtClean="0"/>
              <a:t>Ενότητ</a:t>
            </a:r>
            <a:r>
              <a:rPr lang="el-GR" sz="2700" b="1" dirty="0"/>
              <a:t>α</a:t>
            </a:r>
            <a:r>
              <a:rPr lang="el-GR" sz="2700" b="1" dirty="0" smtClean="0"/>
              <a:t> </a:t>
            </a:r>
            <a:r>
              <a:rPr lang="en-US" sz="2700" b="1" dirty="0" smtClean="0"/>
              <a:t>3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>
                <a:solidFill>
                  <a:prstClr val="black"/>
                </a:solidFill>
              </a:rPr>
              <a:t>Η αξιολόγηση του αναπνευστικού </a:t>
            </a:r>
            <a:r>
              <a:rPr lang="el-GR" sz="2700" dirty="0" smtClean="0">
                <a:solidFill>
                  <a:prstClr val="black"/>
                </a:solidFill>
              </a:rPr>
              <a:t>ασθενή (α΄μέρος)</a:t>
            </a:r>
            <a:endParaRPr lang="el-GR" sz="2700" dirty="0">
              <a:solidFill>
                <a:prstClr val="black"/>
              </a:solidFill>
            </a:endParaRPr>
          </a:p>
          <a:p>
            <a:endParaRPr lang="en-US" sz="2700" dirty="0" smtClean="0"/>
          </a:p>
          <a:p>
            <a:pPr lvl="0"/>
            <a:r>
              <a:rPr lang="el-GR" sz="2400" dirty="0" smtClean="0">
                <a:solidFill>
                  <a:prstClr val="black"/>
                </a:solidFill>
              </a:rPr>
              <a:t>Ειρήνη Γραμματοπούλου,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/>
              <a:t>Αναπληρώτρια </a:t>
            </a:r>
            <a:r>
              <a:rPr lang="el-GR" sz="2400" dirty="0" smtClean="0"/>
              <a:t>Καθηγήτρια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endParaRPr lang="el-GR" sz="2400" dirty="0">
              <a:solidFill>
                <a:prstClr val="black"/>
              </a:solidFill>
            </a:endParaRP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Τμήμα Φυσικοθεραπείας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91752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>
                <a:solidFill>
                  <a:srgbClr val="004A82"/>
                </a:solidFill>
              </a:rPr>
              <a:t>(4 από 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08312"/>
          </a:xfrm>
        </p:spPr>
        <p:txBody>
          <a:bodyPr/>
          <a:lstStyle/>
          <a:p>
            <a:pPr marL="0" lvl="0" indent="0">
              <a:buNone/>
            </a:pPr>
            <a:r>
              <a:rPr lang="el-GR" sz="2800" b="1" dirty="0">
                <a:solidFill>
                  <a:srgbClr val="820000"/>
                </a:solidFill>
              </a:rPr>
              <a:t>Αξιολόγηση της Δύσπνοιας</a:t>
            </a:r>
          </a:p>
          <a:p>
            <a:pPr lvl="0"/>
            <a:endParaRPr lang="el-GR" sz="2400" b="1" u="sng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Borg </a:t>
            </a:r>
            <a:r>
              <a:rPr lang="en-US" sz="2400" dirty="0" smtClean="0">
                <a:solidFill>
                  <a:prstClr val="black"/>
                </a:solidFill>
              </a:rPr>
              <a:t>scale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(</a:t>
            </a:r>
            <a:r>
              <a:rPr lang="en-US" sz="2400" dirty="0">
                <a:solidFill>
                  <a:prstClr val="black"/>
                </a:solidFill>
              </a:rPr>
              <a:t>Pfeifer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et al.,</a:t>
            </a:r>
            <a:r>
              <a:rPr lang="el-GR" sz="2400" dirty="0">
                <a:solidFill>
                  <a:prstClr val="black"/>
                </a:solidFill>
              </a:rPr>
              <a:t> 2002) 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The Medical Research Council scale of Breathlessness (MRC) </a:t>
            </a:r>
            <a:r>
              <a:rPr lang="el-GR" sz="2400" dirty="0">
                <a:solidFill>
                  <a:prstClr val="black"/>
                </a:solidFill>
              </a:rPr>
              <a:t>(</a:t>
            </a:r>
            <a:r>
              <a:rPr lang="en-US" sz="2400" dirty="0">
                <a:solidFill>
                  <a:prstClr val="black"/>
                </a:solidFill>
              </a:rPr>
              <a:t>Stenton</a:t>
            </a:r>
            <a:r>
              <a:rPr lang="el-GR" sz="2400" dirty="0">
                <a:solidFill>
                  <a:prstClr val="black"/>
                </a:solidFill>
              </a:rPr>
              <a:t>, 2008)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-15264" y="653783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ATS, 199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9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1916832"/>
            <a:ext cx="7776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>
                <a:solidFill>
                  <a:srgbClr val="004A82"/>
                </a:solidFill>
              </a:rPr>
              <a:t>(5 από 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124744"/>
            <a:ext cx="6336704" cy="5733256"/>
          </a:xfrm>
        </p:spPr>
        <p:txBody>
          <a:bodyPr>
            <a:normAutofit lnSpcReduction="10000"/>
          </a:bodyPr>
          <a:lstStyle/>
          <a:p>
            <a:pPr marL="1009650" lvl="1" indent="-609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0</a:t>
            </a:r>
            <a:r>
              <a:rPr lang="el-GR" sz="2400" dirty="0">
                <a:solidFill>
                  <a:prstClr val="black"/>
                </a:solidFill>
              </a:rPr>
              <a:t>. 	καθόλου δύσπνοια</a:t>
            </a:r>
          </a:p>
          <a:p>
            <a:pPr marL="1009650" lvl="1" indent="-609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l-GR" sz="2400" dirty="0">
                <a:solidFill>
                  <a:prstClr val="black"/>
                </a:solidFill>
              </a:rPr>
              <a:t>0.5	πολύ, πολύ ελαφρά (μόλις αισθητή)</a:t>
            </a:r>
          </a:p>
          <a:p>
            <a:pPr marL="1009650" lvl="1" indent="-609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l-GR" sz="2400" dirty="0">
                <a:solidFill>
                  <a:prstClr val="black"/>
                </a:solidFill>
              </a:rPr>
              <a:t>1. 	πολύ ελαφριά</a:t>
            </a:r>
          </a:p>
          <a:p>
            <a:pPr marL="1009650" lvl="1" indent="-609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l-GR" sz="2400" dirty="0">
                <a:solidFill>
                  <a:prstClr val="black"/>
                </a:solidFill>
              </a:rPr>
              <a:t>2.	ελαφριά</a:t>
            </a:r>
          </a:p>
          <a:p>
            <a:pPr marL="1009650" lvl="1" indent="-609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l-GR" sz="2400" dirty="0">
                <a:solidFill>
                  <a:prstClr val="black"/>
                </a:solidFill>
              </a:rPr>
              <a:t>3.	μέτρια</a:t>
            </a:r>
          </a:p>
          <a:p>
            <a:pPr marL="1009650" lvl="1" indent="-609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l-GR" sz="2400" dirty="0">
                <a:solidFill>
                  <a:prstClr val="black"/>
                </a:solidFill>
              </a:rPr>
              <a:t>4.	μάλλον σοβαρή</a:t>
            </a:r>
          </a:p>
          <a:p>
            <a:pPr marL="1009650" lvl="1" indent="-609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l-GR" sz="2400" dirty="0">
                <a:solidFill>
                  <a:prstClr val="black"/>
                </a:solidFill>
              </a:rPr>
              <a:t>5.	σοβαρή</a:t>
            </a:r>
          </a:p>
          <a:p>
            <a:pPr marL="1009650" lvl="1" indent="-609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l-GR" sz="2400" dirty="0">
                <a:solidFill>
                  <a:prstClr val="black"/>
                </a:solidFill>
              </a:rPr>
              <a:t>6.	αρκετά σοβαρή</a:t>
            </a:r>
          </a:p>
          <a:p>
            <a:pPr marL="1009650" lvl="1" indent="-609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l-GR" sz="2400" dirty="0">
                <a:solidFill>
                  <a:prstClr val="black"/>
                </a:solidFill>
              </a:rPr>
              <a:t>7.	πολύ σοβαρή</a:t>
            </a:r>
          </a:p>
          <a:p>
            <a:pPr marL="1009650" lvl="1" indent="-609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l-GR" sz="2400" dirty="0">
                <a:solidFill>
                  <a:prstClr val="black"/>
                </a:solidFill>
              </a:rPr>
              <a:t>8.	πολύ, πολύ σοβαρή</a:t>
            </a:r>
          </a:p>
          <a:p>
            <a:pPr marL="1009650" lvl="1" indent="-609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l-GR" sz="2400" dirty="0">
                <a:solidFill>
                  <a:prstClr val="black"/>
                </a:solidFill>
              </a:rPr>
              <a:t>9.	πάρα πολύ σοβαρή</a:t>
            </a:r>
          </a:p>
          <a:p>
            <a:pPr marL="1009650" lvl="1" indent="-609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AutoNum type="arabicPeriod" startAt="10"/>
              <a:defRPr/>
            </a:pPr>
            <a:r>
              <a:rPr lang="el-GR" sz="2400" dirty="0">
                <a:solidFill>
                  <a:prstClr val="black"/>
                </a:solidFill>
              </a:rPr>
              <a:t>εξαιρετικά πολύ σοβαρή (στο ανώτατο όριο) </a:t>
            </a:r>
            <a:r>
              <a:rPr lang="el-GR" sz="2400" dirty="0" smtClean="0">
                <a:solidFill>
                  <a:prstClr val="black"/>
                </a:solidFill>
              </a:rPr>
              <a:t>δύσπνοια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45383" y="4910388"/>
            <a:ext cx="2770433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09600" lvl="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IR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= .78, 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Σ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υντελεστές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συσχέτισης με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HRmax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%,</a:t>
            </a:r>
          </a:p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VO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max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και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AQLQ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: 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89, .86 και .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61 αντίστοιχα)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90" y="1903185"/>
            <a:ext cx="277180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buNone/>
              <a:defRPr/>
            </a:pPr>
            <a:r>
              <a:rPr lang="el-GR" sz="2800" b="1" dirty="0">
                <a:solidFill>
                  <a:srgbClr val="820000"/>
                </a:solidFill>
                <a:latin typeface="+mn-lt"/>
              </a:rPr>
              <a:t>Η </a:t>
            </a:r>
            <a:r>
              <a:rPr lang="el-GR" sz="2800" b="1" dirty="0" smtClean="0">
                <a:solidFill>
                  <a:srgbClr val="820000"/>
                </a:solidFill>
                <a:latin typeface="+mn-lt"/>
              </a:rPr>
              <a:t>ΚΛΙΜΑΚΑ</a:t>
            </a:r>
            <a:r>
              <a:rPr lang="en-US" sz="2800" b="1" dirty="0" smtClean="0">
                <a:solidFill>
                  <a:srgbClr val="820000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rgbClr val="820000"/>
                </a:solidFill>
                <a:latin typeface="+mn-lt"/>
              </a:rPr>
              <a:t>ΔΥΣΠΝΟΙΑΣ</a:t>
            </a:r>
            <a:endParaRPr lang="en-US" sz="2800" b="1" dirty="0" smtClean="0">
              <a:solidFill>
                <a:srgbClr val="820000"/>
              </a:solidFill>
              <a:latin typeface="+mn-lt"/>
            </a:endParaRPr>
          </a:p>
          <a:p>
            <a:pPr lvl="0" algn="ctr">
              <a:lnSpc>
                <a:spcPct val="80000"/>
              </a:lnSpc>
              <a:buNone/>
              <a:defRPr/>
            </a:pPr>
            <a:r>
              <a:rPr lang="el-GR" sz="2800" b="1" dirty="0" smtClean="0">
                <a:solidFill>
                  <a:srgbClr val="820000"/>
                </a:solidFill>
                <a:latin typeface="+mn-lt"/>
              </a:rPr>
              <a:t>ΤΟΥ </a:t>
            </a:r>
            <a:r>
              <a:rPr lang="en-US" sz="2800" b="1" dirty="0">
                <a:solidFill>
                  <a:srgbClr val="820000"/>
                </a:solidFill>
                <a:latin typeface="+mn-lt"/>
              </a:rPr>
              <a:t>BORG </a:t>
            </a:r>
            <a:endParaRPr lang="en-US" sz="2800" b="1" dirty="0" smtClean="0">
              <a:solidFill>
                <a:srgbClr val="820000"/>
              </a:solidFill>
              <a:latin typeface="+mn-lt"/>
            </a:endParaRPr>
          </a:p>
          <a:p>
            <a:pPr lvl="0" algn="ctr">
              <a:lnSpc>
                <a:spcPct val="80000"/>
              </a:lnSpc>
              <a:buNone/>
              <a:defRPr/>
            </a:pPr>
            <a:r>
              <a:rPr lang="el-GR" sz="2000" dirty="0" smtClean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Pfeifer</a:t>
            </a:r>
            <a:r>
              <a:rPr lang="el-GR" sz="2000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et</a:t>
            </a:r>
            <a:r>
              <a:rPr lang="en-US" sz="2000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al.,</a:t>
            </a:r>
            <a:r>
              <a:rPr lang="el-GR" sz="2000" dirty="0">
                <a:latin typeface="+mn-lt"/>
              </a:rPr>
              <a:t> 2002)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915816" y="1268760"/>
            <a:ext cx="0" cy="540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1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>
                <a:solidFill>
                  <a:srgbClr val="004A82"/>
                </a:solidFill>
              </a:rPr>
              <a:t>(6 από 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4" y="1052736"/>
            <a:ext cx="8363272" cy="864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Κλίμακα αξιολόγησης της αναπηρίας της σχετιζόμενης με δύσπνοια </a:t>
            </a:r>
            <a:r>
              <a:rPr lang="en-US" sz="2600" b="1" dirty="0" smtClean="0">
                <a:solidFill>
                  <a:srgbClr val="820000"/>
                </a:solidFill>
              </a:rPr>
              <a:t>MRC</a:t>
            </a:r>
            <a:r>
              <a:rPr lang="el-GR" sz="2600" b="1" dirty="0" smtClean="0">
                <a:solidFill>
                  <a:srgbClr val="820000"/>
                </a:solidFill>
              </a:rPr>
              <a:t> </a:t>
            </a:r>
            <a:r>
              <a:rPr lang="el-GR" sz="2000" dirty="0"/>
              <a:t>(</a:t>
            </a:r>
            <a:r>
              <a:rPr lang="en-US" sz="2000" dirty="0"/>
              <a:t>Stenton</a:t>
            </a:r>
            <a:r>
              <a:rPr lang="el-GR" sz="2000" dirty="0"/>
              <a:t>, 2008)</a:t>
            </a:r>
            <a:r>
              <a:rPr lang="el-GR" sz="2400" b="1" dirty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84449" y="2053430"/>
            <a:ext cx="145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latin typeface="Calibri"/>
              </a:rPr>
              <a:t>Βαθμός</a:t>
            </a:r>
            <a:endParaRPr lang="el-GR" b="1" dirty="0"/>
          </a:p>
        </p:txBody>
      </p:sp>
      <p:sp>
        <p:nvSpPr>
          <p:cNvPr id="6" name="Rectangle 5"/>
          <p:cNvSpPr/>
          <p:nvPr/>
        </p:nvSpPr>
        <p:spPr>
          <a:xfrm>
            <a:off x="2123728" y="2079872"/>
            <a:ext cx="2697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latin typeface="Calibri"/>
              </a:rPr>
              <a:t>Επίπεδο δύσπνοιας</a:t>
            </a:r>
            <a:endParaRPr lang="en-US" sz="2400" b="1" dirty="0"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1890" y="2700299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1</a:t>
            </a:r>
            <a:endParaRPr lang="el-GR" sz="24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3728" y="2737232"/>
            <a:ext cx="648072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Δεν εμφανίζω δύσπνοια μόνο σε έντονη άσκηση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6156" y="360685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2</a:t>
            </a:r>
            <a:endParaRPr lang="el-GR" sz="24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3728" y="3606853"/>
            <a:ext cx="6516216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Έχω δύσπνοια όταν περπατώ γρήγορα σε ίσιο δρόμο ή σε δρόμο με ελαφριά κλίση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1890" y="4770339"/>
            <a:ext cx="44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3</a:t>
            </a:r>
            <a:endParaRPr lang="el-GR" sz="24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23728" y="4772356"/>
            <a:ext cx="6619618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Περπατώ πιο αργά από τους άλλους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σε ίσιο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δρόμο, σταματώ μετά από 1600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m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περίπου ή σταματώ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μετά από 15 λεπτά βάδισης με το δικό μου ρυθμό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23528" y="2541537"/>
            <a:ext cx="7776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4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 smtClean="0">
                <a:solidFill>
                  <a:srgbClr val="004A82"/>
                </a:solidFill>
              </a:rPr>
              <a:t>(7 </a:t>
            </a:r>
            <a:r>
              <a:rPr lang="el-GR" sz="3200" b="0" dirty="0">
                <a:solidFill>
                  <a:srgbClr val="004A82"/>
                </a:solidFill>
              </a:rPr>
              <a:t>από 18)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2134911" y="2700299"/>
            <a:ext cx="6757569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Σταματώ για μια ανάσα μετά από βάδιση περίπου 90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m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ή μετά από λίγα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λεπτά βάδισης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σε ίσιο δρόμο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4036" y="391741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5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2123728" y="3933938"/>
            <a:ext cx="6501196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δύσπνοια δεν μου επιτρέπει να βγαίνω από το σπίτι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ή δυσπνοώ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ακόμη και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όταν ξεντύνομαι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928" y="4986534"/>
            <a:ext cx="82800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(98% ποσοστό συμφωνίας μεταξύ παρατηρητών, υψηλή συσχέτιση με κλίμακες δύσπνοιας, πνευμονική λειτουργία (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Mahler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&amp; 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Wells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1988) καθώς και με άμεσες μετρήσεις της αναπηρίας, όπως η διανυόμενη απόσταση σε 6 λεπτά-6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MWT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)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ATS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1999)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449" y="2053430"/>
            <a:ext cx="145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latin typeface="Calibri"/>
              </a:rPr>
              <a:t>Βαθμός</a:t>
            </a:r>
            <a:endParaRPr lang="el-GR" b="1" dirty="0"/>
          </a:p>
        </p:txBody>
      </p:sp>
      <p:sp>
        <p:nvSpPr>
          <p:cNvPr id="15" name="Rectangle 14"/>
          <p:cNvSpPr/>
          <p:nvPr/>
        </p:nvSpPr>
        <p:spPr>
          <a:xfrm>
            <a:off x="2123728" y="2079872"/>
            <a:ext cx="2697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latin typeface="Calibri"/>
              </a:rPr>
              <a:t>Επίπεδο δύσπνοιας</a:t>
            </a:r>
            <a:endParaRPr lang="en-US" sz="2400" b="1" dirty="0"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890" y="2700299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4</a:t>
            </a:r>
            <a:endParaRPr lang="el-GR" sz="2400" dirty="0">
              <a:latin typeface="+mn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3528" y="2541537"/>
            <a:ext cx="83013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390364" y="1052736"/>
            <a:ext cx="8363272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Κλίμακα αξιολόγησης της αναπηρίας της σχετιζόμενης με δύσπνοια </a:t>
            </a:r>
            <a:r>
              <a:rPr lang="en-US" sz="2600" b="1" dirty="0" smtClean="0">
                <a:solidFill>
                  <a:srgbClr val="820000"/>
                </a:solidFill>
              </a:rPr>
              <a:t>MRC</a:t>
            </a:r>
            <a:r>
              <a:rPr lang="el-GR" sz="2600" b="1" dirty="0" smtClean="0">
                <a:solidFill>
                  <a:srgbClr val="820000"/>
                </a:solidFill>
              </a:rPr>
              <a:t> </a:t>
            </a:r>
            <a:r>
              <a:rPr lang="el-GR" sz="2000" dirty="0" smtClean="0"/>
              <a:t>(</a:t>
            </a:r>
            <a:r>
              <a:rPr lang="en-US" sz="2000" dirty="0" smtClean="0"/>
              <a:t>Stenton</a:t>
            </a:r>
            <a:r>
              <a:rPr lang="el-GR" sz="2000" dirty="0" smtClean="0"/>
              <a:t>, 2008)</a:t>
            </a:r>
            <a:r>
              <a:rPr lang="el-GR" sz="2400" b="1" dirty="0" smtClean="0"/>
              <a:t> </a:t>
            </a:r>
            <a:endParaRPr lang="el-GR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62927" y="4797152"/>
            <a:ext cx="82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6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 smtClean="0">
                <a:solidFill>
                  <a:srgbClr val="004A82"/>
                </a:solidFill>
              </a:rPr>
              <a:t>(8 </a:t>
            </a:r>
            <a:r>
              <a:rPr lang="el-GR" sz="3200" b="0" dirty="0">
                <a:solidFill>
                  <a:srgbClr val="004A82"/>
                </a:solidFill>
              </a:rPr>
              <a:t>από 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040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>
                <a:solidFill>
                  <a:srgbClr val="820000"/>
                </a:solidFill>
              </a:rPr>
              <a:t>Πτύελα</a:t>
            </a:r>
            <a:endParaRPr lang="el-GR" sz="2800" dirty="0">
              <a:solidFill>
                <a:srgbClr val="82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92672" y="1916832"/>
            <a:ext cx="8301396" cy="373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Είναι οι πλεονάζουσες βρογχικές εκκρίσεις που αποβάλλονται από τους αεραγωγούς με βήχα ή χνώτισμα</a:t>
            </a:r>
          </a:p>
          <a:p>
            <a:pPr marL="342900" lvl="0" indent="-342900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Φυσιολογικά παράγονται και αποβάλλονται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αυτόματα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	μέχρι 100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ml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καθημερινά</a:t>
            </a:r>
          </a:p>
          <a:p>
            <a:pPr lvl="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Αξιολόγηση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177800" lvl="0" indent="-177800"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Χρώμα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177800" lvl="0" indent="-177800"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Σύσταση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177800" lvl="0" indent="-177800"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Ποσότητα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παραγόμενη καθημερινά</a:t>
            </a:r>
            <a:endParaRPr lang="el-GR" sz="2400" dirty="0">
              <a:solidFill>
                <a:srgbClr val="0000FF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3528" y="1772816"/>
            <a:ext cx="83013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3528" y="3781958"/>
            <a:ext cx="83013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263" y="6259244"/>
            <a:ext cx="4806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1996; Prendergast &amp; Russo, 2006)</a:t>
            </a:r>
            <a:endParaRPr lang="el-GR" sz="1600" dirty="0">
              <a:solidFill>
                <a:prstClr val="black"/>
              </a:solidFill>
              <a:latin typeface="Calibri"/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0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 smtClean="0">
                <a:solidFill>
                  <a:srgbClr val="004A82"/>
                </a:solidFill>
              </a:rPr>
              <a:t>(9 </a:t>
            </a:r>
            <a:r>
              <a:rPr lang="el-GR" sz="3200" b="0" dirty="0">
                <a:solidFill>
                  <a:srgbClr val="004A82"/>
                </a:solidFill>
              </a:rPr>
              <a:t>από 18)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2962275" cy="431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Περιγραφή </a:t>
            </a:r>
            <a:r>
              <a:rPr lang="el-GR" sz="2400" b="1" dirty="0" smtClean="0">
                <a:solidFill>
                  <a:srgbClr val="820000"/>
                </a:solidFill>
              </a:rPr>
              <a:t>Πτυέλων</a:t>
            </a:r>
            <a:endParaRPr lang="el-GR" sz="2400" dirty="0">
              <a:solidFill>
                <a:srgbClr val="82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8104" y="5328317"/>
            <a:ext cx="2868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Klebsiella</a:t>
            </a:r>
            <a:endParaRPr lang="el-GR" sz="2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63" y="6259244"/>
            <a:ext cx="4806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1996; Prendergast &amp; Russo, 2006)</a:t>
            </a:r>
            <a:endParaRPr lang="el-GR" sz="1600" dirty="0">
              <a:solidFill>
                <a:prstClr val="black"/>
              </a:solidFill>
              <a:latin typeface="Calibri"/>
              <a:sym typeface="Wingdings 3" pitchFamily="18" charset="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484784"/>
            <a:ext cx="8445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500996" y="1056958"/>
            <a:ext cx="843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Αίτια</a:t>
            </a:r>
            <a:endParaRPr lang="el-GR" sz="2400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1098" y="1716146"/>
            <a:ext cx="2859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Καθαρό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υδαρές υγρό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11098" y="2514141"/>
            <a:ext cx="249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Αδιαφανή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ή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λευκά </a:t>
            </a:r>
            <a:endParaRPr lang="en-US" sz="24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1098" y="3287232"/>
            <a:ext cx="2780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Ελαφρώς αποχρωματισμένα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0996" y="2514141"/>
            <a:ext cx="3588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+mn-lt"/>
              </a:rPr>
              <a:t>Χρόνια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βρογχίτιδα χωρίς παροξυσμό, άσθμα</a:t>
            </a:r>
            <a:endParaRPr lang="en-US" sz="24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8104" y="3287232"/>
            <a:ext cx="367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Βρογχεκτασία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, κυστική ίνωση, πνευμονία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1098" y="4138729"/>
            <a:ext cx="3352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+mn-lt"/>
                <a:sym typeface="Wingdings 3" pitchFamily="18" charset="2"/>
              </a:rPr>
              <a:t>Πηχτά </a:t>
            </a:r>
            <a:r>
              <a:rPr lang="el-GR" sz="2400" dirty="0">
                <a:solidFill>
                  <a:prstClr val="black"/>
                </a:solidFill>
                <a:latin typeface="+mn-lt"/>
                <a:sym typeface="Wingdings 3" pitchFamily="18" charset="2"/>
              </a:rPr>
              <a:t>κολλώδη, κίτρινα, σκούρα πράσινα/καφέ,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χρώμα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σκουριάς</a:t>
            </a:r>
            <a:endParaRPr lang="en-US" sz="24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1270" y="4138729"/>
            <a:ext cx="3652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+mn-lt"/>
                <a:sym typeface="Wingdings 3" pitchFamily="18" charset="2"/>
              </a:rPr>
              <a:t>Haemophilus </a:t>
            </a:r>
            <a:r>
              <a:rPr lang="en-US" sz="2400" dirty="0">
                <a:solidFill>
                  <a:prstClr val="black"/>
                </a:solidFill>
                <a:latin typeface="+mn-lt"/>
                <a:sym typeface="Wingdings 3" pitchFamily="18" charset="2"/>
              </a:rPr>
              <a:t>pseudomonas</a:t>
            </a:r>
            <a:r>
              <a:rPr lang="el-GR" sz="2400" dirty="0">
                <a:solidFill>
                  <a:prstClr val="black"/>
                </a:solidFill>
                <a:latin typeface="+mn-lt"/>
                <a:sym typeface="Wingdings 3" pitchFamily="18" charset="2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pneumococcus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,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 mycoplasma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11098" y="5339058"/>
            <a:ext cx="3713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Σαν </a:t>
            </a:r>
            <a:r>
              <a:rPr lang="el-GR" sz="2400" dirty="0">
                <a:latin typeface="+mn-lt"/>
              </a:rPr>
              <a:t>ζελέ φραγκοστάφυλου </a:t>
            </a:r>
            <a:endParaRPr lang="en-US" sz="24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56" y="1716146"/>
            <a:ext cx="1255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Σιελώδη</a:t>
            </a:r>
            <a:endParaRPr lang="en-US" sz="2400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241" y="251414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Βλεννώδη	</a:t>
            </a:r>
            <a:endParaRPr lang="en-US" sz="2400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751" y="3287232"/>
            <a:ext cx="2281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Βλεννοπυώδη		</a:t>
            </a:r>
            <a:endParaRPr lang="en-US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356" y="4138729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  <a:sym typeface="Wingdings 3" pitchFamily="18" charset="2"/>
              </a:rPr>
              <a:t>Πυώδη</a:t>
            </a:r>
            <a:endParaRPr lang="en-US" sz="2400" dirty="0">
              <a:solidFill>
                <a:srgbClr val="004A8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64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n-US" sz="3200" b="0" dirty="0" smtClean="0">
                <a:solidFill>
                  <a:srgbClr val="004A82"/>
                </a:solidFill>
              </a:rPr>
              <a:t>10</a:t>
            </a:r>
            <a:r>
              <a:rPr lang="el-GR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>
                <a:solidFill>
                  <a:srgbClr val="004A82"/>
                </a:solidFill>
              </a:rPr>
              <a:t>από 18)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42988"/>
            <a:ext cx="2962275" cy="431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Περιγραφή </a:t>
            </a:r>
            <a:r>
              <a:rPr lang="el-GR" sz="2400" b="1" dirty="0" smtClean="0">
                <a:solidFill>
                  <a:srgbClr val="820000"/>
                </a:solidFill>
              </a:rPr>
              <a:t>Πτυέλων</a:t>
            </a:r>
            <a:endParaRPr lang="el-GR" dirty="0">
              <a:solidFill>
                <a:srgbClr val="82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9511" y="1474411"/>
            <a:ext cx="8445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38144" y="1705773"/>
            <a:ext cx="1709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Ροζ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ή λευκά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38142" y="2268000"/>
            <a:ext cx="27640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u="sng" dirty="0" smtClean="0">
                <a:solidFill>
                  <a:prstClr val="black"/>
                </a:solidFill>
                <a:latin typeface="+mn-lt"/>
              </a:rPr>
              <a:t>Ζωηρό </a:t>
            </a:r>
            <a:r>
              <a:rPr lang="el-GR" sz="2400" u="sng" dirty="0">
                <a:solidFill>
                  <a:prstClr val="black"/>
                </a:solidFill>
                <a:latin typeface="+mn-lt"/>
              </a:rPr>
              <a:t>κόκκινο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(φρέσκο αίμα), ροζ (αναμεμιγμένο με πτύελα, ‘σκουριασμένο’ αίμα (παλιό)</a:t>
            </a:r>
            <a:endParaRPr lang="en-US" sz="24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8143" y="5021883"/>
            <a:ext cx="2500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Μαύρες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κηλίδες μέσα σε βλεννώδη πτύελα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2217" y="2268000"/>
            <a:ext cx="48503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l-GR" sz="2400" u="sng" dirty="0" smtClean="0">
                <a:solidFill>
                  <a:prstClr val="black"/>
                </a:solidFill>
                <a:latin typeface="+mn-lt"/>
                <a:sym typeface="Wingdings" pitchFamily="2" charset="2"/>
              </a:rPr>
              <a:t>Μόλυνση </a:t>
            </a:r>
            <a:r>
              <a:rPr lang="el-GR" sz="2400" dirty="0">
                <a:solidFill>
                  <a:prstClr val="black"/>
                </a:solidFill>
                <a:latin typeface="+mn-lt"/>
                <a:sym typeface="Wingdings" pitchFamily="2" charset="2"/>
              </a:rPr>
              <a:t>(φυματίωση, βρογχεκτασία), </a:t>
            </a:r>
            <a:r>
              <a:rPr lang="el-GR" sz="2400" u="sng" dirty="0">
                <a:solidFill>
                  <a:prstClr val="black"/>
                </a:solidFill>
                <a:latin typeface="+mn-lt"/>
                <a:sym typeface="Wingdings" pitchFamily="2" charset="2"/>
              </a:rPr>
              <a:t>έμφραγμα, καρκίνωμα, πνευμονικό οίδημα, πνευμονική εμβολή, τραύμα </a:t>
            </a:r>
            <a:r>
              <a:rPr lang="el-GR" sz="2400" dirty="0">
                <a:solidFill>
                  <a:prstClr val="black"/>
                </a:solidFill>
                <a:latin typeface="+mn-lt"/>
                <a:sym typeface="Wingdings" pitchFamily="2" charset="2"/>
              </a:rPr>
              <a:t>(διασωλήνωσης, τραχειοστομίας, πνευμονικής θλάσης, συχνής αναρρόφησης βρογχικών εκκρίσεων)</a:t>
            </a:r>
            <a:endParaRPr lang="el-GR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2224" y="5021881"/>
            <a:ext cx="4369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Εισπνοή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καπνού (τζάκι, καπνός τσιγάρου, ηρωίνη), σκόνη κάρβουνου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355" y="1705773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Αφρώδη</a:t>
            </a:r>
            <a:endParaRPr lang="en-US" sz="2400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239" y="2268000"/>
            <a:ext cx="1675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Αιμόπτυση</a:t>
            </a:r>
            <a:r>
              <a:rPr lang="el-GR" sz="2400" dirty="0">
                <a:solidFill>
                  <a:srgbClr val="004A82"/>
                </a:solidFill>
                <a:latin typeface="+mn-lt"/>
              </a:rPr>
              <a:t> 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	</a:t>
            </a:r>
            <a:endParaRPr lang="en-US" sz="2400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3576" y="5021884"/>
            <a:ext cx="1746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Μαύρα 		</a:t>
            </a:r>
            <a:endParaRPr lang="en-US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38930" y="1705769"/>
            <a:ext cx="2893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Πνευμονικό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οίδημα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02217" y="1043121"/>
            <a:ext cx="961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Αίτια</a:t>
            </a:r>
            <a:endParaRPr lang="el-GR" sz="2400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263" y="6259244"/>
            <a:ext cx="4806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1996; Prendergast &amp; Russo, 2006)</a:t>
            </a:r>
            <a:endParaRPr lang="el-GR" sz="1600" dirty="0">
              <a:solidFill>
                <a:prstClr val="black"/>
              </a:solidFill>
              <a:latin typeface="Calibri"/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29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>
                <a:solidFill>
                  <a:srgbClr val="004A82"/>
                </a:solidFill>
              </a:rPr>
              <a:t>(</a:t>
            </a:r>
            <a:r>
              <a:rPr lang="el-GR" sz="3200" b="0" dirty="0" smtClean="0">
                <a:solidFill>
                  <a:srgbClr val="004A82"/>
                </a:solidFill>
              </a:rPr>
              <a:t>1</a:t>
            </a:r>
            <a:r>
              <a:rPr lang="en-US" sz="3200" b="0" dirty="0" smtClean="0">
                <a:solidFill>
                  <a:srgbClr val="004A82"/>
                </a:solidFill>
              </a:rPr>
              <a:t>1</a:t>
            </a:r>
            <a:r>
              <a:rPr lang="el-GR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>
                <a:solidFill>
                  <a:srgbClr val="004A82"/>
                </a:solidFill>
              </a:rPr>
              <a:t>από 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4176464" cy="2808312"/>
          </a:xfrm>
        </p:spPr>
        <p:txBody>
          <a:bodyPr>
            <a:normAutofit lnSpcReduction="10000"/>
          </a:bodyPr>
          <a:lstStyle/>
          <a:p>
            <a:pPr marL="0" lvl="0" indent="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Αξιολόγηση όγκου πτυέλων</a:t>
            </a:r>
          </a:p>
          <a:p>
            <a:pPr lvl="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1 μικρό κουταλάκι</a:t>
            </a:r>
          </a:p>
          <a:p>
            <a:pPr lvl="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1 θήκη αυγού</a:t>
            </a:r>
          </a:p>
          <a:p>
            <a:pPr lvl="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½ φλιτζάνι</a:t>
            </a:r>
          </a:p>
          <a:p>
            <a:pPr lvl="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1 φλιτζάνι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572000" y="1648256"/>
            <a:ext cx="410445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600" b="1" dirty="0">
                <a:solidFill>
                  <a:srgbClr val="820000"/>
                </a:solidFill>
                <a:latin typeface="Calibri"/>
              </a:rPr>
              <a:t>Αξιολόγηση οσμής πτυέλων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Οσμή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λοίμωξη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Αποκρουστική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=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λοίμωξη με  αναερόβιους οργανισμούς</a:t>
            </a:r>
          </a:p>
          <a:p>
            <a:pPr lvl="0"/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27984" y="1772816"/>
            <a:ext cx="0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9263" y="6259244"/>
            <a:ext cx="4806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1996; Prendergast &amp; Russo, 2006)</a:t>
            </a:r>
            <a:endParaRPr lang="el-GR" sz="1600" dirty="0">
              <a:solidFill>
                <a:prstClr val="black"/>
              </a:solidFill>
              <a:latin typeface="Calibri"/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69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25" y="375368"/>
            <a:ext cx="1584176" cy="1484260"/>
          </a:xfrm>
          <a:prstGeom prst="rect">
            <a:avLst/>
          </a:prstGeom>
          <a:ln>
            <a:noFill/>
          </a:ln>
          <a:effectLst>
            <a:outerShdw blurRad="114300" dist="139700" dir="2700000" sx="98000" sy="98000" algn="tl" rotWithShape="0">
              <a:srgbClr val="333333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>
                <a:solidFill>
                  <a:srgbClr val="004A82"/>
                </a:solidFill>
              </a:rPr>
              <a:t>(</a:t>
            </a:r>
            <a:r>
              <a:rPr lang="el-GR" sz="3200" b="0" dirty="0" smtClean="0">
                <a:solidFill>
                  <a:srgbClr val="004A82"/>
                </a:solidFill>
              </a:rPr>
              <a:t>1</a:t>
            </a:r>
            <a:r>
              <a:rPr lang="en-US" sz="3200" b="0" dirty="0" smtClean="0">
                <a:solidFill>
                  <a:srgbClr val="004A82"/>
                </a:solidFill>
              </a:rPr>
              <a:t>2</a:t>
            </a:r>
            <a:r>
              <a:rPr lang="el-GR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>
                <a:solidFill>
                  <a:srgbClr val="004A82"/>
                </a:solidFill>
              </a:rPr>
              <a:t>από 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39" y="2326142"/>
            <a:ext cx="8667634" cy="12182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Προσοχή </a:t>
            </a:r>
            <a:r>
              <a:rPr lang="el-GR" sz="2400" dirty="0">
                <a:solidFill>
                  <a:prstClr val="black"/>
                </a:solidFill>
              </a:rPr>
              <a:t>όταν είναι επίμονος, </a:t>
            </a:r>
            <a:r>
              <a:rPr lang="el-GR" sz="2400" dirty="0" smtClean="0">
                <a:solidFill>
                  <a:prstClr val="black"/>
                </a:solidFill>
              </a:rPr>
              <a:t>παραγωγικός ή προκαλεί πόνο</a:t>
            </a:r>
            <a:endParaRPr lang="el-GR" sz="24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400" dirty="0">
                <a:solidFill>
                  <a:prstClr val="black"/>
                </a:solidFill>
              </a:rPr>
              <a:t>Υποτιμάται από τους καπνιστές και από αυτούς που καταπίνουν τα πτύελά </a:t>
            </a:r>
            <a:r>
              <a:rPr lang="el-GR" sz="2400" dirty="0" smtClean="0">
                <a:solidFill>
                  <a:prstClr val="black"/>
                </a:solidFill>
              </a:rPr>
              <a:t>τους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899592" y="6309320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1600" dirty="0" smtClean="0">
                <a:latin typeface="Calibri"/>
              </a:rPr>
              <a:t>(</a:t>
            </a:r>
            <a:r>
              <a:rPr lang="en-US" sz="1600" dirty="0" smtClean="0">
                <a:latin typeface="Calibri"/>
              </a:rPr>
              <a:t>Hough, 1997</a:t>
            </a:r>
            <a:r>
              <a:rPr lang="el-GR" sz="1600" dirty="0" smtClean="0">
                <a:latin typeface="Calibri"/>
              </a:rPr>
              <a:t>; </a:t>
            </a:r>
            <a:r>
              <a:rPr lang="en-US" sz="1600" dirty="0" smtClean="0">
                <a:latin typeface="Calibri"/>
              </a:rPr>
              <a:t>Pryor </a:t>
            </a:r>
            <a:r>
              <a:rPr lang="en-US" sz="1600" dirty="0">
                <a:latin typeface="Calibri"/>
              </a:rPr>
              <a:t>&amp; Prasad 2002; </a:t>
            </a:r>
            <a:endParaRPr lang="el-GR" sz="1600" dirty="0" smtClean="0">
              <a:latin typeface="Calibri"/>
            </a:endParaRPr>
          </a:p>
          <a:p>
            <a:pPr lvl="0"/>
            <a:r>
              <a:rPr lang="el-GR" sz="1600" dirty="0" smtClean="0">
                <a:latin typeface="Calibri"/>
              </a:rPr>
              <a:t>Prendergast </a:t>
            </a:r>
            <a:r>
              <a:rPr lang="el-GR" sz="1600" dirty="0">
                <a:latin typeface="Calibri"/>
              </a:rPr>
              <a:t>&amp; Ru</a:t>
            </a:r>
            <a:r>
              <a:rPr lang="en-US" sz="1600" dirty="0" err="1">
                <a:latin typeface="Calibri"/>
              </a:rPr>
              <a:t>ss</a:t>
            </a:r>
            <a:r>
              <a:rPr lang="el-GR" sz="1600" dirty="0">
                <a:latin typeface="Calibri"/>
              </a:rPr>
              <a:t>o, 2006</a:t>
            </a:r>
            <a:r>
              <a:rPr lang="en-US" sz="1600" dirty="0">
                <a:latin typeface="Calibri"/>
              </a:rPr>
              <a:t>; Morice et al., 2007)</a:t>
            </a:r>
            <a:endParaRPr lang="el-GR" sz="1600" dirty="0"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6" y="980728"/>
            <a:ext cx="1093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820000"/>
                </a:solidFill>
                <a:latin typeface="+mn-lt"/>
              </a:rPr>
              <a:t>Βήχας</a:t>
            </a:r>
            <a:endParaRPr lang="en-US" sz="2800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2499" y="1503948"/>
            <a:ext cx="6539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71600" y="3573016"/>
            <a:ext cx="4981139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defRPr/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Ερωτήσεις: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Πότε άρχισε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;</a:t>
            </a:r>
            <a:endParaRPr lang="el-GR" sz="2400" dirty="0">
              <a:solidFill>
                <a:prstClr val="black"/>
              </a:solidFill>
              <a:latin typeface="+mn-lt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Τ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ι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πιστεύεις ότι τον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προκαλεί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;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Είναι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παραγωγικός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ή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ξηρός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;</a:t>
            </a:r>
            <a:endParaRPr lang="el-GR" sz="2400" dirty="0">
              <a:solidFill>
                <a:prstClr val="black"/>
              </a:solidFill>
              <a:latin typeface="+mn-lt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Προκαλεί πόνο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;</a:t>
            </a:r>
            <a:endParaRPr lang="el-GR" sz="2400" dirty="0">
              <a:solidFill>
                <a:prstClr val="black"/>
              </a:solidFill>
              <a:latin typeface="+mn-lt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Σε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κρατάει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ξύπνιο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;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 </a:t>
            </a:r>
            <a:endParaRPr lang="el-GR" sz="2400" dirty="0">
              <a:solidFill>
                <a:prstClr val="black"/>
              </a:solidFill>
              <a:latin typeface="+mn-lt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Σχετίζεται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με το φαγητό ή το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ποτό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;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(υποψία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εισρόφησης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646" y="1539522"/>
            <a:ext cx="7942651" cy="7571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Είναι ένα προστατευτικό αντανακλαστικό , το οποίο απομακρύνει εκκρίσεις ή ξένα σώματα από τους αεραγωγούς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92498" y="2319270"/>
            <a:ext cx="8555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9552" y="3645024"/>
            <a:ext cx="0" cy="2546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4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>
                <a:solidFill>
                  <a:srgbClr val="004A82"/>
                </a:solidFill>
              </a:rPr>
              <a:t>(</a:t>
            </a:r>
            <a:r>
              <a:rPr lang="el-GR" sz="3200" b="0" dirty="0" smtClean="0">
                <a:solidFill>
                  <a:srgbClr val="004A82"/>
                </a:solidFill>
              </a:rPr>
              <a:t>1</a:t>
            </a:r>
            <a:r>
              <a:rPr lang="en-US" sz="3200" b="0" dirty="0" smtClean="0">
                <a:solidFill>
                  <a:srgbClr val="004A82"/>
                </a:solidFill>
              </a:rPr>
              <a:t>3</a:t>
            </a:r>
            <a:r>
              <a:rPr lang="el-GR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>
                <a:solidFill>
                  <a:srgbClr val="004A82"/>
                </a:solidFill>
              </a:rPr>
              <a:t>από 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24036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2400"/>
              </a:spcBef>
              <a:spcAft>
                <a:spcPts val="2400"/>
              </a:spcAft>
              <a:buNone/>
            </a:pPr>
            <a:r>
              <a:rPr lang="el-GR" sz="2800" b="1" dirty="0">
                <a:solidFill>
                  <a:srgbClr val="820000"/>
                </a:solidFill>
              </a:rPr>
              <a:t>Μηχανισμός πρόκλησης του </a:t>
            </a:r>
            <a:r>
              <a:rPr lang="el-GR" sz="2800" b="1" dirty="0" smtClean="0">
                <a:solidFill>
                  <a:srgbClr val="820000"/>
                </a:solidFill>
              </a:rPr>
              <a:t>βήχα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Εισπνοή </a:t>
            </a:r>
            <a:r>
              <a:rPr lang="el-GR" sz="2400" dirty="0">
                <a:solidFill>
                  <a:prstClr val="black"/>
                </a:solidFill>
              </a:rPr>
              <a:t>περίπου 2.5 </a:t>
            </a:r>
            <a:r>
              <a:rPr lang="en-US" sz="2400" dirty="0" smtClean="0">
                <a:solidFill>
                  <a:prstClr val="black"/>
                </a:solidFill>
              </a:rPr>
              <a:t>lt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αέρα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Κλείσιμο </a:t>
            </a:r>
            <a:r>
              <a:rPr lang="el-GR" sz="2400" dirty="0">
                <a:solidFill>
                  <a:prstClr val="black"/>
                </a:solidFill>
              </a:rPr>
              <a:t>επιγλωττίδας και φωνητικών  χορδών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Σύσπαση </a:t>
            </a:r>
            <a:r>
              <a:rPr lang="el-GR" sz="2400" dirty="0">
                <a:solidFill>
                  <a:prstClr val="black"/>
                </a:solidFill>
              </a:rPr>
              <a:t>κοιλιακών και αύξηση της ενδοκοιλιακής πίεσης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Άνοιγμα </a:t>
            </a:r>
            <a:r>
              <a:rPr lang="el-GR" sz="2400" dirty="0">
                <a:solidFill>
                  <a:prstClr val="black"/>
                </a:solidFill>
              </a:rPr>
              <a:t>της επιγλωττίδας και έξοδος του αέρα από τους πνεύμονες με μεγάλη ταχύτητα </a:t>
            </a:r>
            <a:endParaRPr lang="en-US" sz="24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-5656" y="6267570"/>
            <a:ext cx="4217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Calibri"/>
              </a:rPr>
              <a:t>(Pryor &amp; Prasad 2002; Hough, 1997</a:t>
            </a:r>
            <a:r>
              <a:rPr lang="el-GR" sz="1600" dirty="0">
                <a:latin typeface="Calibri"/>
              </a:rPr>
              <a:t>; </a:t>
            </a:r>
            <a:endParaRPr lang="el-GR" sz="1600" dirty="0" smtClean="0">
              <a:latin typeface="Calibri"/>
            </a:endParaRPr>
          </a:p>
          <a:p>
            <a:pPr lvl="0"/>
            <a:r>
              <a:rPr lang="el-GR" sz="1600" dirty="0" smtClean="0">
                <a:latin typeface="Calibri"/>
              </a:rPr>
              <a:t>Prendergast </a:t>
            </a:r>
            <a:r>
              <a:rPr lang="el-GR" sz="1600" dirty="0">
                <a:latin typeface="Calibri"/>
              </a:rPr>
              <a:t>&amp; Ru</a:t>
            </a:r>
            <a:r>
              <a:rPr lang="en-US" sz="1600" dirty="0">
                <a:latin typeface="Calibri"/>
              </a:rPr>
              <a:t>ss</a:t>
            </a:r>
            <a:r>
              <a:rPr lang="el-GR" sz="1600" dirty="0">
                <a:latin typeface="Calibri"/>
              </a:rPr>
              <a:t>o, 2006</a:t>
            </a:r>
            <a:r>
              <a:rPr lang="en-US" sz="1600" dirty="0">
                <a:latin typeface="Calibri"/>
              </a:rPr>
              <a:t>; Morice et al., 2007)</a:t>
            </a:r>
            <a:endParaRPr lang="el-GR" sz="1600" dirty="0"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2256" y="1844824"/>
            <a:ext cx="7950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5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Η αξιολόγηση αναπνευστικού ασθενή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2079" y="1732095"/>
            <a:ext cx="5401524" cy="2993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E3B3-0445-4CFC-BED8-763D4409E61F}" type="slidenum">
              <a:rPr lang="el-GR" smtClean="0"/>
              <a:pPr/>
              <a:t>1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007620" y="4829727"/>
            <a:ext cx="5210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  <a:latin typeface="Calibri"/>
              </a:rPr>
              <a:t>“Well, it’s not a good sign, that’s for sure…”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3 - TextBox"/>
          <p:cNvSpPr txBox="1">
            <a:spLocks noChangeArrowheads="1"/>
          </p:cNvSpPr>
          <p:nvPr/>
        </p:nvSpPr>
        <p:spPr bwMode="auto">
          <a:xfrm>
            <a:off x="1043609" y="5902452"/>
            <a:ext cx="7056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l-GR" sz="2400" b="1" dirty="0">
                <a:latin typeface="+mn-lt"/>
              </a:rPr>
              <a:t>Λέξεις κλειδιά: 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αξιολόγηση, αναπνευστικές παθήσεις</a:t>
            </a:r>
            <a:r>
              <a:rPr lang="en-US" sz="2400" b="1" dirty="0">
                <a:solidFill>
                  <a:srgbClr val="004A8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15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>
                <a:solidFill>
                  <a:srgbClr val="004A82"/>
                </a:solidFill>
              </a:rPr>
              <a:t>(</a:t>
            </a:r>
            <a:r>
              <a:rPr lang="el-GR" sz="3200" b="0" dirty="0" smtClean="0">
                <a:solidFill>
                  <a:srgbClr val="004A82"/>
                </a:solidFill>
              </a:rPr>
              <a:t>1</a:t>
            </a:r>
            <a:r>
              <a:rPr lang="en-US" sz="3200" b="0" dirty="0">
                <a:solidFill>
                  <a:srgbClr val="004A82"/>
                </a:solidFill>
              </a:rPr>
              <a:t>4</a:t>
            </a:r>
            <a:r>
              <a:rPr lang="el-GR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>
                <a:solidFill>
                  <a:srgbClr val="004A82"/>
                </a:solidFill>
              </a:rPr>
              <a:t>από 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915000" cy="504056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l-GR" sz="2800" b="1" dirty="0">
                <a:solidFill>
                  <a:srgbClr val="820000"/>
                </a:solidFill>
              </a:rPr>
              <a:t>Πόνος  σε αναπνευστικό ασθενή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400" dirty="0">
                <a:solidFill>
                  <a:prstClr val="black"/>
                </a:solidFill>
              </a:rPr>
              <a:t>Φλεγμονή στον υπεζωκότα/τραχεία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Μυοσκελετικός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l-GR" sz="2400" dirty="0" smtClean="0">
              <a:solidFill>
                <a:prstClr val="black"/>
              </a:solidFill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l-GR" sz="24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  <a:defRPr/>
            </a:pPr>
            <a:r>
              <a:rPr lang="el-GR" sz="2400" b="1" dirty="0">
                <a:solidFill>
                  <a:srgbClr val="004A82"/>
                </a:solidFill>
                <a:sym typeface="Wingdings 3" pitchFamily="18" charset="2"/>
              </a:rPr>
              <a:t>Πλευρικός θωρακικός </a:t>
            </a:r>
            <a:r>
              <a:rPr lang="el-GR" sz="2400" b="1" dirty="0" smtClean="0">
                <a:solidFill>
                  <a:srgbClr val="004A82"/>
                </a:solidFill>
                <a:sym typeface="Wingdings 3" pitchFamily="18" charset="2"/>
              </a:rPr>
              <a:t>πόνος</a:t>
            </a:r>
            <a:endParaRPr lang="el-GR" sz="2400" b="1" dirty="0">
              <a:solidFill>
                <a:srgbClr val="004A82"/>
              </a:solidFill>
              <a:sym typeface="Wingdings 3" pitchFamily="18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  <a:defRPr/>
            </a:pPr>
            <a:r>
              <a:rPr lang="el-GR" sz="2400" b="1" dirty="0" smtClean="0">
                <a:solidFill>
                  <a:srgbClr val="004A82"/>
                </a:solidFill>
                <a:sym typeface="Wingdings 3" pitchFamily="18" charset="2"/>
              </a:rPr>
              <a:t>Μυοσκελετικός </a:t>
            </a:r>
            <a:r>
              <a:rPr lang="el-GR" sz="2400" b="1" dirty="0">
                <a:solidFill>
                  <a:srgbClr val="004A82"/>
                </a:solidFill>
                <a:sym typeface="Wingdings 3" pitchFamily="18" charset="2"/>
              </a:rPr>
              <a:t>πόνος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  <a:defRPr/>
            </a:pPr>
            <a:r>
              <a:rPr lang="el-GR" sz="2400" b="1" dirty="0">
                <a:solidFill>
                  <a:srgbClr val="004A82"/>
                </a:solidFill>
                <a:sym typeface="Wingdings 3" pitchFamily="18" charset="2"/>
              </a:rPr>
              <a:t>Κεντρικός πόνος </a:t>
            </a:r>
            <a:endParaRPr lang="el-GR" sz="2400" b="1" dirty="0" smtClean="0">
              <a:solidFill>
                <a:srgbClr val="004A82"/>
              </a:solidFill>
              <a:sym typeface="Wingdings 3" pitchFamily="18" charset="2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  <a:defRPr/>
            </a:pPr>
            <a:r>
              <a:rPr lang="el-GR" sz="2400" b="1" dirty="0">
                <a:solidFill>
                  <a:srgbClr val="004A82"/>
                </a:solidFill>
                <a:sym typeface="Wingdings 3" pitchFamily="18" charset="2"/>
              </a:rPr>
              <a:t>Στηθάγχη 	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39478"/>
            <a:ext cx="1835150" cy="185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5656" y="6267570"/>
            <a:ext cx="4217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Calibri"/>
              </a:rPr>
              <a:t>(Pryor &amp; Prasad 2002; Hough, 1997</a:t>
            </a:r>
            <a:r>
              <a:rPr lang="el-GR" sz="1600" dirty="0">
                <a:latin typeface="Calibri"/>
              </a:rPr>
              <a:t>; </a:t>
            </a:r>
            <a:endParaRPr lang="el-GR" sz="1600" dirty="0" smtClean="0">
              <a:latin typeface="Calibri"/>
            </a:endParaRPr>
          </a:p>
          <a:p>
            <a:pPr lvl="0"/>
            <a:r>
              <a:rPr lang="el-GR" sz="1600" dirty="0" smtClean="0">
                <a:latin typeface="Calibri"/>
              </a:rPr>
              <a:t>Prendergast </a:t>
            </a:r>
            <a:r>
              <a:rPr lang="el-GR" sz="1600" dirty="0">
                <a:latin typeface="Calibri"/>
              </a:rPr>
              <a:t>&amp; Ru</a:t>
            </a:r>
            <a:r>
              <a:rPr lang="en-US" sz="1600" dirty="0">
                <a:latin typeface="Calibri"/>
              </a:rPr>
              <a:t>ss</a:t>
            </a:r>
            <a:r>
              <a:rPr lang="el-GR" sz="1600" dirty="0">
                <a:latin typeface="Calibri"/>
              </a:rPr>
              <a:t>o, 2006</a:t>
            </a:r>
            <a:r>
              <a:rPr lang="en-US" sz="1600" dirty="0">
                <a:latin typeface="Calibri"/>
              </a:rPr>
              <a:t>; Morice et al., 2007)</a:t>
            </a:r>
            <a:endParaRPr lang="el-GR" sz="1600" dirty="0"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9552" y="3068960"/>
            <a:ext cx="5832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85389" y="4024754"/>
            <a:ext cx="2843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Causes of Chest Pain, </a:t>
            </a:r>
            <a:r>
              <a:rPr lang="en-US" sz="1200" dirty="0" smtClean="0">
                <a:hlinkClick r:id="rId4"/>
              </a:rPr>
              <a:t>chestpainaftereating.ne</a:t>
            </a:r>
            <a:r>
              <a:rPr lang="en-US" sz="1200" dirty="0" smtClean="0">
                <a:hlinkClick r:id="rId5"/>
              </a:rPr>
              <a:t>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80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>
                <a:solidFill>
                  <a:srgbClr val="004A82"/>
                </a:solidFill>
              </a:rPr>
              <a:t>(</a:t>
            </a:r>
            <a:r>
              <a:rPr lang="el-GR" sz="3200" b="0" dirty="0" smtClean="0">
                <a:solidFill>
                  <a:srgbClr val="004A82"/>
                </a:solidFill>
              </a:rPr>
              <a:t>15 </a:t>
            </a:r>
            <a:r>
              <a:rPr lang="el-GR" sz="3200" b="0" dirty="0">
                <a:solidFill>
                  <a:srgbClr val="004A82"/>
                </a:solidFill>
              </a:rPr>
              <a:t>από 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l-GR" sz="2800" b="1" dirty="0" smtClean="0">
                <a:solidFill>
                  <a:srgbClr val="820000"/>
                </a:solidFill>
                <a:sym typeface="Wingdings 3" pitchFamily="18" charset="2"/>
              </a:rPr>
              <a:t>Πλευρικός </a:t>
            </a:r>
            <a:r>
              <a:rPr lang="el-GR" sz="2800" b="1" dirty="0">
                <a:solidFill>
                  <a:srgbClr val="820000"/>
                </a:solidFill>
                <a:sym typeface="Wingdings 3" pitchFamily="18" charset="2"/>
              </a:rPr>
              <a:t>θωρακικός πόνος: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004A82"/>
                </a:solidFill>
                <a:sym typeface="Wingdings 3" pitchFamily="18" charset="2"/>
              </a:rPr>
              <a:t>Οφείλεται</a:t>
            </a:r>
            <a:r>
              <a:rPr lang="el-GR" sz="2400" dirty="0" smtClean="0">
                <a:solidFill>
                  <a:prstClr val="black"/>
                </a:solidFill>
                <a:sym typeface="Wingdings 3" pitchFamily="18" charset="2"/>
              </a:rPr>
              <a:t> </a:t>
            </a:r>
            <a:r>
              <a:rPr lang="el-GR" sz="2400" dirty="0">
                <a:solidFill>
                  <a:prstClr val="black"/>
                </a:solidFill>
                <a:sym typeface="Wingdings 3" pitchFamily="18" charset="2"/>
              </a:rPr>
              <a:t>σε φλεγμονή του τοιχωματικού υπεζωκότα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004A82"/>
                </a:solidFill>
                <a:sym typeface="Wingdings 3" pitchFamily="18" charset="2"/>
              </a:rPr>
              <a:t>Περιγράφεται</a:t>
            </a:r>
            <a:r>
              <a:rPr lang="el-GR" sz="2400" dirty="0" smtClean="0">
                <a:solidFill>
                  <a:srgbClr val="004A82"/>
                </a:solidFill>
                <a:sym typeface="Wingdings 3" pitchFamily="18" charset="2"/>
              </a:rPr>
              <a:t> </a:t>
            </a:r>
            <a:r>
              <a:rPr lang="el-GR" sz="2400" dirty="0">
                <a:solidFill>
                  <a:prstClr val="black"/>
                </a:solidFill>
                <a:sym typeface="Wingdings 3" pitchFamily="18" charset="2"/>
              </a:rPr>
              <a:t>ως οξύς σοβαρός που επιδεινώνεται στην εισπνοή και στο βήχα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004A82"/>
                </a:solidFill>
                <a:sym typeface="Wingdings 3" pitchFamily="18" charset="2"/>
              </a:rPr>
              <a:t>Δεν </a:t>
            </a:r>
            <a:r>
              <a:rPr lang="el-GR" sz="2400" b="1" dirty="0">
                <a:solidFill>
                  <a:srgbClr val="004A82"/>
                </a:solidFill>
                <a:sym typeface="Wingdings 3" pitchFamily="18" charset="2"/>
              </a:rPr>
              <a:t>αναπαράγεται </a:t>
            </a:r>
            <a:r>
              <a:rPr lang="el-GR" sz="2400" dirty="0">
                <a:solidFill>
                  <a:prstClr val="black"/>
                </a:solidFill>
                <a:sym typeface="Wingdings 3" pitchFamily="18" charset="2"/>
              </a:rPr>
              <a:t>με την ψηλάφηση </a:t>
            </a:r>
            <a:endParaRPr lang="el-GR" sz="2400" dirty="0" smtClean="0">
              <a:solidFill>
                <a:prstClr val="black"/>
              </a:solidFill>
              <a:sym typeface="Wingdings 3" pitchFamily="18" charset="2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l-GR" sz="2400" b="1" dirty="0">
                <a:solidFill>
                  <a:prstClr val="black"/>
                </a:solidFill>
                <a:sym typeface="Wingdings 3" pitchFamily="18" charset="2"/>
              </a:rPr>
              <a:t>	</a:t>
            </a:r>
          </a:p>
          <a:p>
            <a:pPr marL="457200" lvl="0" indent="-457200">
              <a:lnSpc>
                <a:spcPct val="90000"/>
              </a:lnSpc>
              <a:buFont typeface="Arial" pitchFamily="34" charset="0"/>
              <a:buAutoNum type="arabicPeriod" startAt="2"/>
              <a:defRPr/>
            </a:pPr>
            <a:r>
              <a:rPr lang="el-GR" sz="2800" b="1" dirty="0">
                <a:solidFill>
                  <a:srgbClr val="820000"/>
                </a:solidFill>
                <a:sym typeface="Wingdings 3" pitchFamily="18" charset="2"/>
              </a:rPr>
              <a:t>Μυοσκελετικός πόνος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004A82"/>
                </a:solidFill>
                <a:sym typeface="Wingdings 3" pitchFamily="18" charset="2"/>
              </a:rPr>
              <a:t>Προέρχεται</a:t>
            </a:r>
            <a:r>
              <a:rPr lang="el-GR" sz="2400" dirty="0" smtClean="0">
                <a:sym typeface="Wingdings 3" pitchFamily="18" charset="2"/>
              </a:rPr>
              <a:t> </a:t>
            </a:r>
            <a:r>
              <a:rPr lang="el-GR" sz="2400" dirty="0">
                <a:sym typeface="Wingdings 3" pitchFamily="18" charset="2"/>
              </a:rPr>
              <a:t>από μυς, οστά, αρθρώσεις, νεύρα του θωρακικού κλωβού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004A82"/>
                </a:solidFill>
                <a:sym typeface="Wingdings 3" pitchFamily="18" charset="2"/>
              </a:rPr>
              <a:t>Είναι εντοπισμένος</a:t>
            </a:r>
            <a:r>
              <a:rPr lang="el-GR" sz="2400" dirty="0">
                <a:sym typeface="Wingdings 3" pitchFamily="18" charset="2"/>
              </a:rPr>
              <a:t>, επιτείνεται με τις κινήσεις του θώρακα/άνω άκρων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004A82"/>
                </a:solidFill>
                <a:sym typeface="Wingdings 3" pitchFamily="18" charset="2"/>
              </a:rPr>
              <a:t>Αναπαράγεται </a:t>
            </a:r>
            <a:r>
              <a:rPr lang="el-GR" sz="2400" dirty="0">
                <a:sym typeface="Wingdings 3" pitchFamily="18" charset="2"/>
              </a:rPr>
              <a:t>με την ψηλάφηση</a:t>
            </a:r>
            <a:endParaRPr lang="en-US" sz="2400" dirty="0">
              <a:sym typeface="Wingdings 3" pitchFamily="18" charset="2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-5656" y="6267570"/>
            <a:ext cx="4217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Calibri"/>
              </a:rPr>
              <a:t>(Pryor &amp; Prasad 2002; Hough, 1997</a:t>
            </a:r>
            <a:r>
              <a:rPr lang="el-GR" sz="1600" dirty="0">
                <a:latin typeface="Calibri"/>
              </a:rPr>
              <a:t>; </a:t>
            </a:r>
            <a:endParaRPr lang="el-GR" sz="1600" dirty="0" smtClean="0">
              <a:latin typeface="Calibri"/>
            </a:endParaRPr>
          </a:p>
          <a:p>
            <a:pPr lvl="0"/>
            <a:r>
              <a:rPr lang="el-GR" sz="1600" dirty="0" smtClean="0">
                <a:latin typeface="Calibri"/>
              </a:rPr>
              <a:t>Prendergast </a:t>
            </a:r>
            <a:r>
              <a:rPr lang="el-GR" sz="1600" dirty="0">
                <a:latin typeface="Calibri"/>
              </a:rPr>
              <a:t>&amp; Ru</a:t>
            </a:r>
            <a:r>
              <a:rPr lang="en-US" sz="1600" dirty="0">
                <a:latin typeface="Calibri"/>
              </a:rPr>
              <a:t>ss</a:t>
            </a:r>
            <a:r>
              <a:rPr lang="el-GR" sz="1600" dirty="0">
                <a:latin typeface="Calibri"/>
              </a:rPr>
              <a:t>o, 2006</a:t>
            </a:r>
            <a:r>
              <a:rPr lang="en-US" sz="1600" dirty="0">
                <a:latin typeface="Calibri"/>
              </a:rPr>
              <a:t>; Morice et al., 2007)</a:t>
            </a:r>
            <a:endParaRPr lang="el-GR" sz="1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5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>
                <a:solidFill>
                  <a:srgbClr val="004A82"/>
                </a:solidFill>
              </a:rPr>
              <a:t>(</a:t>
            </a:r>
            <a:r>
              <a:rPr lang="el-GR" sz="3200" b="0" dirty="0" smtClean="0">
                <a:solidFill>
                  <a:srgbClr val="004A82"/>
                </a:solidFill>
              </a:rPr>
              <a:t>16 </a:t>
            </a:r>
            <a:r>
              <a:rPr lang="el-GR" sz="3200" b="0" dirty="0">
                <a:solidFill>
                  <a:srgbClr val="004A82"/>
                </a:solidFill>
              </a:rPr>
              <a:t>από 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35592"/>
            <a:ext cx="8229600" cy="468052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  <a:defRPr/>
            </a:pPr>
            <a:endParaRPr lang="el-GR" sz="2400" b="1" dirty="0">
              <a:solidFill>
                <a:srgbClr val="0000FF"/>
              </a:solidFill>
              <a:sym typeface="Wingdings 3" pitchFamily="18" charset="2"/>
            </a:endParaRPr>
          </a:p>
          <a:p>
            <a:pPr marL="457200" lvl="0" indent="-457200">
              <a:lnSpc>
                <a:spcPct val="90000"/>
              </a:lnSpc>
              <a:buFont typeface="+mj-lt"/>
              <a:buAutoNum type="arabicPeriod" startAt="3"/>
              <a:defRPr/>
            </a:pPr>
            <a:r>
              <a:rPr lang="el-GR" sz="2800" b="1" dirty="0">
                <a:solidFill>
                  <a:srgbClr val="820000"/>
                </a:solidFill>
                <a:sym typeface="Wingdings 3" pitchFamily="18" charset="2"/>
              </a:rPr>
              <a:t>Κεντρικός </a:t>
            </a:r>
            <a:r>
              <a:rPr lang="el-GR" sz="2800" b="1" dirty="0" smtClean="0">
                <a:solidFill>
                  <a:srgbClr val="820000"/>
                </a:solidFill>
                <a:sym typeface="Wingdings 3" pitchFamily="18" charset="2"/>
              </a:rPr>
              <a:t>πόνος  </a:t>
            </a:r>
            <a:endParaRPr lang="el-GR" sz="2800" b="1" dirty="0">
              <a:solidFill>
                <a:srgbClr val="820000"/>
              </a:solidFill>
              <a:sym typeface="Wingdings 3" pitchFamily="18" charset="2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004A82"/>
                </a:solidFill>
                <a:sym typeface="Wingdings 3" pitchFamily="18" charset="2"/>
              </a:rPr>
              <a:t>Επιδεινώνεται</a:t>
            </a:r>
            <a:r>
              <a:rPr lang="el-GR" sz="2400" dirty="0" smtClean="0">
                <a:solidFill>
                  <a:srgbClr val="333399"/>
                </a:solidFill>
                <a:sym typeface="Wingdings 3" pitchFamily="18" charset="2"/>
              </a:rPr>
              <a:t> </a:t>
            </a:r>
            <a:r>
              <a:rPr lang="el-GR" sz="2400" dirty="0">
                <a:solidFill>
                  <a:prstClr val="black"/>
                </a:solidFill>
                <a:sym typeface="Wingdings 3" pitchFamily="18" charset="2"/>
              </a:rPr>
              <a:t>με το βήχα οφείλεται σε τραχειίτιδα και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004A82"/>
                </a:solidFill>
                <a:sym typeface="Wingdings 3" pitchFamily="18" charset="2"/>
              </a:rPr>
              <a:t>Σχετίζεται</a:t>
            </a:r>
            <a:r>
              <a:rPr lang="el-GR" sz="2400" dirty="0" smtClean="0">
                <a:solidFill>
                  <a:prstClr val="black"/>
                </a:solidFill>
                <a:sym typeface="Wingdings 3" pitchFamily="18" charset="2"/>
              </a:rPr>
              <a:t> </a:t>
            </a:r>
            <a:r>
              <a:rPr lang="el-GR" sz="2400" dirty="0">
                <a:solidFill>
                  <a:prstClr val="black"/>
                </a:solidFill>
                <a:sym typeface="Wingdings 3" pitchFamily="18" charset="2"/>
              </a:rPr>
              <a:t>με λοίμωξη του ανώτερου αναπνευστικού</a:t>
            </a:r>
          </a:p>
          <a:p>
            <a:pPr marL="0" lvl="0" indent="0">
              <a:lnSpc>
                <a:spcPct val="90000"/>
              </a:lnSpc>
              <a:buNone/>
              <a:defRPr/>
            </a:pPr>
            <a:endParaRPr lang="el-GR" sz="2400" b="1" dirty="0">
              <a:solidFill>
                <a:prstClr val="black"/>
              </a:solidFill>
              <a:sym typeface="Wingdings 3" pitchFamily="18" charset="2"/>
            </a:endParaRPr>
          </a:p>
          <a:p>
            <a:pPr marL="457200" lvl="0" indent="-457200">
              <a:lnSpc>
                <a:spcPct val="90000"/>
              </a:lnSpc>
              <a:buFont typeface="+mj-lt"/>
              <a:buAutoNum type="arabicPeriod" startAt="4"/>
              <a:defRPr/>
            </a:pPr>
            <a:r>
              <a:rPr lang="el-GR" sz="2800" b="1" dirty="0" smtClean="0">
                <a:solidFill>
                  <a:srgbClr val="820000"/>
                </a:solidFill>
                <a:sym typeface="Wingdings 3" pitchFamily="18" charset="2"/>
              </a:rPr>
              <a:t>Στηθάγχη</a:t>
            </a:r>
          </a:p>
          <a:p>
            <a:pPr marL="450850" lvl="0" indent="0">
              <a:lnSpc>
                <a:spcPct val="90000"/>
              </a:lnSpc>
              <a:buNone/>
              <a:defRPr/>
            </a:pPr>
            <a:r>
              <a:rPr lang="el-GR" sz="2400" dirty="0" smtClean="0">
                <a:solidFill>
                  <a:prstClr val="black"/>
                </a:solidFill>
                <a:sym typeface="Wingdings 3" pitchFamily="18" charset="2"/>
              </a:rPr>
              <a:t>Οξύς</a:t>
            </a:r>
            <a:r>
              <a:rPr lang="el-GR" sz="2400" dirty="0">
                <a:solidFill>
                  <a:prstClr val="black"/>
                </a:solidFill>
                <a:sym typeface="Wingdings 3" pitchFamily="18" charset="2"/>
              </a:rPr>
              <a:t>, ασφυκτικός πόνος λόγω ισχαιμίας του μυοκαρδίου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-5656" y="6267570"/>
            <a:ext cx="4217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Calibri"/>
              </a:rPr>
              <a:t>(Pryor &amp; Prasad 2002; Hough, 1997</a:t>
            </a:r>
            <a:r>
              <a:rPr lang="el-GR" sz="1600" dirty="0">
                <a:latin typeface="Calibri"/>
              </a:rPr>
              <a:t>; </a:t>
            </a:r>
            <a:endParaRPr lang="el-GR" sz="1600" dirty="0" smtClean="0">
              <a:latin typeface="Calibri"/>
            </a:endParaRPr>
          </a:p>
          <a:p>
            <a:pPr lvl="0"/>
            <a:r>
              <a:rPr lang="el-GR" sz="1600" dirty="0" smtClean="0">
                <a:latin typeface="Calibri"/>
              </a:rPr>
              <a:t>Prendergast </a:t>
            </a:r>
            <a:r>
              <a:rPr lang="el-GR" sz="1600" dirty="0">
                <a:latin typeface="Calibri"/>
              </a:rPr>
              <a:t>&amp; Ru</a:t>
            </a:r>
            <a:r>
              <a:rPr lang="en-US" sz="1600" dirty="0">
                <a:latin typeface="Calibri"/>
              </a:rPr>
              <a:t>ss</a:t>
            </a:r>
            <a:r>
              <a:rPr lang="el-GR" sz="1600" dirty="0">
                <a:latin typeface="Calibri"/>
              </a:rPr>
              <a:t>o, 2006</a:t>
            </a:r>
            <a:r>
              <a:rPr lang="en-US" sz="1600" dirty="0">
                <a:latin typeface="Calibri"/>
              </a:rPr>
              <a:t>; Morice et al., 2007)</a:t>
            </a:r>
            <a:endParaRPr lang="el-GR" sz="1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8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>
                <a:solidFill>
                  <a:srgbClr val="004A82"/>
                </a:solidFill>
              </a:rPr>
              <a:t>(</a:t>
            </a:r>
            <a:r>
              <a:rPr lang="el-GR" sz="3200" b="0" dirty="0" smtClean="0">
                <a:solidFill>
                  <a:srgbClr val="004A82"/>
                </a:solidFill>
              </a:rPr>
              <a:t>17 </a:t>
            </a:r>
            <a:r>
              <a:rPr lang="el-GR" sz="3200" b="0" dirty="0">
                <a:solidFill>
                  <a:srgbClr val="004A82"/>
                </a:solidFill>
              </a:rPr>
              <a:t>από 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84" y="1052736"/>
            <a:ext cx="8011939" cy="2088232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sz="2800" b="1" dirty="0">
                <a:solidFill>
                  <a:srgbClr val="820000"/>
                </a:solidFill>
              </a:rPr>
              <a:t>Εκπνευστικός συριγμός </a:t>
            </a:r>
          </a:p>
          <a:p>
            <a:pPr marL="0" lvl="0">
              <a:spcBef>
                <a:spcPts val="600"/>
              </a:spcBef>
              <a:buNone/>
            </a:pPr>
            <a:r>
              <a:rPr lang="el-GR" sz="2400" dirty="0">
                <a:solidFill>
                  <a:prstClr val="black"/>
                </a:solidFill>
              </a:rPr>
              <a:t>Ε</a:t>
            </a:r>
            <a:r>
              <a:rPr lang="el-GR" sz="2400" dirty="0" smtClean="0">
                <a:solidFill>
                  <a:prstClr val="black"/>
                </a:solidFill>
              </a:rPr>
              <a:t>ίναι </a:t>
            </a:r>
            <a:r>
              <a:rPr lang="el-GR" sz="2400" dirty="0">
                <a:solidFill>
                  <a:prstClr val="black"/>
                </a:solidFill>
              </a:rPr>
              <a:t>ένα σφύριγμα ή ένας μουσικός ήχος που παράγεται λόγω της ροής αέρα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μέσα από </a:t>
            </a:r>
            <a:r>
              <a:rPr lang="el-GR" sz="2400" dirty="0" smtClean="0">
                <a:solidFill>
                  <a:prstClr val="black"/>
                </a:solidFill>
              </a:rPr>
              <a:t>«στενούς» αεραγωγούς</a:t>
            </a:r>
            <a:endParaRPr lang="el-GR" sz="24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85880" y="3180768"/>
            <a:ext cx="6174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Θορυβώδης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</a:t>
            </a:r>
          </a:p>
          <a:p>
            <a:pPr marL="342900" lvl="0" indent="-3429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Εργώδης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</a:t>
            </a:r>
          </a:p>
          <a:p>
            <a:pPr marL="342900" lvl="0" indent="-3429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Κροτάλισμα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Επιδεινώνεται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στην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προσπάθεια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;</a:t>
            </a:r>
          </a:p>
        </p:txBody>
      </p:sp>
      <p:sp>
        <p:nvSpPr>
          <p:cNvPr id="6" name="Rectangle 5"/>
          <p:cNvSpPr/>
          <p:nvPr/>
        </p:nvSpPr>
        <p:spPr>
          <a:xfrm>
            <a:off x="-8336" y="6273225"/>
            <a:ext cx="4796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1996; Prendergast &amp; Russo, 2006)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1556792"/>
            <a:ext cx="8155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7544" y="2538145"/>
            <a:ext cx="8155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7544" y="2779694"/>
            <a:ext cx="2266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Χαρακτηριστικά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93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>
                <a:solidFill>
                  <a:srgbClr val="004A82"/>
                </a:solidFill>
              </a:rPr>
              <a:t>(</a:t>
            </a:r>
            <a:r>
              <a:rPr lang="el-GR" sz="3200" b="0" dirty="0" smtClean="0">
                <a:solidFill>
                  <a:srgbClr val="004A82"/>
                </a:solidFill>
              </a:rPr>
              <a:t>18 </a:t>
            </a:r>
            <a:r>
              <a:rPr lang="el-GR" sz="3200" b="0" dirty="0">
                <a:solidFill>
                  <a:srgbClr val="004A82"/>
                </a:solidFill>
              </a:rPr>
              <a:t>από 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427168" cy="4032448"/>
          </a:xfrm>
        </p:spPr>
        <p:txBody>
          <a:bodyPr/>
          <a:lstStyle/>
          <a:p>
            <a:pPr lvl="0">
              <a:buFont typeface="Wingdings" pitchFamily="2" charset="2"/>
              <a:buChar char="Ø"/>
              <a:defRPr/>
            </a:pPr>
            <a:r>
              <a:rPr lang="el-GR" sz="2800" b="1" dirty="0" smtClean="0">
                <a:solidFill>
                  <a:srgbClr val="820000"/>
                </a:solidFill>
              </a:rPr>
              <a:t>Πυρεξία (λοιμώξεις)</a:t>
            </a:r>
            <a:endParaRPr lang="en-US" sz="2800" b="1" dirty="0" smtClean="0">
              <a:solidFill>
                <a:srgbClr val="820000"/>
              </a:solidFill>
            </a:endParaRPr>
          </a:p>
          <a:p>
            <a:pPr lvl="0">
              <a:buFont typeface="Wingdings" pitchFamily="2" charset="2"/>
              <a:buChar char="Ø"/>
              <a:defRPr/>
            </a:pPr>
            <a:endParaRPr lang="en-US" sz="2400" b="1" dirty="0">
              <a:solidFill>
                <a:srgbClr val="333399"/>
              </a:solidFill>
            </a:endParaRPr>
          </a:p>
          <a:p>
            <a:pPr marL="0" lvl="0" indent="0">
              <a:buNone/>
              <a:defRPr/>
            </a:pPr>
            <a:endParaRPr lang="el-GR" sz="2400" b="1" dirty="0">
              <a:solidFill>
                <a:srgbClr val="FF0000"/>
              </a:solidFill>
            </a:endParaRPr>
          </a:p>
          <a:p>
            <a:pPr lvl="0">
              <a:defRPr/>
            </a:pPr>
            <a:endParaRPr lang="el-GR" sz="2400" b="1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el-GR" sz="2400" b="1" dirty="0">
              <a:solidFill>
                <a:srgbClr val="FF0000"/>
              </a:solidFill>
            </a:endParaRPr>
          </a:p>
          <a:p>
            <a:pPr lvl="0">
              <a:defRPr/>
            </a:pPr>
            <a:endParaRPr lang="el-GR" sz="2400" b="1" dirty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el-GR" sz="2800" b="1" dirty="0">
                <a:solidFill>
                  <a:srgbClr val="820000"/>
                </a:solidFill>
              </a:rPr>
              <a:t>Κεφαλαλγία</a:t>
            </a:r>
          </a:p>
          <a:p>
            <a:pPr marL="0" lvl="0" indent="0">
              <a:buNone/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Πρωινή </a:t>
            </a:r>
            <a:r>
              <a:rPr lang="el-GR" sz="2400" dirty="0">
                <a:solidFill>
                  <a:prstClr val="black"/>
                </a:solidFill>
              </a:rPr>
              <a:t>σε ασθενείς με Χρόνια Αναπνευστική Ανεπάρκεια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μπορεί να σημαίνει νυχτερινή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κατακράτηση </a:t>
            </a:r>
            <a:r>
              <a:rPr lang="en-US" sz="2400" dirty="0">
                <a:solidFill>
                  <a:prstClr val="black"/>
                </a:solidFill>
              </a:rPr>
              <a:t>CO2</a:t>
            </a:r>
            <a:endParaRPr lang="el-GR" sz="24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752" y="6290322"/>
            <a:ext cx="4782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1996; Prendergast &amp; Russo, 2006)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2948" y="3227556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Pets Need Help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“, image courtesy of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debspoons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/ FreeDigitalPhotos.net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57" y="1305745"/>
            <a:ext cx="1769055" cy="1921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1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kern="0" dirty="0" smtClean="0">
                <a:solidFill>
                  <a:srgbClr val="004A82"/>
                </a:solidFill>
              </a:rPr>
              <a:t>1</a:t>
            </a:r>
            <a:r>
              <a:rPr lang="el-GR" kern="0" dirty="0">
                <a:solidFill>
                  <a:srgbClr val="004A82"/>
                </a:solidFill>
              </a:rPr>
              <a:t>. Ιστορικό παρούσας κατάστασης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08512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Α. Έναρξη </a:t>
            </a:r>
            <a:r>
              <a:rPr lang="el-GR" sz="2400" dirty="0">
                <a:solidFill>
                  <a:prstClr val="black"/>
                </a:solidFill>
              </a:rPr>
              <a:t>νόσου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Β. Χειρουργείο</a:t>
            </a:r>
            <a:endParaRPr lang="el-GR" sz="2400" dirty="0">
              <a:solidFill>
                <a:prstClr val="black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Γ. Ιατρική </a:t>
            </a:r>
            <a:r>
              <a:rPr lang="el-GR" sz="2400" dirty="0">
                <a:solidFill>
                  <a:prstClr val="black"/>
                </a:solidFill>
              </a:rPr>
              <a:t>κατάσταση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Δ. Χρόνος </a:t>
            </a:r>
            <a:r>
              <a:rPr lang="el-GR" sz="2400" dirty="0">
                <a:solidFill>
                  <a:prstClr val="black"/>
                </a:solidFill>
              </a:rPr>
              <a:t>παραμονής στο νοσοκομείο/Μ.Ε.Θ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 smtClean="0"/>
              <a:t>Ε. Συμπτώματα</a:t>
            </a:r>
            <a:endParaRPr lang="el-GR" sz="24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ΣΤ. Λειτουργικοί </a:t>
            </a:r>
            <a:r>
              <a:rPr lang="el-GR" sz="2400" b="1" dirty="0">
                <a:solidFill>
                  <a:srgbClr val="820000"/>
                </a:solidFill>
              </a:rPr>
              <a:t>περιορισμοί – ποιότητα ζωής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7; </a:t>
            </a:r>
            <a:endParaRPr lang="el-GR" sz="16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Frownfelter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&amp; Dean, 1996; Frownfelter, 1978)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7544" y="4608000"/>
            <a:ext cx="7920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7544" y="5301208"/>
            <a:ext cx="7920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8424" y="1340768"/>
            <a:ext cx="0" cy="3960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3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n-US" kern="0" dirty="0" smtClean="0">
                <a:solidFill>
                  <a:srgbClr val="004A82"/>
                </a:solidFill>
              </a:rPr>
              <a:t>HRQoL</a:t>
            </a:r>
            <a:r>
              <a:rPr lang="el-GR" kern="0" dirty="0" smtClean="0">
                <a:solidFill>
                  <a:srgbClr val="004A82"/>
                </a:solidFill>
              </a:rPr>
              <a:t> </a:t>
            </a:r>
            <a:r>
              <a:rPr lang="el-GR" sz="3200" b="0" kern="0" dirty="0" smtClean="0">
                <a:solidFill>
                  <a:srgbClr val="004A82"/>
                </a:solidFill>
              </a:rPr>
              <a:t>(1 από 4)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1512168"/>
          </a:xfrm>
        </p:spPr>
        <p:txBody>
          <a:bodyPr/>
          <a:lstStyle/>
          <a:p>
            <a:pPr marL="0" lvl="0" algn="just">
              <a:spcBef>
                <a:spcPts val="0"/>
              </a:spcBef>
              <a:buNone/>
            </a:pPr>
            <a:r>
              <a:rPr lang="el-GR" sz="2400" dirty="0">
                <a:solidFill>
                  <a:prstClr val="black"/>
                </a:solidFill>
              </a:rPr>
              <a:t>Οι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λειτουργικές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επιπτώσεις της πάθησης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καθώς και της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συμπτωματικής της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θεραπείας σε έναν ασθενή, όπως αυτές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γίνονται αντιληπτές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από τον ίδιο (</a:t>
            </a:r>
            <a:r>
              <a:rPr lang="en-US" sz="2400" dirty="0">
                <a:solidFill>
                  <a:prstClr val="black"/>
                </a:solidFill>
              </a:rPr>
              <a:t>Schipper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et al</a:t>
            </a:r>
            <a:r>
              <a:rPr lang="el-GR" sz="2400" dirty="0">
                <a:solidFill>
                  <a:prstClr val="black"/>
                </a:solidFill>
              </a:rPr>
              <a:t>., 1996)</a:t>
            </a:r>
          </a:p>
          <a:p>
            <a:pPr lvl="2">
              <a:spcBef>
                <a:spcPts val="0"/>
              </a:spcBef>
              <a:buNone/>
            </a:pPr>
            <a:endParaRPr lang="el-GR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1403648" y="1355576"/>
            <a:ext cx="6336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kern="0" dirty="0" smtClean="0">
                <a:solidFill>
                  <a:srgbClr val="820000"/>
                </a:solidFill>
                <a:latin typeface="+mn-lt"/>
              </a:rPr>
              <a:t>Ποιότητα </a:t>
            </a:r>
            <a:r>
              <a:rPr lang="el-GR" sz="2800" b="1" kern="0" dirty="0">
                <a:solidFill>
                  <a:srgbClr val="820000"/>
                </a:solidFill>
                <a:latin typeface="+mn-lt"/>
              </a:rPr>
              <a:t>ζωής σχετιζόμενη με</a:t>
            </a:r>
            <a:r>
              <a:rPr lang="en-US" sz="2800" b="1" kern="0" dirty="0">
                <a:solidFill>
                  <a:srgbClr val="820000"/>
                </a:solidFill>
                <a:latin typeface="+mn-lt"/>
              </a:rPr>
              <a:t> </a:t>
            </a:r>
            <a:r>
              <a:rPr lang="el-GR" sz="2800" b="1" kern="0" dirty="0">
                <a:solidFill>
                  <a:srgbClr val="820000"/>
                </a:solidFill>
                <a:latin typeface="+mn-lt"/>
              </a:rPr>
              <a:t>την </a:t>
            </a:r>
            <a:r>
              <a:rPr lang="el-GR" sz="2800" b="1" kern="0" dirty="0" smtClean="0">
                <a:solidFill>
                  <a:srgbClr val="820000"/>
                </a:solidFill>
                <a:latin typeface="+mn-lt"/>
              </a:rPr>
              <a:t>υγεία </a:t>
            </a:r>
            <a:endParaRPr lang="en-US" sz="2800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03648" y="2022812"/>
            <a:ext cx="63367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>
            <a:off x="3959932" y="5013176"/>
            <a:ext cx="1224136" cy="100811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23628" y="5013176"/>
            <a:ext cx="66967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72" y="3686324"/>
            <a:ext cx="1158056" cy="120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50257" y="452260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Προσωπική Ζωή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04248" y="4522609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Εργασία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A82"/>
                </a:solidFill>
              </a:rPr>
              <a:t>HRQoL </a:t>
            </a:r>
            <a:r>
              <a:rPr lang="el-GR" sz="3200" b="0" dirty="0">
                <a:solidFill>
                  <a:srgbClr val="004A82"/>
                </a:solidFill>
              </a:rPr>
              <a:t>(2 από 4)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80520"/>
          </a:xfrm>
        </p:spPr>
        <p:txBody>
          <a:bodyPr>
            <a:normAutofit/>
          </a:bodyPr>
          <a:lstStyle/>
          <a:p>
            <a:pPr marL="0" lvl="0" indent="0">
              <a:spcBef>
                <a:spcPts val="200"/>
              </a:spcBef>
              <a:buNone/>
              <a:defRPr/>
            </a:pPr>
            <a:r>
              <a:rPr lang="el-GR" sz="2800" b="1" dirty="0">
                <a:solidFill>
                  <a:srgbClr val="820000"/>
                </a:solidFill>
              </a:rPr>
              <a:t>Ερωτηματολόγια αξιολόγησης </a:t>
            </a:r>
            <a:r>
              <a:rPr lang="en-US" sz="2800" b="1" dirty="0">
                <a:solidFill>
                  <a:srgbClr val="820000"/>
                </a:solidFill>
              </a:rPr>
              <a:t>HRQoL</a:t>
            </a:r>
            <a:r>
              <a:rPr lang="el-GR" sz="2800" b="1" dirty="0">
                <a:solidFill>
                  <a:srgbClr val="820000"/>
                </a:solidFill>
              </a:rPr>
              <a:t>  </a:t>
            </a:r>
          </a:p>
          <a:p>
            <a:pPr marL="180000" lvl="0">
              <a:spcBef>
                <a:spcPts val="200"/>
              </a:spcBef>
              <a:defRPr/>
            </a:pPr>
            <a:endParaRPr lang="en-US" sz="2400" b="1" dirty="0">
              <a:solidFill>
                <a:srgbClr val="FF3300"/>
              </a:solidFill>
            </a:endParaRPr>
          </a:p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l-GR" sz="2400" b="1" dirty="0">
                <a:solidFill>
                  <a:prstClr val="black"/>
                </a:solidFill>
              </a:rPr>
              <a:t>Υπάρχουν δύο τύποι:</a:t>
            </a:r>
            <a:endParaRPr lang="en-US" sz="2400" b="1" dirty="0">
              <a:solidFill>
                <a:srgbClr val="333399"/>
              </a:solidFill>
            </a:endParaRPr>
          </a:p>
          <a:p>
            <a:pPr marL="0" lvl="0" indent="0">
              <a:spcBef>
                <a:spcPts val="200"/>
              </a:spcBef>
              <a:buNone/>
              <a:defRPr/>
            </a:pPr>
            <a:r>
              <a:rPr lang="el-GR" sz="2400" b="1" dirty="0">
                <a:solidFill>
                  <a:srgbClr val="004A82"/>
                </a:solidFill>
              </a:rPr>
              <a:t>Τα γενικά, </a:t>
            </a:r>
            <a:r>
              <a:rPr lang="el-GR" sz="2400" dirty="0">
                <a:solidFill>
                  <a:prstClr val="black"/>
                </a:solidFill>
              </a:rPr>
              <a:t>που επιτρέπουν τη σύγκριση της </a:t>
            </a:r>
            <a:r>
              <a:rPr lang="en-US" sz="2400" dirty="0">
                <a:solidFill>
                  <a:prstClr val="black"/>
                </a:solidFill>
              </a:rPr>
              <a:t>QoL</a:t>
            </a:r>
            <a:r>
              <a:rPr lang="el-GR" sz="2400" dirty="0">
                <a:solidFill>
                  <a:prstClr val="black"/>
                </a:solidFill>
              </a:rPr>
              <a:t> μεταξύ: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spcBef>
                <a:spcPts val="200"/>
              </a:spcBef>
              <a:defRPr/>
            </a:pPr>
            <a:r>
              <a:rPr lang="el-GR" sz="2400" dirty="0">
                <a:solidFill>
                  <a:prstClr val="black"/>
                </a:solidFill>
              </a:rPr>
              <a:t>ατόμων με και χωρίς πάθηση και </a:t>
            </a:r>
          </a:p>
          <a:p>
            <a:pPr>
              <a:spcBef>
                <a:spcPts val="200"/>
              </a:spcBef>
              <a:defRPr/>
            </a:pPr>
            <a:r>
              <a:rPr lang="el-GR" sz="2400" dirty="0">
                <a:solidFill>
                  <a:prstClr val="black"/>
                </a:solidFill>
              </a:rPr>
              <a:t>ατόμων με διαφορετικές παθήσεις και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spcBef>
                <a:spcPts val="1800"/>
              </a:spcBef>
              <a:buNone/>
              <a:defRPr/>
            </a:pPr>
            <a:r>
              <a:rPr lang="el-GR" sz="2400" b="1" dirty="0" smtClean="0">
                <a:solidFill>
                  <a:srgbClr val="004A82"/>
                </a:solidFill>
              </a:rPr>
              <a:t>Τα </a:t>
            </a:r>
            <a:r>
              <a:rPr lang="el-GR" sz="2400" b="1" dirty="0">
                <a:solidFill>
                  <a:srgbClr val="004A82"/>
                </a:solidFill>
              </a:rPr>
              <a:t>εξειδικευμένα, </a:t>
            </a:r>
            <a:r>
              <a:rPr lang="el-GR" sz="2400" dirty="0">
                <a:solidFill>
                  <a:prstClr val="black"/>
                </a:solidFill>
              </a:rPr>
              <a:t>που είναι κατάλληλα να ανιχνεύουν διαφορές μεταξύ ασθενών με την ίδια πάθηση καθώς και αλλαγές που επέρχονται με την πάροδο του χρόνου ή μετά από παρεμβάσεις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464" y="6290917"/>
            <a:ext cx="6008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1600" dirty="0">
                <a:solidFill>
                  <a:prstClr val="black"/>
                </a:solidFill>
                <a:latin typeface="+mn-lt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Patrick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 &amp;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Deyo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; 1989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Juniper 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et al.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, 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1992;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Guyatt 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et al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., 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1997; </a:t>
            </a:r>
            <a:r>
              <a:rPr lang="en-GB" sz="1600" dirty="0">
                <a:solidFill>
                  <a:prstClr val="black"/>
                </a:solidFill>
                <a:latin typeface="+mn-lt"/>
              </a:rPr>
              <a:t>Hyland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, 2003;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Juniper 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et al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., 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2004)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844824"/>
            <a:ext cx="8155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0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A82"/>
                </a:solidFill>
              </a:rPr>
              <a:t>HRQoL </a:t>
            </a:r>
            <a:r>
              <a:rPr lang="en-US" sz="3200" b="0" dirty="0">
                <a:solidFill>
                  <a:srgbClr val="004A82"/>
                </a:solidFill>
              </a:rPr>
              <a:t>(</a:t>
            </a:r>
            <a:r>
              <a:rPr lang="el-GR" sz="3200" b="0" dirty="0">
                <a:solidFill>
                  <a:srgbClr val="004A82"/>
                </a:solidFill>
              </a:rPr>
              <a:t>3</a:t>
            </a:r>
            <a:r>
              <a:rPr lang="en-US" sz="3200" b="0" dirty="0">
                <a:solidFill>
                  <a:srgbClr val="004A82"/>
                </a:solidFill>
              </a:rPr>
              <a:t> </a:t>
            </a:r>
            <a:r>
              <a:rPr lang="el-GR" sz="3200" b="0" dirty="0">
                <a:solidFill>
                  <a:srgbClr val="004A82"/>
                </a:solidFill>
              </a:rPr>
              <a:t>από 4)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752528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l-GR" sz="2800" b="1" dirty="0">
                <a:solidFill>
                  <a:srgbClr val="820000"/>
                </a:solidFill>
              </a:rPr>
              <a:t>Ερωτηματολόγιο </a:t>
            </a:r>
            <a:r>
              <a:rPr lang="en-US" sz="2800" b="1" dirty="0">
                <a:solidFill>
                  <a:srgbClr val="820000"/>
                </a:solidFill>
              </a:rPr>
              <a:t>SF</a:t>
            </a:r>
            <a:r>
              <a:rPr lang="el-GR" sz="2800" b="1" dirty="0">
                <a:solidFill>
                  <a:srgbClr val="820000"/>
                </a:solidFill>
              </a:rPr>
              <a:t>-36</a:t>
            </a:r>
            <a:r>
              <a:rPr lang="en-US" sz="2800" b="1" dirty="0">
                <a:solidFill>
                  <a:srgbClr val="820000"/>
                </a:solidFill>
              </a:rPr>
              <a:t>v</a:t>
            </a:r>
            <a:r>
              <a:rPr lang="el-GR" sz="2800" b="1" dirty="0">
                <a:solidFill>
                  <a:srgbClr val="820000"/>
                </a:solidFill>
              </a:rPr>
              <a:t>2 </a:t>
            </a:r>
            <a:r>
              <a:rPr lang="en-GB" sz="2800" b="1" dirty="0">
                <a:solidFill>
                  <a:srgbClr val="820000"/>
                </a:solidFill>
              </a:rPr>
              <a:t>Health </a:t>
            </a:r>
            <a:r>
              <a:rPr lang="en-GB" sz="2800" b="1" dirty="0" smtClean="0">
                <a:solidFill>
                  <a:srgbClr val="820000"/>
                </a:solidFill>
              </a:rPr>
              <a:t>Survey</a:t>
            </a:r>
            <a:r>
              <a:rPr lang="el-GR" sz="2800" b="1" dirty="0" smtClean="0">
                <a:solidFill>
                  <a:srgbClr val="820000"/>
                </a:solidFill>
              </a:rPr>
              <a:t> </a:t>
            </a:r>
            <a:r>
              <a:rPr lang="el-GR" sz="1800" dirty="0" smtClean="0">
                <a:solidFill>
                  <a:prstClr val="black"/>
                </a:solidFill>
              </a:rPr>
              <a:t>(</a:t>
            </a:r>
            <a:r>
              <a:rPr lang="sv-SE" sz="1800" dirty="0">
                <a:solidFill>
                  <a:prstClr val="black"/>
                </a:solidFill>
              </a:rPr>
              <a:t>Ware</a:t>
            </a:r>
            <a:r>
              <a:rPr lang="el-GR" sz="1800" dirty="0">
                <a:solidFill>
                  <a:prstClr val="black"/>
                </a:solidFill>
              </a:rPr>
              <a:t> &amp; </a:t>
            </a:r>
            <a:r>
              <a:rPr lang="sv-SE" sz="1800" dirty="0">
                <a:solidFill>
                  <a:prstClr val="black"/>
                </a:solidFill>
              </a:rPr>
              <a:t>Kolinski</a:t>
            </a:r>
            <a:r>
              <a:rPr lang="el-GR" sz="1800" dirty="0">
                <a:solidFill>
                  <a:prstClr val="black"/>
                </a:solidFill>
              </a:rPr>
              <a:t>, 1996)</a:t>
            </a:r>
            <a:endParaRPr lang="en-US" sz="1800" dirty="0">
              <a:solidFill>
                <a:prstClr val="black"/>
              </a:solidFill>
            </a:endParaRPr>
          </a:p>
          <a:p>
            <a:pPr lvl="0">
              <a:lnSpc>
                <a:spcPct val="110000"/>
              </a:lnSpc>
              <a:buNone/>
            </a:pPr>
            <a:endParaRPr lang="el-GR" sz="800" b="1" dirty="0">
              <a:solidFill>
                <a:srgbClr val="0000FF"/>
              </a:solidFill>
            </a:endParaRPr>
          </a:p>
          <a:p>
            <a:pPr lvl="0">
              <a:lnSpc>
                <a:spcPct val="50000"/>
              </a:lnSpc>
              <a:buNone/>
            </a:pPr>
            <a:endParaRPr lang="el-GR" sz="2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Περιέχει </a:t>
            </a:r>
            <a:r>
              <a:rPr lang="el-GR" sz="2400" b="1" dirty="0">
                <a:solidFill>
                  <a:srgbClr val="004A82"/>
                </a:solidFill>
              </a:rPr>
              <a:t>36</a:t>
            </a:r>
            <a:r>
              <a:rPr lang="el-GR" sz="2400" dirty="0">
                <a:solidFill>
                  <a:prstClr val="black"/>
                </a:solidFill>
              </a:rPr>
              <a:t> ερωτήσεις με </a:t>
            </a:r>
            <a:r>
              <a:rPr lang="el-GR" sz="2400" b="1" dirty="0">
                <a:solidFill>
                  <a:srgbClr val="004A82"/>
                </a:solidFill>
              </a:rPr>
              <a:t>2</a:t>
            </a:r>
            <a:r>
              <a:rPr lang="el-GR" sz="2400" dirty="0">
                <a:solidFill>
                  <a:prstClr val="black"/>
                </a:solidFill>
              </a:rPr>
              <a:t> παράγοντες: </a:t>
            </a:r>
            <a:r>
              <a:rPr lang="el-GR" sz="2400" dirty="0" smtClean="0">
                <a:solidFill>
                  <a:prstClr val="black"/>
                </a:solidFill>
              </a:rPr>
              <a:t>                                         τον </a:t>
            </a:r>
            <a:r>
              <a:rPr lang="el-GR" sz="2400" dirty="0">
                <a:solidFill>
                  <a:prstClr val="black"/>
                </a:solidFill>
              </a:rPr>
              <a:t>σωματικό και τον πνευματικό παράγοντα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>
              <a:spcBef>
                <a:spcPts val="1800"/>
              </a:spcBef>
              <a:spcAft>
                <a:spcPts val="1200"/>
              </a:spcAft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Η </a:t>
            </a:r>
            <a:r>
              <a:rPr lang="el-GR" sz="2400" dirty="0">
                <a:solidFill>
                  <a:prstClr val="black"/>
                </a:solidFill>
              </a:rPr>
              <a:t>συνολική, καθώς και για κάθε παράγοντα βαθμολογία υπολογίζεται με τη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χρήση αλγόριθμου 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>
              <a:spcBef>
                <a:spcPts val="1800"/>
              </a:spcBef>
              <a:spcAft>
                <a:spcPts val="1200"/>
              </a:spcAft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Το </a:t>
            </a:r>
            <a:r>
              <a:rPr lang="en-US" sz="2400" dirty="0">
                <a:solidFill>
                  <a:prstClr val="black"/>
                </a:solidFill>
              </a:rPr>
              <a:t>SF</a:t>
            </a:r>
            <a:r>
              <a:rPr lang="el-GR" sz="2400" dirty="0">
                <a:solidFill>
                  <a:prstClr val="black"/>
                </a:solidFill>
              </a:rPr>
              <a:t>-36</a:t>
            </a:r>
            <a:r>
              <a:rPr lang="en-US" sz="2400" dirty="0">
                <a:solidFill>
                  <a:prstClr val="black"/>
                </a:solidFill>
              </a:rPr>
              <a:t>v</a:t>
            </a:r>
            <a:r>
              <a:rPr lang="el-GR" sz="2400" dirty="0">
                <a:solidFill>
                  <a:prstClr val="black"/>
                </a:solidFill>
              </a:rPr>
              <a:t>2 είναι έγκυρο και αξιόπιστο και έχει προσαρμοστεί στον Ελληνικό γενικό πληθυσμό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712" y="6223980"/>
            <a:ext cx="421196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</a:pPr>
            <a:r>
              <a:rPr lang="el-GR" sz="16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Anagnostopoulos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Niakas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, &amp;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Papa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, 2005; Pappa, Kontodimopoulos, &amp; Niakas, 2005)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916832"/>
            <a:ext cx="8155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4A82"/>
                </a:solidFill>
              </a:rPr>
              <a:t>HRQoL </a:t>
            </a:r>
            <a:r>
              <a:rPr lang="en-US" sz="3200" b="0" dirty="0">
                <a:solidFill>
                  <a:srgbClr val="004A82"/>
                </a:solidFill>
              </a:rPr>
              <a:t>(</a:t>
            </a:r>
            <a:r>
              <a:rPr lang="el-GR" sz="3200" b="0" dirty="0">
                <a:solidFill>
                  <a:srgbClr val="004A82"/>
                </a:solidFill>
              </a:rPr>
              <a:t>4</a:t>
            </a:r>
            <a:r>
              <a:rPr lang="en-US" sz="3200" b="0" dirty="0">
                <a:solidFill>
                  <a:srgbClr val="004A82"/>
                </a:solidFill>
              </a:rPr>
              <a:t> </a:t>
            </a:r>
            <a:r>
              <a:rPr lang="el-GR" sz="3200" b="0" dirty="0">
                <a:solidFill>
                  <a:srgbClr val="004A82"/>
                </a:solidFill>
              </a:rPr>
              <a:t>από 4)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836712"/>
            <a:ext cx="8229600" cy="576263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Στάθμιση του </a:t>
            </a:r>
            <a:r>
              <a:rPr lang="en-US" sz="2600" b="1" dirty="0">
                <a:solidFill>
                  <a:srgbClr val="820000"/>
                </a:solidFill>
              </a:rPr>
              <a:t>AQLQ(S) </a:t>
            </a:r>
            <a:r>
              <a:rPr lang="el-GR" sz="2600" b="1" dirty="0">
                <a:solidFill>
                  <a:srgbClr val="820000"/>
                </a:solidFill>
              </a:rPr>
              <a:t>σε Ελληνικό πληθυσμό με άσθμα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496973"/>
            <a:ext cx="41044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4A82"/>
                </a:solidFill>
                <a:latin typeface="Calibri"/>
              </a:rPr>
              <a:t>32-item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 AQLQ</a:t>
            </a:r>
            <a:r>
              <a:rPr lang="en-GB" sz="2400" b="1" dirty="0">
                <a:solidFill>
                  <a:srgbClr val="004A82"/>
                </a:solidFill>
                <a:latin typeface="Calibri"/>
              </a:rPr>
              <a:t>(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S) 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latin typeface="Calibri"/>
              </a:rPr>
              <a:t>Symptoms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Items : No 6, 8, 10, 12, 14, 16, 18, 20, 22, 24, 29, 30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latin typeface="Calibri"/>
              </a:rPr>
              <a:t>Activity Limitations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Items : No 1, 2, 3, 4, 5, 11, 19, 25, 28, 31, 32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latin typeface="Calibri"/>
              </a:rPr>
              <a:t>Emotional Function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Items : No 7, 13, 15, 21, 27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latin typeface="Calibri"/>
              </a:rPr>
              <a:t>Exposure to Environmental Stimuli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Items : No 9, 17, 23, 26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2184" y="1496973"/>
            <a:ext cx="427857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4A82"/>
                </a:solidFill>
                <a:latin typeface="Calibri"/>
              </a:rPr>
              <a:t>18-item AQLQ(S) 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Calibri"/>
              </a:rPr>
              <a:t>Symptoms</a:t>
            </a:r>
          </a:p>
          <a:p>
            <a:pPr marL="0" lvl="1"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Items : No 6, 14, 18, 22, 30</a:t>
            </a:r>
          </a:p>
          <a:p>
            <a:pPr marL="0" lvl="1">
              <a:spcBef>
                <a:spcPts val="600"/>
              </a:spcBef>
            </a:pPr>
            <a:endParaRPr lang="el-GR" sz="2000" b="1" dirty="0" smtClean="0">
              <a:solidFill>
                <a:srgbClr val="820000"/>
              </a:solidFill>
              <a:latin typeface="Calibri"/>
            </a:endParaRPr>
          </a:p>
          <a:p>
            <a:pPr marL="0" lvl="1">
              <a:spcBef>
                <a:spcPts val="600"/>
              </a:spcBef>
            </a:pPr>
            <a:r>
              <a:rPr lang="en-US" sz="2400" b="1" dirty="0" smtClean="0">
                <a:latin typeface="Calibri"/>
              </a:rPr>
              <a:t>Activity </a:t>
            </a:r>
            <a:r>
              <a:rPr lang="en-US" sz="2400" b="1" dirty="0">
                <a:latin typeface="Calibri"/>
              </a:rPr>
              <a:t>Limitations</a:t>
            </a:r>
          </a:p>
          <a:p>
            <a:pPr marL="0" lvl="1"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Items : No 1, 2, 3, 4, 31, 32</a:t>
            </a:r>
            <a:endParaRPr lang="en-US" sz="2400" dirty="0">
              <a:solidFill>
                <a:srgbClr val="333399"/>
              </a:solidFill>
              <a:latin typeface="Calibri"/>
            </a:endParaRPr>
          </a:p>
          <a:p>
            <a:pPr lvl="0">
              <a:spcBef>
                <a:spcPts val="600"/>
              </a:spcBef>
            </a:pPr>
            <a:endParaRPr lang="el-GR" sz="1700" b="1" dirty="0" smtClean="0">
              <a:solidFill>
                <a:srgbClr val="820000"/>
              </a:solidFill>
              <a:latin typeface="Calibri"/>
            </a:endParaRPr>
          </a:p>
          <a:p>
            <a:pPr lvl="0">
              <a:spcBef>
                <a:spcPts val="900"/>
              </a:spcBef>
              <a:spcAft>
                <a:spcPts val="0"/>
              </a:spcAft>
            </a:pPr>
            <a:r>
              <a:rPr lang="en-US" sz="2400" b="1" dirty="0" smtClean="0">
                <a:latin typeface="Calibri"/>
              </a:rPr>
              <a:t>Sleep</a:t>
            </a:r>
            <a:endParaRPr lang="en-US" sz="2400" b="1" dirty="0">
              <a:latin typeface="Calibri"/>
            </a:endParaRPr>
          </a:p>
          <a:p>
            <a:pPr marL="0" lvl="1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Items : No 5, 24, 29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Calibri"/>
              </a:rPr>
              <a:t>Exposure to Environmental Stimuli</a:t>
            </a:r>
          </a:p>
          <a:p>
            <a:pPr marL="0" lvl="1"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Items : No 9, 17, 23, 26</a:t>
            </a:r>
          </a:p>
        </p:txBody>
      </p:sp>
      <p:sp>
        <p:nvSpPr>
          <p:cNvPr id="7" name="Rectangle 6"/>
          <p:cNvSpPr/>
          <p:nvPr/>
        </p:nvSpPr>
        <p:spPr>
          <a:xfrm>
            <a:off x="2648" y="6519446"/>
            <a:ext cx="3032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Grammatopoulou et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al.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(2008)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9512" y="3212976"/>
            <a:ext cx="815516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9512" y="1931712"/>
            <a:ext cx="8155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9512" y="4464000"/>
            <a:ext cx="815516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5333" y="5364000"/>
            <a:ext cx="815516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7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Αξιολόγηση αναπνευστικού ασθενή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504056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820000"/>
                </a:solidFill>
              </a:rPr>
              <a:t>Υ</a:t>
            </a:r>
            <a:r>
              <a:rPr lang="en-US" sz="2800" b="1" dirty="0">
                <a:solidFill>
                  <a:srgbClr val="820000"/>
                </a:solidFill>
              </a:rPr>
              <a:t>.</a:t>
            </a:r>
            <a:r>
              <a:rPr lang="el-GR" sz="2800" b="1" dirty="0">
                <a:solidFill>
                  <a:srgbClr val="820000"/>
                </a:solidFill>
              </a:rPr>
              <a:t>Α</a:t>
            </a:r>
            <a:r>
              <a:rPr lang="en-US" sz="2800" b="1" dirty="0">
                <a:solidFill>
                  <a:srgbClr val="820000"/>
                </a:solidFill>
              </a:rPr>
              <a:t>.</a:t>
            </a:r>
            <a:r>
              <a:rPr lang="el-GR" sz="2800" b="1" dirty="0">
                <a:solidFill>
                  <a:srgbClr val="820000"/>
                </a:solidFill>
              </a:rPr>
              <a:t>Σ</a:t>
            </a:r>
            <a:r>
              <a:rPr lang="en-US" sz="2800" b="1" dirty="0">
                <a:solidFill>
                  <a:srgbClr val="820000"/>
                </a:solidFill>
              </a:rPr>
              <a:t>.</a:t>
            </a:r>
            <a:r>
              <a:rPr lang="el-GR" sz="2800" b="1" dirty="0" smtClean="0">
                <a:solidFill>
                  <a:srgbClr val="820000"/>
                </a:solidFill>
              </a:rPr>
              <a:t>Ο</a:t>
            </a:r>
            <a:r>
              <a:rPr lang="en-US" sz="2800" b="1" dirty="0" smtClean="0">
                <a:solidFill>
                  <a:srgbClr val="820000"/>
                </a:solidFill>
              </a:rPr>
              <a:t>.</a:t>
            </a:r>
            <a:r>
              <a:rPr lang="el-GR" sz="2800" b="1" dirty="0" smtClean="0">
                <a:solidFill>
                  <a:srgbClr val="820000"/>
                </a:solidFill>
              </a:rPr>
              <a:t> (</a:t>
            </a:r>
            <a:r>
              <a:rPr lang="en-US" sz="2800" b="1" dirty="0" smtClean="0">
                <a:solidFill>
                  <a:srgbClr val="820000"/>
                </a:solidFill>
              </a:rPr>
              <a:t>S.O.A.P.</a:t>
            </a:r>
            <a:r>
              <a:rPr lang="el-GR" sz="2800" b="1" dirty="0" smtClean="0">
                <a:solidFill>
                  <a:srgbClr val="820000"/>
                </a:solidFill>
              </a:rPr>
              <a:t>):</a:t>
            </a:r>
          </a:p>
          <a:p>
            <a:pPr marL="914400" lvl="1" indent="-51435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l-GR" sz="2400" dirty="0" smtClean="0">
                <a:solidFill>
                  <a:prstClr val="black"/>
                </a:solidFill>
              </a:rPr>
              <a:t>Υποκειμενική  </a:t>
            </a:r>
            <a:r>
              <a:rPr lang="el-GR" sz="2400" dirty="0">
                <a:solidFill>
                  <a:prstClr val="black"/>
                </a:solidFill>
              </a:rPr>
              <a:t>εκτίμηση</a:t>
            </a:r>
            <a:endParaRPr lang="en-US" sz="2400" dirty="0">
              <a:solidFill>
                <a:prstClr val="black"/>
              </a:solidFill>
            </a:endParaRPr>
          </a:p>
          <a:p>
            <a:pPr marL="914400" lvl="1" indent="-5143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l-GR" sz="2400" dirty="0">
                <a:solidFill>
                  <a:prstClr val="black"/>
                </a:solidFill>
              </a:rPr>
              <a:t>Αντικειμενική  εκτίμηση</a:t>
            </a:r>
            <a:endParaRPr lang="en-US" sz="2400" dirty="0">
              <a:solidFill>
                <a:prstClr val="black"/>
              </a:solidFill>
            </a:endParaRPr>
          </a:p>
          <a:p>
            <a:pPr marL="914400" lvl="1" indent="-5143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l-GR" sz="2400" dirty="0">
                <a:solidFill>
                  <a:prstClr val="black"/>
                </a:solidFill>
              </a:rPr>
              <a:t>Συνεκτίμηση  </a:t>
            </a:r>
            <a:endParaRPr lang="en-US" sz="2400" dirty="0">
              <a:solidFill>
                <a:prstClr val="black"/>
              </a:solidFill>
            </a:endParaRPr>
          </a:p>
          <a:p>
            <a:pPr marL="914400" lvl="1" indent="-5143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l-GR" sz="2400" dirty="0">
                <a:solidFill>
                  <a:prstClr val="black"/>
                </a:solidFill>
              </a:rPr>
              <a:t>Οργάνωση της θεραπείας </a:t>
            </a:r>
            <a:endParaRPr lang="en-US" sz="2400" dirty="0">
              <a:solidFill>
                <a:prstClr val="black"/>
              </a:solidFill>
            </a:endParaRPr>
          </a:p>
          <a:p>
            <a:pPr marL="914400" lvl="1" indent="-5143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l-GR" sz="2400" dirty="0">
                <a:solidFill>
                  <a:prstClr val="black"/>
                </a:solidFill>
              </a:rPr>
              <a:t>Εκτίμηση προόδου</a:t>
            </a:r>
            <a:endParaRPr lang="en-US" sz="2400" dirty="0">
              <a:solidFill>
                <a:prstClr val="black"/>
              </a:solidFill>
            </a:endParaRP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7; </a:t>
            </a:r>
            <a:endParaRPr lang="el-GR" sz="16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Frownfelter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&amp; Dean, 1996; Frownfelter, 1978)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1560" y="1844824"/>
            <a:ext cx="7920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908720"/>
          </a:xfrm>
        </p:spPr>
        <p:txBody>
          <a:bodyPr>
            <a:noAutofit/>
          </a:bodyPr>
          <a:lstStyle/>
          <a:p>
            <a:pPr marL="400050" marR="0" lvl="1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el-GR" sz="4000" b="1" kern="1200" dirty="0">
                <a:solidFill>
                  <a:srgbClr val="004A82"/>
                </a:solidFill>
                <a:latin typeface="Calibri"/>
                <a:ea typeface="+mn-ea"/>
                <a:cs typeface="+mn-cs"/>
              </a:rPr>
              <a:t>2. Κοινωνικό – </a:t>
            </a:r>
            <a:r>
              <a:rPr lang="el-GR" sz="4000" b="1" kern="1200" dirty="0" smtClean="0">
                <a:solidFill>
                  <a:srgbClr val="004A82"/>
                </a:solidFill>
                <a:latin typeface="Calibri"/>
                <a:ea typeface="+mn-ea"/>
                <a:cs typeface="+mn-cs"/>
              </a:rPr>
              <a:t>Κληρονομικό ιστορικό</a:t>
            </a:r>
            <a:endParaRPr lang="el-GR" sz="400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 marL="354013" lvl="1" indent="-354013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Οικογενειακή κατάσταση</a:t>
            </a:r>
          </a:p>
          <a:p>
            <a:pPr marL="354013" lvl="1" indent="-354013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l-GR" dirty="0">
              <a:solidFill>
                <a:prstClr val="black"/>
              </a:solidFill>
            </a:endParaRPr>
          </a:p>
          <a:p>
            <a:pPr marL="354013" lvl="1" indent="-354013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</a:rPr>
              <a:t>Άλλο </a:t>
            </a:r>
            <a:r>
              <a:rPr lang="el-GR" dirty="0">
                <a:solidFill>
                  <a:prstClr val="black"/>
                </a:solidFill>
              </a:rPr>
              <a:t>μέλος της οικογένειας με την ίδια νόσο ή άλλα προβλήματα υγείας</a:t>
            </a:r>
          </a:p>
          <a:p>
            <a:pPr marL="354013" lvl="1" indent="-354013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l-GR" dirty="0">
              <a:solidFill>
                <a:prstClr val="black"/>
              </a:solidFill>
            </a:endParaRPr>
          </a:p>
          <a:p>
            <a:pPr marL="354013" lvl="1" indent="-354013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</a:rPr>
              <a:t>Κατοικία </a:t>
            </a:r>
            <a:r>
              <a:rPr lang="el-GR" dirty="0">
                <a:solidFill>
                  <a:prstClr val="black"/>
                </a:solidFill>
              </a:rPr>
              <a:t>(όροφος, υγρασία, φωτεινότητα)</a:t>
            </a:r>
          </a:p>
          <a:p>
            <a:pPr marL="0" lvl="0" indent="0">
              <a:buNone/>
            </a:pPr>
            <a:endParaRPr lang="el-GR" sz="2800" dirty="0">
              <a:solidFill>
                <a:prstClr val="black"/>
              </a:solidFill>
            </a:endParaRPr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268462"/>
            <a:ext cx="4860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+mn-lt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43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pPr marL="901700" indent="-547688" algn="l"/>
            <a:r>
              <a:rPr lang="el-GR" dirty="0">
                <a:solidFill>
                  <a:srgbClr val="004A82"/>
                </a:solidFill>
              </a:rPr>
              <a:t>3. Ιστορικό </a:t>
            </a:r>
            <a:r>
              <a:rPr lang="el-GR" dirty="0" smtClean="0">
                <a:solidFill>
                  <a:srgbClr val="004A82"/>
                </a:solidFill>
              </a:rPr>
              <a:t>προηγούμενης ιατρικής </a:t>
            </a:r>
            <a:r>
              <a:rPr lang="el-GR" dirty="0">
                <a:solidFill>
                  <a:srgbClr val="004A82"/>
                </a:solidFill>
              </a:rPr>
              <a:t>κατάστασης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456384"/>
          </a:xfrm>
        </p:spPr>
        <p:txBody>
          <a:bodyPr/>
          <a:lstStyle/>
          <a:p>
            <a:pPr marL="457200" lvl="1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Προϋπάρχοντα συμπτώματα</a:t>
            </a:r>
          </a:p>
          <a:p>
            <a:pPr marL="457200" lvl="1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l-GR" dirty="0">
              <a:solidFill>
                <a:prstClr val="black"/>
              </a:solidFill>
            </a:endParaRPr>
          </a:p>
          <a:p>
            <a:pPr marL="457200" lvl="1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</a:rPr>
              <a:t>Δυσλειτουργία </a:t>
            </a:r>
            <a:r>
              <a:rPr lang="el-GR" dirty="0">
                <a:solidFill>
                  <a:prstClr val="black"/>
                </a:solidFill>
              </a:rPr>
              <a:t>σχετική με την παρούσα κατάσταση</a:t>
            </a:r>
          </a:p>
          <a:p>
            <a:pPr marL="457200" lvl="1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l-GR" dirty="0">
              <a:solidFill>
                <a:prstClr val="black"/>
              </a:solidFill>
            </a:endParaRPr>
          </a:p>
          <a:p>
            <a:pPr marL="457200" lvl="1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</a:rPr>
              <a:t>Άντληση </a:t>
            </a:r>
            <a:r>
              <a:rPr lang="el-GR" dirty="0">
                <a:solidFill>
                  <a:prstClr val="black"/>
                </a:solidFill>
              </a:rPr>
              <a:t>στοιχείων από τους οικείους του ασθενούς για νόσο που αρχίζει από  την βρεφική και παιδική ηλικία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20622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+mn-lt"/>
              </a:rPr>
              <a:t>(Pryor &amp; Prasad 2002; Hough, 1997</a:t>
            </a:r>
            <a:r>
              <a:rPr lang="el-GR" dirty="0">
                <a:solidFill>
                  <a:prstClr val="black"/>
                </a:solidFill>
                <a:latin typeface="+mn-lt"/>
              </a:rPr>
              <a:t>;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Frownfelter 1978; Frownfelter &amp; Dean, 1996)</a:t>
            </a:r>
            <a:endParaRPr lang="el-GR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0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Προτεινόμενη </a:t>
            </a:r>
            <a:r>
              <a:rPr lang="el-GR" dirty="0" smtClean="0">
                <a:solidFill>
                  <a:srgbClr val="004A82"/>
                </a:solidFill>
              </a:rPr>
              <a:t>βιβλιογραφία</a:t>
            </a:r>
            <a:r>
              <a:rPr lang="en-US" dirty="0" smtClean="0">
                <a:solidFill>
                  <a:srgbClr val="004A82"/>
                </a:solidFill>
              </a:rPr>
              <a:t> </a:t>
            </a:r>
            <a:r>
              <a:rPr lang="en-US" sz="3200" b="0" dirty="0" smtClean="0">
                <a:solidFill>
                  <a:srgbClr val="004A82"/>
                </a:solidFill>
              </a:rPr>
              <a:t>(1 </a:t>
            </a:r>
            <a:r>
              <a:rPr lang="el-GR" sz="3200" b="0" dirty="0" smtClean="0">
                <a:solidFill>
                  <a:srgbClr val="004A82"/>
                </a:solidFill>
              </a:rPr>
              <a:t>από 2)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American Thoracic Society. Guidelines for the evaluation of impairment/disability in patients with asthma. Am Rev Res </a:t>
            </a:r>
            <a:r>
              <a:rPr lang="en-US" sz="2400" dirty="0" smtClean="0">
                <a:solidFill>
                  <a:prstClr val="black"/>
                </a:solidFill>
              </a:rPr>
              <a:t>Dis</a:t>
            </a:r>
            <a:r>
              <a:rPr lang="el-GR" sz="2400" dirty="0" smtClean="0">
                <a:solidFill>
                  <a:prstClr val="black"/>
                </a:solidFill>
              </a:rPr>
              <a:t>,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1993; </a:t>
            </a:r>
            <a:r>
              <a:rPr lang="en-US" sz="2400" dirty="0" smtClean="0">
                <a:solidFill>
                  <a:prstClr val="black"/>
                </a:solidFill>
              </a:rPr>
              <a:t>147:1056-1061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American Thoracic </a:t>
            </a:r>
            <a:r>
              <a:rPr lang="en-US" sz="2400" dirty="0" smtClean="0">
                <a:solidFill>
                  <a:prstClr val="black"/>
                </a:solidFill>
              </a:rPr>
              <a:t>Society. </a:t>
            </a:r>
            <a:r>
              <a:rPr lang="en-US" sz="2400" dirty="0">
                <a:solidFill>
                  <a:prstClr val="black"/>
                </a:solidFill>
              </a:rPr>
              <a:t>Dyspnoea. Mechanisms, assessment and management: A consensus statement. </a:t>
            </a:r>
            <a:r>
              <a:rPr lang="en-GB" sz="2400" dirty="0">
                <a:solidFill>
                  <a:prstClr val="black"/>
                </a:solidFill>
              </a:rPr>
              <a:t>Am J Res Crit Care </a:t>
            </a:r>
            <a:r>
              <a:rPr lang="en-GB" sz="2400" dirty="0" smtClean="0">
                <a:solidFill>
                  <a:prstClr val="black"/>
                </a:solidFill>
              </a:rPr>
              <a:t>Med</a:t>
            </a:r>
            <a:r>
              <a:rPr lang="el-GR" sz="2400" dirty="0" smtClean="0">
                <a:solidFill>
                  <a:prstClr val="black"/>
                </a:solidFill>
              </a:rPr>
              <a:t>,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1999; </a:t>
            </a:r>
            <a:r>
              <a:rPr lang="en-GB" sz="2400" dirty="0" smtClean="0">
                <a:solidFill>
                  <a:prstClr val="black"/>
                </a:solidFill>
              </a:rPr>
              <a:t>159:321-340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  <a:p>
            <a:pPr marL="514350" lvl="0" indent="-514350">
              <a:spcBef>
                <a:spcPts val="6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Frownfelter D. Chest Physical Therapy and Pulmonary Rehabilitation. Chicago: Year Medical Book Publishers, 1978.</a:t>
            </a:r>
          </a:p>
          <a:p>
            <a:pPr marL="514350" lvl="0" indent="-514350">
              <a:spcBef>
                <a:spcPts val="6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Frownfelter D, Dean E. Principles and practice of cardiopulmonary physical therapy. St. Louis Philadelphia, </a:t>
            </a:r>
            <a:r>
              <a:rPr lang="en-US" sz="2400" dirty="0" err="1" smtClean="0">
                <a:solidFill>
                  <a:prstClr val="black"/>
                </a:solidFill>
              </a:rPr>
              <a:t>Mos</a:t>
            </a:r>
            <a:r>
              <a:rPr lang="el-GR" sz="2400" dirty="0" smtClean="0">
                <a:solidFill>
                  <a:prstClr val="black"/>
                </a:solidFill>
              </a:rPr>
              <a:t>από</a:t>
            </a:r>
            <a:r>
              <a:rPr lang="en-US" sz="2400" dirty="0" smtClean="0">
                <a:solidFill>
                  <a:prstClr val="black"/>
                </a:solidFill>
              </a:rPr>
              <a:t>, Inc, 1996.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Hough </a:t>
            </a:r>
            <a:r>
              <a:rPr lang="en-GB" sz="2400" dirty="0">
                <a:solidFill>
                  <a:prstClr val="black"/>
                </a:solidFill>
              </a:rPr>
              <a:t>A. </a:t>
            </a:r>
            <a:r>
              <a:rPr lang="en-GB" sz="2400" dirty="0" smtClean="0">
                <a:solidFill>
                  <a:prstClr val="black"/>
                </a:solidFill>
              </a:rPr>
              <a:t>Physiotherapy </a:t>
            </a:r>
            <a:r>
              <a:rPr lang="en-GB" sz="2400" dirty="0">
                <a:solidFill>
                  <a:prstClr val="black"/>
                </a:solidFill>
              </a:rPr>
              <a:t>in respiratory care. London: Chapman &amp; </a:t>
            </a:r>
            <a:r>
              <a:rPr lang="en-GB" sz="2400" dirty="0" smtClean="0">
                <a:solidFill>
                  <a:prstClr val="black"/>
                </a:solidFill>
              </a:rPr>
              <a:t>Hall, 1991.</a:t>
            </a:r>
            <a:endParaRPr lang="el-GR" sz="2400" dirty="0">
              <a:solidFill>
                <a:prstClr val="black"/>
              </a:solidFill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25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Προτεινόμενη βιβλιογραφία </a:t>
            </a:r>
            <a:r>
              <a:rPr lang="en-US" sz="3200" b="0" dirty="0" smtClean="0">
                <a:solidFill>
                  <a:srgbClr val="004A82"/>
                </a:solidFill>
              </a:rPr>
              <a:t>(</a:t>
            </a:r>
            <a:r>
              <a:rPr lang="el-GR" sz="3200" b="0" dirty="0" smtClean="0">
                <a:solidFill>
                  <a:srgbClr val="004A82"/>
                </a:solidFill>
              </a:rPr>
              <a:t>2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2)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32448"/>
          </a:xfrm>
        </p:spPr>
        <p:txBody>
          <a:bodyPr>
            <a:normAutofit fontScale="92500"/>
          </a:bodyPr>
          <a:lstStyle/>
          <a:p>
            <a:pPr marL="450850" lvl="0" indent="-45085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Middleton S, Middleton PG. Assessment, investigations, skills, techniques and management. In</a:t>
            </a:r>
            <a:r>
              <a:rPr lang="en-GB" sz="2600" dirty="0" smtClean="0">
                <a:solidFill>
                  <a:prstClr val="black"/>
                </a:solidFill>
              </a:rPr>
              <a:t> J. Pryor &amp; A. Prasad (Eds.</a:t>
            </a:r>
            <a:r>
              <a:rPr lang="el-GR" sz="2600" dirty="0" smtClean="0">
                <a:solidFill>
                  <a:prstClr val="black"/>
                </a:solidFill>
              </a:rPr>
              <a:t>).</a:t>
            </a:r>
            <a:r>
              <a:rPr lang="en-GB" sz="2600" dirty="0" smtClean="0">
                <a:solidFill>
                  <a:prstClr val="black"/>
                </a:solidFill>
              </a:rPr>
              <a:t> Physiotherapy for respiratory and cardiac problems . London: Churchill Livingstone, 2002.</a:t>
            </a:r>
            <a:endParaRPr lang="el-GR" sz="2600" dirty="0" smtClean="0">
              <a:solidFill>
                <a:prstClr val="black"/>
              </a:solidFill>
            </a:endParaRPr>
          </a:p>
          <a:p>
            <a:pPr marL="450850" lvl="0" indent="-45085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Morice AH, Fontana GA, Belvisi MG, et al. ERS guidelines on the assessment of cough. </a:t>
            </a:r>
            <a:r>
              <a:rPr lang="fr-FR" sz="2600" dirty="0" smtClean="0">
                <a:solidFill>
                  <a:prstClr val="black"/>
                </a:solidFill>
              </a:rPr>
              <a:t>Eur Respir J</a:t>
            </a:r>
            <a:r>
              <a:rPr lang="el-GR" sz="2600" dirty="0" smtClean="0">
                <a:solidFill>
                  <a:prstClr val="black"/>
                </a:solidFill>
              </a:rPr>
              <a:t>,</a:t>
            </a:r>
            <a:r>
              <a:rPr lang="fr-FR" sz="2600" dirty="0" smtClean="0">
                <a:solidFill>
                  <a:prstClr val="black"/>
                </a:solidFill>
              </a:rPr>
              <a:t> 2007; 29:1256–1276.</a:t>
            </a:r>
            <a:endParaRPr lang="el-GR" sz="2600" dirty="0" smtClean="0">
              <a:solidFill>
                <a:prstClr val="black"/>
              </a:solidFill>
            </a:endParaRPr>
          </a:p>
          <a:p>
            <a:pPr marL="450850" indent="-45085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Prendergast TJ, Russo SJ. Pulmonary disease. In SJ. McPhee &amp; WF. Ganong (Eds.)</a:t>
            </a:r>
            <a:r>
              <a:rPr lang="el-GR" sz="2600" dirty="0" smtClean="0">
                <a:solidFill>
                  <a:prstClr val="black"/>
                </a:solidFill>
              </a:rPr>
              <a:t>.</a:t>
            </a:r>
            <a:r>
              <a:rPr lang="en-US" sz="2600" dirty="0" smtClean="0">
                <a:solidFill>
                  <a:prstClr val="black"/>
                </a:solidFill>
              </a:rPr>
              <a:t> Pathophysiology of disease: An introduction to clinical medicine. New York: McGraw-Hill, 2006.</a:t>
            </a:r>
            <a:endParaRPr lang="el-GR" sz="2600" dirty="0" smtClean="0">
              <a:solidFill>
                <a:prstClr val="black"/>
              </a:solidFill>
            </a:endParaRPr>
          </a:p>
          <a:p>
            <a:pPr marL="450850" lvl="0" indent="-4508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endParaRPr lang="en-US" sz="2600" dirty="0" smtClean="0">
              <a:solidFill>
                <a:prstClr val="black"/>
              </a:solidFill>
            </a:endParaRPr>
          </a:p>
          <a:p>
            <a:pPr marL="514350" lvl="0" indent="-514350">
              <a:spcBef>
                <a:spcPts val="600"/>
              </a:spcBef>
              <a:buFont typeface="+mj-lt"/>
              <a:buAutoNum type="arabicPeriod" startAt="6"/>
              <a:defRPr/>
            </a:pPr>
            <a:endParaRPr lang="el-GR" sz="20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39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318031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1369368" y="5211264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Σας ευχαριστώ πολύ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00" y="1556792"/>
            <a:ext cx="3024336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71258" y="4738127"/>
            <a:ext cx="319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Lungs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.”,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Mikael Häggström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3" name="Picture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4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4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71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77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Ειρήνη Γραμματοπούλου 2014. Ειρήνη Γραμματοπούλου. «Αναπνευστική Φυσικοθεραπεία. Ενότητα 3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Η αξιολόγηση του αναπνευστικού ασθενή (α΄μέρος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51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23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38150" indent="-438150">
              <a:buFont typeface="+mj-lt"/>
              <a:buAutoNum type="romanUcPeriod"/>
            </a:pPr>
            <a:r>
              <a:rPr lang="el-GR" dirty="0">
                <a:solidFill>
                  <a:srgbClr val="004A82"/>
                </a:solidFill>
              </a:rPr>
              <a:t>Υποκειμενική </a:t>
            </a:r>
            <a:r>
              <a:rPr lang="el-GR" dirty="0" smtClean="0">
                <a:solidFill>
                  <a:srgbClr val="004A82"/>
                </a:solidFill>
              </a:rPr>
              <a:t>εκτίμηση </a:t>
            </a:r>
            <a:r>
              <a:rPr lang="el-GR" sz="3200" b="0" dirty="0">
                <a:solidFill>
                  <a:srgbClr val="004A82"/>
                </a:solidFill>
              </a:rPr>
              <a:t>(</a:t>
            </a:r>
            <a:r>
              <a:rPr lang="en-US" sz="3200" b="0" dirty="0">
                <a:solidFill>
                  <a:srgbClr val="004A82"/>
                </a:solidFill>
              </a:rPr>
              <a:t>1</a:t>
            </a:r>
            <a:r>
              <a:rPr lang="el-GR" sz="3200" b="0" dirty="0">
                <a:solidFill>
                  <a:srgbClr val="004A82"/>
                </a:solidFill>
              </a:rPr>
              <a:t> από 2)</a:t>
            </a:r>
            <a:r>
              <a:rPr lang="el-GR" b="0" dirty="0">
                <a:solidFill>
                  <a:srgbClr val="004A82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384376"/>
          </a:xfrm>
        </p:spPr>
        <p:txBody>
          <a:bodyPr/>
          <a:lstStyle/>
          <a:p>
            <a:pPr lvl="0">
              <a:buNone/>
              <a:defRPr/>
            </a:pPr>
            <a:endParaRPr lang="en-US" sz="2400" b="1" dirty="0" smtClean="0"/>
          </a:p>
          <a:p>
            <a:pPr lvl="0">
              <a:buNone/>
              <a:defRPr/>
            </a:pPr>
            <a:r>
              <a:rPr lang="el-GR" sz="2400" b="1" dirty="0" smtClean="0"/>
              <a:t>Ανοικτές </a:t>
            </a:r>
            <a:r>
              <a:rPr lang="el-GR" sz="2400" b="1" dirty="0"/>
              <a:t>ερωτήσεις</a:t>
            </a:r>
            <a:r>
              <a:rPr lang="el-GR" sz="2400" dirty="0"/>
              <a:t>: π.χ.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Ποιο </a:t>
            </a:r>
            <a:r>
              <a:rPr lang="el-GR" sz="2400" dirty="0">
                <a:solidFill>
                  <a:prstClr val="black"/>
                </a:solidFill>
              </a:rPr>
              <a:t>είναι το κύριο σύμπτωμα που σε ταλαιπωρεί;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Πότε </a:t>
            </a:r>
            <a:r>
              <a:rPr lang="el-GR" sz="2400" dirty="0">
                <a:solidFill>
                  <a:prstClr val="black"/>
                </a:solidFill>
              </a:rPr>
              <a:t>εκδηλώνεται;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Ποιες </a:t>
            </a:r>
            <a:r>
              <a:rPr lang="el-GR" sz="2400" dirty="0">
                <a:solidFill>
                  <a:prstClr val="black"/>
                </a:solidFill>
              </a:rPr>
              <a:t>καθημερινές δραστηριότητες επηρεάζει περισσότερο;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1093260" y="1530925"/>
            <a:ext cx="698477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buNone/>
              <a:defRPr/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Βασίζεται  στη συνέντευξη με τον ασθενή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" y="627322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7; </a:t>
            </a:r>
            <a:endParaRPr lang="el-GR" sz="16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Frownfelter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&amp; Dean, 1996; Frownfelter, 1978)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35696" y="1530925"/>
            <a:ext cx="554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13340" y="1992590"/>
            <a:ext cx="554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2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314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Middleton, S., Middleton, P.G. (2002). Assessment, investigations, skills, techniques and management. In</a:t>
            </a:r>
            <a:r>
              <a:rPr lang="en-GB" sz="2000" dirty="0">
                <a:solidFill>
                  <a:prstClr val="black"/>
                </a:solidFill>
              </a:rPr>
              <a:t> J. Pryor, &amp; A. Prasad (Eds.), </a:t>
            </a:r>
            <a:r>
              <a:rPr lang="en-GB" sz="2000" i="1" dirty="0">
                <a:solidFill>
                  <a:prstClr val="black"/>
                </a:solidFill>
              </a:rPr>
              <a:t>Physiotherapy for respiratory and cardiac problems </a:t>
            </a:r>
            <a:r>
              <a:rPr lang="en-GB" sz="2000" dirty="0">
                <a:solidFill>
                  <a:prstClr val="black"/>
                </a:solidFill>
              </a:rPr>
              <a:t>(pp. 3-24)</a:t>
            </a:r>
            <a:r>
              <a:rPr lang="en-GB" sz="2000" i="1" dirty="0">
                <a:solidFill>
                  <a:prstClr val="black"/>
                </a:solidFill>
              </a:rPr>
              <a:t>.</a:t>
            </a:r>
            <a:r>
              <a:rPr lang="en-GB" sz="2000" dirty="0">
                <a:solidFill>
                  <a:prstClr val="black"/>
                </a:solidFill>
              </a:rPr>
              <a:t> London: Churchill Livingstone.</a:t>
            </a:r>
            <a:r>
              <a:rPr lang="en-US" sz="2000" dirty="0" smtClean="0"/>
              <a:t>(</a:t>
            </a:r>
            <a:r>
              <a:rPr lang="el-GR" sz="2000" dirty="0" smtClean="0"/>
              <a:t>Πίνακας</a:t>
            </a:r>
            <a:r>
              <a:rPr lang="en-US" sz="2000" dirty="0" smtClean="0"/>
              <a:t> </a:t>
            </a:r>
            <a:r>
              <a:rPr lang="en-US" sz="2000" dirty="0"/>
              <a:t>1.1, </a:t>
            </a:r>
            <a:r>
              <a:rPr lang="el-GR" sz="2000" dirty="0" smtClean="0"/>
              <a:t>Σελίδα</a:t>
            </a:r>
            <a:r>
              <a:rPr lang="en-US" sz="2000" dirty="0" smtClean="0"/>
              <a:t> 7)</a:t>
            </a:r>
            <a:endParaRPr lang="en-US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411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38150" indent="-438150" defTabSz="438150">
              <a:buFont typeface="+mj-lt"/>
              <a:buAutoNum type="romanUcPeriod"/>
            </a:pPr>
            <a:r>
              <a:rPr lang="el-GR" dirty="0">
                <a:solidFill>
                  <a:srgbClr val="004A82"/>
                </a:solidFill>
              </a:rPr>
              <a:t>Υποκειμενική εκτίμηση </a:t>
            </a:r>
            <a:r>
              <a:rPr lang="el-GR" sz="3200" b="0" dirty="0">
                <a:solidFill>
                  <a:srgbClr val="004A82"/>
                </a:solidFill>
              </a:rPr>
              <a:t>(2 από 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2736305"/>
          </a:xfrm>
        </p:spPr>
        <p:txBody>
          <a:bodyPr>
            <a:normAutofit/>
          </a:bodyPr>
          <a:lstStyle/>
          <a:p>
            <a:pPr marL="0" lvl="0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b="1" dirty="0"/>
              <a:t>Αντλούνται πληροφορίες από τον ασθενή σχετικά με το:</a:t>
            </a:r>
          </a:p>
          <a:p>
            <a:pPr marL="1257300" lvl="3" indent="-1257300">
              <a:lnSpc>
                <a:spcPct val="124000"/>
              </a:lnSpc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el-GR" sz="2400" b="1" dirty="0">
                <a:solidFill>
                  <a:srgbClr val="820000"/>
                </a:solidFill>
              </a:rPr>
              <a:t>1. Ιστορικό παρούσας κατάστασης</a:t>
            </a:r>
          </a:p>
          <a:p>
            <a:pPr marL="1257300" lvl="3" indent="-125730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b="1" dirty="0">
                <a:solidFill>
                  <a:srgbClr val="820000"/>
                </a:solidFill>
              </a:rPr>
              <a:t>2. Κοινωνικό – Κληρονομικό ιστορικό</a:t>
            </a:r>
          </a:p>
          <a:p>
            <a:pPr marL="1257300" lvl="3" indent="-125730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b="1" dirty="0">
                <a:solidFill>
                  <a:srgbClr val="820000"/>
                </a:solidFill>
              </a:rPr>
              <a:t>3. Ιστορικό προηγούμενης ιατρικής </a:t>
            </a:r>
            <a:r>
              <a:rPr lang="el-GR" sz="2400" b="1" dirty="0" smtClean="0">
                <a:solidFill>
                  <a:srgbClr val="820000"/>
                </a:solidFill>
              </a:rPr>
              <a:t>κατάστασης</a:t>
            </a:r>
            <a:endParaRPr lang="el-GR" sz="2400" dirty="0">
              <a:solidFill>
                <a:srgbClr val="004A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150096" y="5826016"/>
            <a:ext cx="2843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Doctor talking with a patient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Fæ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49" y="3757201"/>
            <a:ext cx="3116301" cy="202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-3824" y="627322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7; </a:t>
            </a:r>
            <a:endParaRPr lang="el-GR" sz="16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Frownfelter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&amp; Dean, 1996; Frownfelter, 1978)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9552" y="1844824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kern="0" dirty="0" smtClean="0">
                <a:solidFill>
                  <a:srgbClr val="004A82"/>
                </a:solidFill>
              </a:rPr>
              <a:t>1</a:t>
            </a:r>
            <a:r>
              <a:rPr lang="el-GR" kern="0" dirty="0">
                <a:solidFill>
                  <a:srgbClr val="004A82"/>
                </a:solidFill>
              </a:rPr>
              <a:t>. Ιστορικό παρούσας κατάστασης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08512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Α. Έναρξη </a:t>
            </a:r>
            <a:r>
              <a:rPr lang="el-GR" sz="2400" dirty="0">
                <a:solidFill>
                  <a:prstClr val="black"/>
                </a:solidFill>
              </a:rPr>
              <a:t>νόσου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Β. Χειρουργείο</a:t>
            </a:r>
            <a:endParaRPr lang="el-GR" sz="2400" dirty="0">
              <a:solidFill>
                <a:prstClr val="black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Γ. Ιατρική </a:t>
            </a:r>
            <a:r>
              <a:rPr lang="el-GR" sz="2400" dirty="0">
                <a:solidFill>
                  <a:prstClr val="black"/>
                </a:solidFill>
              </a:rPr>
              <a:t>κατάσταση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Δ. Χρόνος </a:t>
            </a:r>
            <a:r>
              <a:rPr lang="el-GR" sz="2400" dirty="0">
                <a:solidFill>
                  <a:prstClr val="black"/>
                </a:solidFill>
              </a:rPr>
              <a:t>παραμονής στο νοσοκομείο/Μ.Ε.Θ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Ε. Συμπτώματα</a:t>
            </a:r>
            <a:endParaRPr lang="el-GR" sz="2400" b="1" dirty="0">
              <a:solidFill>
                <a:srgbClr val="82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ΣΤ. Λειτουργικοί </a:t>
            </a:r>
            <a:r>
              <a:rPr lang="el-GR" sz="2400" dirty="0">
                <a:solidFill>
                  <a:prstClr val="black"/>
                </a:solidFill>
              </a:rPr>
              <a:t>περιορισμοί – ποιότητα </a:t>
            </a:r>
            <a:r>
              <a:rPr lang="el-GR" sz="2400" dirty="0" smtClean="0">
                <a:solidFill>
                  <a:prstClr val="black"/>
                </a:solidFill>
              </a:rPr>
              <a:t>ζωής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7; </a:t>
            </a:r>
            <a:endParaRPr lang="el-GR" sz="16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Frownfelter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&amp; Dean, 1996; Frownfelter, 1978)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7544" y="3933056"/>
            <a:ext cx="7920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7544" y="4581128"/>
            <a:ext cx="7920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8424" y="1340768"/>
            <a:ext cx="0" cy="38164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7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 smtClean="0">
                <a:solidFill>
                  <a:srgbClr val="004A82"/>
                </a:solidFill>
              </a:rPr>
              <a:t>(1 από </a:t>
            </a:r>
            <a:r>
              <a:rPr lang="el-GR" sz="3200" b="0" dirty="0">
                <a:solidFill>
                  <a:srgbClr val="004A82"/>
                </a:solidFill>
              </a:rPr>
              <a:t>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04456"/>
          </a:xfrm>
        </p:spPr>
        <p:txBody>
          <a:bodyPr/>
          <a:lstStyle/>
          <a:p>
            <a:pPr lvl="0">
              <a:buNone/>
              <a:defRPr/>
            </a:pPr>
            <a:r>
              <a:rPr lang="el-GR" sz="2800" b="1" dirty="0">
                <a:solidFill>
                  <a:prstClr val="black"/>
                </a:solidFill>
              </a:rPr>
              <a:t>Ερωτήσεις σχετικές με τα συμπτώματα:</a:t>
            </a:r>
          </a:p>
          <a:p>
            <a:pPr lvl="0">
              <a:buNone/>
              <a:defRPr/>
            </a:pPr>
            <a:endParaRPr lang="el-GR" sz="2400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Διάρκεια</a:t>
            </a:r>
            <a:r>
              <a:rPr lang="el-GR" sz="2400" dirty="0" smtClean="0">
                <a:solidFill>
                  <a:prstClr val="black"/>
                </a:solidFill>
              </a:rPr>
              <a:t> (πρώτη </a:t>
            </a:r>
            <a:r>
              <a:rPr lang="el-GR" sz="2400" dirty="0">
                <a:solidFill>
                  <a:prstClr val="black"/>
                </a:solidFill>
              </a:rPr>
              <a:t>αναγνώριση και </a:t>
            </a:r>
            <a:r>
              <a:rPr lang="el-GR" sz="2400" dirty="0" smtClean="0">
                <a:solidFill>
                  <a:prstClr val="black"/>
                </a:solidFill>
              </a:rPr>
              <a:t>πρόσφατα)</a:t>
            </a:r>
            <a:endParaRPr lang="el-GR" sz="2400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Σοβαρότητα</a:t>
            </a:r>
            <a:r>
              <a:rPr lang="el-GR" sz="2400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endParaRPr lang="el-GR" sz="2400" dirty="0">
              <a:solidFill>
                <a:srgbClr val="C0504D">
                  <a:lumMod val="50000"/>
                </a:srgbClr>
              </a:solidFill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Τύπος</a:t>
            </a:r>
            <a:r>
              <a:rPr lang="el-GR" sz="2400" b="1" dirty="0" smtClean="0"/>
              <a:t> </a:t>
            </a:r>
            <a:r>
              <a:rPr lang="el-GR" sz="2400" dirty="0">
                <a:solidFill>
                  <a:prstClr val="black"/>
                </a:solidFill>
              </a:rPr>
              <a:t>(εποχιακά ή καθημερινά)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Σχετιζόμενοι </a:t>
            </a:r>
            <a:r>
              <a:rPr lang="el-GR" sz="2400" b="1" dirty="0">
                <a:solidFill>
                  <a:srgbClr val="820000"/>
                </a:solidFill>
              </a:rPr>
              <a:t>παράγοντες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7; </a:t>
            </a:r>
            <a:endParaRPr lang="el-GR" sz="16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Frownfelter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&amp; Dean, 1996; Frownfelter, 1978)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7544" y="1916832"/>
            <a:ext cx="7920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2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>
                <a:solidFill>
                  <a:srgbClr val="004A82"/>
                </a:solidFill>
              </a:rPr>
              <a:t>(2 από 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571184" cy="5040560"/>
          </a:xfrm>
        </p:spPr>
        <p:txBody>
          <a:bodyPr/>
          <a:lstStyle/>
          <a:p>
            <a:pPr lvl="0">
              <a:buNone/>
              <a:defRPr/>
            </a:pPr>
            <a:r>
              <a:rPr lang="el-GR" sz="2800" b="1" dirty="0">
                <a:solidFill>
                  <a:srgbClr val="820000"/>
                </a:solidFill>
              </a:rPr>
              <a:t>Τα κύρια αναπνευστικά συμπτώματα είναι 5:</a:t>
            </a:r>
          </a:p>
          <a:p>
            <a:pPr lvl="1">
              <a:buNone/>
              <a:defRPr/>
            </a:pPr>
            <a:endParaRPr lang="el-GR" sz="2400" b="1" dirty="0">
              <a:solidFill>
                <a:prstClr val="black"/>
              </a:solidFill>
            </a:endParaRPr>
          </a:p>
          <a:p>
            <a:pPr marL="355600" lvl="1" indent="-3556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Δύσπνοια</a:t>
            </a:r>
            <a:endParaRPr lang="el-GR" sz="2400" dirty="0">
              <a:solidFill>
                <a:prstClr val="black"/>
              </a:solidFill>
            </a:endParaRPr>
          </a:p>
          <a:p>
            <a:pPr marL="355600" lvl="1" indent="-3556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Πτύελα </a:t>
            </a:r>
            <a:r>
              <a:rPr lang="el-GR" sz="2400" dirty="0">
                <a:solidFill>
                  <a:prstClr val="black"/>
                </a:solidFill>
              </a:rPr>
              <a:t>και αιμόπτυση</a:t>
            </a:r>
          </a:p>
          <a:p>
            <a:pPr marL="355600" lvl="1" indent="-3556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Βήχας</a:t>
            </a:r>
            <a:endParaRPr lang="el-GR" sz="2400" dirty="0">
              <a:solidFill>
                <a:prstClr val="black"/>
              </a:solidFill>
            </a:endParaRPr>
          </a:p>
          <a:p>
            <a:pPr marL="355600" lvl="1" indent="-3556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Πόνος </a:t>
            </a:r>
            <a:r>
              <a:rPr lang="el-GR" sz="2400" dirty="0">
                <a:solidFill>
                  <a:prstClr val="black"/>
                </a:solidFill>
              </a:rPr>
              <a:t>στο θώρακα</a:t>
            </a:r>
          </a:p>
          <a:p>
            <a:pPr marL="355600" lvl="1" indent="-3556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Συριγμός</a:t>
            </a:r>
            <a:endParaRPr lang="en-US" sz="24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-15624" y="6274323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7; </a:t>
            </a:r>
            <a:endParaRPr lang="el-GR" sz="16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Frownfelter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&amp; Dean, 1996; Frownfelter, 1978)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9552" y="1907328"/>
            <a:ext cx="79556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2513527" cy="2066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Συμπτώματα </a:t>
            </a:r>
            <a:r>
              <a:rPr lang="el-GR" sz="3200" b="0" dirty="0" smtClean="0">
                <a:solidFill>
                  <a:srgbClr val="004A82"/>
                </a:solidFill>
              </a:rPr>
              <a:t>(3 </a:t>
            </a:r>
            <a:r>
              <a:rPr lang="el-GR" sz="3200" b="0" dirty="0">
                <a:solidFill>
                  <a:srgbClr val="004A82"/>
                </a:solidFill>
              </a:rPr>
              <a:t>από 18) </a:t>
            </a:r>
            <a:endParaRPr lang="el-GR" sz="320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5936624" cy="5040560"/>
          </a:xfrm>
        </p:spPr>
        <p:txBody>
          <a:bodyPr>
            <a:normAutofit lnSpcReduction="10000"/>
          </a:bodyPr>
          <a:lstStyle/>
          <a:p>
            <a:pPr lvl="0">
              <a:buNone/>
              <a:defRPr/>
            </a:pPr>
            <a:r>
              <a:rPr lang="el-GR" sz="2800" b="1" dirty="0">
                <a:solidFill>
                  <a:srgbClr val="820000"/>
                </a:solidFill>
              </a:rPr>
              <a:t>Δύσπνοια είναι: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Το </a:t>
            </a:r>
            <a:r>
              <a:rPr lang="el-GR" sz="2400" dirty="0">
                <a:solidFill>
                  <a:prstClr val="black"/>
                </a:solidFill>
              </a:rPr>
              <a:t>υποκειμενικό αίσθημα της αναπνευστικής δυσκολίας</a:t>
            </a:r>
            <a:endParaRPr lang="en-US" sz="2400" u="sng" dirty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Το </a:t>
            </a:r>
            <a:r>
              <a:rPr lang="el-GR" sz="2400" dirty="0">
                <a:solidFill>
                  <a:prstClr val="black"/>
                </a:solidFill>
              </a:rPr>
              <a:t>κυρίαρχο σύμπτωμα σε αναπνευστικές/καρδιολογικές παθήσεις</a:t>
            </a:r>
            <a:r>
              <a:rPr lang="en-US" sz="2400" dirty="0">
                <a:solidFill>
                  <a:prstClr val="black"/>
                </a:solidFill>
              </a:rPr>
              <a:t>	</a:t>
            </a:r>
            <a:endParaRPr lang="el-GR" sz="2400" dirty="0">
              <a:solidFill>
                <a:prstClr val="black"/>
              </a:solidFill>
            </a:endParaRPr>
          </a:p>
          <a:p>
            <a:pPr lvl="0">
              <a:spcBef>
                <a:spcPts val="2400"/>
              </a:spcBef>
              <a:spcAft>
                <a:spcPts val="600"/>
              </a:spcAft>
              <a:buNone/>
              <a:defRPr/>
            </a:pPr>
            <a:r>
              <a:rPr lang="el-GR" sz="2800" b="1" dirty="0" smtClean="0">
                <a:solidFill>
                  <a:srgbClr val="820000"/>
                </a:solidFill>
              </a:rPr>
              <a:t>Ορθόπνοια</a:t>
            </a:r>
            <a:r>
              <a:rPr lang="el-GR" sz="2800" b="1" dirty="0">
                <a:solidFill>
                  <a:srgbClr val="820000"/>
                </a:solidFill>
              </a:rPr>
              <a:t>: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Οφείλεται </a:t>
            </a:r>
            <a:r>
              <a:rPr lang="el-GR" sz="2400" dirty="0">
                <a:solidFill>
                  <a:prstClr val="black"/>
                </a:solidFill>
              </a:rPr>
              <a:t>στην ανεπάρκεια της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αριστερής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κοιλίας </a:t>
            </a:r>
            <a:r>
              <a:rPr lang="el-GR" sz="2400" dirty="0">
                <a:solidFill>
                  <a:prstClr val="black"/>
                </a:solidFill>
              </a:rPr>
              <a:t>να αντέξει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τον αυξημένο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όγκο της φλεβικής επιστροφής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Εκδηλώνεται </a:t>
            </a:r>
            <a:r>
              <a:rPr lang="el-GR" sz="2400" dirty="0">
                <a:solidFill>
                  <a:prstClr val="black"/>
                </a:solidFill>
              </a:rPr>
              <a:t>στην ύπτια θέση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856" y="1484784"/>
            <a:ext cx="2450804" cy="365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0" y="627322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7; </a:t>
            </a:r>
            <a:endParaRPr lang="el-GR" sz="16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Frownfelter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&amp; Dean, 1996; Frownfelter, 1978)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9512" y="3212976"/>
            <a:ext cx="5688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3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862bb0eb12eb31589a913a339e2de23f18f28896"/>
</p:tagLst>
</file>

<file path=ppt/theme/theme1.xml><?xml version="1.0" encoding="utf-8"?>
<a:theme xmlns:a="http://schemas.openxmlformats.org/drawingml/2006/main" name="OC_template_updated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6205</TotalTime>
  <Words>2887</Words>
  <Application>Microsoft Office PowerPoint</Application>
  <PresentationFormat>Προβολή στην οθόνη (4:3)</PresentationFormat>
  <Paragraphs>426</Paragraphs>
  <Slides>42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OC_template_updated</vt:lpstr>
      <vt:lpstr>Αναπνευστική Φυσικοθεραπεία</vt:lpstr>
      <vt:lpstr>Η αξιολόγηση αναπνευστικού ασθενή</vt:lpstr>
      <vt:lpstr>Αξιολόγηση αναπνευστικού ασθενή</vt:lpstr>
      <vt:lpstr>Υποκειμενική εκτίμηση (1 από 2) </vt:lpstr>
      <vt:lpstr>Υποκειμενική εκτίμηση (2 από 2) </vt:lpstr>
      <vt:lpstr>1. Ιστορικό παρούσας κατάστασης</vt:lpstr>
      <vt:lpstr>Συμπτώματα (1 από 18) </vt:lpstr>
      <vt:lpstr>Συμπτώματα (2 από 18) </vt:lpstr>
      <vt:lpstr>Συμπτώματα (3 από 18) </vt:lpstr>
      <vt:lpstr>Συμπτώματα (4 από 18) </vt:lpstr>
      <vt:lpstr>Συμπτώματα (5 από 18) </vt:lpstr>
      <vt:lpstr>Συμπτώματα (6 από 18) </vt:lpstr>
      <vt:lpstr>Συμπτώματα (7 από 18) </vt:lpstr>
      <vt:lpstr>Συμπτώματα (8 από 18) </vt:lpstr>
      <vt:lpstr>Συμπτώματα (9 από 18) </vt:lpstr>
      <vt:lpstr>Συμπτώματα (10 από 18) </vt:lpstr>
      <vt:lpstr>Συμπτώματα (11 από 18) </vt:lpstr>
      <vt:lpstr>Συμπτώματα (12 από 18) </vt:lpstr>
      <vt:lpstr>Συμπτώματα (13 από 18) </vt:lpstr>
      <vt:lpstr>Συμπτώματα (14 από 18) </vt:lpstr>
      <vt:lpstr>Συμπτώματα (15 από 18) </vt:lpstr>
      <vt:lpstr>Συμπτώματα (16 από 18) </vt:lpstr>
      <vt:lpstr>Συμπτώματα (17 από 18)</vt:lpstr>
      <vt:lpstr>Συμπτώματα (18 από 18) </vt:lpstr>
      <vt:lpstr>1. Ιστορικό παρούσας κατάστασης</vt:lpstr>
      <vt:lpstr>HRQoL (1 από 4)</vt:lpstr>
      <vt:lpstr>HRQoL (2 από 4) </vt:lpstr>
      <vt:lpstr>HRQoL (3 από 4) </vt:lpstr>
      <vt:lpstr>HRQoL (4 από 4) </vt:lpstr>
      <vt:lpstr>2. Κοινωνικό – Κληρονομικό ιστορικό</vt:lpstr>
      <vt:lpstr>3. Ιστορικό προηγούμενης ιατρικής κατάστασης</vt:lpstr>
      <vt:lpstr>Προτεινόμενη βιβλιογραφία (1 από 2) </vt:lpstr>
      <vt:lpstr>Προτεινόμενη βιβλιογραφία (2 από 2) </vt:lpstr>
      <vt:lpstr>Τέλος Ενότητας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Αναπνευστική Φυσικοθεραπεία</dc:title>
  <dc:creator>opencourses@teiath.gr</dc:creator>
  <cp:lastModifiedBy>natasakar new</cp:lastModifiedBy>
  <cp:revision>205</cp:revision>
  <cp:lastPrinted>2013-04-12T07:24:54Z</cp:lastPrinted>
  <dcterms:created xsi:type="dcterms:W3CDTF">2013-04-10T11:10:59Z</dcterms:created>
  <dcterms:modified xsi:type="dcterms:W3CDTF">2015-05-21T09:10:55Z</dcterms:modified>
</cp:coreProperties>
</file>