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7" r:id="rId2"/>
    <p:sldMasterId id="2147483708" r:id="rId3"/>
  </p:sldMasterIdLst>
  <p:notesMasterIdLst>
    <p:notesMasterId r:id="rId69"/>
  </p:notesMasterIdLst>
  <p:handoutMasterIdLst>
    <p:handoutMasterId r:id="rId70"/>
  </p:handoutMasterIdLst>
  <p:sldIdLst>
    <p:sldId id="519" r:id="rId4"/>
    <p:sldId id="450" r:id="rId5"/>
    <p:sldId id="466" r:id="rId6"/>
    <p:sldId id="467" r:id="rId7"/>
    <p:sldId id="453" r:id="rId8"/>
    <p:sldId id="468" r:id="rId9"/>
    <p:sldId id="474" r:id="rId10"/>
    <p:sldId id="454" r:id="rId11"/>
    <p:sldId id="469" r:id="rId12"/>
    <p:sldId id="470" r:id="rId13"/>
    <p:sldId id="455" r:id="rId14"/>
    <p:sldId id="465" r:id="rId15"/>
    <p:sldId id="456" r:id="rId16"/>
    <p:sldId id="457" r:id="rId17"/>
    <p:sldId id="458" r:id="rId18"/>
    <p:sldId id="459" r:id="rId19"/>
    <p:sldId id="460" r:id="rId20"/>
    <p:sldId id="471" r:id="rId21"/>
    <p:sldId id="472" r:id="rId22"/>
    <p:sldId id="475" r:id="rId23"/>
    <p:sldId id="473" r:id="rId24"/>
    <p:sldId id="461" r:id="rId25"/>
    <p:sldId id="484" r:id="rId26"/>
    <p:sldId id="462" r:id="rId27"/>
    <p:sldId id="491" r:id="rId28"/>
    <p:sldId id="463" r:id="rId29"/>
    <p:sldId id="492" r:id="rId30"/>
    <p:sldId id="493" r:id="rId31"/>
    <p:sldId id="480" r:id="rId32"/>
    <p:sldId id="513" r:id="rId33"/>
    <p:sldId id="481" r:id="rId34"/>
    <p:sldId id="482" r:id="rId35"/>
    <p:sldId id="483" r:id="rId36"/>
    <p:sldId id="478" r:id="rId37"/>
    <p:sldId id="479" r:id="rId38"/>
    <p:sldId id="476" r:id="rId39"/>
    <p:sldId id="494" r:id="rId40"/>
    <p:sldId id="512" r:id="rId41"/>
    <p:sldId id="515" r:id="rId42"/>
    <p:sldId id="514" r:id="rId43"/>
    <p:sldId id="516" r:id="rId44"/>
    <p:sldId id="517" r:id="rId45"/>
    <p:sldId id="518" r:id="rId46"/>
    <p:sldId id="497" r:id="rId47"/>
    <p:sldId id="498" r:id="rId48"/>
    <p:sldId id="499" r:id="rId49"/>
    <p:sldId id="500" r:id="rId50"/>
    <p:sldId id="501" r:id="rId51"/>
    <p:sldId id="502" r:id="rId52"/>
    <p:sldId id="503" r:id="rId53"/>
    <p:sldId id="504" r:id="rId54"/>
    <p:sldId id="505" r:id="rId55"/>
    <p:sldId id="506" r:id="rId56"/>
    <p:sldId id="511" r:id="rId57"/>
    <p:sldId id="507" r:id="rId58"/>
    <p:sldId id="508" r:id="rId59"/>
    <p:sldId id="509" r:id="rId60"/>
    <p:sldId id="328" r:id="rId61"/>
    <p:sldId id="520" r:id="rId62"/>
    <p:sldId id="521" r:id="rId63"/>
    <p:sldId id="522" r:id="rId64"/>
    <p:sldId id="523" r:id="rId65"/>
    <p:sldId id="524" r:id="rId66"/>
    <p:sldId id="525" r:id="rId67"/>
    <p:sldId id="526" r:id="rId68"/>
  </p:sldIdLst>
  <p:sldSz cx="9144000" cy="6858000" type="screen4x3"/>
  <p:notesSz cx="7104063" cy="10234613"/>
  <p:custDataLst>
    <p:tags r:id="rId71"/>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45C3"/>
    <a:srgbClr val="3A3A3A"/>
    <a:srgbClr val="007E39"/>
    <a:srgbClr val="C00000"/>
    <a:srgbClr val="373F28"/>
    <a:srgbClr val="FDFBB7"/>
    <a:srgbClr val="E9EFF7"/>
    <a:srgbClr val="333399"/>
    <a:srgbClr val="920000"/>
    <a:srgbClr val="9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67" autoAdjust="0"/>
    <p:restoredTop sz="84564" autoAdjust="0"/>
  </p:normalViewPr>
  <p:slideViewPr>
    <p:cSldViewPr>
      <p:cViewPr varScale="1">
        <p:scale>
          <a:sx n="63" d="100"/>
          <a:sy n="63" d="100"/>
        </p:scale>
        <p:origin x="1590" y="66"/>
      </p:cViewPr>
      <p:guideLst>
        <p:guide orient="horz" pos="2115"/>
        <p:guide pos="288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 Type="http://schemas.openxmlformats.org/officeDocument/2006/relationships/slide" Target="slides/slide4.xml"/><Relationship Id="rId71"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15/9/2015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15/9/2015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n.wikipedia.org/wiki/Protein" TargetMode="External"/><Relationship Id="rId2" Type="http://schemas.openxmlformats.org/officeDocument/2006/relationships/slide" Target="../slides/slide37.xml"/><Relationship Id="rId1" Type="http://schemas.openxmlformats.org/officeDocument/2006/relationships/notesMaster" Target="../notesMasters/notesMaster1.xml"/><Relationship Id="rId5" Type="http://schemas.openxmlformats.org/officeDocument/2006/relationships/hyperlink" Target="http://en.wikipedia.org/wiki/Elasticity_(physics)" TargetMode="External"/><Relationship Id="rId4" Type="http://schemas.openxmlformats.org/officeDocument/2006/relationships/hyperlink" Target="http://en.wikipedia.org/wiki/Connective_tissue"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1301719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64</a:t>
            </a:fld>
            <a:endParaRPr lang="el-GR" dirty="0">
              <a:solidFill>
                <a:prstClr val="black"/>
              </a:solidFill>
            </a:endParaRPr>
          </a:p>
        </p:txBody>
      </p:sp>
    </p:spTree>
    <p:extLst>
      <p:ext uri="{BB962C8B-B14F-4D97-AF65-F5344CB8AC3E}">
        <p14:creationId xmlns:p14="http://schemas.microsoft.com/office/powerpoint/2010/main" val="866951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http://commons.wikimedia.org/wiki/File:Polarimeter_(Optical_rotation).svg</a:t>
            </a:r>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26</a:t>
            </a:fld>
            <a:endParaRPr lang="el-GR" dirty="0"/>
          </a:p>
        </p:txBody>
      </p:sp>
    </p:spTree>
    <p:extLst>
      <p:ext uri="{BB962C8B-B14F-4D97-AF65-F5344CB8AC3E}">
        <p14:creationId xmlns:p14="http://schemas.microsoft.com/office/powerpoint/2010/main" val="3736164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Elastin</a:t>
            </a:r>
            <a:r>
              <a:rPr lang="en-US" sz="1200" b="0" i="0" kern="1200" dirty="0" smtClean="0">
                <a:solidFill>
                  <a:schemeClr val="tx1"/>
                </a:solidFill>
                <a:effectLst/>
                <a:latin typeface="+mn-lt"/>
                <a:ea typeface="+mn-ea"/>
                <a:cs typeface="+mn-cs"/>
              </a:rPr>
              <a:t> is a </a:t>
            </a:r>
            <a:r>
              <a:rPr lang="en-US" sz="1200" b="0" i="0" u="none" strike="noStrike" kern="1200" dirty="0" smtClean="0">
                <a:solidFill>
                  <a:schemeClr val="tx1"/>
                </a:solidFill>
                <a:effectLst/>
                <a:latin typeface="+mn-lt"/>
                <a:ea typeface="+mn-ea"/>
                <a:cs typeface="+mn-cs"/>
                <a:hlinkClick r:id="rId3" tooltip="Protein"/>
              </a:rPr>
              <a:t>protein</a:t>
            </a:r>
            <a:r>
              <a:rPr lang="en-US" sz="1200" b="0" i="0" kern="1200" dirty="0" smtClean="0">
                <a:solidFill>
                  <a:schemeClr val="tx1"/>
                </a:solidFill>
                <a:effectLst/>
                <a:latin typeface="+mn-lt"/>
                <a:ea typeface="+mn-ea"/>
                <a:cs typeface="+mn-cs"/>
              </a:rPr>
              <a:t> in </a:t>
            </a:r>
            <a:r>
              <a:rPr lang="en-US" sz="1200" b="0" i="0" u="none" strike="noStrike" kern="1200" dirty="0" smtClean="0">
                <a:solidFill>
                  <a:schemeClr val="tx1"/>
                </a:solidFill>
                <a:effectLst/>
                <a:latin typeface="+mn-lt"/>
                <a:ea typeface="+mn-ea"/>
                <a:cs typeface="+mn-cs"/>
                <a:hlinkClick r:id="rId4" tooltip="Connective tissue"/>
              </a:rPr>
              <a:t>connective tissue</a:t>
            </a:r>
            <a:r>
              <a:rPr lang="en-US" sz="1200" b="0" i="0" kern="1200" dirty="0" smtClean="0">
                <a:solidFill>
                  <a:schemeClr val="tx1"/>
                </a:solidFill>
                <a:effectLst/>
                <a:latin typeface="+mn-lt"/>
                <a:ea typeface="+mn-ea"/>
                <a:cs typeface="+mn-cs"/>
              </a:rPr>
              <a:t> that is </a:t>
            </a:r>
            <a:r>
              <a:rPr lang="en-US" sz="1200" b="0" i="0" u="none" strike="noStrike" kern="1200" dirty="0" smtClean="0">
                <a:solidFill>
                  <a:schemeClr val="tx1"/>
                </a:solidFill>
                <a:effectLst/>
                <a:latin typeface="+mn-lt"/>
                <a:ea typeface="+mn-ea"/>
                <a:cs typeface="+mn-cs"/>
                <a:hlinkClick r:id="rId5" tooltip="Elasticity (physics)"/>
              </a:rPr>
              <a:t>elastic</a:t>
            </a:r>
            <a:r>
              <a:rPr lang="en-US" sz="1200" b="0" i="0" kern="1200" dirty="0" smtClean="0">
                <a:solidFill>
                  <a:schemeClr val="tx1"/>
                </a:solidFill>
                <a:effectLst/>
                <a:latin typeface="+mn-lt"/>
                <a:ea typeface="+mn-ea"/>
                <a:cs typeface="+mn-cs"/>
              </a:rPr>
              <a:t> and allows many tissues in the body to resume their shape after stretching or contracting. </a:t>
            </a:r>
            <a:endParaRPr lang="el-GR" sz="1200" b="0" i="0" kern="1200" dirty="0" smtClean="0">
              <a:solidFill>
                <a:schemeClr val="tx1"/>
              </a:solidFill>
              <a:effectLst/>
              <a:latin typeface="+mn-lt"/>
              <a:ea typeface="+mn-ea"/>
              <a:cs typeface="+mn-cs"/>
            </a:endParaRPr>
          </a:p>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36</a:t>
            </a:fld>
            <a:endParaRPr lang="el-GR" dirty="0"/>
          </a:p>
        </p:txBody>
      </p:sp>
    </p:spTree>
    <p:extLst>
      <p:ext uri="{BB962C8B-B14F-4D97-AF65-F5344CB8AC3E}">
        <p14:creationId xmlns:p14="http://schemas.microsoft.com/office/powerpoint/2010/main" val="3129312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42</a:t>
            </a:fld>
            <a:endParaRPr lang="el-GR" dirty="0"/>
          </a:p>
        </p:txBody>
      </p:sp>
    </p:spTree>
    <p:extLst>
      <p:ext uri="{BB962C8B-B14F-4D97-AF65-F5344CB8AC3E}">
        <p14:creationId xmlns:p14="http://schemas.microsoft.com/office/powerpoint/2010/main" val="1440925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58</a:t>
            </a:fld>
            <a:endParaRPr lang="el-GR" dirty="0">
              <a:solidFill>
                <a:prstClr val="black"/>
              </a:solidFill>
            </a:endParaRPr>
          </a:p>
        </p:txBody>
      </p:sp>
    </p:spTree>
    <p:extLst>
      <p:ext uri="{BB962C8B-B14F-4D97-AF65-F5344CB8AC3E}">
        <p14:creationId xmlns:p14="http://schemas.microsoft.com/office/powerpoint/2010/main" val="3795063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59</a:t>
            </a:fld>
            <a:endParaRPr lang="el-GR" dirty="0">
              <a:solidFill>
                <a:prstClr val="black"/>
              </a:solidFill>
            </a:endParaRPr>
          </a:p>
        </p:txBody>
      </p:sp>
    </p:spTree>
    <p:extLst>
      <p:ext uri="{BB962C8B-B14F-4D97-AF65-F5344CB8AC3E}">
        <p14:creationId xmlns:p14="http://schemas.microsoft.com/office/powerpoint/2010/main" val="3120910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60</a:t>
            </a:fld>
            <a:endParaRPr lang="el-GR" dirty="0">
              <a:solidFill>
                <a:prstClr val="black"/>
              </a:solidFill>
            </a:endParaRPr>
          </a:p>
        </p:txBody>
      </p:sp>
    </p:spTree>
    <p:extLst>
      <p:ext uri="{BB962C8B-B14F-4D97-AF65-F5344CB8AC3E}">
        <p14:creationId xmlns:p14="http://schemas.microsoft.com/office/powerpoint/2010/main" val="391343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61</a:t>
            </a:fld>
            <a:endParaRPr lang="el-GR" dirty="0">
              <a:solidFill>
                <a:prstClr val="black"/>
              </a:solidFill>
            </a:endParaRPr>
          </a:p>
        </p:txBody>
      </p:sp>
    </p:spTree>
    <p:extLst>
      <p:ext uri="{BB962C8B-B14F-4D97-AF65-F5344CB8AC3E}">
        <p14:creationId xmlns:p14="http://schemas.microsoft.com/office/powerpoint/2010/main" val="1780490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63</a:t>
            </a:fld>
            <a:endParaRPr lang="el-GR" dirty="0">
              <a:solidFill>
                <a:prstClr val="black"/>
              </a:solidFill>
            </a:endParaRPr>
          </a:p>
        </p:txBody>
      </p:sp>
    </p:spTree>
    <p:extLst>
      <p:ext uri="{BB962C8B-B14F-4D97-AF65-F5344CB8AC3E}">
        <p14:creationId xmlns:p14="http://schemas.microsoft.com/office/powerpoint/2010/main" val="4212628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l-GR" dirty="0"/>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l-GR" dirty="0"/>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BA6A19FA-46B9-412C-91B8-77BE175E26B2}" type="slidenum">
              <a:rPr lang="el-GR"/>
              <a:pPr/>
              <a:t>‹#›</a:t>
            </a:fld>
            <a:endParaRPr lang="el-GR" dirty="0"/>
          </a:p>
        </p:txBody>
      </p:sp>
    </p:spTree>
    <p:extLst>
      <p:ext uri="{BB962C8B-B14F-4D97-AF65-F5344CB8AC3E}">
        <p14:creationId xmlns:p14="http://schemas.microsoft.com/office/powerpoint/2010/main" val="864301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3991333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4864326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40265458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1989237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1884423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0638499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35358913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2600257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00000"/>
              </a:lnSpc>
              <a:spcBef>
                <a:spcPts val="0"/>
              </a:spcBef>
              <a:spcAft>
                <a:spcPts val="600"/>
              </a:spcAft>
              <a:defRPr sz="2400"/>
            </a:lvl1pPr>
            <a:lvl2pPr>
              <a:lnSpc>
                <a:spcPct val="100000"/>
              </a:lnSpc>
              <a:spcBef>
                <a:spcPts val="0"/>
              </a:spcBef>
              <a:spcAft>
                <a:spcPts val="600"/>
              </a:spcAft>
              <a:defRPr sz="2400"/>
            </a:lvl2pPr>
            <a:lvl3pPr>
              <a:lnSpc>
                <a:spcPct val="100000"/>
              </a:lnSpc>
              <a:spcBef>
                <a:spcPts val="0"/>
              </a:spcBef>
              <a:spcAft>
                <a:spcPts val="600"/>
              </a:spcAft>
              <a:defRPr sz="2400"/>
            </a:lvl3pPr>
            <a:lvl4pPr>
              <a:lnSpc>
                <a:spcPct val="100000"/>
              </a:lnSpc>
              <a:spcBef>
                <a:spcPts val="0"/>
              </a:spcBef>
              <a:spcAft>
                <a:spcPts val="600"/>
              </a:spcAft>
              <a:defRPr sz="2400"/>
            </a:lvl4pPr>
            <a:lvl5pPr>
              <a:lnSpc>
                <a:spcPct val="100000"/>
              </a:lnSpc>
              <a:spcBef>
                <a:spcPts val="0"/>
              </a:spcBef>
              <a:spcAft>
                <a:spcPts val="600"/>
              </a:spcAft>
              <a:defRPr sz="2400"/>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1535472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0602518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89280141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9158965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9447678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42599957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6745865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43703552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2387457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882639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5501542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358375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9113816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1799705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9.wmf"/><Relationship Id="rId5" Type="http://schemas.openxmlformats.org/officeDocument/2006/relationships/oleObject" Target="../embeddings/oleObject5.bin"/><Relationship Id="rId4" Type="http://schemas.openxmlformats.org/officeDocument/2006/relationships/image" Target="../media/image6.wmf"/></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1.wmf"/><Relationship Id="rId4" Type="http://schemas.openxmlformats.org/officeDocument/2006/relationships/oleObject" Target="../embeddings/oleObject7.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3.wmf"/></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5.wmf"/></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0.emf"/><Relationship Id="rId4" Type="http://schemas.openxmlformats.org/officeDocument/2006/relationships/image" Target="../media/image6.wmf"/></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6.wmf"/><Relationship Id="rId4" Type="http://schemas.openxmlformats.org/officeDocument/2006/relationships/oleObject" Target="../embeddings/oleObject1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6.wmf"/><Relationship Id="rId4" Type="http://schemas.openxmlformats.org/officeDocument/2006/relationships/oleObject" Target="../embeddings/oleObject12.bin"/></Relationships>
</file>

<file path=ppt/slides/_rels/slide21.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28.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29.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wmf"/></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4400" b="1" dirty="0" smtClean="0">
                <a:solidFill>
                  <a:schemeClr val="tx1"/>
                </a:solidFill>
                <a:latin typeface="+mn-lt"/>
              </a:rPr>
              <a:t>Επιστήμη Υλικών ΙΙ (Θ)</a:t>
            </a:r>
            <a:endParaRPr lang="el-GR" sz="44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a:bodyPr>
          <a:lstStyle/>
          <a:p>
            <a:pPr>
              <a:spcBef>
                <a:spcPts val="0"/>
              </a:spcBef>
              <a:spcAft>
                <a:spcPts val="1200"/>
              </a:spcAft>
            </a:pPr>
            <a:r>
              <a:rPr lang="el-GR" sz="2800" b="1" dirty="0" smtClean="0"/>
              <a:t>Ενότητα </a:t>
            </a:r>
            <a:r>
              <a:rPr lang="en-US" sz="2800" b="1" dirty="0" smtClean="0"/>
              <a:t>13</a:t>
            </a:r>
            <a:r>
              <a:rPr lang="el-GR" sz="2800" dirty="0" smtClean="0"/>
              <a:t>:</a:t>
            </a:r>
            <a:r>
              <a:rPr lang="en-US" sz="2800" dirty="0" smtClean="0"/>
              <a:t> </a:t>
            </a:r>
            <a:r>
              <a:rPr lang="el-GR" sz="2800" dirty="0"/>
              <a:t>Πρωτεϊνικά υλικά</a:t>
            </a:r>
          </a:p>
          <a:p>
            <a:pPr>
              <a:spcBef>
                <a:spcPts val="0"/>
              </a:spcBef>
            </a:pPr>
            <a:r>
              <a:rPr lang="el-GR" sz="2400" dirty="0" smtClean="0"/>
              <a:t>Σταμάτης </a:t>
            </a:r>
            <a:r>
              <a:rPr lang="el-GR" sz="2400" dirty="0"/>
              <a:t>Μπογιατζής, επίκουρος καθηγητής</a:t>
            </a:r>
          </a:p>
          <a:p>
            <a:pPr>
              <a:spcBef>
                <a:spcPts val="0"/>
              </a:spcBef>
            </a:pPr>
            <a:r>
              <a:rPr lang="el-GR" sz="2400" dirty="0"/>
              <a:t>Τμήμα Συντήρησης Αρχαιοτήτων &amp; Έργων Τέχνης</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9348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Παραδείγματα αμινοξέων</a:t>
            </a:r>
            <a:endParaRPr lang="el-GR" dirty="0"/>
          </a:p>
        </p:txBody>
      </p:sp>
      <p:sp>
        <p:nvSpPr>
          <p:cNvPr id="3" name="2 - Θέση περιεχομένου"/>
          <p:cNvSpPr>
            <a:spLocks noGrp="1"/>
          </p:cNvSpPr>
          <p:nvPr>
            <p:ph idx="1"/>
          </p:nvPr>
        </p:nvSpPr>
        <p:spPr>
          <a:xfrm>
            <a:off x="457200" y="1196752"/>
            <a:ext cx="8229600" cy="1160678"/>
          </a:xfrm>
        </p:spPr>
        <p:txBody>
          <a:bodyPr/>
          <a:lstStyle/>
          <a:p>
            <a:r>
              <a:rPr lang="el-GR" dirty="0" smtClean="0"/>
              <a:t>Από τον γενικό τύπο, για κάθε είδος της ομάδας </a:t>
            </a:r>
            <a:r>
              <a:rPr lang="en-US" dirty="0" smtClean="0"/>
              <a:t>R, </a:t>
            </a:r>
            <a:r>
              <a:rPr lang="el-GR" dirty="0" smtClean="0"/>
              <a:t>προκύπτει το αντίστοιχο αμινοξύ</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graphicFrame>
        <p:nvGraphicFramePr>
          <p:cNvPr id="92161" name="Object 1"/>
          <p:cNvGraphicFramePr>
            <a:graphicFrameLocks noChangeAspect="1"/>
          </p:cNvGraphicFramePr>
          <p:nvPr/>
        </p:nvGraphicFramePr>
        <p:xfrm>
          <a:off x="428596" y="3286124"/>
          <a:ext cx="2286016" cy="1725812"/>
        </p:xfrm>
        <a:graphic>
          <a:graphicData uri="http://schemas.openxmlformats.org/presentationml/2006/ole">
            <mc:AlternateContent xmlns:mc="http://schemas.openxmlformats.org/markup-compatibility/2006">
              <mc:Choice xmlns:v="urn:schemas-microsoft-com:vml" Requires="v">
                <p:oleObj spid="_x0000_s62769" name="ChemSketch" r:id="rId3" imgW="932760" imgH="704160" progId="ACD.ChemSketch.20">
                  <p:embed/>
                </p:oleObj>
              </mc:Choice>
              <mc:Fallback>
                <p:oleObj name="ChemSketch" r:id="rId3" imgW="932760" imgH="704160" progId="ACD.ChemSketch.2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596" y="3286124"/>
                        <a:ext cx="2286016" cy="172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63" name="Object 3"/>
          <p:cNvGraphicFramePr>
            <a:graphicFrameLocks noChangeAspect="1"/>
          </p:cNvGraphicFramePr>
          <p:nvPr/>
        </p:nvGraphicFramePr>
        <p:xfrm>
          <a:off x="5429256" y="4643446"/>
          <a:ext cx="2643188" cy="1725612"/>
        </p:xfrm>
        <a:graphic>
          <a:graphicData uri="http://schemas.openxmlformats.org/presentationml/2006/ole">
            <mc:AlternateContent xmlns:mc="http://schemas.openxmlformats.org/markup-compatibility/2006">
              <mc:Choice xmlns:v="urn:schemas-microsoft-com:vml" Requires="v">
                <p:oleObj spid="_x0000_s62770" name="ChemSketch" r:id="rId5" imgW="1078920" imgH="704160" progId="ACD.ChemSketch.20">
                  <p:embed/>
                </p:oleObj>
              </mc:Choice>
              <mc:Fallback>
                <p:oleObj name="ChemSketch" r:id="rId5" imgW="1078920" imgH="704160" progId="ACD.ChemSketch.2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9256" y="4643446"/>
                        <a:ext cx="2643188" cy="172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7 - TextBox"/>
          <p:cNvSpPr txBox="1"/>
          <p:nvPr/>
        </p:nvSpPr>
        <p:spPr>
          <a:xfrm>
            <a:off x="428596" y="5214950"/>
            <a:ext cx="2257798" cy="461665"/>
          </a:xfrm>
          <a:prstGeom prst="rect">
            <a:avLst/>
          </a:prstGeom>
          <a:noFill/>
        </p:spPr>
        <p:txBody>
          <a:bodyPr wrap="none" rtlCol="0">
            <a:spAutoFit/>
          </a:bodyPr>
          <a:lstStyle/>
          <a:p>
            <a:r>
              <a:rPr lang="el-GR" sz="2400" b="1" dirty="0" smtClean="0"/>
              <a:t>Γενικός τύπος</a:t>
            </a:r>
            <a:endParaRPr lang="el-GR" sz="2400" b="1" dirty="0"/>
          </a:p>
        </p:txBody>
      </p:sp>
      <p:sp>
        <p:nvSpPr>
          <p:cNvPr id="9" name="8 - TextBox"/>
          <p:cNvSpPr txBox="1"/>
          <p:nvPr/>
        </p:nvSpPr>
        <p:spPr>
          <a:xfrm>
            <a:off x="3357554" y="2928934"/>
            <a:ext cx="1785950" cy="1200329"/>
          </a:xfrm>
          <a:prstGeom prst="rect">
            <a:avLst/>
          </a:prstGeom>
          <a:noFill/>
        </p:spPr>
        <p:txBody>
          <a:bodyPr wrap="square" rtlCol="0">
            <a:spAutoFit/>
          </a:bodyPr>
          <a:lstStyle/>
          <a:p>
            <a:pPr algn="r"/>
            <a:r>
              <a:rPr lang="el-GR" sz="2400" dirty="0" smtClean="0">
                <a:latin typeface="+mn-lt"/>
              </a:rPr>
              <a:t>Για </a:t>
            </a:r>
            <a:r>
              <a:rPr lang="en-US" sz="2400" dirty="0" smtClean="0">
                <a:latin typeface="+mn-lt"/>
              </a:rPr>
              <a:t>R=</a:t>
            </a:r>
            <a:r>
              <a:rPr lang="en-US" sz="2400" b="1" dirty="0" smtClean="0">
                <a:latin typeface="+mn-lt"/>
              </a:rPr>
              <a:t>H</a:t>
            </a:r>
            <a:r>
              <a:rPr lang="en-US" sz="2400" dirty="0" smtClean="0">
                <a:latin typeface="+mn-lt"/>
              </a:rPr>
              <a:t>, </a:t>
            </a:r>
            <a:r>
              <a:rPr lang="el-GR" sz="2400" dirty="0" smtClean="0">
                <a:latin typeface="+mn-lt"/>
              </a:rPr>
              <a:t>προκύπτει η </a:t>
            </a:r>
            <a:r>
              <a:rPr lang="el-GR" sz="2400" b="1" dirty="0" smtClean="0">
                <a:latin typeface="+mn-lt"/>
              </a:rPr>
              <a:t>γλυκίνη</a:t>
            </a:r>
            <a:endParaRPr lang="el-GR" sz="2400" b="1" dirty="0">
              <a:latin typeface="+mn-lt"/>
            </a:endParaRPr>
          </a:p>
        </p:txBody>
      </p:sp>
      <p:sp>
        <p:nvSpPr>
          <p:cNvPr id="10" name="9 - TextBox"/>
          <p:cNvSpPr txBox="1"/>
          <p:nvPr/>
        </p:nvSpPr>
        <p:spPr>
          <a:xfrm>
            <a:off x="3428992" y="4857760"/>
            <a:ext cx="1785950" cy="1200329"/>
          </a:xfrm>
          <a:prstGeom prst="rect">
            <a:avLst/>
          </a:prstGeom>
          <a:noFill/>
        </p:spPr>
        <p:txBody>
          <a:bodyPr wrap="square" rtlCol="0">
            <a:spAutoFit/>
          </a:bodyPr>
          <a:lstStyle/>
          <a:p>
            <a:pPr algn="r"/>
            <a:r>
              <a:rPr lang="el-GR" sz="2400" dirty="0" smtClean="0">
                <a:latin typeface="+mn-lt"/>
              </a:rPr>
              <a:t>Για </a:t>
            </a:r>
            <a:r>
              <a:rPr lang="en-US" sz="2400" dirty="0" smtClean="0">
                <a:latin typeface="+mn-lt"/>
              </a:rPr>
              <a:t>R=</a:t>
            </a:r>
            <a:r>
              <a:rPr lang="en-US" sz="2400" b="1" dirty="0" smtClean="0">
                <a:latin typeface="+mn-lt"/>
              </a:rPr>
              <a:t>CH</a:t>
            </a:r>
            <a:r>
              <a:rPr lang="en-US" sz="2400" b="1" baseline="-25000" dirty="0" smtClean="0">
                <a:latin typeface="+mn-lt"/>
              </a:rPr>
              <a:t>3</a:t>
            </a:r>
            <a:r>
              <a:rPr lang="en-US" sz="2400" dirty="0" smtClean="0">
                <a:latin typeface="+mn-lt"/>
              </a:rPr>
              <a:t>, </a:t>
            </a:r>
            <a:r>
              <a:rPr lang="el-GR" sz="2400" dirty="0" smtClean="0">
                <a:latin typeface="+mn-lt"/>
              </a:rPr>
              <a:t>προκύπτει η </a:t>
            </a:r>
            <a:r>
              <a:rPr lang="el-GR" sz="2400" b="1" dirty="0" smtClean="0">
                <a:latin typeface="+mn-lt"/>
              </a:rPr>
              <a:t>αλανίνη</a:t>
            </a:r>
            <a:endParaRPr lang="el-GR" sz="2400" b="1" dirty="0">
              <a:latin typeface="+mn-lt"/>
            </a:endParaRPr>
          </a:p>
        </p:txBody>
      </p:sp>
      <p:graphicFrame>
        <p:nvGraphicFramePr>
          <p:cNvPr id="92164" name="Object 4"/>
          <p:cNvGraphicFramePr>
            <a:graphicFrameLocks noChangeAspect="1"/>
          </p:cNvGraphicFramePr>
          <p:nvPr/>
        </p:nvGraphicFramePr>
        <p:xfrm>
          <a:off x="5749925" y="2714625"/>
          <a:ext cx="2286000" cy="1725613"/>
        </p:xfrm>
        <a:graphic>
          <a:graphicData uri="http://schemas.openxmlformats.org/presentationml/2006/ole">
            <mc:AlternateContent xmlns:mc="http://schemas.openxmlformats.org/markup-compatibility/2006">
              <mc:Choice xmlns:v="urn:schemas-microsoft-com:vml" Requires="v">
                <p:oleObj spid="_x0000_s62771" name="ChemSketch" r:id="rId7" imgW="932760" imgH="704160" progId="ACD.ChemSketch.20">
                  <p:embed/>
                </p:oleObj>
              </mc:Choice>
              <mc:Fallback>
                <p:oleObj name="ChemSketch" r:id="rId7" imgW="932760" imgH="704160" progId="ACD.ChemSketch.20">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49925" y="2714625"/>
                        <a:ext cx="2286000" cy="172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7885601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Οξεοβασική συμπεριφορά των αμινοξέων</a:t>
            </a:r>
            <a:endParaRPr lang="el-GR" dirty="0"/>
          </a:p>
        </p:txBody>
      </p:sp>
      <p:sp>
        <p:nvSpPr>
          <p:cNvPr id="3" name="Content Placeholder 2"/>
          <p:cNvSpPr>
            <a:spLocks noGrp="1"/>
          </p:cNvSpPr>
          <p:nvPr>
            <p:ph idx="1"/>
          </p:nvPr>
        </p:nvSpPr>
        <p:spPr>
          <a:xfrm>
            <a:off x="628650" y="5157191"/>
            <a:ext cx="7886700" cy="1019771"/>
          </a:xfrm>
        </p:spPr>
        <p:txBody>
          <a:bodyPr/>
          <a:lstStyle/>
          <a:p>
            <a:endParaRPr lang="el-GR" dirty="0"/>
          </a:p>
        </p:txBody>
      </p:sp>
      <p:pic>
        <p:nvPicPr>
          <p:cNvPr id="4" name="Picture 3"/>
          <p:cNvPicPr>
            <a:picLocks noChangeAspect="1"/>
          </p:cNvPicPr>
          <p:nvPr/>
        </p:nvPicPr>
        <p:blipFill>
          <a:blip r:embed="rId3"/>
          <a:stretch>
            <a:fillRect/>
          </a:stretch>
        </p:blipFill>
        <p:spPr>
          <a:xfrm>
            <a:off x="6516216" y="2492896"/>
            <a:ext cx="2407795" cy="2009376"/>
          </a:xfrm>
          <a:prstGeom prst="rect">
            <a:avLst/>
          </a:prstGeom>
          <a:solidFill>
            <a:schemeClr val="bg1"/>
          </a:solidFill>
          <a:ln>
            <a:solidFill>
              <a:srgbClr val="FF0000"/>
            </a:solidFill>
          </a:ln>
        </p:spPr>
      </p:pic>
      <p:graphicFrame>
        <p:nvGraphicFramePr>
          <p:cNvPr id="6" name="Object 5"/>
          <p:cNvGraphicFramePr>
            <a:graphicFrameLocks noChangeAspect="1"/>
          </p:cNvGraphicFramePr>
          <p:nvPr>
            <p:extLst/>
          </p:nvPr>
        </p:nvGraphicFramePr>
        <p:xfrm>
          <a:off x="984839" y="2669766"/>
          <a:ext cx="5387386" cy="1417116"/>
        </p:xfrm>
        <a:graphic>
          <a:graphicData uri="http://schemas.openxmlformats.org/presentationml/2006/ole">
            <mc:AlternateContent xmlns:mc="http://schemas.openxmlformats.org/markup-compatibility/2006">
              <mc:Choice xmlns:v="urn:schemas-microsoft-com:vml" Requires="v">
                <p:oleObj spid="_x0000_s58473" name="ChemSketch" r:id="rId4" imgW="3651480" imgH="960120" progId="ACD.ChemSketch.20">
                  <p:embed/>
                </p:oleObj>
              </mc:Choice>
              <mc:Fallback>
                <p:oleObj name="ChemSketch" r:id="rId4" imgW="3651480" imgH="960120" progId="ACD.ChemSketch.20">
                  <p:embed/>
                  <p:pic>
                    <p:nvPicPr>
                      <p:cNvPr id="0" name=""/>
                      <p:cNvPicPr/>
                      <p:nvPr/>
                    </p:nvPicPr>
                    <p:blipFill>
                      <a:blip r:embed="rId5"/>
                      <a:stretch>
                        <a:fillRect/>
                      </a:stretch>
                    </p:blipFill>
                    <p:spPr>
                      <a:xfrm>
                        <a:off x="984839" y="2669766"/>
                        <a:ext cx="5387386" cy="1417116"/>
                      </a:xfrm>
                      <a:prstGeom prst="rect">
                        <a:avLst/>
                      </a:prstGeom>
                    </p:spPr>
                  </p:pic>
                </p:oleObj>
              </mc:Fallback>
            </mc:AlternateContent>
          </a:graphicData>
        </a:graphic>
      </p:graphicFrame>
    </p:spTree>
    <p:extLst>
      <p:ext uri="{BB962C8B-B14F-4D97-AF65-F5344CB8AC3E}">
        <p14:creationId xmlns:p14="http://schemas.microsoft.com/office/powerpoint/2010/main" val="203496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διπλή φύση των αμινοξέων</a:t>
            </a:r>
            <a:endParaRPr lang="el-GR" dirty="0"/>
          </a:p>
        </p:txBody>
      </p:sp>
      <p:sp>
        <p:nvSpPr>
          <p:cNvPr id="3" name="2 - Θέση περιεχομένου"/>
          <p:cNvSpPr>
            <a:spLocks noGrp="1"/>
          </p:cNvSpPr>
          <p:nvPr>
            <p:ph idx="1"/>
          </p:nvPr>
        </p:nvSpPr>
        <p:spPr>
          <a:xfrm>
            <a:off x="0" y="1196752"/>
            <a:ext cx="9144000" cy="2017934"/>
          </a:xfrm>
        </p:spPr>
        <p:txBody>
          <a:bodyPr>
            <a:noAutofit/>
          </a:bodyPr>
          <a:lstStyle/>
          <a:p>
            <a:pPr>
              <a:spcBef>
                <a:spcPts val="400"/>
              </a:spcBef>
              <a:spcAft>
                <a:spcPts val="600"/>
              </a:spcAft>
            </a:pPr>
            <a:r>
              <a:rPr lang="el-GR" sz="2400" dirty="0" smtClean="0"/>
              <a:t>Στο ίδιο μόριο ενός αμινοξέος </a:t>
            </a:r>
            <a:r>
              <a:rPr lang="el-GR" sz="2400" b="1" dirty="0" smtClean="0"/>
              <a:t>συνυπάρχει</a:t>
            </a:r>
            <a:r>
              <a:rPr lang="el-GR" sz="2400" dirty="0" smtClean="0"/>
              <a:t> μια </a:t>
            </a:r>
            <a:r>
              <a:rPr lang="el-GR" sz="2400" b="1" dirty="0" smtClean="0"/>
              <a:t>βάση</a:t>
            </a:r>
            <a:r>
              <a:rPr lang="el-GR" sz="2400" dirty="0" smtClean="0"/>
              <a:t> (αμινομάδα, ΝΗ</a:t>
            </a:r>
            <a:r>
              <a:rPr lang="el-GR" sz="2400" baseline="-25000" dirty="0" smtClean="0"/>
              <a:t>2</a:t>
            </a:r>
            <a:r>
              <a:rPr lang="el-GR" sz="2400" dirty="0" smtClean="0"/>
              <a:t>) με ένα </a:t>
            </a:r>
            <a:r>
              <a:rPr lang="el-GR" sz="2400" b="1" dirty="0" smtClean="0"/>
              <a:t>οξύ </a:t>
            </a:r>
            <a:r>
              <a:rPr lang="el-GR" sz="2400" dirty="0" smtClean="0"/>
              <a:t>(καρβοξυλική ομάδα, </a:t>
            </a:r>
            <a:r>
              <a:rPr lang="en-US" sz="2400" dirty="0" smtClean="0"/>
              <a:t>COOH)</a:t>
            </a:r>
            <a:r>
              <a:rPr lang="el-GR" sz="2400" dirty="0" smtClean="0"/>
              <a:t>: </a:t>
            </a:r>
            <a:r>
              <a:rPr lang="el-GR" sz="2400" b="1" dirty="0" smtClean="0"/>
              <a:t>αμφιπρωτικά</a:t>
            </a:r>
            <a:r>
              <a:rPr lang="el-GR" sz="2400" dirty="0" smtClean="0"/>
              <a:t> μόρια</a:t>
            </a:r>
          </a:p>
          <a:p>
            <a:pPr>
              <a:spcBef>
                <a:spcPts val="400"/>
              </a:spcBef>
              <a:spcAft>
                <a:spcPts val="600"/>
              </a:spcAft>
            </a:pPr>
            <a:r>
              <a:rPr lang="el-GR" sz="2400" dirty="0" smtClean="0"/>
              <a:t>Σε όξινο </a:t>
            </a:r>
            <a:r>
              <a:rPr lang="en-US" sz="2400" dirty="0" smtClean="0"/>
              <a:t>pH</a:t>
            </a:r>
            <a:r>
              <a:rPr lang="el-GR" sz="2400" dirty="0" smtClean="0"/>
              <a:t>,</a:t>
            </a:r>
            <a:r>
              <a:rPr lang="en-US" sz="2400" dirty="0" smtClean="0"/>
              <a:t> </a:t>
            </a:r>
            <a:r>
              <a:rPr lang="el-GR" sz="2400" dirty="0" smtClean="0"/>
              <a:t> η αμινομάδα, επειδή είναι βάση </a:t>
            </a:r>
            <a:r>
              <a:rPr lang="el-GR" sz="2400" b="1" dirty="0" smtClean="0">
                <a:solidFill>
                  <a:srgbClr val="FF0000"/>
                </a:solidFill>
              </a:rPr>
              <a:t>πρωτονιώνεται</a:t>
            </a:r>
            <a:r>
              <a:rPr lang="el-GR" sz="2400" dirty="0" smtClean="0"/>
              <a:t> (</a:t>
            </a:r>
            <a:r>
              <a:rPr lang="el-GR" sz="2400" dirty="0" smtClean="0">
                <a:solidFill>
                  <a:srgbClr val="FF0000"/>
                </a:solidFill>
              </a:rPr>
              <a:t>ΝΗ</a:t>
            </a:r>
            <a:r>
              <a:rPr lang="el-GR" sz="2400" baseline="30000" dirty="0" smtClean="0">
                <a:solidFill>
                  <a:srgbClr val="FF0000"/>
                </a:solidFill>
              </a:rPr>
              <a:t>+</a:t>
            </a:r>
            <a:r>
              <a:rPr lang="el-GR" sz="2400" baseline="-25000" dirty="0" smtClean="0">
                <a:solidFill>
                  <a:srgbClr val="FF0000"/>
                </a:solidFill>
              </a:rPr>
              <a:t>3</a:t>
            </a:r>
            <a:r>
              <a:rPr lang="el-GR" sz="2400" dirty="0" smtClean="0"/>
              <a:t>)</a:t>
            </a:r>
          </a:p>
          <a:p>
            <a:pPr>
              <a:spcBef>
                <a:spcPts val="400"/>
              </a:spcBef>
              <a:spcAft>
                <a:spcPts val="600"/>
              </a:spcAft>
            </a:pPr>
            <a:r>
              <a:rPr lang="el-GR" sz="2400" dirty="0" smtClean="0"/>
              <a:t>Σε αλκαλικό </a:t>
            </a:r>
            <a:r>
              <a:rPr lang="en-US" sz="2400" dirty="0" smtClean="0"/>
              <a:t>pH</a:t>
            </a:r>
            <a:r>
              <a:rPr lang="el-GR" sz="2400" dirty="0" smtClean="0"/>
              <a:t>,</a:t>
            </a:r>
            <a:r>
              <a:rPr lang="en-US" sz="2400" dirty="0" smtClean="0"/>
              <a:t> </a:t>
            </a:r>
            <a:r>
              <a:rPr lang="el-GR" sz="2400" dirty="0" smtClean="0"/>
              <a:t>η καρβοξυλική ομάδα, επειδή είναι όξινη χάνει το πρωτόνιό της και μετατρέπεται σε </a:t>
            </a:r>
            <a:r>
              <a:rPr lang="el-GR" sz="2400" b="1" dirty="0" smtClean="0">
                <a:solidFill>
                  <a:srgbClr val="0000FF"/>
                </a:solidFill>
              </a:rPr>
              <a:t>καρβοξυλικό ανιόν</a:t>
            </a:r>
            <a:r>
              <a:rPr lang="el-GR" sz="2400" dirty="0" smtClean="0"/>
              <a:t>.</a:t>
            </a:r>
          </a:p>
          <a:p>
            <a:endParaRPr lang="en-US" sz="2400" dirty="0" smtClean="0"/>
          </a:p>
          <a:p>
            <a:pPr>
              <a:buNone/>
            </a:pPr>
            <a:endParaRPr lang="el-GR" sz="2400" b="1" dirty="0" smtClean="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graphicFrame>
        <p:nvGraphicFramePr>
          <p:cNvPr id="94209" name="Object 1"/>
          <p:cNvGraphicFramePr>
            <a:graphicFrameLocks noChangeAspect="1"/>
          </p:cNvGraphicFramePr>
          <p:nvPr>
            <p:extLst>
              <p:ext uri="{D42A27DB-BD31-4B8C-83A1-F6EECF244321}">
                <p14:modId xmlns:p14="http://schemas.microsoft.com/office/powerpoint/2010/main" val="1672975653"/>
              </p:ext>
            </p:extLst>
          </p:nvPr>
        </p:nvGraphicFramePr>
        <p:xfrm>
          <a:off x="2643188" y="4475163"/>
          <a:ext cx="4141787" cy="1255712"/>
        </p:xfrm>
        <a:graphic>
          <a:graphicData uri="http://schemas.openxmlformats.org/presentationml/2006/ole">
            <mc:AlternateContent xmlns:mc="http://schemas.openxmlformats.org/markup-compatibility/2006">
              <mc:Choice xmlns:v="urn:schemas-microsoft-com:vml" Requires="v">
                <p:oleObj spid="_x0000_s59496" name="ChemSketch" r:id="rId3" imgW="2819520" imgH="902160" progId="ACD.ChemSketch.20">
                  <p:embed/>
                </p:oleObj>
              </mc:Choice>
              <mc:Fallback>
                <p:oleObj name="ChemSketch" r:id="rId3" imgW="2819520" imgH="902160" progId="ACD.ChemSketch.20">
                  <p:embed/>
                  <p:pic>
                    <p:nvPicPr>
                      <p:cNvPr id="0" name=""/>
                      <p:cNvPicPr>
                        <a:picLocks noChangeAspect="1" noChangeArrowheads="1"/>
                      </p:cNvPicPr>
                      <p:nvPr/>
                    </p:nvPicPr>
                    <p:blipFill>
                      <a:blip r:embed="rId4"/>
                      <a:srcRect/>
                      <a:stretch>
                        <a:fillRect/>
                      </a:stretch>
                    </p:blipFill>
                    <p:spPr bwMode="auto">
                      <a:xfrm>
                        <a:off x="2643188" y="4475163"/>
                        <a:ext cx="4141787" cy="125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5 - TextBox"/>
          <p:cNvSpPr txBox="1"/>
          <p:nvPr/>
        </p:nvSpPr>
        <p:spPr>
          <a:xfrm>
            <a:off x="857224" y="5429264"/>
            <a:ext cx="1928826" cy="646331"/>
          </a:xfrm>
          <a:prstGeom prst="rect">
            <a:avLst/>
          </a:prstGeom>
          <a:noFill/>
        </p:spPr>
        <p:txBody>
          <a:bodyPr wrap="square" rtlCol="0">
            <a:spAutoFit/>
          </a:bodyPr>
          <a:lstStyle/>
          <a:p>
            <a:r>
              <a:rPr lang="el-GR" dirty="0" smtClean="0">
                <a:solidFill>
                  <a:srgbClr val="FF0000"/>
                </a:solidFill>
              </a:rPr>
              <a:t>Πρωτονιωμένη (όξινη μορφή)</a:t>
            </a:r>
            <a:endParaRPr lang="el-GR" dirty="0">
              <a:solidFill>
                <a:srgbClr val="FF0000"/>
              </a:solidFill>
            </a:endParaRPr>
          </a:p>
        </p:txBody>
      </p:sp>
      <p:sp>
        <p:nvSpPr>
          <p:cNvPr id="7" name="6 - TextBox"/>
          <p:cNvSpPr txBox="1"/>
          <p:nvPr/>
        </p:nvSpPr>
        <p:spPr>
          <a:xfrm>
            <a:off x="5786446" y="5572140"/>
            <a:ext cx="2143140" cy="646331"/>
          </a:xfrm>
          <a:prstGeom prst="rect">
            <a:avLst/>
          </a:prstGeom>
          <a:noFill/>
        </p:spPr>
        <p:txBody>
          <a:bodyPr wrap="square" rtlCol="0">
            <a:spAutoFit/>
          </a:bodyPr>
          <a:lstStyle/>
          <a:p>
            <a:r>
              <a:rPr lang="el-GR" dirty="0" smtClean="0">
                <a:solidFill>
                  <a:srgbClr val="0000FF"/>
                </a:solidFill>
              </a:rPr>
              <a:t>Καρβοξυλικό ανιόν (αλκαλική μορφή)</a:t>
            </a:r>
            <a:endParaRPr lang="el-GR" dirty="0">
              <a:solidFill>
                <a:srgbClr val="0000FF"/>
              </a:solidFill>
            </a:endParaRPr>
          </a:p>
        </p:txBody>
      </p:sp>
      <p:sp>
        <p:nvSpPr>
          <p:cNvPr id="8" name="7 - TextBox"/>
          <p:cNvSpPr txBox="1"/>
          <p:nvPr/>
        </p:nvSpPr>
        <p:spPr>
          <a:xfrm>
            <a:off x="1821637" y="3429000"/>
            <a:ext cx="1665304" cy="923330"/>
          </a:xfrm>
          <a:prstGeom prst="rect">
            <a:avLst/>
          </a:prstGeom>
          <a:noFill/>
        </p:spPr>
        <p:txBody>
          <a:bodyPr wrap="square" rtlCol="0">
            <a:spAutoFit/>
          </a:bodyPr>
          <a:lstStyle/>
          <a:p>
            <a:pPr algn="r"/>
            <a:r>
              <a:rPr lang="el-GR" dirty="0" smtClean="0">
                <a:solidFill>
                  <a:srgbClr val="FF0000"/>
                </a:solidFill>
              </a:rPr>
              <a:t>Όξινο περιβάλλον (</a:t>
            </a:r>
            <a:r>
              <a:rPr lang="el-GR" b="1" dirty="0" smtClean="0">
                <a:solidFill>
                  <a:srgbClr val="FF0000"/>
                </a:solidFill>
              </a:rPr>
              <a:t>Η</a:t>
            </a:r>
            <a:r>
              <a:rPr lang="el-GR" b="1" baseline="30000" dirty="0" smtClean="0">
                <a:solidFill>
                  <a:srgbClr val="FF0000"/>
                </a:solidFill>
              </a:rPr>
              <a:t>+</a:t>
            </a:r>
            <a:r>
              <a:rPr lang="el-GR" dirty="0" smtClean="0">
                <a:solidFill>
                  <a:srgbClr val="FF0000"/>
                </a:solidFill>
              </a:rPr>
              <a:t>)</a:t>
            </a:r>
            <a:endParaRPr lang="el-GR" dirty="0">
              <a:solidFill>
                <a:srgbClr val="FF0000"/>
              </a:solidFill>
            </a:endParaRPr>
          </a:p>
        </p:txBody>
      </p:sp>
      <p:sp>
        <p:nvSpPr>
          <p:cNvPr id="9" name="8 - TextBox"/>
          <p:cNvSpPr txBox="1"/>
          <p:nvPr/>
        </p:nvSpPr>
        <p:spPr>
          <a:xfrm>
            <a:off x="5801011" y="3491037"/>
            <a:ext cx="1305834" cy="923330"/>
          </a:xfrm>
          <a:prstGeom prst="rect">
            <a:avLst/>
          </a:prstGeom>
          <a:noFill/>
        </p:spPr>
        <p:txBody>
          <a:bodyPr wrap="square" rtlCol="0">
            <a:spAutoFit/>
          </a:bodyPr>
          <a:lstStyle/>
          <a:p>
            <a:pPr algn="r"/>
            <a:r>
              <a:rPr lang="el-GR" dirty="0" smtClean="0">
                <a:solidFill>
                  <a:srgbClr val="0000FF"/>
                </a:solidFill>
              </a:rPr>
              <a:t>Αλκαλικό περιβάλλον (</a:t>
            </a:r>
            <a:r>
              <a:rPr lang="el-GR" b="1" dirty="0" smtClean="0">
                <a:solidFill>
                  <a:srgbClr val="0000FF"/>
                </a:solidFill>
              </a:rPr>
              <a:t>ΟΗ</a:t>
            </a:r>
            <a:r>
              <a:rPr lang="el-GR" b="1" baseline="30000" dirty="0" smtClean="0">
                <a:solidFill>
                  <a:srgbClr val="0000FF"/>
                </a:solidFill>
              </a:rPr>
              <a:t>-</a:t>
            </a:r>
            <a:r>
              <a:rPr lang="el-GR" dirty="0" smtClean="0">
                <a:solidFill>
                  <a:srgbClr val="0000FF"/>
                </a:solidFill>
              </a:rPr>
              <a:t>)</a:t>
            </a:r>
            <a:endParaRPr lang="el-GR" dirty="0">
              <a:solidFill>
                <a:srgbClr val="0000FF"/>
              </a:solidFill>
            </a:endParaRPr>
          </a:p>
        </p:txBody>
      </p:sp>
      <p:sp>
        <p:nvSpPr>
          <p:cNvPr id="5" name="Rectangle 4"/>
          <p:cNvSpPr/>
          <p:nvPr/>
        </p:nvSpPr>
        <p:spPr>
          <a:xfrm>
            <a:off x="3627595" y="4462334"/>
            <a:ext cx="1909497" cy="369332"/>
          </a:xfrm>
          <a:prstGeom prst="rect">
            <a:avLst/>
          </a:prstGeom>
        </p:spPr>
        <p:txBody>
          <a:bodyPr wrap="none">
            <a:spAutoFit/>
          </a:bodyPr>
          <a:lstStyle/>
          <a:p>
            <a:r>
              <a:rPr lang="el-GR" dirty="0" smtClean="0">
                <a:solidFill>
                  <a:srgbClr val="00B050"/>
                </a:solidFill>
              </a:rPr>
              <a:t>Ουδέτερη μορφή</a:t>
            </a:r>
            <a:endParaRPr lang="el-GR" dirty="0">
              <a:solidFill>
                <a:srgbClr val="00B050"/>
              </a:solidFill>
            </a:endParaRPr>
          </a:p>
        </p:txBody>
      </p:sp>
    </p:spTree>
    <p:extLst>
      <p:ext uri="{BB962C8B-B14F-4D97-AF65-F5344CB8AC3E}">
        <p14:creationId xmlns:p14="http://schemas.microsoft.com/office/powerpoint/2010/main" val="6205694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Οξεοβασική συμπεριφορά των αμινοξέων</a:t>
            </a:r>
            <a:endParaRPr lang="el-GR" dirty="0"/>
          </a:p>
        </p:txBody>
      </p:sp>
      <p:graphicFrame>
        <p:nvGraphicFramePr>
          <p:cNvPr id="7" name="Content Placeholder 6"/>
          <p:cNvGraphicFramePr>
            <a:graphicFrameLocks noGrp="1"/>
          </p:cNvGraphicFramePr>
          <p:nvPr>
            <p:ph idx="1"/>
            <p:extLst/>
          </p:nvPr>
        </p:nvGraphicFramePr>
        <p:xfrm>
          <a:off x="700088" y="3919313"/>
          <a:ext cx="7886700" cy="2743200"/>
        </p:xfrm>
        <a:graphic>
          <a:graphicData uri="http://schemas.openxmlformats.org/drawingml/2006/table">
            <a:tbl>
              <a:tblPr firstRow="1" bandRow="1">
                <a:tableStyleId>{5C22544A-7EE6-4342-B048-85BDC9FD1C3A}</a:tableStyleId>
              </a:tblPr>
              <a:tblGrid>
                <a:gridCol w="2287736"/>
                <a:gridCol w="1655614"/>
                <a:gridCol w="1971675"/>
                <a:gridCol w="1971675"/>
              </a:tblGrid>
              <a:tr h="370840">
                <a:tc>
                  <a:txBody>
                    <a:bodyPr/>
                    <a:lstStyle/>
                    <a:p>
                      <a:pPr algn="ctr"/>
                      <a:r>
                        <a:rPr lang="el-GR" sz="2400" dirty="0" smtClean="0"/>
                        <a:t>Αμινοξύ </a:t>
                      </a:r>
                      <a:endParaRPr lang="el-GR" sz="2400" dirty="0"/>
                    </a:p>
                  </a:txBody>
                  <a:tcPr/>
                </a:tc>
                <a:tc>
                  <a:txBody>
                    <a:bodyPr/>
                    <a:lstStyle/>
                    <a:p>
                      <a:pPr algn="ctr"/>
                      <a:r>
                        <a:rPr lang="en-US" sz="2400" dirty="0" smtClean="0"/>
                        <a:t>pK</a:t>
                      </a:r>
                      <a:r>
                        <a:rPr lang="en-US" sz="2400" baseline="-25000" dirty="0" smtClean="0"/>
                        <a:t>a1</a:t>
                      </a:r>
                      <a:endParaRPr lang="el-GR" sz="2400" baseline="-25000"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2400" dirty="0" smtClean="0"/>
                        <a:t>pK</a:t>
                      </a:r>
                      <a:r>
                        <a:rPr lang="en-US" sz="2400" baseline="-25000" dirty="0" smtClean="0"/>
                        <a:t>a2</a:t>
                      </a:r>
                      <a:endParaRPr lang="el-GR" sz="2400" baseline="-25000" dirty="0" smtClean="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2400" dirty="0" err="1" smtClean="0">
                          <a:solidFill>
                            <a:srgbClr val="FFFF00"/>
                          </a:solidFill>
                        </a:rPr>
                        <a:t>pK</a:t>
                      </a:r>
                      <a:r>
                        <a:rPr lang="en-US" sz="2400" baseline="-25000" dirty="0" err="1" smtClean="0">
                          <a:solidFill>
                            <a:srgbClr val="FFFF00"/>
                          </a:solidFill>
                        </a:rPr>
                        <a:t>a</a:t>
                      </a:r>
                      <a:r>
                        <a:rPr lang="el-GR" sz="2400" baseline="-25000" dirty="0" smtClean="0">
                          <a:solidFill>
                            <a:srgbClr val="FFFF00"/>
                          </a:solidFill>
                        </a:rPr>
                        <a:t>3</a:t>
                      </a:r>
                    </a:p>
                  </a:txBody>
                  <a:tcPr/>
                </a:tc>
              </a:tr>
              <a:tr h="370840">
                <a:tc>
                  <a:txBody>
                    <a:bodyPr/>
                    <a:lstStyle/>
                    <a:p>
                      <a:pPr algn="ctr"/>
                      <a:r>
                        <a:rPr lang="el-GR" sz="2400" dirty="0" smtClean="0"/>
                        <a:t>Γλυκίνη</a:t>
                      </a:r>
                      <a:endParaRPr lang="el-GR" sz="2400" dirty="0"/>
                    </a:p>
                  </a:txBody>
                  <a:tcPr/>
                </a:tc>
                <a:tc>
                  <a:txBody>
                    <a:bodyPr/>
                    <a:lstStyle/>
                    <a:p>
                      <a:pPr algn="ctr"/>
                      <a:r>
                        <a:rPr lang="el-GR" sz="2400" dirty="0" smtClean="0"/>
                        <a:t>2.34</a:t>
                      </a:r>
                      <a:endParaRPr lang="el-GR" sz="2400" dirty="0"/>
                    </a:p>
                  </a:txBody>
                  <a:tcPr/>
                </a:tc>
                <a:tc>
                  <a:txBody>
                    <a:bodyPr/>
                    <a:lstStyle/>
                    <a:p>
                      <a:pPr algn="ctr"/>
                      <a:r>
                        <a:rPr lang="el-GR" sz="2400" dirty="0" smtClean="0"/>
                        <a:t>9.60</a:t>
                      </a:r>
                      <a:endParaRPr lang="el-GR" sz="2400" dirty="0"/>
                    </a:p>
                  </a:txBody>
                  <a:tcPr/>
                </a:tc>
                <a:tc>
                  <a:txBody>
                    <a:bodyPr/>
                    <a:lstStyle/>
                    <a:p>
                      <a:pPr algn="ctr"/>
                      <a:r>
                        <a:rPr lang="el-GR" sz="2400" dirty="0" smtClean="0">
                          <a:solidFill>
                            <a:srgbClr val="C00000"/>
                          </a:solidFill>
                        </a:rPr>
                        <a:t>-</a:t>
                      </a:r>
                      <a:endParaRPr lang="el-GR" sz="2400" dirty="0">
                        <a:solidFill>
                          <a:srgbClr val="C00000"/>
                        </a:solidFill>
                      </a:endParaRPr>
                    </a:p>
                  </a:txBody>
                  <a:tcPr/>
                </a:tc>
              </a:tr>
              <a:tr h="370840">
                <a:tc>
                  <a:txBody>
                    <a:bodyPr/>
                    <a:lstStyle/>
                    <a:p>
                      <a:pPr algn="ctr"/>
                      <a:r>
                        <a:rPr lang="el-GR" sz="2400" dirty="0" smtClean="0"/>
                        <a:t>Αλανίνη</a:t>
                      </a:r>
                      <a:endParaRPr lang="el-GR" sz="2400" dirty="0"/>
                    </a:p>
                  </a:txBody>
                  <a:tcPr/>
                </a:tc>
                <a:tc>
                  <a:txBody>
                    <a:bodyPr/>
                    <a:lstStyle/>
                    <a:p>
                      <a:pPr algn="ctr"/>
                      <a:r>
                        <a:rPr lang="el-GR" sz="2400" dirty="0" smtClean="0"/>
                        <a:t>2.34</a:t>
                      </a:r>
                      <a:endParaRPr lang="el-GR" sz="2400" dirty="0"/>
                    </a:p>
                  </a:txBody>
                  <a:tcPr/>
                </a:tc>
                <a:tc>
                  <a:txBody>
                    <a:bodyPr/>
                    <a:lstStyle/>
                    <a:p>
                      <a:pPr algn="ctr"/>
                      <a:r>
                        <a:rPr lang="el-GR" sz="2400" dirty="0" smtClean="0"/>
                        <a:t>9.69</a:t>
                      </a:r>
                      <a:endParaRPr lang="el-GR" sz="2400" dirty="0"/>
                    </a:p>
                  </a:txBody>
                  <a:tcPr/>
                </a:tc>
                <a:tc>
                  <a:txBody>
                    <a:bodyPr/>
                    <a:lstStyle/>
                    <a:p>
                      <a:pPr algn="ctr"/>
                      <a:r>
                        <a:rPr lang="el-GR" sz="2400" dirty="0" smtClean="0">
                          <a:solidFill>
                            <a:srgbClr val="C00000"/>
                          </a:solidFill>
                        </a:rPr>
                        <a:t>-</a:t>
                      </a:r>
                      <a:endParaRPr lang="el-GR" sz="2400" dirty="0">
                        <a:solidFill>
                          <a:srgbClr val="C00000"/>
                        </a:solidFill>
                      </a:endParaRPr>
                    </a:p>
                  </a:txBody>
                  <a:tcPr/>
                </a:tc>
              </a:tr>
              <a:tr h="370840">
                <a:tc>
                  <a:txBody>
                    <a:bodyPr/>
                    <a:lstStyle/>
                    <a:p>
                      <a:pPr algn="ctr"/>
                      <a:r>
                        <a:rPr lang="el-GR" sz="2400" dirty="0" smtClean="0"/>
                        <a:t>Σερίνη </a:t>
                      </a:r>
                      <a:endParaRPr lang="el-GR" sz="2400" dirty="0"/>
                    </a:p>
                  </a:txBody>
                  <a:tcPr/>
                </a:tc>
                <a:tc>
                  <a:txBody>
                    <a:bodyPr/>
                    <a:lstStyle/>
                    <a:p>
                      <a:pPr algn="ctr"/>
                      <a:r>
                        <a:rPr lang="el-GR" sz="2400" dirty="0" smtClean="0"/>
                        <a:t>2.21</a:t>
                      </a:r>
                      <a:endParaRPr lang="el-GR" sz="2400" dirty="0"/>
                    </a:p>
                  </a:txBody>
                  <a:tcPr/>
                </a:tc>
                <a:tc>
                  <a:txBody>
                    <a:bodyPr/>
                    <a:lstStyle/>
                    <a:p>
                      <a:pPr algn="ctr"/>
                      <a:r>
                        <a:rPr lang="el-GR" sz="2400" dirty="0" smtClean="0"/>
                        <a:t>9.15</a:t>
                      </a:r>
                      <a:endParaRPr lang="el-GR" sz="2400" dirty="0"/>
                    </a:p>
                  </a:txBody>
                  <a:tcPr/>
                </a:tc>
                <a:tc>
                  <a:txBody>
                    <a:bodyPr/>
                    <a:lstStyle/>
                    <a:p>
                      <a:pPr algn="ctr"/>
                      <a:r>
                        <a:rPr lang="el-GR" sz="2400" dirty="0" smtClean="0">
                          <a:solidFill>
                            <a:srgbClr val="C00000"/>
                          </a:solidFill>
                        </a:rPr>
                        <a:t>-</a:t>
                      </a:r>
                      <a:endParaRPr lang="el-GR" sz="2400" dirty="0">
                        <a:solidFill>
                          <a:srgbClr val="C00000"/>
                        </a:solidFill>
                      </a:endParaRPr>
                    </a:p>
                  </a:txBody>
                  <a:tcPr/>
                </a:tc>
              </a:tr>
              <a:tr h="370840">
                <a:tc>
                  <a:txBody>
                    <a:bodyPr/>
                    <a:lstStyle/>
                    <a:p>
                      <a:pPr algn="ctr"/>
                      <a:r>
                        <a:rPr lang="el-GR" sz="2400" dirty="0" smtClean="0"/>
                        <a:t>Λυσίνη</a:t>
                      </a:r>
                      <a:endParaRPr lang="el-GR" sz="2400" dirty="0"/>
                    </a:p>
                  </a:txBody>
                  <a:tcPr/>
                </a:tc>
                <a:tc>
                  <a:txBody>
                    <a:bodyPr/>
                    <a:lstStyle/>
                    <a:p>
                      <a:pPr algn="ctr"/>
                      <a:r>
                        <a:rPr lang="el-GR" sz="2400" dirty="0" smtClean="0"/>
                        <a:t>2.18</a:t>
                      </a:r>
                      <a:endParaRPr lang="el-GR" sz="2400" dirty="0"/>
                    </a:p>
                  </a:txBody>
                  <a:tcPr/>
                </a:tc>
                <a:tc>
                  <a:txBody>
                    <a:bodyPr/>
                    <a:lstStyle/>
                    <a:p>
                      <a:pPr algn="ctr"/>
                      <a:r>
                        <a:rPr lang="el-GR" sz="2400" dirty="0" smtClean="0"/>
                        <a:t>8.95</a:t>
                      </a:r>
                      <a:endParaRPr lang="el-GR" sz="2400" dirty="0"/>
                    </a:p>
                  </a:txBody>
                  <a:tcPr/>
                </a:tc>
                <a:tc>
                  <a:txBody>
                    <a:bodyPr/>
                    <a:lstStyle/>
                    <a:p>
                      <a:pPr algn="ctr"/>
                      <a:r>
                        <a:rPr lang="el-GR" sz="2400" dirty="0" smtClean="0">
                          <a:solidFill>
                            <a:srgbClr val="C00000"/>
                          </a:solidFill>
                        </a:rPr>
                        <a:t>10.53</a:t>
                      </a:r>
                      <a:endParaRPr lang="el-GR" sz="2400" dirty="0">
                        <a:solidFill>
                          <a:srgbClr val="C00000"/>
                        </a:solidFill>
                      </a:endParaRPr>
                    </a:p>
                  </a:txBody>
                  <a:tcPr/>
                </a:tc>
              </a:tr>
              <a:tr h="370840">
                <a:tc>
                  <a:txBody>
                    <a:bodyPr/>
                    <a:lstStyle/>
                    <a:p>
                      <a:pPr algn="ctr"/>
                      <a:r>
                        <a:rPr lang="el-GR" sz="2400" dirty="0" smtClean="0"/>
                        <a:t>Ασπαρτικό οξύ</a:t>
                      </a:r>
                      <a:endParaRPr lang="el-GR" sz="2400" dirty="0"/>
                    </a:p>
                  </a:txBody>
                  <a:tcPr/>
                </a:tc>
                <a:tc>
                  <a:txBody>
                    <a:bodyPr/>
                    <a:lstStyle/>
                    <a:p>
                      <a:pPr algn="ctr"/>
                      <a:r>
                        <a:rPr lang="el-GR" sz="2400" dirty="0" smtClean="0"/>
                        <a:t>1.88</a:t>
                      </a:r>
                      <a:endParaRPr lang="el-GR" sz="2400" dirty="0"/>
                    </a:p>
                  </a:txBody>
                  <a:tcPr/>
                </a:tc>
                <a:tc>
                  <a:txBody>
                    <a:bodyPr/>
                    <a:lstStyle/>
                    <a:p>
                      <a:pPr algn="ctr"/>
                      <a:r>
                        <a:rPr lang="el-GR" sz="2400" dirty="0" smtClean="0"/>
                        <a:t>9.60</a:t>
                      </a:r>
                      <a:endParaRPr lang="el-GR" sz="2400" dirty="0"/>
                    </a:p>
                  </a:txBody>
                  <a:tcPr/>
                </a:tc>
                <a:tc>
                  <a:txBody>
                    <a:bodyPr/>
                    <a:lstStyle/>
                    <a:p>
                      <a:pPr algn="ctr"/>
                      <a:r>
                        <a:rPr lang="el-GR" sz="2400" dirty="0" smtClean="0">
                          <a:solidFill>
                            <a:srgbClr val="C00000"/>
                          </a:solidFill>
                        </a:rPr>
                        <a:t>4.25</a:t>
                      </a:r>
                      <a:endParaRPr lang="el-GR" sz="2400" dirty="0">
                        <a:solidFill>
                          <a:srgbClr val="C00000"/>
                        </a:solidFill>
                      </a:endParaRPr>
                    </a:p>
                  </a:txBody>
                  <a:tcPr/>
                </a:tc>
              </a:tr>
            </a:tbl>
          </a:graphicData>
        </a:graphic>
      </p:graphicFrame>
      <p:pic>
        <p:nvPicPr>
          <p:cNvPr id="5" name="Picture 4"/>
          <p:cNvPicPr>
            <a:picLocks noChangeAspect="1"/>
          </p:cNvPicPr>
          <p:nvPr/>
        </p:nvPicPr>
        <p:blipFill>
          <a:blip r:embed="rId2"/>
          <a:stretch>
            <a:fillRect/>
          </a:stretch>
        </p:blipFill>
        <p:spPr>
          <a:xfrm>
            <a:off x="118844" y="1196752"/>
            <a:ext cx="8926999" cy="2241909"/>
          </a:xfrm>
          <a:prstGeom prst="rect">
            <a:avLst/>
          </a:prstGeom>
        </p:spPr>
      </p:pic>
    </p:spTree>
    <p:extLst>
      <p:ext uri="{BB962C8B-B14F-4D97-AF65-F5344CB8AC3E}">
        <p14:creationId xmlns:p14="http://schemas.microsoft.com/office/powerpoint/2010/main" val="33796184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Ουδέτερη και διπλή ιοντική μορφή</a:t>
            </a:r>
            <a:endParaRPr lang="el-GR" dirty="0"/>
          </a:p>
        </p:txBody>
      </p:sp>
      <p:sp>
        <p:nvSpPr>
          <p:cNvPr id="11" name="Rectangle 10"/>
          <p:cNvSpPr/>
          <p:nvPr/>
        </p:nvSpPr>
        <p:spPr>
          <a:xfrm>
            <a:off x="872138" y="3999511"/>
            <a:ext cx="3327002" cy="400110"/>
          </a:xfrm>
          <a:prstGeom prst="rect">
            <a:avLst/>
          </a:prstGeom>
        </p:spPr>
        <p:txBody>
          <a:bodyPr wrap="square">
            <a:spAutoFit/>
          </a:bodyPr>
          <a:lstStyle/>
          <a:p>
            <a:r>
              <a:rPr lang="el-GR" sz="2000" b="1" i="1" dirty="0" smtClean="0"/>
              <a:t>Ουδέτερη</a:t>
            </a:r>
            <a:r>
              <a:rPr lang="el-GR" sz="2000" i="1" dirty="0" smtClean="0"/>
              <a:t> μορφή αμινοξέος </a:t>
            </a:r>
            <a:endParaRPr lang="el-GR" sz="2000" i="1" dirty="0"/>
          </a:p>
        </p:txBody>
      </p:sp>
      <p:sp>
        <p:nvSpPr>
          <p:cNvPr id="12" name="Rectangle 11"/>
          <p:cNvSpPr/>
          <p:nvPr/>
        </p:nvSpPr>
        <p:spPr>
          <a:xfrm>
            <a:off x="5340708" y="4002044"/>
            <a:ext cx="3390646" cy="1015663"/>
          </a:xfrm>
          <a:prstGeom prst="rect">
            <a:avLst/>
          </a:prstGeom>
        </p:spPr>
        <p:txBody>
          <a:bodyPr wrap="square">
            <a:spAutoFit/>
          </a:bodyPr>
          <a:lstStyle/>
          <a:p>
            <a:r>
              <a:rPr lang="el-GR" sz="2000" b="1" i="1" dirty="0" smtClean="0"/>
              <a:t>Εσωτερικό άλας </a:t>
            </a:r>
          </a:p>
          <a:p>
            <a:r>
              <a:rPr lang="el-GR" sz="2000" i="1" dirty="0" smtClean="0"/>
              <a:t>[διπλή </a:t>
            </a:r>
            <a:r>
              <a:rPr lang="el-GR" sz="2000" i="1" dirty="0"/>
              <a:t>ιοντική </a:t>
            </a:r>
            <a:r>
              <a:rPr lang="el-GR" sz="2000" i="1" dirty="0" smtClean="0"/>
              <a:t>μορφή αμινοξέος (</a:t>
            </a:r>
            <a:r>
              <a:rPr lang="en-US" sz="2000" i="1" dirty="0" smtClean="0"/>
              <a:t>zwitterion)</a:t>
            </a:r>
            <a:r>
              <a:rPr lang="el-GR" sz="2000" i="1" dirty="0" smtClean="0"/>
              <a:t>]</a:t>
            </a:r>
            <a:endParaRPr lang="el-GR" sz="2000" i="1" dirty="0"/>
          </a:p>
        </p:txBody>
      </p:sp>
      <p:sp>
        <p:nvSpPr>
          <p:cNvPr id="4" name="Content Placeholder 3"/>
          <p:cNvSpPr>
            <a:spLocks noGrp="1"/>
          </p:cNvSpPr>
          <p:nvPr>
            <p:ph idx="1"/>
          </p:nvPr>
        </p:nvSpPr>
        <p:spPr>
          <a:xfrm>
            <a:off x="457200" y="5589240"/>
            <a:ext cx="8229600" cy="648072"/>
          </a:xfrm>
        </p:spPr>
        <p:txBody>
          <a:bodyPr/>
          <a:lstStyle/>
          <a:p>
            <a:endParaRPr lang="el-GR" dirty="0"/>
          </a:p>
        </p:txBody>
      </p:sp>
      <p:graphicFrame>
        <p:nvGraphicFramePr>
          <p:cNvPr id="9" name="Object 8"/>
          <p:cNvGraphicFramePr>
            <a:graphicFrameLocks noChangeAspect="1"/>
          </p:cNvGraphicFramePr>
          <p:nvPr>
            <p:extLst>
              <p:ext uri="{D42A27DB-BD31-4B8C-83A1-F6EECF244321}">
                <p14:modId xmlns:p14="http://schemas.microsoft.com/office/powerpoint/2010/main" val="430874788"/>
              </p:ext>
            </p:extLst>
          </p:nvPr>
        </p:nvGraphicFramePr>
        <p:xfrm>
          <a:off x="1200150" y="1560513"/>
          <a:ext cx="6692900" cy="2178050"/>
        </p:xfrm>
        <a:graphic>
          <a:graphicData uri="http://schemas.openxmlformats.org/presentationml/2006/ole">
            <mc:AlternateContent xmlns:mc="http://schemas.openxmlformats.org/markup-compatibility/2006">
              <mc:Choice xmlns:v="urn:schemas-microsoft-com:vml" Requires="v">
                <p:oleObj spid="_x0000_s74759" name="ChemSketch" r:id="rId3" imgW="2728080" imgH="887040" progId="ACD.ChemSketch.20">
                  <p:embed/>
                </p:oleObj>
              </mc:Choice>
              <mc:Fallback>
                <p:oleObj name="ChemSketch" r:id="rId3" imgW="2728080" imgH="887040" progId="ACD.ChemSketch.20">
                  <p:embed/>
                  <p:pic>
                    <p:nvPicPr>
                      <p:cNvPr id="0" name=""/>
                      <p:cNvPicPr/>
                      <p:nvPr/>
                    </p:nvPicPr>
                    <p:blipFill>
                      <a:blip r:embed="rId4"/>
                      <a:stretch>
                        <a:fillRect/>
                      </a:stretch>
                    </p:blipFill>
                    <p:spPr>
                      <a:xfrm>
                        <a:off x="1200150" y="1560513"/>
                        <a:ext cx="6692900" cy="2178050"/>
                      </a:xfrm>
                      <a:prstGeom prst="rect">
                        <a:avLst/>
                      </a:prstGeom>
                    </p:spPr>
                  </p:pic>
                </p:oleObj>
              </mc:Fallback>
            </mc:AlternateContent>
          </a:graphicData>
        </a:graphic>
      </p:graphicFrame>
    </p:spTree>
    <p:extLst>
      <p:ext uri="{BB962C8B-B14F-4D97-AF65-F5344CB8AC3E}">
        <p14:creationId xmlns:p14="http://schemas.microsoft.com/office/powerpoint/2010/main" val="32649386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Τα αμινοξέα ως οξέα και ως </a:t>
            </a:r>
            <a:r>
              <a:rPr lang="el-GR" dirty="0" smtClean="0"/>
              <a:t>βάσεις </a:t>
            </a:r>
            <a:r>
              <a:rPr lang="el-GR" sz="3600" b="0" dirty="0" smtClean="0"/>
              <a:t>1/2</a:t>
            </a:r>
            <a:endParaRPr lang="el-GR" sz="3600" b="0" dirty="0"/>
          </a:p>
        </p:txBody>
      </p:sp>
      <p:sp>
        <p:nvSpPr>
          <p:cNvPr id="3" name="Content Placeholder 2"/>
          <p:cNvSpPr>
            <a:spLocks noGrp="1"/>
          </p:cNvSpPr>
          <p:nvPr>
            <p:ph idx="1"/>
          </p:nvPr>
        </p:nvSpPr>
        <p:spPr>
          <a:xfrm>
            <a:off x="628650" y="5229199"/>
            <a:ext cx="7886700" cy="947763"/>
          </a:xfrm>
        </p:spPr>
        <p:txBody>
          <a:bodyPr>
            <a:normAutofit fontScale="92500"/>
          </a:bodyPr>
          <a:lstStyle/>
          <a:p>
            <a:r>
              <a:rPr lang="el-GR" dirty="0" smtClean="0"/>
              <a:t>Το αμινοξύ (στη διπλή ιοντική του μορφή) αντιδρά με βάση</a:t>
            </a:r>
          </a:p>
          <a:p>
            <a:r>
              <a:rPr lang="el-GR" dirty="0" smtClean="0"/>
              <a:t>Το ίδιο συμπεριφέρεται ως </a:t>
            </a:r>
            <a:r>
              <a:rPr lang="el-GR" b="1" dirty="0" smtClean="0"/>
              <a:t>οξύ</a:t>
            </a:r>
            <a:endParaRPr lang="el-GR" b="1" dirty="0"/>
          </a:p>
        </p:txBody>
      </p:sp>
      <p:pic>
        <p:nvPicPr>
          <p:cNvPr id="4" name="Picture 3"/>
          <p:cNvPicPr>
            <a:picLocks noChangeAspect="1"/>
          </p:cNvPicPr>
          <p:nvPr/>
        </p:nvPicPr>
        <p:blipFill>
          <a:blip r:embed="rId2"/>
          <a:stretch>
            <a:fillRect/>
          </a:stretch>
        </p:blipFill>
        <p:spPr>
          <a:xfrm>
            <a:off x="828010" y="2348880"/>
            <a:ext cx="7630855" cy="1942295"/>
          </a:xfrm>
          <a:prstGeom prst="rect">
            <a:avLst/>
          </a:prstGeom>
        </p:spPr>
      </p:pic>
      <p:sp>
        <p:nvSpPr>
          <p:cNvPr id="5" name="Rectangle 4"/>
          <p:cNvSpPr/>
          <p:nvPr/>
        </p:nvSpPr>
        <p:spPr>
          <a:xfrm>
            <a:off x="1187624" y="4298521"/>
            <a:ext cx="899926" cy="461665"/>
          </a:xfrm>
          <a:prstGeom prst="rect">
            <a:avLst/>
          </a:prstGeom>
        </p:spPr>
        <p:txBody>
          <a:bodyPr wrap="none">
            <a:spAutoFit/>
          </a:bodyPr>
          <a:lstStyle/>
          <a:p>
            <a:r>
              <a:rPr lang="el-GR" sz="2400" dirty="0" smtClean="0">
                <a:solidFill>
                  <a:srgbClr val="C00000"/>
                </a:solidFill>
              </a:rPr>
              <a:t>Οξύ 1</a:t>
            </a:r>
            <a:endParaRPr lang="el-GR" sz="2400" dirty="0">
              <a:solidFill>
                <a:srgbClr val="C00000"/>
              </a:solidFill>
            </a:endParaRPr>
          </a:p>
        </p:txBody>
      </p:sp>
      <p:sp>
        <p:nvSpPr>
          <p:cNvPr id="6" name="Rectangle 5"/>
          <p:cNvSpPr/>
          <p:nvPr/>
        </p:nvSpPr>
        <p:spPr>
          <a:xfrm>
            <a:off x="3563888" y="3625028"/>
            <a:ext cx="1096134" cy="461665"/>
          </a:xfrm>
          <a:prstGeom prst="rect">
            <a:avLst/>
          </a:prstGeom>
        </p:spPr>
        <p:txBody>
          <a:bodyPr wrap="none">
            <a:spAutoFit/>
          </a:bodyPr>
          <a:lstStyle/>
          <a:p>
            <a:r>
              <a:rPr lang="el-GR" sz="2400" dirty="0" smtClean="0">
                <a:solidFill>
                  <a:srgbClr val="0070C0"/>
                </a:solidFill>
              </a:rPr>
              <a:t>Βάση 1</a:t>
            </a:r>
            <a:endParaRPr lang="el-GR" sz="2400" dirty="0">
              <a:solidFill>
                <a:srgbClr val="0070C0"/>
              </a:solidFill>
            </a:endParaRPr>
          </a:p>
        </p:txBody>
      </p:sp>
      <p:sp>
        <p:nvSpPr>
          <p:cNvPr id="7" name="Rectangle 6"/>
          <p:cNvSpPr/>
          <p:nvPr/>
        </p:nvSpPr>
        <p:spPr>
          <a:xfrm>
            <a:off x="7792544" y="3586805"/>
            <a:ext cx="899926" cy="461665"/>
          </a:xfrm>
          <a:prstGeom prst="rect">
            <a:avLst/>
          </a:prstGeom>
        </p:spPr>
        <p:txBody>
          <a:bodyPr wrap="none">
            <a:spAutoFit/>
          </a:bodyPr>
          <a:lstStyle/>
          <a:p>
            <a:r>
              <a:rPr lang="el-GR" sz="2400" dirty="0" smtClean="0">
                <a:solidFill>
                  <a:srgbClr val="C00000"/>
                </a:solidFill>
              </a:rPr>
              <a:t>Οξύ 2</a:t>
            </a:r>
            <a:endParaRPr lang="el-GR" sz="2400" dirty="0">
              <a:solidFill>
                <a:srgbClr val="C00000"/>
              </a:solidFill>
            </a:endParaRPr>
          </a:p>
        </p:txBody>
      </p:sp>
      <p:sp>
        <p:nvSpPr>
          <p:cNvPr id="8" name="Rectangle 7"/>
          <p:cNvSpPr/>
          <p:nvPr/>
        </p:nvSpPr>
        <p:spPr>
          <a:xfrm>
            <a:off x="5678216" y="4045232"/>
            <a:ext cx="1096134" cy="461665"/>
          </a:xfrm>
          <a:prstGeom prst="rect">
            <a:avLst/>
          </a:prstGeom>
        </p:spPr>
        <p:txBody>
          <a:bodyPr wrap="none">
            <a:spAutoFit/>
          </a:bodyPr>
          <a:lstStyle/>
          <a:p>
            <a:r>
              <a:rPr lang="el-GR" sz="2400" dirty="0" smtClean="0">
                <a:solidFill>
                  <a:srgbClr val="0070C0"/>
                </a:solidFill>
              </a:rPr>
              <a:t>Βάση 2</a:t>
            </a:r>
            <a:endParaRPr lang="el-GR" sz="2400" dirty="0">
              <a:solidFill>
                <a:srgbClr val="0070C0"/>
              </a:solidFill>
            </a:endParaRPr>
          </a:p>
        </p:txBody>
      </p:sp>
    </p:spTree>
    <p:extLst>
      <p:ext uri="{BB962C8B-B14F-4D97-AF65-F5344CB8AC3E}">
        <p14:creationId xmlns:p14="http://schemas.microsoft.com/office/powerpoint/2010/main" val="10879383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376287" y="2392490"/>
            <a:ext cx="8567469" cy="1906031"/>
          </a:xfrm>
          <a:prstGeom prst="rect">
            <a:avLst/>
          </a:prstGeom>
        </p:spPr>
      </p:pic>
      <p:sp>
        <p:nvSpPr>
          <p:cNvPr id="2" name="Title 1"/>
          <p:cNvSpPr>
            <a:spLocks noGrp="1"/>
          </p:cNvSpPr>
          <p:nvPr>
            <p:ph type="title"/>
          </p:nvPr>
        </p:nvSpPr>
        <p:spPr/>
        <p:txBody>
          <a:bodyPr>
            <a:normAutofit fontScale="90000"/>
          </a:bodyPr>
          <a:lstStyle/>
          <a:p>
            <a:r>
              <a:rPr lang="el-GR" dirty="0" smtClean="0"/>
              <a:t>Τα αμινοξέα ως οξέα και ως </a:t>
            </a:r>
            <a:r>
              <a:rPr lang="el-GR" dirty="0" smtClean="0"/>
              <a:t>βάσεις </a:t>
            </a:r>
            <a:r>
              <a:rPr lang="el-GR" sz="3600" b="0" dirty="0" smtClean="0">
                <a:solidFill>
                  <a:prstClr val="black"/>
                </a:solidFill>
              </a:rPr>
              <a:t>2</a:t>
            </a:r>
            <a:r>
              <a:rPr lang="el-GR" sz="3600" b="0" dirty="0" smtClean="0">
                <a:solidFill>
                  <a:prstClr val="black"/>
                </a:solidFill>
              </a:rPr>
              <a:t>/2</a:t>
            </a:r>
            <a:endParaRPr lang="el-GR" sz="3600" dirty="0"/>
          </a:p>
        </p:txBody>
      </p:sp>
      <p:sp>
        <p:nvSpPr>
          <p:cNvPr id="3" name="Content Placeholder 2"/>
          <p:cNvSpPr>
            <a:spLocks noGrp="1"/>
          </p:cNvSpPr>
          <p:nvPr>
            <p:ph idx="1"/>
          </p:nvPr>
        </p:nvSpPr>
        <p:spPr>
          <a:xfrm>
            <a:off x="628650" y="5229199"/>
            <a:ext cx="7886700" cy="947763"/>
          </a:xfrm>
        </p:spPr>
        <p:txBody>
          <a:bodyPr>
            <a:normAutofit fontScale="92500"/>
          </a:bodyPr>
          <a:lstStyle/>
          <a:p>
            <a:r>
              <a:rPr lang="el-GR" dirty="0" smtClean="0"/>
              <a:t>Το αμινοξύ (στη διπλή ιοντική του μορφή) αντιδρά με οξύ (</a:t>
            </a:r>
            <a:r>
              <a:rPr lang="en-US" dirty="0" smtClean="0"/>
              <a:t>H</a:t>
            </a:r>
            <a:r>
              <a:rPr lang="en-US" baseline="-25000" dirty="0" smtClean="0"/>
              <a:t>3</a:t>
            </a:r>
            <a:r>
              <a:rPr lang="en-US" dirty="0" smtClean="0"/>
              <a:t>O</a:t>
            </a:r>
            <a:r>
              <a:rPr lang="en-US" baseline="30000" dirty="0" smtClean="0"/>
              <a:t>+</a:t>
            </a:r>
            <a:r>
              <a:rPr lang="en-US" dirty="0" smtClean="0"/>
              <a:t>)</a:t>
            </a:r>
            <a:endParaRPr lang="el-GR" dirty="0" smtClean="0"/>
          </a:p>
          <a:p>
            <a:r>
              <a:rPr lang="el-GR" dirty="0" smtClean="0"/>
              <a:t>Το ίδιο συμπεριφέρεται ως </a:t>
            </a:r>
            <a:r>
              <a:rPr lang="el-GR" b="1" dirty="0" smtClean="0"/>
              <a:t>οξύ</a:t>
            </a:r>
            <a:endParaRPr lang="el-GR" b="1" dirty="0"/>
          </a:p>
        </p:txBody>
      </p:sp>
      <p:sp>
        <p:nvSpPr>
          <p:cNvPr id="5" name="Rectangle 4"/>
          <p:cNvSpPr/>
          <p:nvPr/>
        </p:nvSpPr>
        <p:spPr>
          <a:xfrm>
            <a:off x="3184490" y="3814399"/>
            <a:ext cx="899926" cy="461665"/>
          </a:xfrm>
          <a:prstGeom prst="rect">
            <a:avLst/>
          </a:prstGeom>
        </p:spPr>
        <p:txBody>
          <a:bodyPr wrap="none">
            <a:spAutoFit/>
          </a:bodyPr>
          <a:lstStyle/>
          <a:p>
            <a:r>
              <a:rPr lang="el-GR" sz="2400" dirty="0" smtClean="0">
                <a:solidFill>
                  <a:srgbClr val="C00000"/>
                </a:solidFill>
              </a:rPr>
              <a:t>Οξύ 1</a:t>
            </a:r>
            <a:endParaRPr lang="el-GR" sz="2400" dirty="0">
              <a:solidFill>
                <a:srgbClr val="C00000"/>
              </a:solidFill>
            </a:endParaRPr>
          </a:p>
        </p:txBody>
      </p:sp>
      <p:sp>
        <p:nvSpPr>
          <p:cNvPr id="6" name="Rectangle 5"/>
          <p:cNvSpPr/>
          <p:nvPr/>
        </p:nvSpPr>
        <p:spPr>
          <a:xfrm>
            <a:off x="705178" y="4071362"/>
            <a:ext cx="1096134" cy="461665"/>
          </a:xfrm>
          <a:prstGeom prst="rect">
            <a:avLst/>
          </a:prstGeom>
        </p:spPr>
        <p:txBody>
          <a:bodyPr wrap="none">
            <a:spAutoFit/>
          </a:bodyPr>
          <a:lstStyle/>
          <a:p>
            <a:r>
              <a:rPr lang="el-GR" sz="2400" dirty="0" smtClean="0">
                <a:solidFill>
                  <a:srgbClr val="0070C0"/>
                </a:solidFill>
              </a:rPr>
              <a:t>Βάση 1</a:t>
            </a:r>
            <a:endParaRPr lang="el-GR" sz="2400" dirty="0">
              <a:solidFill>
                <a:srgbClr val="0070C0"/>
              </a:solidFill>
            </a:endParaRPr>
          </a:p>
        </p:txBody>
      </p:sp>
      <p:sp>
        <p:nvSpPr>
          <p:cNvPr id="7" name="Rectangle 6"/>
          <p:cNvSpPr/>
          <p:nvPr/>
        </p:nvSpPr>
        <p:spPr>
          <a:xfrm>
            <a:off x="5992693" y="4123139"/>
            <a:ext cx="899926" cy="461665"/>
          </a:xfrm>
          <a:prstGeom prst="rect">
            <a:avLst/>
          </a:prstGeom>
        </p:spPr>
        <p:txBody>
          <a:bodyPr wrap="none">
            <a:spAutoFit/>
          </a:bodyPr>
          <a:lstStyle/>
          <a:p>
            <a:r>
              <a:rPr lang="el-GR" sz="2400" dirty="0" smtClean="0">
                <a:solidFill>
                  <a:srgbClr val="C00000"/>
                </a:solidFill>
              </a:rPr>
              <a:t>Οξύ 2</a:t>
            </a:r>
            <a:endParaRPr lang="el-GR" sz="2400" dirty="0">
              <a:solidFill>
                <a:srgbClr val="C00000"/>
              </a:solidFill>
            </a:endParaRPr>
          </a:p>
        </p:txBody>
      </p:sp>
      <p:sp>
        <p:nvSpPr>
          <p:cNvPr id="8" name="Rectangle 7"/>
          <p:cNvSpPr/>
          <p:nvPr/>
        </p:nvSpPr>
        <p:spPr>
          <a:xfrm>
            <a:off x="7967283" y="3583566"/>
            <a:ext cx="1096134" cy="461665"/>
          </a:xfrm>
          <a:prstGeom prst="rect">
            <a:avLst/>
          </a:prstGeom>
        </p:spPr>
        <p:txBody>
          <a:bodyPr wrap="none">
            <a:spAutoFit/>
          </a:bodyPr>
          <a:lstStyle/>
          <a:p>
            <a:r>
              <a:rPr lang="el-GR" sz="2400" dirty="0" smtClean="0">
                <a:solidFill>
                  <a:srgbClr val="0070C0"/>
                </a:solidFill>
              </a:rPr>
              <a:t>Βάση 2</a:t>
            </a:r>
            <a:endParaRPr lang="el-GR" sz="2400" dirty="0">
              <a:solidFill>
                <a:srgbClr val="0070C0"/>
              </a:solidFill>
            </a:endParaRPr>
          </a:p>
        </p:txBody>
      </p:sp>
    </p:spTree>
    <p:extLst>
      <p:ext uri="{BB962C8B-B14F-4D97-AF65-F5344CB8AC3E}">
        <p14:creationId xmlns:p14="http://schemas.microsoft.com/office/powerpoint/2010/main" val="24188330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Το ισοηλεκτρικό σημείο (</a:t>
            </a:r>
            <a:r>
              <a:rPr lang="en-US" dirty="0" smtClean="0"/>
              <a:t>pI)</a:t>
            </a:r>
            <a:endParaRPr lang="el-GR" dirty="0"/>
          </a:p>
        </p:txBody>
      </p:sp>
      <p:sp>
        <p:nvSpPr>
          <p:cNvPr id="3" name="Content Placeholder 2"/>
          <p:cNvSpPr>
            <a:spLocks noGrp="1"/>
          </p:cNvSpPr>
          <p:nvPr>
            <p:ph idx="1"/>
          </p:nvPr>
        </p:nvSpPr>
        <p:spPr/>
        <p:txBody>
          <a:bodyPr/>
          <a:lstStyle/>
          <a:p>
            <a:r>
              <a:rPr lang="el-GR" dirty="0" smtClean="0"/>
              <a:t>Εάν ένα αμινοξύ διαλυθεί στο νερό, το </a:t>
            </a:r>
            <a:r>
              <a:rPr lang="en-US" dirty="0" smtClean="0"/>
              <a:t>pH</a:t>
            </a:r>
            <a:r>
              <a:rPr lang="el-GR" dirty="0" smtClean="0"/>
              <a:t> του διαλύματός τους καλείται ισοηλεκτρικό σημείο </a:t>
            </a:r>
            <a:r>
              <a:rPr lang="el-GR" dirty="0"/>
              <a:t>(</a:t>
            </a:r>
            <a:r>
              <a:rPr lang="en-US" dirty="0"/>
              <a:t>pI)</a:t>
            </a:r>
            <a:endParaRPr lang="el-GR" dirty="0" smtClean="0"/>
          </a:p>
          <a:p>
            <a:r>
              <a:rPr lang="el-GR" dirty="0" smtClean="0"/>
              <a:t>Το ισοηλεκτρικό σημείο </a:t>
            </a:r>
            <a:r>
              <a:rPr lang="el-GR" dirty="0"/>
              <a:t>(</a:t>
            </a:r>
            <a:r>
              <a:rPr lang="en-US" dirty="0"/>
              <a:t>pI</a:t>
            </a:r>
            <a:r>
              <a:rPr lang="en-US" dirty="0" smtClean="0"/>
              <a:t>)</a:t>
            </a:r>
            <a:r>
              <a:rPr lang="el-GR" dirty="0" smtClean="0"/>
              <a:t> εξαρτάται από την σχετική ισχύ της καρβοξυλομάδας (οξύ) και της αμινομάδας (βάση)</a:t>
            </a:r>
            <a:endParaRPr lang="el-GR" dirty="0"/>
          </a:p>
        </p:txBody>
      </p:sp>
      <p:pic>
        <p:nvPicPr>
          <p:cNvPr id="4" name="Picture 3"/>
          <p:cNvPicPr>
            <a:picLocks noChangeAspect="1"/>
          </p:cNvPicPr>
          <p:nvPr/>
        </p:nvPicPr>
        <p:blipFill>
          <a:blip r:embed="rId2"/>
          <a:stretch>
            <a:fillRect/>
          </a:stretch>
        </p:blipFill>
        <p:spPr>
          <a:xfrm>
            <a:off x="827584" y="3573016"/>
            <a:ext cx="7824915" cy="1714922"/>
          </a:xfrm>
          <a:prstGeom prst="rect">
            <a:avLst/>
          </a:prstGeom>
        </p:spPr>
      </p:pic>
      <p:pic>
        <p:nvPicPr>
          <p:cNvPr id="5" name="Picture 4"/>
          <p:cNvPicPr>
            <a:picLocks noChangeAspect="1"/>
          </p:cNvPicPr>
          <p:nvPr/>
        </p:nvPicPr>
        <p:blipFill>
          <a:blip r:embed="rId3"/>
          <a:stretch>
            <a:fillRect/>
          </a:stretch>
        </p:blipFill>
        <p:spPr>
          <a:xfrm>
            <a:off x="3067050" y="5529263"/>
            <a:ext cx="3009900" cy="647700"/>
          </a:xfrm>
          <a:prstGeom prst="rect">
            <a:avLst/>
          </a:prstGeom>
        </p:spPr>
      </p:pic>
    </p:spTree>
    <p:extLst>
      <p:ext uri="{BB962C8B-B14F-4D97-AF65-F5344CB8AC3E}">
        <p14:creationId xmlns:p14="http://schemas.microsoft.com/office/powerpoint/2010/main" val="39393546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319298" cy="908720"/>
          </a:xfrm>
        </p:spPr>
        <p:txBody>
          <a:bodyPr>
            <a:normAutofit/>
          </a:bodyPr>
          <a:lstStyle/>
          <a:p>
            <a:r>
              <a:rPr lang="el-GR" dirty="0" smtClean="0"/>
              <a:t>Τα θεμελιώδη αμινοξέα (1 από 3)</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graphicFrame>
        <p:nvGraphicFramePr>
          <p:cNvPr id="14" name="Object 2"/>
          <p:cNvGraphicFramePr>
            <a:graphicFrameLocks noChangeAspect="1"/>
          </p:cNvGraphicFramePr>
          <p:nvPr/>
        </p:nvGraphicFramePr>
        <p:xfrm>
          <a:off x="6000760" y="2285992"/>
          <a:ext cx="2649537" cy="2000250"/>
        </p:xfrm>
        <a:graphic>
          <a:graphicData uri="http://schemas.openxmlformats.org/presentationml/2006/ole">
            <mc:AlternateContent xmlns:mc="http://schemas.openxmlformats.org/markup-compatibility/2006">
              <mc:Choice xmlns:v="urn:schemas-microsoft-com:vml" Requires="v">
                <p:oleObj spid="_x0000_s63591" name="ChemSketch" r:id="rId3" imgW="932760" imgH="704160" progId="ACD.ChemSketch.20">
                  <p:embed/>
                </p:oleObj>
              </mc:Choice>
              <mc:Fallback>
                <p:oleObj name="ChemSketch" r:id="rId3" imgW="932760" imgH="704160" progId="ACD.ChemSketch.2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0760" y="2285992"/>
                        <a:ext cx="2649537"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14 - Έλλειψη"/>
          <p:cNvSpPr/>
          <p:nvPr/>
        </p:nvSpPr>
        <p:spPr>
          <a:xfrm>
            <a:off x="5753893" y="2786058"/>
            <a:ext cx="857256" cy="928694"/>
          </a:xfrm>
          <a:prstGeom prst="ellipse">
            <a:avLst/>
          </a:prstGeom>
          <a:solidFill>
            <a:srgbClr val="FFFF00">
              <a:alpha val="14000"/>
            </a:srgb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nvGrpSpPr>
          <p:cNvPr id="18" name="17 - Ομάδα"/>
          <p:cNvGrpSpPr/>
          <p:nvPr/>
        </p:nvGrpSpPr>
        <p:grpSpPr>
          <a:xfrm>
            <a:off x="395536" y="908721"/>
            <a:ext cx="4747968" cy="5812754"/>
            <a:chOff x="500034" y="928670"/>
            <a:chExt cx="3929090" cy="5143536"/>
          </a:xfrm>
        </p:grpSpPr>
        <p:pic>
          <p:nvPicPr>
            <p:cNvPr id="93194" name="Picture 10"/>
            <p:cNvPicPr>
              <a:picLocks noChangeAspect="1" noChangeArrowheads="1"/>
            </p:cNvPicPr>
            <p:nvPr/>
          </p:nvPicPr>
          <p:blipFill>
            <a:blip r:embed="rId5"/>
            <a:srcRect r="37071" b="6166"/>
            <a:stretch>
              <a:fillRect/>
            </a:stretch>
          </p:blipFill>
          <p:spPr bwMode="auto">
            <a:xfrm>
              <a:off x="500034" y="1071546"/>
              <a:ext cx="3929090" cy="5000660"/>
            </a:xfrm>
            <a:prstGeom prst="rect">
              <a:avLst/>
            </a:prstGeom>
            <a:noFill/>
            <a:ln w="9525">
              <a:solidFill>
                <a:srgbClr val="0070C0"/>
              </a:solidFill>
              <a:miter lim="800000"/>
              <a:headEnd/>
              <a:tailEnd/>
            </a:ln>
            <a:effectLst/>
          </p:spPr>
        </p:pic>
        <p:sp>
          <p:nvSpPr>
            <p:cNvPr id="16" name="15 - Έλλειψη"/>
            <p:cNvSpPr/>
            <p:nvPr/>
          </p:nvSpPr>
          <p:spPr>
            <a:xfrm>
              <a:off x="2786050" y="928670"/>
              <a:ext cx="642942" cy="500066"/>
            </a:xfrm>
            <a:prstGeom prst="ellipse">
              <a:avLst/>
            </a:prstGeom>
            <a:solidFill>
              <a:srgbClr val="FFFF00">
                <a:alpha val="14000"/>
              </a:srgb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sp>
        <p:nvSpPr>
          <p:cNvPr id="9" name="Left Brace 8"/>
          <p:cNvSpPr/>
          <p:nvPr/>
        </p:nvSpPr>
        <p:spPr>
          <a:xfrm>
            <a:off x="77842" y="5440219"/>
            <a:ext cx="323528" cy="1374633"/>
          </a:xfrm>
          <a:prstGeom prst="leftBrace">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p:sp>
        <p:nvSpPr>
          <p:cNvPr id="10" name="Left Brace 9"/>
          <p:cNvSpPr/>
          <p:nvPr/>
        </p:nvSpPr>
        <p:spPr>
          <a:xfrm flipH="1">
            <a:off x="4801836" y="5418453"/>
            <a:ext cx="341668" cy="1303021"/>
          </a:xfrm>
          <a:prstGeom prst="leftBrace">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p:sp>
        <p:nvSpPr>
          <p:cNvPr id="11" name="TextBox 10"/>
          <p:cNvSpPr txBox="1"/>
          <p:nvPr/>
        </p:nvSpPr>
        <p:spPr>
          <a:xfrm>
            <a:off x="5125855" y="5899883"/>
            <a:ext cx="2080313" cy="400110"/>
          </a:xfrm>
          <a:prstGeom prst="rect">
            <a:avLst/>
          </a:prstGeom>
          <a:noFill/>
        </p:spPr>
        <p:txBody>
          <a:bodyPr wrap="none" rtlCol="0">
            <a:spAutoFit/>
          </a:bodyPr>
          <a:lstStyle/>
          <a:p>
            <a:r>
              <a:rPr lang="el-GR" sz="2000" dirty="0" smtClean="0">
                <a:solidFill>
                  <a:schemeClr val="accent6">
                    <a:lumMod val="75000"/>
                  </a:schemeClr>
                </a:solidFill>
                <a:latin typeface="+mn-lt"/>
              </a:rPr>
              <a:t>Θειούχα αμινοξέα</a:t>
            </a:r>
            <a:endParaRPr lang="el-GR" sz="2000" dirty="0">
              <a:solidFill>
                <a:schemeClr val="accent6">
                  <a:lumMod val="75000"/>
                </a:schemeClr>
              </a:solidFill>
              <a:latin typeface="+mn-lt"/>
            </a:endParaRPr>
          </a:p>
        </p:txBody>
      </p:sp>
      <p:sp>
        <p:nvSpPr>
          <p:cNvPr id="12" name="Left Brace 11"/>
          <p:cNvSpPr/>
          <p:nvPr/>
        </p:nvSpPr>
        <p:spPr>
          <a:xfrm>
            <a:off x="77842" y="4409238"/>
            <a:ext cx="323528" cy="989441"/>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p:sp>
        <p:nvSpPr>
          <p:cNvPr id="13" name="Left Brace 12"/>
          <p:cNvSpPr/>
          <p:nvPr/>
        </p:nvSpPr>
        <p:spPr>
          <a:xfrm flipH="1">
            <a:off x="4801836" y="4387473"/>
            <a:ext cx="341668" cy="937896"/>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p:sp>
        <p:nvSpPr>
          <p:cNvPr id="17" name="TextBox 16"/>
          <p:cNvSpPr txBox="1"/>
          <p:nvPr/>
        </p:nvSpPr>
        <p:spPr>
          <a:xfrm>
            <a:off x="5150537" y="4671755"/>
            <a:ext cx="1978234" cy="400110"/>
          </a:xfrm>
          <a:prstGeom prst="rect">
            <a:avLst/>
          </a:prstGeom>
          <a:noFill/>
        </p:spPr>
        <p:txBody>
          <a:bodyPr wrap="none" rtlCol="0">
            <a:spAutoFit/>
          </a:bodyPr>
          <a:lstStyle/>
          <a:p>
            <a:r>
              <a:rPr lang="el-GR" sz="2000" dirty="0" smtClean="0">
                <a:solidFill>
                  <a:srgbClr val="C00000"/>
                </a:solidFill>
                <a:latin typeface="+mn-lt"/>
              </a:rPr>
              <a:t>Υδροξυ-αμινοξέα</a:t>
            </a:r>
            <a:endParaRPr lang="el-GR" sz="2000" dirty="0">
              <a:solidFill>
                <a:srgbClr val="C00000"/>
              </a:solidFill>
              <a:latin typeface="+mn-lt"/>
            </a:endParaRPr>
          </a:p>
        </p:txBody>
      </p:sp>
      <p:sp>
        <p:nvSpPr>
          <p:cNvPr id="3" name="Down Arrow 2"/>
          <p:cNvSpPr/>
          <p:nvPr/>
        </p:nvSpPr>
        <p:spPr>
          <a:xfrm>
            <a:off x="4848927" y="1473850"/>
            <a:ext cx="553855" cy="2812392"/>
          </a:xfrm>
          <a:prstGeom prst="downArrow">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2643387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ppt_w</p:attrName>
                                        </p:attrNameLst>
                                      </p:cBhvr>
                                      <p:tavLst>
                                        <p:tav tm="0">
                                          <p:val>
                                            <p:fltVal val="0"/>
                                          </p:val>
                                        </p:tav>
                                        <p:tav tm="100000">
                                          <p:val>
                                            <p:strVal val="#ppt_w"/>
                                          </p:val>
                                        </p:tav>
                                      </p:tavLst>
                                    </p:anim>
                                    <p:anim calcmode="lin" valueType="num">
                                      <p:cBhvr>
                                        <p:cTn id="25" dur="500" fill="hold"/>
                                        <p:tgtEl>
                                          <p:spTgt spid="17"/>
                                        </p:tgtEl>
                                        <p:attrNameLst>
                                          <p:attrName>ppt_h</p:attrName>
                                        </p:attrNameLst>
                                      </p:cBhvr>
                                      <p:tavLst>
                                        <p:tav tm="0">
                                          <p:val>
                                            <p:fltVal val="0"/>
                                          </p:val>
                                        </p:tav>
                                        <p:tav tm="100000">
                                          <p:val>
                                            <p:strVal val="#ppt_h"/>
                                          </p:val>
                                        </p:tav>
                                      </p:tavLst>
                                    </p:anim>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animBg="1"/>
      <p:bldP spid="13" grpId="0" animBg="1"/>
      <p:bldP spid="17" grpId="0"/>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319298" cy="908720"/>
          </a:xfrm>
        </p:spPr>
        <p:txBody>
          <a:bodyPr>
            <a:normAutofit/>
          </a:bodyPr>
          <a:lstStyle/>
          <a:p>
            <a:r>
              <a:rPr lang="el-GR" dirty="0" smtClean="0"/>
              <a:t>Τα θεμελιώδη αμινοξέα (2 από 3)</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
        <p:nvSpPr>
          <p:cNvPr id="15" name="14 - Έλλειψη"/>
          <p:cNvSpPr/>
          <p:nvPr/>
        </p:nvSpPr>
        <p:spPr>
          <a:xfrm>
            <a:off x="6124572" y="3207041"/>
            <a:ext cx="857256" cy="928694"/>
          </a:xfrm>
          <a:prstGeom prst="ellipse">
            <a:avLst/>
          </a:prstGeom>
          <a:solidFill>
            <a:srgbClr val="FFFF00">
              <a:alpha val="14000"/>
            </a:srgb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nvGrpSpPr>
          <p:cNvPr id="10" name="9 - Ομάδα"/>
          <p:cNvGrpSpPr/>
          <p:nvPr/>
        </p:nvGrpSpPr>
        <p:grpSpPr>
          <a:xfrm>
            <a:off x="467544" y="828825"/>
            <a:ext cx="5040560" cy="6029175"/>
            <a:chOff x="642910" y="928670"/>
            <a:chExt cx="3071834" cy="4038084"/>
          </a:xfrm>
        </p:grpSpPr>
        <p:pic>
          <p:nvPicPr>
            <p:cNvPr id="102403" name="Picture 3"/>
            <p:cNvPicPr>
              <a:picLocks noChangeAspect="1" noChangeArrowheads="1"/>
            </p:cNvPicPr>
            <p:nvPr/>
          </p:nvPicPr>
          <p:blipFill rotWithShape="1">
            <a:blip r:embed="rId3"/>
            <a:srcRect r="36648" b="33033"/>
            <a:stretch/>
          </p:blipFill>
          <p:spPr bwMode="auto">
            <a:xfrm>
              <a:off x="642910" y="1071546"/>
              <a:ext cx="3071834" cy="3895208"/>
            </a:xfrm>
            <a:prstGeom prst="rect">
              <a:avLst/>
            </a:prstGeom>
            <a:noFill/>
            <a:ln w="9525">
              <a:solidFill>
                <a:srgbClr val="0070C0"/>
              </a:solidFill>
              <a:miter lim="800000"/>
              <a:headEnd/>
              <a:tailEnd/>
            </a:ln>
            <a:effectLst/>
          </p:spPr>
        </p:pic>
        <p:sp>
          <p:nvSpPr>
            <p:cNvPr id="16" name="15 - Έλλειψη"/>
            <p:cNvSpPr/>
            <p:nvPr/>
          </p:nvSpPr>
          <p:spPr>
            <a:xfrm>
              <a:off x="2500298" y="928670"/>
              <a:ext cx="571504" cy="500066"/>
            </a:xfrm>
            <a:prstGeom prst="ellipse">
              <a:avLst/>
            </a:prstGeom>
            <a:solidFill>
              <a:srgbClr val="FFFF00">
                <a:alpha val="14000"/>
              </a:srgb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graphicFrame>
        <p:nvGraphicFramePr>
          <p:cNvPr id="3" name="Object 3"/>
          <p:cNvGraphicFramePr>
            <a:graphicFrameLocks noChangeAspect="1"/>
          </p:cNvGraphicFramePr>
          <p:nvPr>
            <p:extLst>
              <p:ext uri="{D42A27DB-BD31-4B8C-83A1-F6EECF244321}">
                <p14:modId xmlns:p14="http://schemas.microsoft.com/office/powerpoint/2010/main" val="3344575771"/>
              </p:ext>
            </p:extLst>
          </p:nvPr>
        </p:nvGraphicFramePr>
        <p:xfrm>
          <a:off x="6398797" y="2671263"/>
          <a:ext cx="2649538" cy="2000250"/>
        </p:xfrm>
        <a:graphic>
          <a:graphicData uri="http://schemas.openxmlformats.org/presentationml/2006/ole">
            <mc:AlternateContent xmlns:mc="http://schemas.openxmlformats.org/markup-compatibility/2006">
              <mc:Choice xmlns:v="urn:schemas-microsoft-com:vml" Requires="v">
                <p:oleObj spid="_x0000_s64615" name="ChemSketch" r:id="rId4" imgW="932760" imgH="704160" progId="ACD.ChemSketch.20">
                  <p:embed/>
                </p:oleObj>
              </mc:Choice>
              <mc:Fallback>
                <p:oleObj name="ChemSketch" r:id="rId4" imgW="932760" imgH="704160" progId="ACD.ChemSketch.20">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8797" y="2671263"/>
                        <a:ext cx="2649538"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Left Brace 4"/>
          <p:cNvSpPr/>
          <p:nvPr/>
        </p:nvSpPr>
        <p:spPr>
          <a:xfrm>
            <a:off x="221755" y="1549187"/>
            <a:ext cx="323528" cy="989441"/>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p:sp>
        <p:nvSpPr>
          <p:cNvPr id="11" name="Left Brace 10"/>
          <p:cNvSpPr/>
          <p:nvPr/>
        </p:nvSpPr>
        <p:spPr>
          <a:xfrm flipH="1">
            <a:off x="4945749" y="1527422"/>
            <a:ext cx="341668" cy="937896"/>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p:sp>
        <p:nvSpPr>
          <p:cNvPr id="6" name="TextBox 5"/>
          <p:cNvSpPr txBox="1"/>
          <p:nvPr/>
        </p:nvSpPr>
        <p:spPr>
          <a:xfrm>
            <a:off x="5580112" y="1811704"/>
            <a:ext cx="2889887" cy="646331"/>
          </a:xfrm>
          <a:prstGeom prst="rect">
            <a:avLst/>
          </a:prstGeom>
          <a:noFill/>
        </p:spPr>
        <p:txBody>
          <a:bodyPr wrap="square" rtlCol="0">
            <a:spAutoFit/>
          </a:bodyPr>
          <a:lstStyle/>
          <a:p>
            <a:r>
              <a:rPr lang="el-GR" dirty="0" smtClean="0">
                <a:solidFill>
                  <a:srgbClr val="C00000"/>
                </a:solidFill>
                <a:latin typeface="+mn-lt"/>
              </a:rPr>
              <a:t>Επί πλέον καρβοξυλικές ομάδες</a:t>
            </a:r>
            <a:endParaRPr lang="el-GR" dirty="0">
              <a:solidFill>
                <a:srgbClr val="C00000"/>
              </a:solidFill>
              <a:latin typeface="+mn-lt"/>
            </a:endParaRPr>
          </a:p>
        </p:txBody>
      </p:sp>
      <p:sp>
        <p:nvSpPr>
          <p:cNvPr id="12" name="Left Brace 11"/>
          <p:cNvSpPr/>
          <p:nvPr/>
        </p:nvSpPr>
        <p:spPr>
          <a:xfrm>
            <a:off x="144016" y="3861047"/>
            <a:ext cx="323528" cy="2860427"/>
          </a:xfrm>
          <a:prstGeom prst="leftBrace">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p:sp>
        <p:nvSpPr>
          <p:cNvPr id="13" name="Left Brace 12"/>
          <p:cNvSpPr/>
          <p:nvPr/>
        </p:nvSpPr>
        <p:spPr>
          <a:xfrm flipH="1">
            <a:off x="5152087" y="3861047"/>
            <a:ext cx="341668" cy="2871310"/>
          </a:xfrm>
          <a:prstGeom prst="leftBrace">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p:sp>
        <p:nvSpPr>
          <p:cNvPr id="14" name="TextBox 13"/>
          <p:cNvSpPr txBox="1"/>
          <p:nvPr/>
        </p:nvSpPr>
        <p:spPr>
          <a:xfrm>
            <a:off x="5572510" y="4968094"/>
            <a:ext cx="1409318" cy="646331"/>
          </a:xfrm>
          <a:prstGeom prst="rect">
            <a:avLst/>
          </a:prstGeom>
          <a:solidFill>
            <a:schemeClr val="bg1">
              <a:lumMod val="95000"/>
              <a:alpha val="42000"/>
            </a:schemeClr>
          </a:solidFill>
        </p:spPr>
        <p:txBody>
          <a:bodyPr wrap="square" rtlCol="0">
            <a:spAutoFit/>
          </a:bodyPr>
          <a:lstStyle/>
          <a:p>
            <a:r>
              <a:rPr lang="el-GR" dirty="0" smtClean="0">
                <a:solidFill>
                  <a:srgbClr val="007E39"/>
                </a:solidFill>
                <a:latin typeface="+mn-lt"/>
              </a:rPr>
              <a:t>Επί πλέον αμινομάδες</a:t>
            </a:r>
            <a:endParaRPr lang="el-GR" dirty="0">
              <a:solidFill>
                <a:srgbClr val="007E39"/>
              </a:solidFill>
              <a:latin typeface="+mn-lt"/>
            </a:endParaRPr>
          </a:p>
        </p:txBody>
      </p:sp>
      <p:sp>
        <p:nvSpPr>
          <p:cNvPr id="17" name="Left Brace 16"/>
          <p:cNvSpPr/>
          <p:nvPr/>
        </p:nvSpPr>
        <p:spPr>
          <a:xfrm>
            <a:off x="178527" y="2699134"/>
            <a:ext cx="323528" cy="989441"/>
          </a:xfrm>
          <a:prstGeom prst="leftBrac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p:sp>
        <p:nvSpPr>
          <p:cNvPr id="18" name="Left Brace 17"/>
          <p:cNvSpPr/>
          <p:nvPr/>
        </p:nvSpPr>
        <p:spPr>
          <a:xfrm flipH="1">
            <a:off x="4902521" y="2677369"/>
            <a:ext cx="341668" cy="937896"/>
          </a:xfrm>
          <a:prstGeom prst="leftBrac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p:sp>
        <p:nvSpPr>
          <p:cNvPr id="19" name="TextBox 18"/>
          <p:cNvSpPr txBox="1"/>
          <p:nvPr/>
        </p:nvSpPr>
        <p:spPr>
          <a:xfrm>
            <a:off x="5227824" y="2795956"/>
            <a:ext cx="1325376" cy="646331"/>
          </a:xfrm>
          <a:prstGeom prst="rect">
            <a:avLst/>
          </a:prstGeom>
          <a:solidFill>
            <a:schemeClr val="bg2">
              <a:lumMod val="90000"/>
              <a:alpha val="30000"/>
            </a:schemeClr>
          </a:solidFill>
        </p:spPr>
        <p:txBody>
          <a:bodyPr wrap="square" rtlCol="0">
            <a:spAutoFit/>
          </a:bodyPr>
          <a:lstStyle/>
          <a:p>
            <a:r>
              <a:rPr lang="el-GR" dirty="0" smtClean="0">
                <a:solidFill>
                  <a:schemeClr val="accent4">
                    <a:lumMod val="75000"/>
                  </a:schemeClr>
                </a:solidFill>
                <a:latin typeface="+mn-lt"/>
              </a:rPr>
              <a:t>Πρωτοταγή αμίδια</a:t>
            </a:r>
            <a:endParaRPr lang="el-GR" dirty="0">
              <a:solidFill>
                <a:schemeClr val="accent4">
                  <a:lumMod val="75000"/>
                </a:schemeClr>
              </a:solidFill>
              <a:latin typeface="+mn-lt"/>
            </a:endParaRPr>
          </a:p>
        </p:txBody>
      </p:sp>
    </p:spTree>
    <p:extLst>
      <p:ext uri="{BB962C8B-B14F-4D97-AF65-F5344CB8AC3E}">
        <p14:creationId xmlns:p14="http://schemas.microsoft.com/office/powerpoint/2010/main" val="3721794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Effect transition="in" filter="fad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500" fill="hold"/>
                                        <p:tgtEl>
                                          <p:spTgt spid="18"/>
                                        </p:tgtEl>
                                        <p:attrNameLst>
                                          <p:attrName>ppt_w</p:attrName>
                                        </p:attrNameLst>
                                      </p:cBhvr>
                                      <p:tavLst>
                                        <p:tav tm="0">
                                          <p:val>
                                            <p:fltVal val="0"/>
                                          </p:val>
                                        </p:tav>
                                        <p:tav tm="100000">
                                          <p:val>
                                            <p:strVal val="#ppt_w"/>
                                          </p:val>
                                        </p:tav>
                                      </p:tavLst>
                                    </p:anim>
                                    <p:anim calcmode="lin" valueType="num">
                                      <p:cBhvr>
                                        <p:cTn id="47" dur="500" fill="hold"/>
                                        <p:tgtEl>
                                          <p:spTgt spid="18"/>
                                        </p:tgtEl>
                                        <p:attrNameLst>
                                          <p:attrName>ppt_h</p:attrName>
                                        </p:attrNameLst>
                                      </p:cBhvr>
                                      <p:tavLst>
                                        <p:tav tm="0">
                                          <p:val>
                                            <p:fltVal val="0"/>
                                          </p:val>
                                        </p:tav>
                                        <p:tav tm="100000">
                                          <p:val>
                                            <p:strVal val="#ppt_h"/>
                                          </p:val>
                                        </p:tav>
                                      </p:tavLst>
                                    </p:anim>
                                    <p:animEffect transition="in" filter="fade">
                                      <p:cBhvr>
                                        <p:cTn id="48" dur="500"/>
                                        <p:tgtEl>
                                          <p:spTgt spid="1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p:cTn id="51" dur="500" fill="hold"/>
                                        <p:tgtEl>
                                          <p:spTgt spid="19"/>
                                        </p:tgtEl>
                                        <p:attrNameLst>
                                          <p:attrName>ppt_w</p:attrName>
                                        </p:attrNameLst>
                                      </p:cBhvr>
                                      <p:tavLst>
                                        <p:tav tm="0">
                                          <p:val>
                                            <p:fltVal val="0"/>
                                          </p:val>
                                        </p:tav>
                                        <p:tav tm="100000">
                                          <p:val>
                                            <p:strVal val="#ppt_w"/>
                                          </p:val>
                                        </p:tav>
                                      </p:tavLst>
                                    </p:anim>
                                    <p:anim calcmode="lin" valueType="num">
                                      <p:cBhvr>
                                        <p:cTn id="52" dur="500" fill="hold"/>
                                        <p:tgtEl>
                                          <p:spTgt spid="19"/>
                                        </p:tgtEl>
                                        <p:attrNameLst>
                                          <p:attrName>ppt_h</p:attrName>
                                        </p:attrNameLst>
                                      </p:cBhvr>
                                      <p:tavLst>
                                        <p:tav tm="0">
                                          <p:val>
                                            <p:fltVal val="0"/>
                                          </p:val>
                                        </p:tav>
                                        <p:tav tm="100000">
                                          <p:val>
                                            <p:strVal val="#ppt_h"/>
                                          </p:val>
                                        </p:tav>
                                      </p:tavLst>
                                    </p:anim>
                                    <p:animEffect transition="in" filter="fade">
                                      <p:cBhvr>
                                        <p:cTn id="5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6" grpId="0"/>
      <p:bldP spid="12" grpId="0" animBg="1"/>
      <p:bldP spid="13" grpId="0" animBg="1"/>
      <p:bldP spid="14" grpId="0" animBg="1"/>
      <p:bldP spid="17" grpId="0" animBg="1"/>
      <p:bldP spid="1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Βασικοί όροι</a:t>
            </a:r>
          </a:p>
        </p:txBody>
      </p:sp>
      <p:sp>
        <p:nvSpPr>
          <p:cNvPr id="3" name="Content Placeholder 2"/>
          <p:cNvSpPr>
            <a:spLocks noGrp="1"/>
          </p:cNvSpPr>
          <p:nvPr>
            <p:ph idx="1"/>
          </p:nvPr>
        </p:nvSpPr>
        <p:spPr>
          <a:xfrm>
            <a:off x="12599" y="1144390"/>
            <a:ext cx="4906888" cy="5211960"/>
          </a:xfrm>
        </p:spPr>
        <p:txBody>
          <a:bodyPr>
            <a:noAutofit/>
          </a:bodyPr>
          <a:lstStyle/>
          <a:p>
            <a:pPr>
              <a:lnSpc>
                <a:spcPct val="90000"/>
              </a:lnSpc>
              <a:spcAft>
                <a:spcPts val="0"/>
              </a:spcAft>
            </a:pPr>
            <a:r>
              <a:rPr lang="el-GR" sz="2000" dirty="0" smtClean="0"/>
              <a:t>α-Αμινοξέα</a:t>
            </a:r>
          </a:p>
          <a:p>
            <a:pPr>
              <a:lnSpc>
                <a:spcPct val="90000"/>
              </a:lnSpc>
              <a:spcAft>
                <a:spcPts val="0"/>
              </a:spcAft>
            </a:pPr>
            <a:r>
              <a:rPr lang="el-GR" sz="2000" dirty="0" smtClean="0"/>
              <a:t>β-Αμινοξέα</a:t>
            </a:r>
          </a:p>
          <a:p>
            <a:pPr>
              <a:lnSpc>
                <a:spcPct val="90000"/>
              </a:lnSpc>
              <a:spcAft>
                <a:spcPts val="0"/>
              </a:spcAft>
            </a:pPr>
            <a:r>
              <a:rPr lang="el-GR" sz="2000" dirty="0" smtClean="0"/>
              <a:t>Όξινη μορφή αμινοξέων</a:t>
            </a:r>
          </a:p>
          <a:p>
            <a:pPr>
              <a:lnSpc>
                <a:spcPct val="90000"/>
              </a:lnSpc>
              <a:spcAft>
                <a:spcPts val="0"/>
              </a:spcAft>
            </a:pPr>
            <a:r>
              <a:rPr lang="el-GR" sz="2000" dirty="0" smtClean="0"/>
              <a:t>Βασική μορφή αμινοξέων</a:t>
            </a:r>
          </a:p>
          <a:p>
            <a:pPr>
              <a:lnSpc>
                <a:spcPct val="90000"/>
              </a:lnSpc>
              <a:spcAft>
                <a:spcPts val="0"/>
              </a:spcAft>
            </a:pPr>
            <a:r>
              <a:rPr lang="el-GR" sz="2000" dirty="0" smtClean="0"/>
              <a:t>Αμφιπρωτικό μόριο</a:t>
            </a:r>
          </a:p>
          <a:p>
            <a:pPr>
              <a:lnSpc>
                <a:spcPct val="90000"/>
              </a:lnSpc>
              <a:spcAft>
                <a:spcPts val="0"/>
              </a:spcAft>
            </a:pPr>
            <a:r>
              <a:rPr lang="el-GR" sz="2000" dirty="0" smtClean="0"/>
              <a:t>Διπλή ιοντική μορφή αμινοξέων (</a:t>
            </a:r>
            <a:r>
              <a:rPr lang="en-US" sz="2000" dirty="0" smtClean="0"/>
              <a:t>zwitterion)</a:t>
            </a:r>
            <a:r>
              <a:rPr lang="el-GR" sz="2000" dirty="0" smtClean="0"/>
              <a:t> </a:t>
            </a:r>
          </a:p>
          <a:p>
            <a:pPr>
              <a:lnSpc>
                <a:spcPct val="90000"/>
              </a:lnSpc>
              <a:spcAft>
                <a:spcPts val="0"/>
              </a:spcAft>
            </a:pPr>
            <a:r>
              <a:rPr lang="el-GR" sz="2000" dirty="0" smtClean="0"/>
              <a:t>Ισοηλεκτρικό σημείο αμινοξέων και πεπτιδίων</a:t>
            </a:r>
          </a:p>
          <a:p>
            <a:pPr>
              <a:lnSpc>
                <a:spcPct val="90000"/>
              </a:lnSpc>
              <a:spcAft>
                <a:spcPts val="0"/>
              </a:spcAft>
            </a:pPr>
            <a:r>
              <a:rPr lang="el-GR" sz="2000" dirty="0" smtClean="0"/>
              <a:t>Οπτική στροφική ικανότητα</a:t>
            </a:r>
          </a:p>
          <a:p>
            <a:pPr>
              <a:lnSpc>
                <a:spcPct val="90000"/>
              </a:lnSpc>
              <a:spcAft>
                <a:spcPts val="0"/>
              </a:spcAft>
            </a:pPr>
            <a:r>
              <a:rPr lang="el-GR" sz="2000" dirty="0" smtClean="0"/>
              <a:t>Ρακεμικά μίγματα</a:t>
            </a:r>
          </a:p>
          <a:p>
            <a:pPr>
              <a:lnSpc>
                <a:spcPct val="90000"/>
              </a:lnSpc>
              <a:spcAft>
                <a:spcPts val="0"/>
              </a:spcAft>
            </a:pPr>
            <a:r>
              <a:rPr lang="el-GR" sz="2000" dirty="0" smtClean="0"/>
              <a:t>Ολιγοπεπτίδια, πολυπεπτίδια</a:t>
            </a:r>
          </a:p>
          <a:p>
            <a:pPr>
              <a:lnSpc>
                <a:spcPct val="90000"/>
              </a:lnSpc>
              <a:spcAft>
                <a:spcPts val="0"/>
              </a:spcAft>
            </a:pPr>
            <a:r>
              <a:rPr lang="el-GR" sz="2000" dirty="0" smtClean="0"/>
              <a:t>Πεπτιδικός δεσμός </a:t>
            </a:r>
          </a:p>
          <a:p>
            <a:pPr>
              <a:lnSpc>
                <a:spcPct val="90000"/>
              </a:lnSpc>
              <a:spcAft>
                <a:spcPts val="0"/>
              </a:spcAft>
            </a:pPr>
            <a:r>
              <a:rPr lang="el-GR" sz="2000" dirty="0" smtClean="0"/>
              <a:t>Πρωτεΐνη</a:t>
            </a:r>
          </a:p>
          <a:p>
            <a:pPr>
              <a:lnSpc>
                <a:spcPct val="90000"/>
              </a:lnSpc>
              <a:spcAft>
                <a:spcPts val="0"/>
              </a:spcAft>
            </a:pPr>
            <a:r>
              <a:rPr lang="el-GR" sz="2000" dirty="0" smtClean="0"/>
              <a:t>Όξινη υδρόλυση πεπτιδίων και πρωτεϊνών</a:t>
            </a:r>
          </a:p>
          <a:p>
            <a:pPr marL="0" indent="0">
              <a:lnSpc>
                <a:spcPct val="90000"/>
              </a:lnSpc>
              <a:spcAft>
                <a:spcPts val="0"/>
              </a:spcAft>
              <a:buNone/>
            </a:pPr>
            <a:endParaRPr lang="el-GR" sz="2000" dirty="0" smtClean="0"/>
          </a:p>
          <a:p>
            <a:pPr>
              <a:lnSpc>
                <a:spcPct val="90000"/>
              </a:lnSpc>
              <a:spcAft>
                <a:spcPts val="0"/>
              </a:spcAft>
            </a:pPr>
            <a:endParaRPr lang="el-GR" sz="2000" dirty="0" smtClean="0"/>
          </a:p>
          <a:p>
            <a:pPr>
              <a:lnSpc>
                <a:spcPct val="90000"/>
              </a:lnSpc>
              <a:spcAft>
                <a:spcPts val="0"/>
              </a:spcAft>
            </a:pPr>
            <a:endParaRPr lang="en-US" sz="2000" dirty="0" smtClean="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
        <p:nvSpPr>
          <p:cNvPr id="5" name="Rectangle 4"/>
          <p:cNvSpPr/>
          <p:nvPr/>
        </p:nvSpPr>
        <p:spPr>
          <a:xfrm>
            <a:off x="5350309" y="1144390"/>
            <a:ext cx="3751219" cy="4247317"/>
          </a:xfrm>
          <a:prstGeom prst="rect">
            <a:avLst/>
          </a:prstGeom>
        </p:spPr>
        <p:txBody>
          <a:bodyPr wrap="square">
            <a:spAutoFit/>
          </a:bodyPr>
          <a:lstStyle/>
          <a:p>
            <a:pPr marL="285750" indent="-285750">
              <a:spcAft>
                <a:spcPts val="0"/>
              </a:spcAft>
              <a:buFont typeface="Arial" panose="020B0604020202020204" pitchFamily="34" charset="0"/>
              <a:buChar char="•"/>
            </a:pPr>
            <a:r>
              <a:rPr lang="el-GR" dirty="0"/>
              <a:t>Ινοπρωτεΐνες</a:t>
            </a:r>
          </a:p>
          <a:p>
            <a:pPr marL="285750" indent="-285750">
              <a:spcAft>
                <a:spcPts val="0"/>
              </a:spcAft>
              <a:buFont typeface="Arial" panose="020B0604020202020204" pitchFamily="34" charset="0"/>
              <a:buChar char="•"/>
            </a:pPr>
            <a:r>
              <a:rPr lang="el-GR" dirty="0"/>
              <a:t>Σφαιρίνες (γλοβουλίνες)</a:t>
            </a:r>
          </a:p>
          <a:p>
            <a:pPr marL="285750" indent="-285750">
              <a:spcAft>
                <a:spcPts val="0"/>
              </a:spcAft>
              <a:buFont typeface="Arial" panose="020B0604020202020204" pitchFamily="34" charset="0"/>
              <a:buChar char="•"/>
            </a:pPr>
            <a:r>
              <a:rPr lang="el-GR" dirty="0"/>
              <a:t>Πρωτοταγής δομή πρωτεϊνών</a:t>
            </a:r>
          </a:p>
          <a:p>
            <a:pPr marL="285750" indent="-285750">
              <a:spcAft>
                <a:spcPts val="0"/>
              </a:spcAft>
              <a:buFont typeface="Arial" panose="020B0604020202020204" pitchFamily="34" charset="0"/>
              <a:buChar char="•"/>
            </a:pPr>
            <a:r>
              <a:rPr lang="el-GR" dirty="0"/>
              <a:t>Δευτεροταγής δομή πρωτεϊνών</a:t>
            </a:r>
          </a:p>
          <a:p>
            <a:pPr marL="285750" indent="-285750">
              <a:spcAft>
                <a:spcPts val="0"/>
              </a:spcAft>
              <a:buFont typeface="Arial" panose="020B0604020202020204" pitchFamily="34" charset="0"/>
              <a:buChar char="•"/>
            </a:pPr>
            <a:r>
              <a:rPr lang="el-GR" dirty="0"/>
              <a:t>Πρωτοταγής δομή πρωτεϊνών</a:t>
            </a:r>
          </a:p>
          <a:p>
            <a:pPr marL="285750" indent="-285750">
              <a:spcAft>
                <a:spcPts val="0"/>
              </a:spcAft>
              <a:buFont typeface="Arial" panose="020B0604020202020204" pitchFamily="34" charset="0"/>
              <a:buChar char="•"/>
            </a:pPr>
            <a:r>
              <a:rPr lang="el-GR" dirty="0"/>
              <a:t>Τριτοταγής δομή πρωτεϊνών</a:t>
            </a:r>
          </a:p>
          <a:p>
            <a:pPr marL="285750" indent="-285750">
              <a:spcAft>
                <a:spcPts val="0"/>
              </a:spcAft>
              <a:buFont typeface="Arial" panose="020B0604020202020204" pitchFamily="34" charset="0"/>
              <a:buChar char="•"/>
            </a:pPr>
            <a:r>
              <a:rPr lang="el-GR" dirty="0"/>
              <a:t>Τεταρτοταγής δομή πρωτεϊνών</a:t>
            </a:r>
          </a:p>
          <a:p>
            <a:pPr marL="285750" indent="-285750">
              <a:spcAft>
                <a:spcPts val="0"/>
              </a:spcAft>
              <a:buFont typeface="Arial" panose="020B0604020202020204" pitchFamily="34" charset="0"/>
              <a:buChar char="•"/>
            </a:pPr>
            <a:r>
              <a:rPr lang="el-GR" dirty="0"/>
              <a:t>Λειτουργικές πρωτεΐνες</a:t>
            </a:r>
          </a:p>
          <a:p>
            <a:pPr marL="285750" indent="-285750">
              <a:spcAft>
                <a:spcPts val="0"/>
              </a:spcAft>
              <a:buFont typeface="Arial" panose="020B0604020202020204" pitchFamily="34" charset="0"/>
              <a:buChar char="•"/>
            </a:pPr>
            <a:r>
              <a:rPr lang="el-GR" dirty="0"/>
              <a:t>Δομικές πρωτεΐνες</a:t>
            </a:r>
          </a:p>
          <a:p>
            <a:pPr marL="285750" indent="-285750">
              <a:spcAft>
                <a:spcPts val="0"/>
              </a:spcAft>
              <a:buFont typeface="Arial" panose="020B0604020202020204" pitchFamily="34" charset="0"/>
              <a:buChar char="•"/>
            </a:pPr>
            <a:r>
              <a:rPr lang="el-GR" dirty="0"/>
              <a:t>Κολλαγόνο</a:t>
            </a:r>
          </a:p>
          <a:p>
            <a:pPr marL="285750" indent="-285750">
              <a:spcAft>
                <a:spcPts val="0"/>
              </a:spcAft>
              <a:buFont typeface="Arial" panose="020B0604020202020204" pitchFamily="34" charset="0"/>
              <a:buChar char="•"/>
            </a:pPr>
            <a:r>
              <a:rPr lang="el-GR" dirty="0"/>
              <a:t>Κερατίνη</a:t>
            </a:r>
          </a:p>
          <a:p>
            <a:pPr marL="285750" indent="-285750">
              <a:spcAft>
                <a:spcPts val="0"/>
              </a:spcAft>
              <a:buFont typeface="Arial" panose="020B0604020202020204" pitchFamily="34" charset="0"/>
              <a:buChar char="•"/>
            </a:pPr>
            <a:r>
              <a:rPr lang="el-GR" dirty="0" smtClean="0"/>
              <a:t>Καζεΐνη </a:t>
            </a:r>
          </a:p>
          <a:p>
            <a:pPr marL="285750" indent="-285750">
              <a:spcAft>
                <a:spcPts val="0"/>
              </a:spcAft>
              <a:buFont typeface="Arial" panose="020B0604020202020204" pitchFamily="34" charset="0"/>
              <a:buChar char="•"/>
            </a:pPr>
            <a:r>
              <a:rPr lang="el-GR" dirty="0" smtClean="0"/>
              <a:t>Φωσφοπρωτεΐνες</a:t>
            </a:r>
          </a:p>
          <a:p>
            <a:pPr marL="285750" indent="-285750">
              <a:spcAft>
                <a:spcPts val="0"/>
              </a:spcAft>
              <a:buFont typeface="Arial" panose="020B0604020202020204" pitchFamily="34" charset="0"/>
              <a:buChar char="•"/>
            </a:pPr>
            <a:r>
              <a:rPr lang="el-GR" dirty="0" smtClean="0"/>
              <a:t>Λιποπρωτεΐνες </a:t>
            </a:r>
          </a:p>
          <a:p>
            <a:pPr marL="285750" indent="-285750">
              <a:spcAft>
                <a:spcPts val="0"/>
              </a:spcAft>
              <a:buFont typeface="Arial" panose="020B0604020202020204" pitchFamily="34" charset="0"/>
              <a:buChar char="•"/>
            </a:pPr>
            <a:endParaRPr lang="el-GR" dirty="0"/>
          </a:p>
        </p:txBody>
      </p:sp>
    </p:spTree>
    <p:extLst>
      <p:ext uri="{BB962C8B-B14F-4D97-AF65-F5344CB8AC3E}">
        <p14:creationId xmlns:p14="http://schemas.microsoft.com/office/powerpoint/2010/main" val="38069008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319298" cy="908720"/>
          </a:xfrm>
        </p:spPr>
        <p:txBody>
          <a:bodyPr>
            <a:normAutofit/>
          </a:bodyPr>
          <a:lstStyle/>
          <a:p>
            <a:r>
              <a:rPr lang="el-GR" dirty="0" smtClean="0"/>
              <a:t>Τα θεμελιώδη αμινοξέα (2 από 3)</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
        <p:nvSpPr>
          <p:cNvPr id="15" name="14 - Έλλειψη"/>
          <p:cNvSpPr/>
          <p:nvPr/>
        </p:nvSpPr>
        <p:spPr>
          <a:xfrm>
            <a:off x="5753893" y="2786058"/>
            <a:ext cx="857256" cy="928694"/>
          </a:xfrm>
          <a:prstGeom prst="ellipse">
            <a:avLst/>
          </a:prstGeom>
          <a:solidFill>
            <a:srgbClr val="FFFF00">
              <a:alpha val="14000"/>
            </a:srgb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nvGrpSpPr>
          <p:cNvPr id="10" name="9 - Ομάδα"/>
          <p:cNvGrpSpPr/>
          <p:nvPr/>
        </p:nvGrpSpPr>
        <p:grpSpPr>
          <a:xfrm>
            <a:off x="467544" y="828825"/>
            <a:ext cx="5040560" cy="6029175"/>
            <a:chOff x="642910" y="928670"/>
            <a:chExt cx="3071834" cy="4038084"/>
          </a:xfrm>
        </p:grpSpPr>
        <p:pic>
          <p:nvPicPr>
            <p:cNvPr id="102403" name="Picture 3"/>
            <p:cNvPicPr>
              <a:picLocks noChangeAspect="1" noChangeArrowheads="1"/>
            </p:cNvPicPr>
            <p:nvPr/>
          </p:nvPicPr>
          <p:blipFill rotWithShape="1">
            <a:blip r:embed="rId3"/>
            <a:srcRect r="36648" b="33033"/>
            <a:stretch/>
          </p:blipFill>
          <p:spPr bwMode="auto">
            <a:xfrm>
              <a:off x="642910" y="1071546"/>
              <a:ext cx="3071834" cy="3895208"/>
            </a:xfrm>
            <a:prstGeom prst="rect">
              <a:avLst/>
            </a:prstGeom>
            <a:noFill/>
            <a:ln w="9525">
              <a:solidFill>
                <a:srgbClr val="0070C0"/>
              </a:solidFill>
              <a:miter lim="800000"/>
              <a:headEnd/>
              <a:tailEnd/>
            </a:ln>
            <a:effectLst/>
          </p:spPr>
        </p:pic>
        <p:sp>
          <p:nvSpPr>
            <p:cNvPr id="16" name="15 - Έλλειψη"/>
            <p:cNvSpPr/>
            <p:nvPr/>
          </p:nvSpPr>
          <p:spPr>
            <a:xfrm>
              <a:off x="2500298" y="928670"/>
              <a:ext cx="571504" cy="500066"/>
            </a:xfrm>
            <a:prstGeom prst="ellipse">
              <a:avLst/>
            </a:prstGeom>
            <a:solidFill>
              <a:srgbClr val="FFFF00">
                <a:alpha val="14000"/>
              </a:srgb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graphicFrame>
        <p:nvGraphicFramePr>
          <p:cNvPr id="3" name="Object 3"/>
          <p:cNvGraphicFramePr>
            <a:graphicFrameLocks noChangeAspect="1"/>
          </p:cNvGraphicFramePr>
          <p:nvPr/>
        </p:nvGraphicFramePr>
        <p:xfrm>
          <a:off x="6000750" y="2286000"/>
          <a:ext cx="2649538" cy="2000250"/>
        </p:xfrm>
        <a:graphic>
          <a:graphicData uri="http://schemas.openxmlformats.org/presentationml/2006/ole">
            <mc:AlternateContent xmlns:mc="http://schemas.openxmlformats.org/markup-compatibility/2006">
              <mc:Choice xmlns:v="urn:schemas-microsoft-com:vml" Requires="v">
                <p:oleObj spid="_x0000_s67683" name="ChemSketch" r:id="rId4" imgW="932760" imgH="704160" progId="ACD.ChemSketch.20">
                  <p:embed/>
                </p:oleObj>
              </mc:Choice>
              <mc:Fallback>
                <p:oleObj name="ChemSketch" r:id="rId4" imgW="932760" imgH="704160" progId="ACD.ChemSketch.20">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0750" y="2286000"/>
                        <a:ext cx="2649538"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0988113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7" name="Εικόνα 23"/>
          <p:cNvPicPr>
            <a:picLocks noChangeAspect="1" noChangeArrowheads="1"/>
          </p:cNvPicPr>
          <p:nvPr/>
        </p:nvPicPr>
        <p:blipFill>
          <a:blip r:embed="rId2"/>
          <a:srcRect/>
          <a:stretch>
            <a:fillRect/>
          </a:stretch>
        </p:blipFill>
        <p:spPr bwMode="auto">
          <a:xfrm>
            <a:off x="1525726" y="2857496"/>
            <a:ext cx="6092547" cy="2000264"/>
          </a:xfrm>
          <a:prstGeom prst="rect">
            <a:avLst/>
          </a:prstGeom>
          <a:noFill/>
          <a:ln w="9525">
            <a:noFill/>
            <a:miter lim="800000"/>
            <a:headEnd/>
            <a:tailEnd/>
          </a:ln>
        </p:spPr>
      </p:pic>
      <p:sp>
        <p:nvSpPr>
          <p:cNvPr id="2" name="1 - Τίτλος"/>
          <p:cNvSpPr>
            <a:spLocks noGrp="1"/>
          </p:cNvSpPr>
          <p:nvPr>
            <p:ph type="title"/>
          </p:nvPr>
        </p:nvSpPr>
        <p:spPr>
          <a:xfrm>
            <a:off x="467544" y="116632"/>
            <a:ext cx="8319298" cy="908720"/>
          </a:xfrm>
        </p:spPr>
        <p:txBody>
          <a:bodyPr>
            <a:normAutofit/>
          </a:bodyPr>
          <a:lstStyle/>
          <a:p>
            <a:r>
              <a:rPr lang="el-GR" dirty="0" smtClean="0"/>
              <a:t>Τα θεμελιώδη αμινοξέα (3 από 3)</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
        <p:nvSpPr>
          <p:cNvPr id="10" name="2 - Θέση περιεχομένου"/>
          <p:cNvSpPr>
            <a:spLocks noGrp="1"/>
          </p:cNvSpPr>
          <p:nvPr>
            <p:ph idx="1"/>
          </p:nvPr>
        </p:nvSpPr>
        <p:spPr>
          <a:xfrm>
            <a:off x="457200" y="1196752"/>
            <a:ext cx="8229600" cy="1374992"/>
          </a:xfrm>
        </p:spPr>
        <p:txBody>
          <a:bodyPr>
            <a:normAutofit/>
          </a:bodyPr>
          <a:lstStyle/>
          <a:p>
            <a:r>
              <a:rPr lang="el-GR" sz="2800" dirty="0" smtClean="0"/>
              <a:t>Σε αυτά προσθέτουμε τα δυο κυκλικά </a:t>
            </a:r>
            <a:r>
              <a:rPr lang="el-GR" sz="2800" b="1" dirty="0" smtClean="0"/>
              <a:t>ιμινοξέα</a:t>
            </a:r>
            <a:r>
              <a:rPr lang="el-GR" sz="2800" dirty="0" smtClean="0"/>
              <a:t> </a:t>
            </a:r>
            <a:r>
              <a:rPr lang="el-GR" sz="2800" b="1" dirty="0" smtClean="0"/>
              <a:t>προλίνη</a:t>
            </a:r>
            <a:r>
              <a:rPr lang="el-GR" sz="2800" dirty="0" smtClean="0"/>
              <a:t> και </a:t>
            </a:r>
            <a:r>
              <a:rPr lang="el-GR" sz="2800" b="1" dirty="0" smtClean="0"/>
              <a:t>υδροξυ-προλίνη</a:t>
            </a:r>
            <a:endParaRPr lang="en-US" sz="2800" b="1" dirty="0" smtClean="0"/>
          </a:p>
          <a:p>
            <a:pPr>
              <a:buNone/>
            </a:pPr>
            <a:endParaRPr lang="el-GR" sz="2800" dirty="0" smtClean="0"/>
          </a:p>
          <a:p>
            <a:endParaRPr lang="el-GR" sz="2800" dirty="0" smtClean="0"/>
          </a:p>
        </p:txBody>
      </p:sp>
      <p:sp>
        <p:nvSpPr>
          <p:cNvPr id="11" name="10 - Ορθογώνιο"/>
          <p:cNvSpPr/>
          <p:nvPr/>
        </p:nvSpPr>
        <p:spPr>
          <a:xfrm>
            <a:off x="1571604" y="4929198"/>
            <a:ext cx="1170513" cy="369332"/>
          </a:xfrm>
          <a:prstGeom prst="rect">
            <a:avLst/>
          </a:prstGeom>
        </p:spPr>
        <p:txBody>
          <a:bodyPr wrap="none">
            <a:spAutoFit/>
          </a:bodyPr>
          <a:lstStyle/>
          <a:p>
            <a:r>
              <a:rPr lang="el-GR" b="1" dirty="0" smtClean="0"/>
              <a:t>προλίνη</a:t>
            </a:r>
            <a:r>
              <a:rPr lang="el-GR" dirty="0" smtClean="0"/>
              <a:t> </a:t>
            </a:r>
            <a:endParaRPr lang="el-GR" dirty="0"/>
          </a:p>
        </p:txBody>
      </p:sp>
      <p:sp>
        <p:nvSpPr>
          <p:cNvPr id="12" name="11 - Ορθογώνιο"/>
          <p:cNvSpPr/>
          <p:nvPr/>
        </p:nvSpPr>
        <p:spPr>
          <a:xfrm>
            <a:off x="5286380" y="4929198"/>
            <a:ext cx="1978427" cy="369332"/>
          </a:xfrm>
          <a:prstGeom prst="rect">
            <a:avLst/>
          </a:prstGeom>
        </p:spPr>
        <p:txBody>
          <a:bodyPr wrap="none">
            <a:spAutoFit/>
          </a:bodyPr>
          <a:lstStyle/>
          <a:p>
            <a:r>
              <a:rPr lang="el-GR" b="1" dirty="0" smtClean="0"/>
              <a:t>υδροξυ-προλίνη</a:t>
            </a:r>
            <a:endParaRPr lang="el-GR" dirty="0"/>
          </a:p>
        </p:txBody>
      </p:sp>
    </p:spTree>
    <p:extLst>
      <p:ext uri="{BB962C8B-B14F-4D97-AF65-F5344CB8AC3E}">
        <p14:creationId xmlns:p14="http://schemas.microsoft.com/office/powerpoint/2010/main" val="12505288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Το ισοηλεκτρικό σημείο (</a:t>
            </a:r>
            <a:r>
              <a:rPr lang="en-US" dirty="0" smtClean="0"/>
              <a:t>pI)</a:t>
            </a:r>
            <a:endParaRPr lang="el-GR" dirty="0"/>
          </a:p>
        </p:txBody>
      </p:sp>
      <p:sp>
        <p:nvSpPr>
          <p:cNvPr id="3" name="Content Placeholder 2"/>
          <p:cNvSpPr>
            <a:spLocks noGrp="1"/>
          </p:cNvSpPr>
          <p:nvPr>
            <p:ph idx="1"/>
          </p:nvPr>
        </p:nvSpPr>
        <p:spPr/>
        <p:txBody>
          <a:bodyPr/>
          <a:lstStyle/>
          <a:p>
            <a:r>
              <a:rPr lang="el-GR" dirty="0" smtClean="0"/>
              <a:t>Όταν τα αμινοξέα έχουν επί πλέον καρβοξυλικές ομάδες ή αμινομάδες, τότε το </a:t>
            </a:r>
            <a:r>
              <a:rPr lang="en-US" dirty="0" smtClean="0"/>
              <a:t>pI</a:t>
            </a:r>
            <a:r>
              <a:rPr lang="el-GR" dirty="0" smtClean="0"/>
              <a:t> καθορίζεται από το ημιάθροισμα των 2 όμοιων ομάδων</a:t>
            </a:r>
            <a:endParaRPr lang="el-GR" dirty="0"/>
          </a:p>
        </p:txBody>
      </p:sp>
      <p:pic>
        <p:nvPicPr>
          <p:cNvPr id="6" name="Picture 5"/>
          <p:cNvPicPr>
            <a:picLocks noChangeAspect="1"/>
          </p:cNvPicPr>
          <p:nvPr/>
        </p:nvPicPr>
        <p:blipFill>
          <a:blip r:embed="rId2"/>
          <a:stretch>
            <a:fillRect/>
          </a:stretch>
        </p:blipFill>
        <p:spPr>
          <a:xfrm>
            <a:off x="703845" y="3284984"/>
            <a:ext cx="7782981" cy="1819060"/>
          </a:xfrm>
          <a:prstGeom prst="rect">
            <a:avLst/>
          </a:prstGeom>
        </p:spPr>
      </p:pic>
    </p:spTree>
    <p:extLst>
      <p:ext uri="{BB962C8B-B14F-4D97-AF65-F5344CB8AC3E}">
        <p14:creationId xmlns:p14="http://schemas.microsoft.com/office/powerpoint/2010/main" val="11704262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Τα απαραίτητα αμινοξέα</a:t>
            </a:r>
            <a:endParaRPr lang="el-GR" dirty="0"/>
          </a:p>
        </p:txBody>
      </p:sp>
      <p:sp>
        <p:nvSpPr>
          <p:cNvPr id="3" name="Content Placeholder 2"/>
          <p:cNvSpPr>
            <a:spLocks noGrp="1"/>
          </p:cNvSpPr>
          <p:nvPr>
            <p:ph idx="1"/>
          </p:nvPr>
        </p:nvSpPr>
        <p:spPr>
          <a:xfrm>
            <a:off x="457200" y="2060848"/>
            <a:ext cx="8229600" cy="4176464"/>
          </a:xfrm>
        </p:spPr>
        <p:txBody>
          <a:bodyPr/>
          <a:lstStyle/>
          <a:p>
            <a:r>
              <a:rPr lang="el-GR" dirty="0" smtClean="0"/>
              <a:t>Απαραίτητα είναι τα αμινοξέα που </a:t>
            </a:r>
            <a:r>
              <a:rPr lang="el-GR" b="1" dirty="0" smtClean="0"/>
              <a:t>δεν</a:t>
            </a:r>
            <a:r>
              <a:rPr lang="el-GR" dirty="0" smtClean="0"/>
              <a:t> μπορεί να </a:t>
            </a:r>
            <a:r>
              <a:rPr lang="el-GR" b="1" dirty="0" smtClean="0"/>
              <a:t>συνθέσει</a:t>
            </a:r>
            <a:r>
              <a:rPr lang="el-GR" dirty="0" smtClean="0"/>
              <a:t> ο οργανισμός.</a:t>
            </a:r>
          </a:p>
          <a:p>
            <a:r>
              <a:rPr lang="el-GR" dirty="0" smtClean="0"/>
              <a:t>Γιαυτό το λόγο πρέπει να παρέχονται μέσω του διαιτολογίου</a:t>
            </a:r>
            <a:endParaRPr lang="en-US" dirty="0" smtClean="0"/>
          </a:p>
          <a:p>
            <a:r>
              <a:rPr lang="el-GR" dirty="0" smtClean="0"/>
              <a:t>Απαραίτητα αμινοξέα:</a:t>
            </a:r>
          </a:p>
          <a:p>
            <a:pPr marL="457200" lvl="1" indent="0">
              <a:buNone/>
            </a:pPr>
            <a:r>
              <a:rPr lang="en-US" dirty="0" smtClean="0">
                <a:solidFill>
                  <a:srgbClr val="4545C3"/>
                </a:solidFill>
              </a:rPr>
              <a:t>Phe, Val, Thre, Trp, Met, Leu, Ile, Lys, His</a:t>
            </a:r>
            <a:endParaRPr lang="el-GR" dirty="0" smtClean="0">
              <a:solidFill>
                <a:srgbClr val="4545C3"/>
              </a:solidFill>
            </a:endParaRPr>
          </a:p>
          <a:p>
            <a:endParaRPr lang="el-GR" dirty="0">
              <a:solidFill>
                <a:srgbClr val="4545C3"/>
              </a:solidFill>
            </a:endParaRPr>
          </a:p>
          <a:p>
            <a:r>
              <a:rPr lang="el-GR" dirty="0" smtClean="0"/>
              <a:t>Συνήθεις τροφές πλούσιες </a:t>
            </a:r>
            <a:r>
              <a:rPr lang="el-GR" dirty="0"/>
              <a:t>στα απαραίτητα αμινοξέα: </a:t>
            </a:r>
          </a:p>
          <a:p>
            <a:pPr marL="457200" lvl="1" indent="0">
              <a:buNone/>
            </a:pPr>
            <a:r>
              <a:rPr lang="el-GR" dirty="0">
                <a:solidFill>
                  <a:srgbClr val="C00000"/>
                </a:solidFill>
              </a:rPr>
              <a:t>αβγά, σόγια, </a:t>
            </a:r>
            <a:r>
              <a:rPr lang="el-GR" dirty="0" smtClean="0">
                <a:solidFill>
                  <a:srgbClr val="C00000"/>
                </a:solidFill>
              </a:rPr>
              <a:t>σησάμι</a:t>
            </a:r>
            <a:endParaRPr lang="el-GR" dirty="0">
              <a:solidFill>
                <a:srgbClr val="C00000"/>
              </a:solidFill>
            </a:endParaRPr>
          </a:p>
          <a:p>
            <a:pPr marL="457200" lvl="1" indent="0">
              <a:buNone/>
            </a:pPr>
            <a:endParaRPr lang="en-US" dirty="0" smtClean="0">
              <a:solidFill>
                <a:srgbClr val="4545C3"/>
              </a:solidFill>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2701053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Τα αμινοξέα εμφανίζουν χειρομορφία (έχουν ασύμμετρα κέντρα </a:t>
            </a:r>
            <a:r>
              <a:rPr lang="en-US" dirty="0" smtClean="0"/>
              <a:t>C</a:t>
            </a:r>
            <a:r>
              <a:rPr lang="el-GR" dirty="0" smtClean="0"/>
              <a:t>)</a:t>
            </a:r>
            <a:endParaRPr lang="el-GR" dirty="0"/>
          </a:p>
        </p:txBody>
      </p:sp>
      <p:sp>
        <p:nvSpPr>
          <p:cNvPr id="3" name="Content Placeholder 2"/>
          <p:cNvSpPr>
            <a:spLocks noGrp="1"/>
          </p:cNvSpPr>
          <p:nvPr>
            <p:ph idx="1"/>
          </p:nvPr>
        </p:nvSpPr>
        <p:spPr>
          <a:xfrm>
            <a:off x="2123728" y="4688326"/>
            <a:ext cx="5112568" cy="1307803"/>
          </a:xfrm>
        </p:spPr>
        <p:txBody>
          <a:bodyPr>
            <a:normAutofit lnSpcReduction="10000"/>
          </a:bodyPr>
          <a:lstStyle/>
          <a:p>
            <a:r>
              <a:rPr lang="el-GR" dirty="0" smtClean="0"/>
              <a:t>Τα δυο εναντιομερή της αλανίνης: </a:t>
            </a:r>
          </a:p>
          <a:p>
            <a:r>
              <a:rPr lang="en-US" dirty="0" smtClean="0"/>
              <a:t>L(-) </a:t>
            </a:r>
            <a:r>
              <a:rPr lang="el-GR" dirty="0" smtClean="0"/>
              <a:t>αλανίνη </a:t>
            </a:r>
            <a:r>
              <a:rPr lang="el-GR" b="1" dirty="0" smtClean="0"/>
              <a:t>αριστερόστροφη</a:t>
            </a:r>
          </a:p>
          <a:p>
            <a:r>
              <a:rPr lang="en-US" dirty="0" smtClean="0"/>
              <a:t>D(+) </a:t>
            </a:r>
            <a:r>
              <a:rPr lang="el-GR" dirty="0"/>
              <a:t>αλανίνη </a:t>
            </a:r>
            <a:r>
              <a:rPr lang="el-GR" b="1" dirty="0" smtClean="0"/>
              <a:t>δεξιόστροφη</a:t>
            </a:r>
            <a:endParaRPr lang="el-GR" b="1" dirty="0"/>
          </a:p>
          <a:p>
            <a:pPr marL="0" indent="0">
              <a:buNone/>
            </a:pPr>
            <a:endParaRPr lang="el-GR" dirty="0"/>
          </a:p>
        </p:txBody>
      </p:sp>
      <p:grpSp>
        <p:nvGrpSpPr>
          <p:cNvPr id="5" name="Group 10"/>
          <p:cNvGrpSpPr>
            <a:grpSpLocks/>
          </p:cNvGrpSpPr>
          <p:nvPr/>
        </p:nvGrpSpPr>
        <p:grpSpPr bwMode="auto">
          <a:xfrm>
            <a:off x="1844427" y="2037405"/>
            <a:ext cx="5165774" cy="2088232"/>
            <a:chOff x="2835" y="2479"/>
            <a:chExt cx="2619" cy="1072"/>
          </a:xfrm>
          <a:noFill/>
        </p:grpSpPr>
        <p:pic>
          <p:nvPicPr>
            <p:cNvPr id="6"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35" y="2614"/>
              <a:ext cx="2619" cy="937"/>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Line 9"/>
            <p:cNvSpPr>
              <a:spLocks noChangeShapeType="1"/>
            </p:cNvSpPr>
            <p:nvPr/>
          </p:nvSpPr>
          <p:spPr bwMode="auto">
            <a:xfrm flipH="1">
              <a:off x="4150" y="2479"/>
              <a:ext cx="0" cy="1042"/>
            </a:xfrm>
            <a:prstGeom prst="line">
              <a:avLst/>
            </a:prstGeom>
            <a:grpFill/>
            <a:ln w="57150">
              <a:solidFill>
                <a:schemeClr val="accent4">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dirty="0"/>
            </a:p>
          </p:txBody>
        </p:sp>
      </p:grpSp>
      <p:sp>
        <p:nvSpPr>
          <p:cNvPr id="4" name="TextBox 3"/>
          <p:cNvSpPr txBox="1"/>
          <p:nvPr/>
        </p:nvSpPr>
        <p:spPr>
          <a:xfrm>
            <a:off x="3896431" y="1660830"/>
            <a:ext cx="1061766" cy="369332"/>
          </a:xfrm>
          <a:prstGeom prst="rect">
            <a:avLst/>
          </a:prstGeom>
          <a:noFill/>
        </p:spPr>
        <p:txBody>
          <a:bodyPr wrap="none" rtlCol="0">
            <a:spAutoFit/>
          </a:bodyPr>
          <a:lstStyle/>
          <a:p>
            <a:r>
              <a:rPr lang="el-GR" dirty="0" smtClean="0">
                <a:solidFill>
                  <a:schemeClr val="accent4">
                    <a:lumMod val="75000"/>
                  </a:schemeClr>
                </a:solidFill>
              </a:rPr>
              <a:t>κάτοπρο</a:t>
            </a:r>
            <a:endParaRPr lang="el-GR" dirty="0">
              <a:solidFill>
                <a:schemeClr val="accent4">
                  <a:lumMod val="75000"/>
                </a:schemeClr>
              </a:solidFill>
            </a:endParaRPr>
          </a:p>
        </p:txBody>
      </p:sp>
      <p:sp>
        <p:nvSpPr>
          <p:cNvPr id="8" name="TextBox 7"/>
          <p:cNvSpPr txBox="1"/>
          <p:nvPr/>
        </p:nvSpPr>
        <p:spPr>
          <a:xfrm>
            <a:off x="2483768" y="2593720"/>
            <a:ext cx="304892" cy="461665"/>
          </a:xfrm>
          <a:prstGeom prst="rect">
            <a:avLst/>
          </a:prstGeom>
          <a:noFill/>
        </p:spPr>
        <p:txBody>
          <a:bodyPr wrap="none" rtlCol="0">
            <a:spAutoFit/>
          </a:bodyPr>
          <a:lstStyle/>
          <a:p>
            <a:r>
              <a:rPr lang="el-GR" sz="2400" b="1" dirty="0" smtClean="0"/>
              <a:t>*</a:t>
            </a:r>
            <a:endParaRPr lang="el-GR" b="1" dirty="0"/>
          </a:p>
        </p:txBody>
      </p:sp>
      <p:sp>
        <p:nvSpPr>
          <p:cNvPr id="10" name="TextBox 9"/>
          <p:cNvSpPr txBox="1"/>
          <p:nvPr/>
        </p:nvSpPr>
        <p:spPr>
          <a:xfrm>
            <a:off x="5782773" y="2716423"/>
            <a:ext cx="304892" cy="461665"/>
          </a:xfrm>
          <a:prstGeom prst="rect">
            <a:avLst/>
          </a:prstGeom>
          <a:noFill/>
        </p:spPr>
        <p:txBody>
          <a:bodyPr wrap="none" rtlCol="0">
            <a:spAutoFit/>
          </a:bodyPr>
          <a:lstStyle/>
          <a:p>
            <a:r>
              <a:rPr lang="el-GR" sz="2400" b="1" dirty="0" smtClean="0"/>
              <a:t>*</a:t>
            </a:r>
            <a:endParaRPr lang="el-GR" b="1" dirty="0"/>
          </a:p>
        </p:txBody>
      </p:sp>
    </p:spTree>
    <p:extLst>
      <p:ext uri="{BB962C8B-B14F-4D97-AF65-F5344CB8AC3E}">
        <p14:creationId xmlns:p14="http://schemas.microsoft.com/office/powerpoint/2010/main" val="24972392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Συμμετρία και δυσσυμμετρία</a:t>
            </a:r>
            <a:endParaRPr lang="el-GR" dirty="0"/>
          </a:p>
        </p:txBody>
      </p:sp>
      <p:sp>
        <p:nvSpPr>
          <p:cNvPr id="3" name="Content Placeholder 2"/>
          <p:cNvSpPr>
            <a:spLocks noGrp="1"/>
          </p:cNvSpPr>
          <p:nvPr>
            <p:ph idx="1"/>
          </p:nvPr>
        </p:nvSpPr>
        <p:spPr>
          <a:xfrm>
            <a:off x="628650" y="5157191"/>
            <a:ext cx="7886700" cy="1019771"/>
          </a:xfrm>
        </p:spPr>
        <p:txBody>
          <a:bodyPr/>
          <a:lstStyle/>
          <a:p>
            <a:r>
              <a:rPr lang="el-GR" dirty="0" smtClean="0"/>
              <a:t>Σε ποιες από τις 2 περιπτώσεις, το αντικείμενο μπορεί να τοποθετηθεί </a:t>
            </a:r>
            <a:r>
              <a:rPr lang="el-GR" i="1" dirty="0" smtClean="0">
                <a:solidFill>
                  <a:srgbClr val="C00000"/>
                </a:solidFill>
              </a:rPr>
              <a:t>ακριβώς</a:t>
            </a:r>
            <a:r>
              <a:rPr lang="el-GR" dirty="0" smtClean="0">
                <a:solidFill>
                  <a:srgbClr val="C00000"/>
                </a:solidFill>
              </a:rPr>
              <a:t> επάνω στο είδωλό του</a:t>
            </a:r>
            <a:r>
              <a:rPr lang="el-GR" dirty="0" smtClean="0"/>
              <a:t>;</a:t>
            </a:r>
            <a:endParaRPr lang="el-GR" dirty="0"/>
          </a:p>
        </p:txBody>
      </p:sp>
      <p:pic>
        <p:nvPicPr>
          <p:cNvPr id="4" name="Picture 3"/>
          <p:cNvPicPr>
            <a:picLocks noChangeAspect="1"/>
          </p:cNvPicPr>
          <p:nvPr/>
        </p:nvPicPr>
        <p:blipFill>
          <a:blip r:embed="rId2"/>
          <a:stretch>
            <a:fillRect/>
          </a:stretch>
        </p:blipFill>
        <p:spPr>
          <a:xfrm>
            <a:off x="1292845" y="1912913"/>
            <a:ext cx="6558310" cy="3032173"/>
          </a:xfrm>
          <a:prstGeom prst="rect">
            <a:avLst/>
          </a:prstGeom>
        </p:spPr>
      </p:pic>
      <p:sp>
        <p:nvSpPr>
          <p:cNvPr id="5" name="Rectangle 4"/>
          <p:cNvSpPr/>
          <p:nvPr/>
        </p:nvSpPr>
        <p:spPr>
          <a:xfrm>
            <a:off x="1292844" y="1844824"/>
            <a:ext cx="3350593" cy="3100262"/>
          </a:xfrm>
          <a:prstGeom prst="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6" name="TextBox 5"/>
          <p:cNvSpPr txBox="1"/>
          <p:nvPr/>
        </p:nvSpPr>
        <p:spPr>
          <a:xfrm>
            <a:off x="1619672" y="1437529"/>
            <a:ext cx="2541465" cy="369332"/>
          </a:xfrm>
          <a:prstGeom prst="rect">
            <a:avLst/>
          </a:prstGeom>
          <a:noFill/>
        </p:spPr>
        <p:txBody>
          <a:bodyPr wrap="none" rtlCol="0">
            <a:spAutoFit/>
          </a:bodyPr>
          <a:lstStyle/>
          <a:p>
            <a:r>
              <a:rPr lang="el-GR" dirty="0" smtClean="0"/>
              <a:t>Συμμετρικό αντικείμενο</a:t>
            </a:r>
            <a:endParaRPr lang="el-GR" dirty="0"/>
          </a:p>
        </p:txBody>
      </p:sp>
      <p:sp>
        <p:nvSpPr>
          <p:cNvPr id="7" name="TextBox 6"/>
          <p:cNvSpPr txBox="1"/>
          <p:nvPr/>
        </p:nvSpPr>
        <p:spPr>
          <a:xfrm>
            <a:off x="5436096" y="1437529"/>
            <a:ext cx="2964658" cy="369332"/>
          </a:xfrm>
          <a:prstGeom prst="rect">
            <a:avLst/>
          </a:prstGeom>
          <a:noFill/>
        </p:spPr>
        <p:txBody>
          <a:bodyPr wrap="none" rtlCol="0">
            <a:spAutoFit/>
          </a:bodyPr>
          <a:lstStyle/>
          <a:p>
            <a:r>
              <a:rPr lang="el-GR" dirty="0" smtClean="0"/>
              <a:t>Δυσσυμμετρικό αντικείμενο</a:t>
            </a:r>
          </a:p>
        </p:txBody>
      </p:sp>
    </p:spTree>
    <p:extLst>
      <p:ext uri="{BB962C8B-B14F-4D97-AF65-F5344CB8AC3E}">
        <p14:creationId xmlns:p14="http://schemas.microsoft.com/office/powerpoint/2010/main" val="301339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Τα αμινοξέα εμφανίζουν </a:t>
            </a:r>
            <a:r>
              <a:rPr lang="el-GR" dirty="0" smtClean="0"/>
              <a:t>χειρομορφία</a:t>
            </a:r>
            <a:endParaRPr lang="el-GR" dirty="0"/>
          </a:p>
        </p:txBody>
      </p:sp>
      <p:sp>
        <p:nvSpPr>
          <p:cNvPr id="3" name="Content Placeholder 2"/>
          <p:cNvSpPr>
            <a:spLocks noGrp="1"/>
          </p:cNvSpPr>
          <p:nvPr>
            <p:ph idx="1"/>
          </p:nvPr>
        </p:nvSpPr>
        <p:spPr>
          <a:xfrm>
            <a:off x="628650" y="4869159"/>
            <a:ext cx="7886700" cy="1307803"/>
          </a:xfrm>
        </p:spPr>
        <p:txBody>
          <a:bodyPr/>
          <a:lstStyle/>
          <a:p>
            <a:endParaRPr lang="el-GR" dirty="0"/>
          </a:p>
        </p:txBody>
      </p:sp>
      <p:pic>
        <p:nvPicPr>
          <p:cNvPr id="50182" name="Picture 6" descr="http://upload.wikimedia.org/wikipedia/commons/thumb/e/e8/Chirality_with_hands.svg/765px-Chirality_with_hands.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687" y="957262"/>
            <a:ext cx="7286625" cy="4943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9220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 Τίτλος"/>
          <p:cNvSpPr>
            <a:spLocks noGrp="1"/>
          </p:cNvSpPr>
          <p:nvPr>
            <p:ph type="title"/>
          </p:nvPr>
        </p:nvSpPr>
        <p:spPr/>
        <p:txBody>
          <a:bodyPr/>
          <a:lstStyle/>
          <a:p>
            <a:r>
              <a:rPr lang="el-GR" dirty="0" smtClean="0"/>
              <a:t>Οπτική στροφική ικανότητα</a:t>
            </a:r>
          </a:p>
        </p:txBody>
      </p:sp>
      <p:sp>
        <p:nvSpPr>
          <p:cNvPr id="2" name="TextBox 1"/>
          <p:cNvSpPr txBox="1"/>
          <p:nvPr/>
        </p:nvSpPr>
        <p:spPr>
          <a:xfrm>
            <a:off x="1187624" y="4272677"/>
            <a:ext cx="3384376" cy="2585323"/>
          </a:xfrm>
          <a:prstGeom prst="rect">
            <a:avLst/>
          </a:prstGeom>
          <a:noFill/>
        </p:spPr>
        <p:txBody>
          <a:bodyPr wrap="square" rtlCol="0">
            <a:spAutoFit/>
          </a:bodyPr>
          <a:lstStyle/>
          <a:p>
            <a:pPr marL="342900" indent="-342900" algn="r">
              <a:buAutoNum type="arabicPeriod"/>
            </a:pPr>
            <a:r>
              <a:rPr lang="el-GR" dirty="0" smtClean="0">
                <a:solidFill>
                  <a:schemeClr val="accent5">
                    <a:lumMod val="50000"/>
                  </a:schemeClr>
                </a:solidFill>
              </a:rPr>
              <a:t>Πηγή φωτός</a:t>
            </a:r>
          </a:p>
          <a:p>
            <a:pPr marL="342900" indent="-342900" algn="r">
              <a:buAutoNum type="arabicPeriod"/>
            </a:pPr>
            <a:r>
              <a:rPr lang="el-GR" dirty="0" smtClean="0">
                <a:solidFill>
                  <a:schemeClr val="accent5">
                    <a:lumMod val="50000"/>
                  </a:schemeClr>
                </a:solidFill>
              </a:rPr>
              <a:t>Φυσικό φως</a:t>
            </a:r>
          </a:p>
          <a:p>
            <a:pPr marL="342900" indent="-342900" algn="r">
              <a:buAutoNum type="arabicPeriod"/>
            </a:pPr>
            <a:r>
              <a:rPr lang="el-GR" dirty="0" smtClean="0">
                <a:solidFill>
                  <a:schemeClr val="accent5">
                    <a:lumMod val="50000"/>
                  </a:schemeClr>
                </a:solidFill>
              </a:rPr>
              <a:t>Πολωτής</a:t>
            </a:r>
          </a:p>
          <a:p>
            <a:pPr marL="342900" indent="-342900" algn="r">
              <a:buAutoNum type="arabicPeriod"/>
            </a:pPr>
            <a:r>
              <a:rPr lang="el-GR" dirty="0" smtClean="0">
                <a:solidFill>
                  <a:schemeClr val="accent5">
                    <a:lumMod val="50000"/>
                  </a:schemeClr>
                </a:solidFill>
              </a:rPr>
              <a:t>Επίπεδα πολωμένο φως</a:t>
            </a:r>
          </a:p>
          <a:p>
            <a:pPr marL="342900" indent="-342900" algn="r">
              <a:buAutoNum type="arabicPeriod"/>
            </a:pPr>
            <a:r>
              <a:rPr lang="el-GR" dirty="0" smtClean="0">
                <a:solidFill>
                  <a:schemeClr val="accent5">
                    <a:lumMod val="50000"/>
                  </a:schemeClr>
                </a:solidFill>
              </a:rPr>
              <a:t>Χώρος δείγματος</a:t>
            </a:r>
          </a:p>
          <a:p>
            <a:pPr marL="342900" indent="-342900" algn="r">
              <a:buAutoNum type="arabicPeriod"/>
            </a:pPr>
            <a:r>
              <a:rPr lang="el-GR" dirty="0" smtClean="0">
                <a:solidFill>
                  <a:schemeClr val="accent5">
                    <a:lumMod val="50000"/>
                  </a:schemeClr>
                </a:solidFill>
              </a:rPr>
              <a:t>Οπτικά ενεργό δείγμα</a:t>
            </a:r>
          </a:p>
          <a:p>
            <a:pPr marL="342900" indent="-342900" algn="r">
              <a:buAutoNum type="arabicPeriod"/>
            </a:pPr>
            <a:r>
              <a:rPr lang="el-GR" dirty="0" smtClean="0">
                <a:solidFill>
                  <a:schemeClr val="accent5">
                    <a:lumMod val="50000"/>
                  </a:schemeClr>
                </a:solidFill>
              </a:rPr>
              <a:t>επίπεδα πολωμένο φως με στραμμένο το επίπεδο πόλωσης</a:t>
            </a:r>
            <a:endParaRPr lang="el-GR" dirty="0">
              <a:solidFill>
                <a:schemeClr val="accent5">
                  <a:lumMod val="50000"/>
                </a:schemeClr>
              </a:solidFill>
            </a:endParaRPr>
          </a:p>
        </p:txBody>
      </p:sp>
      <p:sp>
        <p:nvSpPr>
          <p:cNvPr id="3" name="TextBox 2"/>
          <p:cNvSpPr txBox="1"/>
          <p:nvPr/>
        </p:nvSpPr>
        <p:spPr>
          <a:xfrm>
            <a:off x="4788024" y="1161605"/>
            <a:ext cx="367408" cy="523220"/>
          </a:xfrm>
          <a:prstGeom prst="rect">
            <a:avLst/>
          </a:prstGeom>
          <a:noFill/>
        </p:spPr>
        <p:txBody>
          <a:bodyPr wrap="none" rtlCol="0">
            <a:spAutoFit/>
          </a:bodyPr>
          <a:lstStyle/>
          <a:p>
            <a:r>
              <a:rPr lang="el-GR" sz="2800" b="1" dirty="0" smtClean="0">
                <a:solidFill>
                  <a:schemeClr val="tx1">
                    <a:lumMod val="85000"/>
                    <a:lumOff val="15000"/>
                  </a:schemeClr>
                </a:solidFill>
                <a:latin typeface="+mn-lt"/>
              </a:rPr>
              <a:t>7</a:t>
            </a:r>
            <a:endParaRPr lang="el-GR" sz="2800" b="1" dirty="0">
              <a:solidFill>
                <a:schemeClr val="tx1">
                  <a:lumMod val="85000"/>
                  <a:lumOff val="15000"/>
                </a:schemeClr>
              </a:solidFill>
              <a:latin typeface="+mn-lt"/>
            </a:endParaRPr>
          </a:p>
        </p:txBody>
      </p:sp>
      <p:grpSp>
        <p:nvGrpSpPr>
          <p:cNvPr id="8" name="Group 7"/>
          <p:cNvGrpSpPr/>
          <p:nvPr/>
        </p:nvGrpSpPr>
        <p:grpSpPr>
          <a:xfrm>
            <a:off x="-108520" y="1006969"/>
            <a:ext cx="7620000" cy="4229101"/>
            <a:chOff x="-108520" y="1006969"/>
            <a:chExt cx="7620000" cy="4229101"/>
          </a:xfrm>
        </p:grpSpPr>
        <p:grpSp>
          <p:nvGrpSpPr>
            <p:cNvPr id="7" name="Group 6"/>
            <p:cNvGrpSpPr/>
            <p:nvPr/>
          </p:nvGrpSpPr>
          <p:grpSpPr>
            <a:xfrm>
              <a:off x="-108520" y="1006969"/>
              <a:ext cx="7620000" cy="4229101"/>
              <a:chOff x="-108520" y="1006969"/>
              <a:chExt cx="7620000" cy="4229101"/>
            </a:xfrm>
          </p:grpSpPr>
          <p:pic>
            <p:nvPicPr>
              <p:cNvPr id="9" name="Picture 2" descr="File:Polarimeter (Optical rotation).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1006969"/>
                <a:ext cx="7620000" cy="42291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156176" y="2564904"/>
                <a:ext cx="21602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sp>
          <p:nvSpPr>
            <p:cNvPr id="12" name="Rectangle 11"/>
            <p:cNvSpPr/>
            <p:nvPr/>
          </p:nvSpPr>
          <p:spPr>
            <a:xfrm>
              <a:off x="7295456" y="1615108"/>
              <a:ext cx="21602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sp>
        <p:nvSpPr>
          <p:cNvPr id="7171" name="2 - Θέση περιεχομένου"/>
          <p:cNvSpPr>
            <a:spLocks noGrp="1"/>
          </p:cNvSpPr>
          <p:nvPr>
            <p:ph idx="1"/>
          </p:nvPr>
        </p:nvSpPr>
        <p:spPr>
          <a:xfrm>
            <a:off x="4427984" y="2852936"/>
            <a:ext cx="4716016" cy="3922686"/>
          </a:xfrm>
        </p:spPr>
        <p:txBody>
          <a:bodyPr>
            <a:noAutofit/>
          </a:bodyPr>
          <a:lstStyle/>
          <a:p>
            <a:pPr algn="r"/>
            <a:r>
              <a:rPr lang="el-GR" sz="2000" dirty="0"/>
              <a:t>Ό</a:t>
            </a:r>
            <a:r>
              <a:rPr lang="el-GR" sz="2000" dirty="0" smtClean="0"/>
              <a:t>σα μόρια έχουν ασύμμετρα άτομα άνθρακα και </a:t>
            </a:r>
            <a:r>
              <a:rPr lang="el-GR" sz="2000" b="1" dirty="0" smtClean="0"/>
              <a:t>δεν</a:t>
            </a:r>
            <a:r>
              <a:rPr lang="el-GR" sz="2000" dirty="0" smtClean="0"/>
              <a:t> έχουν </a:t>
            </a:r>
            <a:r>
              <a:rPr lang="el-GR" sz="2000" b="1" dirty="0" smtClean="0"/>
              <a:t>επίπεδο συμμετρίας</a:t>
            </a:r>
            <a:r>
              <a:rPr lang="el-GR" sz="2000" dirty="0" smtClean="0"/>
              <a:t>, εμφανίζουν </a:t>
            </a:r>
            <a:r>
              <a:rPr lang="el-GR" sz="2000" dirty="0"/>
              <a:t>οπτική στροφική </a:t>
            </a:r>
            <a:r>
              <a:rPr lang="el-GR" sz="2000" dirty="0" smtClean="0"/>
              <a:t>ικανότητα, και συνεπώς καλούνται </a:t>
            </a:r>
            <a:r>
              <a:rPr lang="el-GR" sz="2000" b="1" i="1" dirty="0" smtClean="0"/>
              <a:t>οπτικώς ενεργά</a:t>
            </a:r>
            <a:r>
              <a:rPr lang="el-GR" sz="2000" dirty="0" smtClean="0"/>
              <a:t>.</a:t>
            </a:r>
          </a:p>
          <a:p>
            <a:pPr algn="r"/>
            <a:r>
              <a:rPr lang="el-GR" sz="2000" dirty="0" smtClean="0"/>
              <a:t>Ένα υδατικό διάλυμα ενός εναντιομερούς </a:t>
            </a:r>
            <a:r>
              <a:rPr lang="el-GR" sz="2000" b="1" dirty="0" smtClean="0"/>
              <a:t>στρέφει το επίπεδο του πολωμένου φωτός </a:t>
            </a:r>
            <a:r>
              <a:rPr lang="el-GR" sz="2000" dirty="0" smtClean="0"/>
              <a:t>κατά μια συγκεκριμένη γωνία, η οποία καλείται </a:t>
            </a:r>
            <a:r>
              <a:rPr lang="el-GR" sz="2000" b="1" dirty="0" smtClean="0"/>
              <a:t>γωνία στροφής </a:t>
            </a:r>
            <a:r>
              <a:rPr lang="el-GR" sz="2000" dirty="0" smtClean="0"/>
              <a:t>και εξαρτάται από τη συγκέντρωση του διαλύματος και τη θερμοκρασία. </a:t>
            </a:r>
          </a:p>
        </p:txBody>
      </p:sp>
    </p:spTree>
    <p:extLst>
      <p:ext uri="{BB962C8B-B14F-4D97-AF65-F5344CB8AC3E}">
        <p14:creationId xmlns:p14="http://schemas.microsoft.com/office/powerpoint/2010/main" val="19972458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Ρακεμικά μίγματα</a:t>
            </a:r>
            <a:endParaRPr lang="el-GR" dirty="0"/>
          </a:p>
        </p:txBody>
      </p:sp>
      <p:sp>
        <p:nvSpPr>
          <p:cNvPr id="3" name="Content Placeholder 2"/>
          <p:cNvSpPr>
            <a:spLocks noGrp="1"/>
          </p:cNvSpPr>
          <p:nvPr>
            <p:ph idx="1"/>
          </p:nvPr>
        </p:nvSpPr>
        <p:spPr>
          <a:xfrm>
            <a:off x="107504" y="5701500"/>
            <a:ext cx="8928992" cy="792088"/>
          </a:xfrm>
        </p:spPr>
        <p:txBody>
          <a:bodyPr>
            <a:noAutofit/>
          </a:bodyPr>
          <a:lstStyle/>
          <a:p>
            <a:r>
              <a:rPr lang="el-GR" dirty="0" smtClean="0"/>
              <a:t>Μίγματα ισομοριακών ποσοτήτων των 2 εναντιομερών, δεν εμφανίζουν οπτική στροφική ικανότητα και καλούνται ρακεμικά μίγματα</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
        <p:nvSpPr>
          <p:cNvPr id="5" name="Right Brace 4"/>
          <p:cNvSpPr/>
          <p:nvPr/>
        </p:nvSpPr>
        <p:spPr>
          <a:xfrm rot="5400000">
            <a:off x="2429048" y="505834"/>
            <a:ext cx="4130111" cy="6622717"/>
          </a:xfrm>
          <a:prstGeom prst="rightBrace">
            <a:avLst>
              <a:gd name="adj1" fmla="val 8333"/>
              <a:gd name="adj2" fmla="val 51696"/>
            </a:avLst>
          </a:prstGeom>
          <a:solidFill>
            <a:schemeClr val="accent1">
              <a:lumMod val="20000"/>
              <a:lumOff val="8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p:sp>
        <p:nvSpPr>
          <p:cNvPr id="6" name="Content Placeholder 2"/>
          <p:cNvSpPr txBox="1">
            <a:spLocks/>
          </p:cNvSpPr>
          <p:nvPr/>
        </p:nvSpPr>
        <p:spPr>
          <a:xfrm>
            <a:off x="4617100" y="4044583"/>
            <a:ext cx="3956239" cy="438434"/>
          </a:xfrm>
          <a:prstGeom prst="rect">
            <a:avLst/>
          </a:prstGeom>
        </p:spPr>
        <p:txBody>
          <a:bodyPr vert="horz" lIns="91440" tIns="45720" rIns="91440" bIns="45720" rtlCol="0">
            <a:noAutofit/>
          </a:bodyPr>
          <a:lstStyle>
            <a:lvl1pPr marL="342900" indent="-342900" algn="l" defTabSz="914400" rtl="0" eaLnBrk="1" latinLnBrk="0" hangingPunct="1">
              <a:lnSpc>
                <a:spcPct val="100000"/>
              </a:lnSpc>
              <a:spcBef>
                <a:spcPts val="0"/>
              </a:spcBef>
              <a:spcAft>
                <a:spcPts val="600"/>
              </a:spcAft>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lnSpc>
                <a:spcPct val="100000"/>
              </a:lnSpc>
              <a:spcBef>
                <a:spcPts val="0"/>
              </a:spcBef>
              <a:spcAft>
                <a:spcPts val="600"/>
              </a:spcAft>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buNone/>
            </a:pPr>
            <a:r>
              <a:rPr lang="el-GR" sz="2000" dirty="0" smtClean="0">
                <a:solidFill>
                  <a:srgbClr val="C00000"/>
                </a:solidFill>
              </a:rPr>
              <a:t>Ισομοριακό μίγμα των 2 εναντιομερών</a:t>
            </a:r>
            <a:endParaRPr lang="el-GR" sz="2000" dirty="0">
              <a:solidFill>
                <a:srgbClr val="C00000"/>
              </a:solidFill>
            </a:endParaRPr>
          </a:p>
        </p:txBody>
      </p:sp>
      <p:sp>
        <p:nvSpPr>
          <p:cNvPr id="7" name="TextBox 6"/>
          <p:cNvSpPr txBox="1"/>
          <p:nvPr/>
        </p:nvSpPr>
        <p:spPr>
          <a:xfrm>
            <a:off x="1757801" y="3203462"/>
            <a:ext cx="1382110" cy="400110"/>
          </a:xfrm>
          <a:prstGeom prst="rect">
            <a:avLst/>
          </a:prstGeom>
          <a:noFill/>
        </p:spPr>
        <p:txBody>
          <a:bodyPr wrap="none" rtlCol="0">
            <a:spAutoFit/>
          </a:bodyPr>
          <a:lstStyle/>
          <a:p>
            <a:r>
              <a:rPr lang="en-US" sz="2000" dirty="0" smtClean="0"/>
              <a:t>(S)-</a:t>
            </a:r>
            <a:r>
              <a:rPr lang="el-GR" sz="2000" dirty="0" smtClean="0"/>
              <a:t>αλανίνη</a:t>
            </a:r>
            <a:endParaRPr lang="el-GR" sz="2000" dirty="0"/>
          </a:p>
        </p:txBody>
      </p:sp>
      <p:sp>
        <p:nvSpPr>
          <p:cNvPr id="8" name="TextBox 7"/>
          <p:cNvSpPr txBox="1"/>
          <p:nvPr/>
        </p:nvSpPr>
        <p:spPr>
          <a:xfrm>
            <a:off x="5502217" y="3136905"/>
            <a:ext cx="1402948" cy="400110"/>
          </a:xfrm>
          <a:prstGeom prst="rect">
            <a:avLst/>
          </a:prstGeom>
          <a:noFill/>
        </p:spPr>
        <p:txBody>
          <a:bodyPr wrap="none" rtlCol="0">
            <a:spAutoFit/>
          </a:bodyPr>
          <a:lstStyle/>
          <a:p>
            <a:r>
              <a:rPr lang="en-US" sz="2000" dirty="0" smtClean="0"/>
              <a:t>(</a:t>
            </a:r>
            <a:r>
              <a:rPr lang="en-US" sz="2000" dirty="0"/>
              <a:t>R</a:t>
            </a:r>
            <a:r>
              <a:rPr lang="en-US" sz="2000" dirty="0" smtClean="0"/>
              <a:t>)-</a:t>
            </a:r>
            <a:r>
              <a:rPr lang="el-GR" sz="2000" dirty="0" smtClean="0"/>
              <a:t>αλανίνη</a:t>
            </a:r>
            <a:endParaRPr lang="el-GR" sz="2000" dirty="0"/>
          </a:p>
        </p:txBody>
      </p:sp>
      <p:graphicFrame>
        <p:nvGraphicFramePr>
          <p:cNvPr id="9" name="Object 8"/>
          <p:cNvGraphicFramePr>
            <a:graphicFrameLocks noChangeAspect="1"/>
          </p:cNvGraphicFramePr>
          <p:nvPr>
            <p:extLst>
              <p:ext uri="{D42A27DB-BD31-4B8C-83A1-F6EECF244321}">
                <p14:modId xmlns:p14="http://schemas.microsoft.com/office/powerpoint/2010/main" val="419814960"/>
              </p:ext>
            </p:extLst>
          </p:nvPr>
        </p:nvGraphicFramePr>
        <p:xfrm>
          <a:off x="1293054" y="1320716"/>
          <a:ext cx="6402101" cy="1757090"/>
        </p:xfrm>
        <a:graphic>
          <a:graphicData uri="http://schemas.openxmlformats.org/presentationml/2006/ole">
            <mc:AlternateContent xmlns:mc="http://schemas.openxmlformats.org/markup-compatibility/2006">
              <mc:Choice xmlns:v="urn:schemas-microsoft-com:vml" Requires="v">
                <p:oleObj spid="_x0000_s73792" name="ChemSketch" r:id="rId3" imgW="2840760" imgH="780120" progId="ACD.ChemSketch.20">
                  <p:embed/>
                </p:oleObj>
              </mc:Choice>
              <mc:Fallback>
                <p:oleObj name="ChemSketch" r:id="rId3" imgW="2840760" imgH="780120" progId="ACD.ChemSketch.20">
                  <p:embed/>
                  <p:pic>
                    <p:nvPicPr>
                      <p:cNvPr id="0" name=""/>
                      <p:cNvPicPr/>
                      <p:nvPr/>
                    </p:nvPicPr>
                    <p:blipFill>
                      <a:blip r:embed="rId4"/>
                      <a:stretch>
                        <a:fillRect/>
                      </a:stretch>
                    </p:blipFill>
                    <p:spPr>
                      <a:xfrm>
                        <a:off x="1293054" y="1320716"/>
                        <a:ext cx="6402101" cy="1757090"/>
                      </a:xfrm>
                      <a:prstGeom prst="rect">
                        <a:avLst/>
                      </a:prstGeom>
                    </p:spPr>
                  </p:pic>
                </p:oleObj>
              </mc:Fallback>
            </mc:AlternateContent>
          </a:graphicData>
        </a:graphic>
      </p:graphicFrame>
      <p:sp>
        <p:nvSpPr>
          <p:cNvPr id="10" name="TextBox 9"/>
          <p:cNvSpPr txBox="1"/>
          <p:nvPr/>
        </p:nvSpPr>
        <p:spPr>
          <a:xfrm>
            <a:off x="4370618" y="2021200"/>
            <a:ext cx="389850" cy="584775"/>
          </a:xfrm>
          <a:prstGeom prst="rect">
            <a:avLst/>
          </a:prstGeom>
          <a:noFill/>
        </p:spPr>
        <p:txBody>
          <a:bodyPr wrap="none" rtlCol="0">
            <a:spAutoFit/>
          </a:bodyPr>
          <a:lstStyle/>
          <a:p>
            <a:r>
              <a:rPr lang="el-GR" sz="3200" b="1" dirty="0" smtClean="0"/>
              <a:t>+</a:t>
            </a:r>
            <a:endParaRPr lang="el-GR" sz="3200" b="1" dirty="0"/>
          </a:p>
        </p:txBody>
      </p:sp>
    </p:spTree>
    <p:extLst>
      <p:ext uri="{BB962C8B-B14F-4D97-AF65-F5344CB8AC3E}">
        <p14:creationId xmlns:p14="http://schemas.microsoft.com/office/powerpoint/2010/main" val="18689207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4451" name="Object 3"/>
          <p:cNvGraphicFramePr>
            <a:graphicFrameLocks noChangeAspect="1"/>
          </p:cNvGraphicFramePr>
          <p:nvPr>
            <p:extLst>
              <p:ext uri="{D42A27DB-BD31-4B8C-83A1-F6EECF244321}">
                <p14:modId xmlns:p14="http://schemas.microsoft.com/office/powerpoint/2010/main" val="579235560"/>
              </p:ext>
            </p:extLst>
          </p:nvPr>
        </p:nvGraphicFramePr>
        <p:xfrm>
          <a:off x="239363" y="2408118"/>
          <a:ext cx="8715436" cy="1689072"/>
        </p:xfrm>
        <a:graphic>
          <a:graphicData uri="http://schemas.openxmlformats.org/presentationml/2006/ole">
            <mc:AlternateContent xmlns:mc="http://schemas.openxmlformats.org/markup-compatibility/2006">
              <mc:Choice xmlns:v="urn:schemas-microsoft-com:vml" Requires="v">
                <p:oleObj spid="_x0000_s70743" name="ChemSketch" r:id="rId3" imgW="5334120" imgH="1134000" progId="ACD.ChemSketch.20">
                  <p:embed/>
                </p:oleObj>
              </mc:Choice>
              <mc:Fallback>
                <p:oleObj name="ChemSketch" r:id="rId3" imgW="5334120" imgH="1134000" progId="ACD.ChemSketch.2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363" y="2408118"/>
                        <a:ext cx="8715436" cy="1689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1 - Τίτλος"/>
          <p:cNvSpPr>
            <a:spLocks noGrp="1"/>
          </p:cNvSpPr>
          <p:nvPr>
            <p:ph type="title"/>
          </p:nvPr>
        </p:nvSpPr>
        <p:spPr/>
        <p:txBody>
          <a:bodyPr/>
          <a:lstStyle/>
          <a:p>
            <a:r>
              <a:rPr lang="el-GR" dirty="0" smtClean="0"/>
              <a:t>Σχηματισμός ενός διπεπτιδίου</a:t>
            </a:r>
            <a:endParaRPr lang="el-GR" dirty="0"/>
          </a:p>
        </p:txBody>
      </p:sp>
      <p:sp>
        <p:nvSpPr>
          <p:cNvPr id="3" name="2 - Θέση περιεχομένου"/>
          <p:cNvSpPr>
            <a:spLocks noGrp="1"/>
          </p:cNvSpPr>
          <p:nvPr>
            <p:ph idx="1"/>
          </p:nvPr>
        </p:nvSpPr>
        <p:spPr>
          <a:xfrm>
            <a:off x="571472" y="1285860"/>
            <a:ext cx="8229600" cy="5040560"/>
          </a:xfrm>
        </p:spPr>
        <p:txBody>
          <a:bodyPr>
            <a:noAutofit/>
          </a:bodyPr>
          <a:lstStyle/>
          <a:p>
            <a:pPr>
              <a:spcAft>
                <a:spcPts val="300"/>
              </a:spcAft>
            </a:pPr>
            <a:r>
              <a:rPr lang="el-GR" dirty="0" smtClean="0"/>
              <a:t>Όταν προσεγγίζουν </a:t>
            </a:r>
            <a:r>
              <a:rPr lang="el-GR" b="1" dirty="0" smtClean="0"/>
              <a:t>δυο</a:t>
            </a:r>
            <a:r>
              <a:rPr lang="el-GR" dirty="0" smtClean="0"/>
              <a:t> αμινοξέα μπορούν να αντιδράσουν και να σχηματίσουν ένα </a:t>
            </a:r>
            <a:r>
              <a:rPr lang="el-GR" b="1" dirty="0" smtClean="0"/>
              <a:t>διπεπτίδιο</a:t>
            </a:r>
          </a:p>
          <a:p>
            <a:pPr>
              <a:spcAft>
                <a:spcPts val="300"/>
              </a:spcAft>
            </a:pPr>
            <a:endParaRPr lang="el-GR" b="1" dirty="0" smtClean="0"/>
          </a:p>
          <a:p>
            <a:pPr>
              <a:spcAft>
                <a:spcPts val="300"/>
              </a:spcAft>
            </a:pPr>
            <a:endParaRPr lang="el-GR" dirty="0" smtClean="0"/>
          </a:p>
          <a:p>
            <a:pPr>
              <a:spcAft>
                <a:spcPts val="300"/>
              </a:spcAft>
            </a:pPr>
            <a:endParaRPr lang="el-GR" dirty="0" smtClean="0"/>
          </a:p>
          <a:p>
            <a:pPr>
              <a:spcAft>
                <a:spcPts val="300"/>
              </a:spcAft>
            </a:pPr>
            <a:endParaRPr lang="el-GR" dirty="0" smtClean="0"/>
          </a:p>
          <a:p>
            <a:pPr>
              <a:spcAft>
                <a:spcPts val="300"/>
              </a:spcAft>
            </a:pPr>
            <a:endParaRPr lang="el-GR" dirty="0" smtClean="0"/>
          </a:p>
          <a:p>
            <a:pPr>
              <a:spcAft>
                <a:spcPts val="300"/>
              </a:spcAft>
            </a:pPr>
            <a:endParaRPr lang="el-GR" dirty="0" smtClean="0"/>
          </a:p>
          <a:p>
            <a:pPr>
              <a:spcAft>
                <a:spcPts val="300"/>
              </a:spcAft>
            </a:pPr>
            <a:endParaRPr lang="el-GR" dirty="0" smtClean="0"/>
          </a:p>
          <a:p>
            <a:pPr>
              <a:spcAft>
                <a:spcPts val="300"/>
              </a:spcAft>
            </a:pPr>
            <a:endParaRPr lang="en-US" dirty="0" smtClean="0"/>
          </a:p>
          <a:p>
            <a:pPr>
              <a:spcAft>
                <a:spcPts val="300"/>
              </a:spcAft>
            </a:pPr>
            <a:r>
              <a:rPr lang="el-GR" dirty="0" smtClean="0"/>
              <a:t>Με την ίδια λογική σχηματίζεται ένα </a:t>
            </a:r>
            <a:r>
              <a:rPr lang="el-GR" b="1" dirty="0" smtClean="0"/>
              <a:t>τριπεπτίδιο</a:t>
            </a:r>
            <a:r>
              <a:rPr lang="el-GR" dirty="0" smtClean="0"/>
              <a:t>, </a:t>
            </a:r>
            <a:r>
              <a:rPr lang="el-GR" b="1" dirty="0" smtClean="0"/>
              <a:t>τετραπεπτίδιο</a:t>
            </a:r>
            <a:r>
              <a:rPr lang="el-GR" dirty="0" smtClean="0"/>
              <a:t>, κλπ.</a:t>
            </a:r>
          </a:p>
          <a:p>
            <a:pPr>
              <a:spcAft>
                <a:spcPts val="300"/>
              </a:spcAft>
            </a:pPr>
            <a:r>
              <a:rPr lang="el-GR" dirty="0" smtClean="0"/>
              <a:t>Οι πρωτεΐνες είναι μεγάλα πεπτίδια (</a:t>
            </a:r>
            <a:r>
              <a:rPr lang="el-GR" b="1" dirty="0" smtClean="0"/>
              <a:t>πολυπεπτίδια</a:t>
            </a:r>
            <a:r>
              <a:rPr lang="el-GR" dirty="0" smtClean="0"/>
              <a:t>)</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
        <p:nvSpPr>
          <p:cNvPr id="6" name="5 - TextBox"/>
          <p:cNvSpPr txBox="1"/>
          <p:nvPr/>
        </p:nvSpPr>
        <p:spPr>
          <a:xfrm>
            <a:off x="2071670" y="3786190"/>
            <a:ext cx="333746" cy="400110"/>
          </a:xfrm>
          <a:prstGeom prst="rect">
            <a:avLst/>
          </a:prstGeom>
          <a:noFill/>
        </p:spPr>
        <p:txBody>
          <a:bodyPr wrap="none" rtlCol="0">
            <a:spAutoFit/>
          </a:bodyPr>
          <a:lstStyle/>
          <a:p>
            <a:r>
              <a:rPr lang="en-US" sz="2000" dirty="0" smtClean="0"/>
              <a:t>+</a:t>
            </a:r>
            <a:endParaRPr lang="el-GR" dirty="0"/>
          </a:p>
        </p:txBody>
      </p:sp>
      <p:cxnSp>
        <p:nvCxnSpPr>
          <p:cNvPr id="8" name="7 - Ευθύγραμμο βέλος σύνδεσης"/>
          <p:cNvCxnSpPr/>
          <p:nvPr/>
        </p:nvCxnSpPr>
        <p:spPr>
          <a:xfrm>
            <a:off x="4585767" y="2959360"/>
            <a:ext cx="1214446" cy="1588"/>
          </a:xfrm>
          <a:prstGeom prst="straightConnector1">
            <a:avLst/>
          </a:prstGeom>
          <a:ln w="28575">
            <a:solidFill>
              <a:srgbClr val="3A3A3A"/>
            </a:solidFill>
            <a:tailEnd type="arrow"/>
          </a:ln>
        </p:spPr>
        <p:style>
          <a:lnRef idx="1">
            <a:schemeClr val="accent1"/>
          </a:lnRef>
          <a:fillRef idx="0">
            <a:schemeClr val="accent1"/>
          </a:fillRef>
          <a:effectRef idx="0">
            <a:schemeClr val="accent1"/>
          </a:effectRef>
          <a:fontRef idx="minor">
            <a:schemeClr val="tx1"/>
          </a:fontRef>
        </p:style>
      </p:cxnSp>
      <p:sp>
        <p:nvSpPr>
          <p:cNvPr id="9" name="8 - TextBox"/>
          <p:cNvSpPr txBox="1"/>
          <p:nvPr/>
        </p:nvSpPr>
        <p:spPr>
          <a:xfrm>
            <a:off x="0" y="4025330"/>
            <a:ext cx="2928926" cy="584775"/>
          </a:xfrm>
          <a:prstGeom prst="rect">
            <a:avLst/>
          </a:prstGeom>
          <a:noFill/>
        </p:spPr>
        <p:txBody>
          <a:bodyPr wrap="square" rtlCol="0">
            <a:spAutoFit/>
          </a:bodyPr>
          <a:lstStyle/>
          <a:p>
            <a:pPr algn="ctr"/>
            <a:r>
              <a:rPr lang="el-GR" sz="1600" b="1" dirty="0" smtClean="0"/>
              <a:t>Αμινοξύ 1</a:t>
            </a:r>
            <a:r>
              <a:rPr lang="el-GR" sz="1600" dirty="0" smtClean="0"/>
              <a:t> </a:t>
            </a:r>
          </a:p>
          <a:p>
            <a:pPr algn="ctr"/>
            <a:r>
              <a:rPr lang="el-GR" sz="1600" dirty="0" smtClean="0"/>
              <a:t>(</a:t>
            </a:r>
            <a:r>
              <a:rPr lang="el-GR" sz="1600" i="1" dirty="0" smtClean="0"/>
              <a:t>γλυκίνη</a:t>
            </a:r>
            <a:r>
              <a:rPr lang="en-US" sz="1600" i="1" dirty="0" smtClean="0"/>
              <a:t>, </a:t>
            </a:r>
            <a:r>
              <a:rPr lang="en-US" sz="1600" b="1" dirty="0" smtClean="0"/>
              <a:t>Gly</a:t>
            </a:r>
            <a:r>
              <a:rPr lang="el-GR" sz="1600" dirty="0" smtClean="0"/>
              <a:t>)</a:t>
            </a:r>
            <a:endParaRPr lang="el-GR" sz="1600" dirty="0"/>
          </a:p>
        </p:txBody>
      </p:sp>
      <p:sp>
        <p:nvSpPr>
          <p:cNvPr id="10" name="9 - TextBox"/>
          <p:cNvSpPr txBox="1"/>
          <p:nvPr/>
        </p:nvSpPr>
        <p:spPr>
          <a:xfrm>
            <a:off x="2762605" y="4025330"/>
            <a:ext cx="1681297" cy="584775"/>
          </a:xfrm>
          <a:prstGeom prst="rect">
            <a:avLst/>
          </a:prstGeom>
          <a:noFill/>
        </p:spPr>
        <p:txBody>
          <a:bodyPr wrap="square" rtlCol="0">
            <a:spAutoFit/>
          </a:bodyPr>
          <a:lstStyle/>
          <a:p>
            <a:pPr algn="ctr"/>
            <a:r>
              <a:rPr lang="el-GR" sz="1600" b="1" dirty="0" smtClean="0"/>
              <a:t>Αμινοξύ 2</a:t>
            </a:r>
            <a:r>
              <a:rPr lang="el-GR" sz="1600" dirty="0" smtClean="0"/>
              <a:t> </a:t>
            </a:r>
          </a:p>
          <a:p>
            <a:pPr algn="ctr"/>
            <a:r>
              <a:rPr lang="el-GR" sz="1600" dirty="0" smtClean="0"/>
              <a:t>(</a:t>
            </a:r>
            <a:r>
              <a:rPr lang="el-GR" sz="1600" i="1" dirty="0" smtClean="0"/>
              <a:t>αλανίνη</a:t>
            </a:r>
            <a:r>
              <a:rPr lang="en-US" sz="1600" i="1" dirty="0" smtClean="0"/>
              <a:t>, </a:t>
            </a:r>
            <a:r>
              <a:rPr lang="en-US" sz="1600" b="1" dirty="0" smtClean="0"/>
              <a:t>Ala</a:t>
            </a:r>
            <a:r>
              <a:rPr lang="el-GR" sz="1600" dirty="0" smtClean="0"/>
              <a:t>)</a:t>
            </a:r>
            <a:endParaRPr lang="el-GR" sz="1600" dirty="0"/>
          </a:p>
        </p:txBody>
      </p:sp>
      <p:sp>
        <p:nvSpPr>
          <p:cNvPr id="11" name="10 - TextBox"/>
          <p:cNvSpPr txBox="1"/>
          <p:nvPr/>
        </p:nvSpPr>
        <p:spPr>
          <a:xfrm>
            <a:off x="6581656" y="4216760"/>
            <a:ext cx="2269579" cy="830997"/>
          </a:xfrm>
          <a:prstGeom prst="rect">
            <a:avLst/>
          </a:prstGeom>
          <a:noFill/>
        </p:spPr>
        <p:txBody>
          <a:bodyPr wrap="square" rtlCol="0">
            <a:spAutoFit/>
          </a:bodyPr>
          <a:lstStyle/>
          <a:p>
            <a:pPr algn="ctr"/>
            <a:r>
              <a:rPr lang="el-GR" sz="1600" b="1" dirty="0" smtClean="0"/>
              <a:t>Διπεπτίδιο </a:t>
            </a:r>
          </a:p>
          <a:p>
            <a:pPr algn="ctr"/>
            <a:r>
              <a:rPr lang="el-GR" sz="1600" dirty="0" smtClean="0"/>
              <a:t>(</a:t>
            </a:r>
            <a:r>
              <a:rPr lang="el-GR" sz="1600" i="1" dirty="0" smtClean="0"/>
              <a:t>γλυκυλ-αλανίνη</a:t>
            </a:r>
            <a:r>
              <a:rPr lang="en-US" sz="1600" i="1" dirty="0" smtClean="0"/>
              <a:t>, </a:t>
            </a:r>
            <a:r>
              <a:rPr lang="en-US" sz="1600" b="1" dirty="0" smtClean="0"/>
              <a:t>Gly-Ala</a:t>
            </a:r>
            <a:r>
              <a:rPr lang="el-GR" sz="1600" dirty="0" smtClean="0"/>
              <a:t>)</a:t>
            </a:r>
            <a:endParaRPr lang="el-GR" sz="1600" dirty="0"/>
          </a:p>
        </p:txBody>
      </p:sp>
      <p:sp>
        <p:nvSpPr>
          <p:cNvPr id="5" name="Rounded Rectangle 4"/>
          <p:cNvSpPr/>
          <p:nvPr/>
        </p:nvSpPr>
        <p:spPr>
          <a:xfrm>
            <a:off x="7236296" y="2996952"/>
            <a:ext cx="936104" cy="432048"/>
          </a:xfrm>
          <a:prstGeom prst="roundRect">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Down Arrow 6"/>
          <p:cNvSpPr/>
          <p:nvPr/>
        </p:nvSpPr>
        <p:spPr>
          <a:xfrm>
            <a:off x="7452320" y="2708920"/>
            <a:ext cx="216024" cy="504056"/>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3" name="TextBox 12"/>
          <p:cNvSpPr txBox="1"/>
          <p:nvPr/>
        </p:nvSpPr>
        <p:spPr>
          <a:xfrm>
            <a:off x="6619399" y="3414592"/>
            <a:ext cx="1500732" cy="338554"/>
          </a:xfrm>
          <a:prstGeom prst="rect">
            <a:avLst/>
          </a:prstGeom>
          <a:noFill/>
        </p:spPr>
        <p:txBody>
          <a:bodyPr wrap="none" rtlCol="0">
            <a:spAutoFit/>
          </a:bodyPr>
          <a:lstStyle/>
          <a:p>
            <a:r>
              <a:rPr lang="el-GR" sz="1600" dirty="0" smtClean="0">
                <a:solidFill>
                  <a:srgbClr val="C00000"/>
                </a:solidFill>
              </a:rPr>
              <a:t>Αμιδική ομάδα</a:t>
            </a:r>
            <a:endParaRPr lang="el-GR" sz="1600" dirty="0">
              <a:solidFill>
                <a:srgbClr val="C00000"/>
              </a:solidFill>
            </a:endParaRPr>
          </a:p>
        </p:txBody>
      </p:sp>
      <p:sp>
        <p:nvSpPr>
          <p:cNvPr id="15" name="TextBox 14"/>
          <p:cNvSpPr txBox="1"/>
          <p:nvPr/>
        </p:nvSpPr>
        <p:spPr>
          <a:xfrm>
            <a:off x="6803123" y="2001645"/>
            <a:ext cx="2151676" cy="584775"/>
          </a:xfrm>
          <a:prstGeom prst="rect">
            <a:avLst/>
          </a:prstGeom>
          <a:noFill/>
        </p:spPr>
        <p:txBody>
          <a:bodyPr wrap="square" rtlCol="0">
            <a:spAutoFit/>
          </a:bodyPr>
          <a:lstStyle/>
          <a:p>
            <a:pPr algn="ctr"/>
            <a:r>
              <a:rPr lang="el-GR" sz="1600" dirty="0" smtClean="0">
                <a:solidFill>
                  <a:schemeClr val="accent6">
                    <a:lumMod val="75000"/>
                  </a:schemeClr>
                </a:solidFill>
              </a:rPr>
              <a:t>Πεπτιδικός (αμιδικός) δεσμός</a:t>
            </a:r>
            <a:endParaRPr lang="el-GR" sz="1600" dirty="0">
              <a:solidFill>
                <a:schemeClr val="accent6">
                  <a:lumMod val="75000"/>
                </a:schemeClr>
              </a:solidFill>
            </a:endParaRPr>
          </a:p>
        </p:txBody>
      </p:sp>
    </p:spTree>
    <p:extLst>
      <p:ext uri="{BB962C8B-B14F-4D97-AF65-F5344CB8AC3E}">
        <p14:creationId xmlns:p14="http://schemas.microsoft.com/office/powerpoint/2010/main" val="3805256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3"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Γενικά </a:t>
            </a:r>
            <a:endParaRPr lang="el-GR" dirty="0"/>
          </a:p>
        </p:txBody>
      </p:sp>
      <p:sp>
        <p:nvSpPr>
          <p:cNvPr id="3" name="Content Placeholder 2"/>
          <p:cNvSpPr>
            <a:spLocks noGrp="1"/>
          </p:cNvSpPr>
          <p:nvPr>
            <p:ph idx="1"/>
          </p:nvPr>
        </p:nvSpPr>
        <p:spPr>
          <a:xfrm>
            <a:off x="457200" y="1214422"/>
            <a:ext cx="8229600" cy="5286412"/>
          </a:xfrm>
        </p:spPr>
        <p:txBody>
          <a:bodyPr>
            <a:noAutofit/>
          </a:bodyPr>
          <a:lstStyle/>
          <a:p>
            <a:r>
              <a:rPr lang="el-GR" sz="2400" dirty="0" smtClean="0"/>
              <a:t>Ο </a:t>
            </a:r>
            <a:r>
              <a:rPr lang="el-GR" sz="2400" b="1" dirty="0" smtClean="0"/>
              <a:t>ρόλος</a:t>
            </a:r>
            <a:r>
              <a:rPr lang="el-GR" sz="2400" dirty="0" smtClean="0"/>
              <a:t> των πρωτεϊνών σχετίζεται τόσο με τη </a:t>
            </a:r>
            <a:r>
              <a:rPr lang="el-GR" sz="2400" b="1" dirty="0" smtClean="0"/>
              <a:t>δομή</a:t>
            </a:r>
            <a:r>
              <a:rPr lang="el-GR" sz="2400" dirty="0" smtClean="0"/>
              <a:t>, όσο και με τη </a:t>
            </a:r>
            <a:r>
              <a:rPr lang="el-GR" sz="2400" b="1" dirty="0" smtClean="0"/>
              <a:t>δράση</a:t>
            </a:r>
            <a:r>
              <a:rPr lang="el-GR" sz="2400" dirty="0" smtClean="0"/>
              <a:t> τους στο περιβάλλον των κυττάρων όπου ανήκουν. </a:t>
            </a:r>
          </a:p>
          <a:p>
            <a:endParaRPr lang="el-GR" sz="2400" dirty="0" smtClean="0"/>
          </a:p>
          <a:p>
            <a:r>
              <a:rPr lang="el-GR" sz="2400" dirty="0" smtClean="0"/>
              <a:t>Οι πρωτεΐνες  έχουν την ευθύνη της </a:t>
            </a:r>
            <a:r>
              <a:rPr lang="el-GR" sz="2400" b="1" dirty="0" smtClean="0"/>
              <a:t>δομικής ακεραιότητάς </a:t>
            </a:r>
            <a:r>
              <a:rPr lang="el-GR" sz="2400" dirty="0" smtClean="0"/>
              <a:t>τους και της </a:t>
            </a:r>
            <a:r>
              <a:rPr lang="el-GR" sz="2400" b="1" dirty="0" smtClean="0"/>
              <a:t>λειτουργίας</a:t>
            </a:r>
            <a:r>
              <a:rPr lang="el-GR" sz="2400" dirty="0" smtClean="0"/>
              <a:t> των κυττάρων: ως ένζυμα, καταλύουν συγκεκριμένες βιοχημικές αντιδράσεις.</a:t>
            </a:r>
          </a:p>
          <a:p>
            <a:r>
              <a:rPr lang="el-GR" sz="2400" dirty="0" smtClean="0"/>
              <a:t> </a:t>
            </a:r>
          </a:p>
          <a:p>
            <a:r>
              <a:rPr lang="el-GR" sz="2400" dirty="0" smtClean="0"/>
              <a:t>Πολλά υλικά όπως το </a:t>
            </a:r>
            <a:r>
              <a:rPr lang="el-GR" sz="2400" b="1" dirty="0" smtClean="0"/>
              <a:t>αυγό</a:t>
            </a:r>
            <a:r>
              <a:rPr lang="el-GR" sz="2400" dirty="0" smtClean="0"/>
              <a:t>, η </a:t>
            </a:r>
            <a:r>
              <a:rPr lang="el-GR" sz="2400" b="1" dirty="0" smtClean="0"/>
              <a:t>καζεΐνη</a:t>
            </a:r>
            <a:r>
              <a:rPr lang="el-GR" sz="2400" dirty="0" smtClean="0"/>
              <a:t> και η </a:t>
            </a:r>
            <a:r>
              <a:rPr lang="el-GR" sz="2400" b="1" dirty="0" smtClean="0"/>
              <a:t>ζωική κόλλα</a:t>
            </a:r>
            <a:r>
              <a:rPr lang="el-GR" sz="2400" dirty="0" smtClean="0"/>
              <a:t>, αλλά και μεγάλο πλήθος αντικειμένων με τα οποία ασχολείται ένας συντηρητής, όπως τα </a:t>
            </a:r>
            <a:r>
              <a:rPr lang="el-GR" sz="2400" b="1" dirty="0" smtClean="0"/>
              <a:t>οστά</a:t>
            </a:r>
            <a:r>
              <a:rPr lang="el-GR" sz="2400" dirty="0" smtClean="0"/>
              <a:t> και το </a:t>
            </a:r>
            <a:r>
              <a:rPr lang="el-GR" sz="2400" b="1" dirty="0" smtClean="0"/>
              <a:t>δέρμα</a:t>
            </a:r>
            <a:r>
              <a:rPr lang="el-GR" sz="2400" dirty="0" smtClean="0"/>
              <a:t>, είναι πρωτεϊνικής φύσεως.</a:t>
            </a:r>
          </a:p>
          <a:p>
            <a:endParaRPr lang="el-GR" sz="28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9638541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Πεπτιδικός δεσμός</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pic>
        <p:nvPicPr>
          <p:cNvPr id="95234" name="Picture 2" descr="http://upload.wikimedia.org/wikipedia/commons/c/c9/Peptide-Figure-Revised.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672" y="1268760"/>
            <a:ext cx="6085298" cy="46805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699792" y="5961855"/>
            <a:ext cx="4572000" cy="461665"/>
          </a:xfrm>
          <a:prstGeom prst="rect">
            <a:avLst/>
          </a:prstGeom>
        </p:spPr>
        <p:txBody>
          <a:bodyPr>
            <a:spAutoFit/>
          </a:bodyPr>
          <a:lstStyle/>
          <a:p>
            <a:pPr algn="ctr"/>
            <a:r>
              <a:rPr lang="el-GR" sz="1200" dirty="0"/>
              <a:t>http://en.wikipedia.org/wiki/Proteins#mediaviewer/File:Peptide-Figure-Revised.png</a:t>
            </a:r>
          </a:p>
        </p:txBody>
      </p:sp>
    </p:spTree>
    <p:extLst>
      <p:ext uri="{BB962C8B-B14F-4D97-AF65-F5344CB8AC3E}">
        <p14:creationId xmlns:p14="http://schemas.microsoft.com/office/powerpoint/2010/main" val="42750379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Ολιγοπεπτίδια </a:t>
            </a:r>
            <a:endParaRPr lang="el-GR" dirty="0"/>
          </a:p>
        </p:txBody>
      </p:sp>
      <p:sp>
        <p:nvSpPr>
          <p:cNvPr id="3" name="Content Placeholder 2"/>
          <p:cNvSpPr>
            <a:spLocks noGrp="1"/>
          </p:cNvSpPr>
          <p:nvPr>
            <p:ph idx="1"/>
          </p:nvPr>
        </p:nvSpPr>
        <p:spPr>
          <a:xfrm>
            <a:off x="457200" y="5373216"/>
            <a:ext cx="8229600" cy="864096"/>
          </a:xfrm>
        </p:spPr>
        <p:txBody>
          <a:bodyPr/>
          <a:lstStyle/>
          <a:p>
            <a:r>
              <a:rPr lang="el-GR" dirty="0" smtClean="0"/>
              <a:t>Τετραπεπτίδιο: </a:t>
            </a:r>
            <a:r>
              <a:rPr lang="en-US" b="1" dirty="0" smtClean="0">
                <a:solidFill>
                  <a:srgbClr val="00B050"/>
                </a:solidFill>
              </a:rPr>
              <a:t>Val</a:t>
            </a:r>
            <a:r>
              <a:rPr lang="en-US" b="1" dirty="0" smtClean="0"/>
              <a:t>-Gly-Ser-</a:t>
            </a:r>
            <a:r>
              <a:rPr lang="en-US" b="1" dirty="0" smtClean="0">
                <a:solidFill>
                  <a:srgbClr val="4545C3"/>
                </a:solidFill>
              </a:rPr>
              <a:t>Ala</a:t>
            </a:r>
            <a:r>
              <a:rPr lang="el-GR" dirty="0" smtClean="0"/>
              <a:t> </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pic>
        <p:nvPicPr>
          <p:cNvPr id="68610" name="Picture 2" descr="http://upload.wikimedia.org/wikipedia/commons/thumb/0/08/Tetrapeptide_structural_formulae_v.1.png/1280px-Tetrapeptide_structural_formulae_v.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754352"/>
            <a:ext cx="6648673" cy="202576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rot="16200000">
            <a:off x="6246922" y="2812254"/>
            <a:ext cx="4572000" cy="430887"/>
          </a:xfrm>
          <a:prstGeom prst="rect">
            <a:avLst/>
          </a:prstGeom>
        </p:spPr>
        <p:txBody>
          <a:bodyPr>
            <a:spAutoFit/>
          </a:bodyPr>
          <a:lstStyle/>
          <a:p>
            <a:r>
              <a:rPr lang="el-GR" sz="1100" dirty="0"/>
              <a:t>http://en.wikipedia.org/wiki/Peptide#mediaviewer/File:Tetrapeptide_structural_formulae_v.1.png</a:t>
            </a:r>
          </a:p>
        </p:txBody>
      </p:sp>
      <p:sp>
        <p:nvSpPr>
          <p:cNvPr id="6" name="Rectangle 5"/>
          <p:cNvSpPr/>
          <p:nvPr/>
        </p:nvSpPr>
        <p:spPr>
          <a:xfrm>
            <a:off x="2915816" y="2060848"/>
            <a:ext cx="1368152" cy="1512168"/>
          </a:xfrm>
          <a:prstGeom prst="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8" name="Rectangle 7"/>
          <p:cNvSpPr/>
          <p:nvPr/>
        </p:nvSpPr>
        <p:spPr>
          <a:xfrm>
            <a:off x="4283968" y="1553315"/>
            <a:ext cx="1512168" cy="2323881"/>
          </a:xfrm>
          <a:prstGeom prst="rect">
            <a:avLst/>
          </a:prstGeom>
          <a:noFill/>
          <a:ln>
            <a:solidFill>
              <a:schemeClr val="accent6">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1403648" y="4286652"/>
            <a:ext cx="582275" cy="369332"/>
          </a:xfrm>
          <a:prstGeom prst="rect">
            <a:avLst/>
          </a:prstGeom>
        </p:spPr>
        <p:txBody>
          <a:bodyPr wrap="none">
            <a:spAutoFit/>
          </a:bodyPr>
          <a:lstStyle/>
          <a:p>
            <a:r>
              <a:rPr lang="en-US" b="1" dirty="0" smtClean="0">
                <a:solidFill>
                  <a:srgbClr val="00B050"/>
                </a:solidFill>
              </a:rPr>
              <a:t>Val</a:t>
            </a:r>
            <a:r>
              <a:rPr lang="el-GR" dirty="0" smtClean="0"/>
              <a:t> </a:t>
            </a:r>
            <a:endParaRPr lang="el-GR" dirty="0"/>
          </a:p>
        </p:txBody>
      </p:sp>
      <p:sp>
        <p:nvSpPr>
          <p:cNvPr id="9" name="Rectangle 8"/>
          <p:cNvSpPr/>
          <p:nvPr/>
        </p:nvSpPr>
        <p:spPr>
          <a:xfrm>
            <a:off x="3321610" y="3751902"/>
            <a:ext cx="556563" cy="369332"/>
          </a:xfrm>
          <a:prstGeom prst="rect">
            <a:avLst/>
          </a:prstGeom>
        </p:spPr>
        <p:txBody>
          <a:bodyPr wrap="none">
            <a:spAutoFit/>
          </a:bodyPr>
          <a:lstStyle/>
          <a:p>
            <a:r>
              <a:rPr lang="en-US" b="1" dirty="0" smtClean="0"/>
              <a:t>Gly</a:t>
            </a:r>
            <a:endParaRPr lang="el-GR" dirty="0"/>
          </a:p>
        </p:txBody>
      </p:sp>
      <p:sp>
        <p:nvSpPr>
          <p:cNvPr id="10" name="Rectangle 9"/>
          <p:cNvSpPr/>
          <p:nvPr/>
        </p:nvSpPr>
        <p:spPr>
          <a:xfrm>
            <a:off x="5040052" y="4013229"/>
            <a:ext cx="620683" cy="369332"/>
          </a:xfrm>
          <a:prstGeom prst="rect">
            <a:avLst/>
          </a:prstGeom>
        </p:spPr>
        <p:txBody>
          <a:bodyPr wrap="none">
            <a:spAutoFit/>
          </a:bodyPr>
          <a:lstStyle/>
          <a:p>
            <a:r>
              <a:rPr lang="en-US" b="1" dirty="0" smtClean="0"/>
              <a:t>Ser</a:t>
            </a:r>
            <a:r>
              <a:rPr lang="el-GR" dirty="0" smtClean="0"/>
              <a:t> </a:t>
            </a:r>
            <a:endParaRPr lang="el-GR" dirty="0"/>
          </a:p>
        </p:txBody>
      </p:sp>
      <p:sp>
        <p:nvSpPr>
          <p:cNvPr id="11" name="Rectangle 10"/>
          <p:cNvSpPr/>
          <p:nvPr/>
        </p:nvSpPr>
        <p:spPr>
          <a:xfrm>
            <a:off x="6505695" y="3692530"/>
            <a:ext cx="607859" cy="369332"/>
          </a:xfrm>
          <a:prstGeom prst="rect">
            <a:avLst/>
          </a:prstGeom>
        </p:spPr>
        <p:txBody>
          <a:bodyPr wrap="none">
            <a:spAutoFit/>
          </a:bodyPr>
          <a:lstStyle/>
          <a:p>
            <a:r>
              <a:rPr lang="en-US" b="1" dirty="0" smtClean="0">
                <a:solidFill>
                  <a:srgbClr val="4545C3"/>
                </a:solidFill>
              </a:rPr>
              <a:t>Ala</a:t>
            </a:r>
            <a:r>
              <a:rPr lang="el-GR" dirty="0" smtClean="0"/>
              <a:t> </a:t>
            </a:r>
            <a:endParaRPr lang="el-GR" dirty="0"/>
          </a:p>
        </p:txBody>
      </p:sp>
    </p:spTree>
    <p:extLst>
      <p:ext uri="{BB962C8B-B14F-4D97-AF65-F5344CB8AC3E}">
        <p14:creationId xmlns:p14="http://schemas.microsoft.com/office/powerpoint/2010/main" val="37034249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Συνήθη ολιγοπεπτίδια</a:t>
            </a:r>
            <a:endParaRPr lang="el-GR" dirty="0"/>
          </a:p>
        </p:txBody>
      </p:sp>
      <p:sp>
        <p:nvSpPr>
          <p:cNvPr id="3" name="Content Placeholder 2"/>
          <p:cNvSpPr>
            <a:spLocks noGrp="1"/>
          </p:cNvSpPr>
          <p:nvPr>
            <p:ph idx="1"/>
          </p:nvPr>
        </p:nvSpPr>
        <p:spPr>
          <a:xfrm>
            <a:off x="457200" y="1196752"/>
            <a:ext cx="3538736" cy="5040560"/>
          </a:xfrm>
        </p:spPr>
        <p:txBody>
          <a:bodyPr>
            <a:normAutofit lnSpcReduction="10000"/>
          </a:bodyPr>
          <a:lstStyle/>
          <a:p>
            <a:r>
              <a:rPr lang="el-GR" dirty="0" smtClean="0"/>
              <a:t>Ασπαρτάμη: Μεθυλεστέρας </a:t>
            </a:r>
            <a:r>
              <a:rPr lang="el-GR" dirty="0" smtClean="0">
                <a:solidFill>
                  <a:srgbClr val="00B0F0"/>
                </a:solidFill>
              </a:rPr>
              <a:t>ασπαρτικού οξέος </a:t>
            </a:r>
            <a:r>
              <a:rPr lang="el-GR" dirty="0" smtClean="0"/>
              <a:t>και </a:t>
            </a:r>
            <a:r>
              <a:rPr lang="el-GR" dirty="0" smtClean="0">
                <a:solidFill>
                  <a:srgbClr val="C00000"/>
                </a:solidFill>
              </a:rPr>
              <a:t>φαινυλ-αλανίνης </a:t>
            </a:r>
            <a:r>
              <a:rPr lang="el-GR" dirty="0" smtClean="0"/>
              <a:t>(γλυκαντική ύλη, 200 φορές γλυκύτερη από το καλαμοσάκχαρο)</a:t>
            </a:r>
          </a:p>
          <a:p>
            <a:endParaRPr lang="el-GR" dirty="0"/>
          </a:p>
          <a:p>
            <a:r>
              <a:rPr lang="el-GR" dirty="0" smtClean="0"/>
              <a:t>Καρνοσίνη</a:t>
            </a:r>
          </a:p>
          <a:p>
            <a:r>
              <a:rPr lang="el-GR" dirty="0" smtClean="0">
                <a:solidFill>
                  <a:srgbClr val="4545C3"/>
                </a:solidFill>
              </a:rPr>
              <a:t>β-αλανίνη </a:t>
            </a:r>
            <a:r>
              <a:rPr lang="el-GR" dirty="0" smtClean="0"/>
              <a:t>και </a:t>
            </a:r>
            <a:r>
              <a:rPr lang="el-GR" dirty="0" smtClean="0">
                <a:solidFill>
                  <a:srgbClr val="C00000"/>
                </a:solidFill>
              </a:rPr>
              <a:t>ιστιδίνη </a:t>
            </a:r>
          </a:p>
          <a:p>
            <a:r>
              <a:rPr lang="el-GR" dirty="0" smtClean="0"/>
              <a:t>(απαντάται στους μυς και στους εγκεφαλικούς ιστούς)</a:t>
            </a:r>
          </a:p>
          <a:p>
            <a:endParaRPr lang="el-GR" dirty="0" smtClean="0"/>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pic>
        <p:nvPicPr>
          <p:cNvPr id="71682" name="Picture 2" descr="http://upload.wikimedia.org/wikipedia/commons/thumb/f/f0/Aspartame.svg/470px-Aspartame.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042176"/>
            <a:ext cx="3309471" cy="1971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119739" y="3149814"/>
            <a:ext cx="2646040" cy="415498"/>
          </a:xfrm>
          <a:prstGeom prst="rect">
            <a:avLst/>
          </a:prstGeom>
        </p:spPr>
        <p:txBody>
          <a:bodyPr wrap="square">
            <a:spAutoFit/>
          </a:bodyPr>
          <a:lstStyle/>
          <a:p>
            <a:r>
              <a:rPr lang="el-GR" sz="1050" dirty="0"/>
              <a:t>http://en.wikipedia.org/wiki/Aspartame#mediaviewer/File:Aspartame.svg</a:t>
            </a:r>
          </a:p>
        </p:txBody>
      </p:sp>
      <p:sp>
        <p:nvSpPr>
          <p:cNvPr id="8" name="Rectangle 7"/>
          <p:cNvSpPr/>
          <p:nvPr/>
        </p:nvSpPr>
        <p:spPr>
          <a:xfrm>
            <a:off x="4838682" y="1633388"/>
            <a:ext cx="1533517" cy="1380388"/>
          </a:xfrm>
          <a:prstGeom prst="rect">
            <a:avLst/>
          </a:prstGeom>
          <a:noFill/>
          <a:ln>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9" name="Rectangle 8"/>
          <p:cNvSpPr/>
          <p:nvPr/>
        </p:nvSpPr>
        <p:spPr>
          <a:xfrm>
            <a:off x="6454551" y="1025352"/>
            <a:ext cx="1642943" cy="1988424"/>
          </a:xfrm>
          <a:prstGeom prst="rect">
            <a:avLst/>
          </a:prstGeom>
          <a:noFill/>
          <a:ln>
            <a:solidFill>
              <a:schemeClr val="accent6">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Oval 6"/>
          <p:cNvSpPr/>
          <p:nvPr/>
        </p:nvSpPr>
        <p:spPr>
          <a:xfrm>
            <a:off x="7380312" y="1988840"/>
            <a:ext cx="864096" cy="50405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71684" name="Picture 4" descr="http://upload.wikimedia.org/wikipedia/commons/thumb/2/26/Carnosine-2D-skeletal.png/1280px-Carnosine-2D-skelet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7101" y="3773595"/>
            <a:ext cx="3458033" cy="19559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119738" y="5830965"/>
            <a:ext cx="4024261" cy="400110"/>
          </a:xfrm>
          <a:prstGeom prst="rect">
            <a:avLst/>
          </a:prstGeom>
        </p:spPr>
        <p:txBody>
          <a:bodyPr wrap="square">
            <a:spAutoFit/>
          </a:bodyPr>
          <a:lstStyle/>
          <a:p>
            <a:r>
              <a:rPr lang="el-GR" sz="1000" dirty="0"/>
              <a:t>http://en.wikipedia.org/wiki/Carnosine#mediaviewer/File:Carnosine-2D-skeletal.png</a:t>
            </a:r>
          </a:p>
        </p:txBody>
      </p:sp>
      <p:sp>
        <p:nvSpPr>
          <p:cNvPr id="6" name="Right Arrow 5"/>
          <p:cNvSpPr/>
          <p:nvPr/>
        </p:nvSpPr>
        <p:spPr>
          <a:xfrm>
            <a:off x="3923928" y="2204864"/>
            <a:ext cx="648072" cy="808912"/>
          </a:xfrm>
          <a:prstGeom prst="rightArrow">
            <a:avLst/>
          </a:prstGeo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3" name="Right Arrow 12"/>
          <p:cNvSpPr/>
          <p:nvPr/>
        </p:nvSpPr>
        <p:spPr>
          <a:xfrm>
            <a:off x="3923928" y="4347114"/>
            <a:ext cx="648072" cy="808912"/>
          </a:xfrm>
          <a:prstGeom prst="rightArrow">
            <a:avLst/>
          </a:prstGeo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4" name="Rectangle 13"/>
          <p:cNvSpPr/>
          <p:nvPr/>
        </p:nvSpPr>
        <p:spPr>
          <a:xfrm>
            <a:off x="4937331" y="4349157"/>
            <a:ext cx="1533517" cy="1380388"/>
          </a:xfrm>
          <a:prstGeom prst="rect">
            <a:avLst/>
          </a:prstGeom>
          <a:noFill/>
          <a:ln>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 name="Rectangle 14"/>
          <p:cNvSpPr/>
          <p:nvPr/>
        </p:nvSpPr>
        <p:spPr>
          <a:xfrm>
            <a:off x="6553200" y="3741121"/>
            <a:ext cx="1642943" cy="1988424"/>
          </a:xfrm>
          <a:prstGeom prst="rect">
            <a:avLst/>
          </a:prstGeom>
          <a:noFill/>
          <a:ln>
            <a:solidFill>
              <a:schemeClr val="accent6">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7067880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Πολυπεπτίδια, πρωτεϊνες</a:t>
            </a:r>
            <a:endParaRPr lang="el-GR" dirty="0"/>
          </a:p>
        </p:txBody>
      </p:sp>
      <p:sp>
        <p:nvSpPr>
          <p:cNvPr id="3" name="Content Placeholder 2"/>
          <p:cNvSpPr>
            <a:spLocks noGrp="1"/>
          </p:cNvSpPr>
          <p:nvPr>
            <p:ph idx="1"/>
          </p:nvPr>
        </p:nvSpPr>
        <p:spPr>
          <a:xfrm>
            <a:off x="323528" y="4041442"/>
            <a:ext cx="8496944" cy="2306293"/>
          </a:xfrm>
        </p:spPr>
        <p:txBody>
          <a:bodyPr>
            <a:noAutofit/>
          </a:bodyPr>
          <a:lstStyle/>
          <a:p>
            <a:r>
              <a:rPr lang="el-GR" dirty="0" smtClean="0"/>
              <a:t>Η πολυπεπτιδική αλυσίδα συντίθεται από μεγάλο αριθμό αμινοξέων</a:t>
            </a:r>
          </a:p>
          <a:p>
            <a:r>
              <a:rPr lang="el-GR" dirty="0" smtClean="0"/>
              <a:t>Συχνά παρατηρούνται </a:t>
            </a:r>
            <a:r>
              <a:rPr lang="el-GR" b="1" dirty="0" smtClean="0"/>
              <a:t>επαναλήψεις</a:t>
            </a:r>
            <a:r>
              <a:rPr lang="el-GR" dirty="0" smtClean="0"/>
              <a:t> ίδιων αμινοξέων</a:t>
            </a:r>
          </a:p>
          <a:p>
            <a:r>
              <a:rPr lang="el-GR" dirty="0" smtClean="0"/>
              <a:t>Ο </a:t>
            </a:r>
            <a:r>
              <a:rPr lang="el-GR" b="1" dirty="0" smtClean="0"/>
              <a:t>ακριβής αριθμός </a:t>
            </a:r>
            <a:r>
              <a:rPr lang="el-GR" dirty="0" smtClean="0"/>
              <a:t>σε κάθε αμινοξύ, και η </a:t>
            </a:r>
            <a:r>
              <a:rPr lang="el-GR" b="1" dirty="0" smtClean="0"/>
              <a:t>αλληλουχία</a:t>
            </a:r>
            <a:r>
              <a:rPr lang="el-GR" dirty="0" smtClean="0"/>
              <a:t> των διαφορετικών αμινοξέων δίνουν την ταυτότητα στην πολυπεπτιδική αλυσίδα</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32</a:t>
            </a:fld>
            <a:endParaRPr lang="el-GR" dirty="0"/>
          </a:p>
        </p:txBody>
      </p:sp>
      <p:grpSp>
        <p:nvGrpSpPr>
          <p:cNvPr id="5" name="4 - Ομάδα"/>
          <p:cNvGrpSpPr/>
          <p:nvPr/>
        </p:nvGrpSpPr>
        <p:grpSpPr>
          <a:xfrm>
            <a:off x="1619672" y="1592775"/>
            <a:ext cx="6305933" cy="717800"/>
            <a:chOff x="928662" y="4429132"/>
            <a:chExt cx="7786742" cy="642942"/>
          </a:xfrm>
        </p:grpSpPr>
        <p:cxnSp>
          <p:nvCxnSpPr>
            <p:cNvPr id="6" name="5 - Ευθεία γραμμή σύνδεσης"/>
            <p:cNvCxnSpPr/>
            <p:nvPr/>
          </p:nvCxnSpPr>
          <p:spPr>
            <a:xfrm>
              <a:off x="1035819" y="4786322"/>
              <a:ext cx="7072362"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 name="6 - Ορθογώνιο"/>
            <p:cNvSpPr/>
            <p:nvPr/>
          </p:nvSpPr>
          <p:spPr>
            <a:xfrm>
              <a:off x="928662" y="4500570"/>
              <a:ext cx="928694" cy="500066"/>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8" name="7 - Ισοσκελές τρίγωνο"/>
            <p:cNvSpPr/>
            <p:nvPr/>
          </p:nvSpPr>
          <p:spPr>
            <a:xfrm>
              <a:off x="2285984" y="4429132"/>
              <a:ext cx="785818" cy="571504"/>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9" name="8 - Έλλειψη"/>
            <p:cNvSpPr/>
            <p:nvPr/>
          </p:nvSpPr>
          <p:spPr>
            <a:xfrm>
              <a:off x="3500430" y="4500570"/>
              <a:ext cx="928694" cy="500066"/>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9 - Ισοσκελές τρίγωνο"/>
            <p:cNvSpPr/>
            <p:nvPr/>
          </p:nvSpPr>
          <p:spPr>
            <a:xfrm>
              <a:off x="4786314" y="4429132"/>
              <a:ext cx="785818" cy="571504"/>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1" name="10 - Ισοσκελές τρίγωνο"/>
            <p:cNvSpPr/>
            <p:nvPr/>
          </p:nvSpPr>
          <p:spPr>
            <a:xfrm>
              <a:off x="5857884" y="4429132"/>
              <a:ext cx="785818" cy="571504"/>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11 - Έλλειψη"/>
            <p:cNvSpPr/>
            <p:nvPr/>
          </p:nvSpPr>
          <p:spPr>
            <a:xfrm>
              <a:off x="7000892" y="4429132"/>
              <a:ext cx="357190" cy="6429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3" name="12 - Ορθογώνιο"/>
            <p:cNvSpPr/>
            <p:nvPr/>
          </p:nvSpPr>
          <p:spPr>
            <a:xfrm>
              <a:off x="7715272" y="4500570"/>
              <a:ext cx="1000132" cy="500066"/>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sp>
        <p:nvSpPr>
          <p:cNvPr id="14" name="27 - TextBox"/>
          <p:cNvSpPr txBox="1"/>
          <p:nvPr/>
        </p:nvSpPr>
        <p:spPr>
          <a:xfrm>
            <a:off x="2929294" y="3197020"/>
            <a:ext cx="3000396" cy="646331"/>
          </a:xfrm>
          <a:prstGeom prst="rect">
            <a:avLst/>
          </a:prstGeom>
          <a:noFill/>
        </p:spPr>
        <p:txBody>
          <a:bodyPr wrap="square" rtlCol="0">
            <a:spAutoFit/>
          </a:bodyPr>
          <a:lstStyle/>
          <a:p>
            <a:pPr algn="ctr"/>
            <a:r>
              <a:rPr lang="el-GR" dirty="0" smtClean="0"/>
              <a:t>Πρωτεΐνη, ή πεπτίδιο (</a:t>
            </a:r>
            <a:r>
              <a:rPr lang="el-GR" b="1" dirty="0" smtClean="0"/>
              <a:t>ενωμένα</a:t>
            </a:r>
            <a:r>
              <a:rPr lang="el-GR" dirty="0" smtClean="0"/>
              <a:t> αμινοξέα, </a:t>
            </a:r>
            <a:r>
              <a:rPr lang="el-GR" b="1" dirty="0" smtClean="0"/>
              <a:t>Α</a:t>
            </a:r>
            <a:r>
              <a:rPr lang="el-GR" dirty="0" smtClean="0"/>
              <a:t>)</a:t>
            </a:r>
            <a:endParaRPr lang="el-GR" dirty="0"/>
          </a:p>
        </p:txBody>
      </p:sp>
      <p:sp>
        <p:nvSpPr>
          <p:cNvPr id="15" name="Rectangle 14"/>
          <p:cNvSpPr/>
          <p:nvPr/>
        </p:nvSpPr>
        <p:spPr>
          <a:xfrm>
            <a:off x="1778114" y="2656757"/>
            <a:ext cx="479618" cy="369332"/>
          </a:xfrm>
          <a:prstGeom prst="rect">
            <a:avLst/>
          </a:prstGeom>
        </p:spPr>
        <p:txBody>
          <a:bodyPr wrap="none">
            <a:spAutoFit/>
          </a:bodyPr>
          <a:lstStyle/>
          <a:p>
            <a:r>
              <a:rPr lang="el-GR" b="1" dirty="0" smtClean="0"/>
              <a:t>Α1</a:t>
            </a:r>
            <a:endParaRPr lang="el-GR" b="1" dirty="0"/>
          </a:p>
        </p:txBody>
      </p:sp>
      <p:sp>
        <p:nvSpPr>
          <p:cNvPr id="16" name="Rectangle 15"/>
          <p:cNvSpPr/>
          <p:nvPr/>
        </p:nvSpPr>
        <p:spPr>
          <a:xfrm>
            <a:off x="7280828" y="2590195"/>
            <a:ext cx="479618" cy="369332"/>
          </a:xfrm>
          <a:prstGeom prst="rect">
            <a:avLst/>
          </a:prstGeom>
        </p:spPr>
        <p:txBody>
          <a:bodyPr wrap="none">
            <a:spAutoFit/>
          </a:bodyPr>
          <a:lstStyle/>
          <a:p>
            <a:r>
              <a:rPr lang="el-GR" b="1" dirty="0" smtClean="0"/>
              <a:t>Α1</a:t>
            </a:r>
            <a:endParaRPr lang="el-GR" b="1" dirty="0"/>
          </a:p>
        </p:txBody>
      </p:sp>
      <p:sp>
        <p:nvSpPr>
          <p:cNvPr id="17" name="Rectangle 16"/>
          <p:cNvSpPr/>
          <p:nvPr/>
        </p:nvSpPr>
        <p:spPr>
          <a:xfrm>
            <a:off x="2797251" y="2643466"/>
            <a:ext cx="479618" cy="369332"/>
          </a:xfrm>
          <a:prstGeom prst="rect">
            <a:avLst/>
          </a:prstGeom>
        </p:spPr>
        <p:txBody>
          <a:bodyPr wrap="none">
            <a:spAutoFit/>
          </a:bodyPr>
          <a:lstStyle/>
          <a:p>
            <a:r>
              <a:rPr lang="el-GR" b="1" dirty="0" smtClean="0"/>
              <a:t>Α2</a:t>
            </a:r>
            <a:endParaRPr lang="el-GR" b="1" dirty="0"/>
          </a:p>
        </p:txBody>
      </p:sp>
      <p:sp>
        <p:nvSpPr>
          <p:cNvPr id="18" name="Rectangle 17"/>
          <p:cNvSpPr/>
          <p:nvPr/>
        </p:nvSpPr>
        <p:spPr>
          <a:xfrm>
            <a:off x="4822092" y="2656757"/>
            <a:ext cx="479618" cy="369332"/>
          </a:xfrm>
          <a:prstGeom prst="rect">
            <a:avLst/>
          </a:prstGeom>
        </p:spPr>
        <p:txBody>
          <a:bodyPr wrap="none">
            <a:spAutoFit/>
          </a:bodyPr>
          <a:lstStyle/>
          <a:p>
            <a:r>
              <a:rPr lang="el-GR" b="1" dirty="0" smtClean="0"/>
              <a:t>Α2</a:t>
            </a:r>
            <a:endParaRPr lang="el-GR" b="1" dirty="0"/>
          </a:p>
        </p:txBody>
      </p:sp>
      <p:sp>
        <p:nvSpPr>
          <p:cNvPr id="19" name="Rectangle 18"/>
          <p:cNvSpPr/>
          <p:nvPr/>
        </p:nvSpPr>
        <p:spPr>
          <a:xfrm>
            <a:off x="5689881" y="2629597"/>
            <a:ext cx="479618" cy="369332"/>
          </a:xfrm>
          <a:prstGeom prst="rect">
            <a:avLst/>
          </a:prstGeom>
        </p:spPr>
        <p:txBody>
          <a:bodyPr wrap="none">
            <a:spAutoFit/>
          </a:bodyPr>
          <a:lstStyle/>
          <a:p>
            <a:r>
              <a:rPr lang="el-GR" b="1" dirty="0" smtClean="0"/>
              <a:t>Α2</a:t>
            </a:r>
            <a:endParaRPr lang="el-GR" b="1" dirty="0"/>
          </a:p>
        </p:txBody>
      </p:sp>
      <p:sp>
        <p:nvSpPr>
          <p:cNvPr id="20" name="Rectangle 19"/>
          <p:cNvSpPr/>
          <p:nvPr/>
        </p:nvSpPr>
        <p:spPr>
          <a:xfrm>
            <a:off x="3876290" y="2643466"/>
            <a:ext cx="479618" cy="369332"/>
          </a:xfrm>
          <a:prstGeom prst="rect">
            <a:avLst/>
          </a:prstGeom>
        </p:spPr>
        <p:txBody>
          <a:bodyPr wrap="none">
            <a:spAutoFit/>
          </a:bodyPr>
          <a:lstStyle/>
          <a:p>
            <a:r>
              <a:rPr lang="el-GR" b="1" dirty="0" smtClean="0"/>
              <a:t>Α3</a:t>
            </a:r>
            <a:endParaRPr lang="el-GR" b="1" dirty="0"/>
          </a:p>
        </p:txBody>
      </p:sp>
      <p:sp>
        <p:nvSpPr>
          <p:cNvPr id="21" name="Rectangle 20"/>
          <p:cNvSpPr/>
          <p:nvPr/>
        </p:nvSpPr>
        <p:spPr>
          <a:xfrm>
            <a:off x="6441965" y="2595487"/>
            <a:ext cx="479618" cy="369332"/>
          </a:xfrm>
          <a:prstGeom prst="rect">
            <a:avLst/>
          </a:prstGeom>
        </p:spPr>
        <p:txBody>
          <a:bodyPr wrap="none">
            <a:spAutoFit/>
          </a:bodyPr>
          <a:lstStyle/>
          <a:p>
            <a:r>
              <a:rPr lang="el-GR" b="1" dirty="0" smtClean="0"/>
              <a:t>Α4</a:t>
            </a:r>
            <a:endParaRPr lang="el-GR" b="1" dirty="0"/>
          </a:p>
        </p:txBody>
      </p:sp>
      <p:cxnSp>
        <p:nvCxnSpPr>
          <p:cNvPr id="23" name="Straight Connector 22"/>
          <p:cNvCxnSpPr>
            <a:stCxn id="7" idx="1"/>
          </p:cNvCxnSpPr>
          <p:nvPr/>
        </p:nvCxnSpPr>
        <p:spPr>
          <a:xfrm flipH="1" flipV="1">
            <a:off x="1187624" y="1951675"/>
            <a:ext cx="432048"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3" idx="3"/>
          </p:cNvCxnSpPr>
          <p:nvPr/>
        </p:nvCxnSpPr>
        <p:spPr>
          <a:xfrm flipV="1">
            <a:off x="7925605" y="1951675"/>
            <a:ext cx="404969"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95621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Η όξινη υδρόλυση των πρωτεϊνών </a:t>
            </a:r>
            <a:br>
              <a:rPr lang="el-GR" dirty="0" smtClean="0"/>
            </a:br>
            <a:r>
              <a:rPr lang="el-GR" dirty="0" smtClean="0"/>
              <a:t>(1 από 2)</a:t>
            </a:r>
            <a:endParaRPr lang="el-GR" dirty="0"/>
          </a:p>
        </p:txBody>
      </p:sp>
      <p:sp>
        <p:nvSpPr>
          <p:cNvPr id="3" name="2 - Θέση περιεχομένου"/>
          <p:cNvSpPr>
            <a:spLocks noGrp="1"/>
          </p:cNvSpPr>
          <p:nvPr>
            <p:ph idx="1"/>
          </p:nvPr>
        </p:nvSpPr>
        <p:spPr>
          <a:xfrm>
            <a:off x="457200" y="1196752"/>
            <a:ext cx="8229600" cy="5446958"/>
          </a:xfrm>
        </p:spPr>
        <p:txBody>
          <a:bodyPr>
            <a:normAutofit fontScale="92500" lnSpcReduction="10000"/>
          </a:bodyPr>
          <a:lstStyle/>
          <a:p>
            <a:r>
              <a:rPr lang="el-GR" sz="2400" dirty="0" smtClean="0"/>
              <a:t>Με την επίδραση πυκνού οξέος τα </a:t>
            </a:r>
            <a:r>
              <a:rPr lang="el-GR" sz="2400" b="1" dirty="0" smtClean="0"/>
              <a:t>πεπτίδια</a:t>
            </a:r>
            <a:r>
              <a:rPr lang="el-GR" sz="2400" dirty="0" smtClean="0"/>
              <a:t> και οι </a:t>
            </a:r>
            <a:r>
              <a:rPr lang="el-GR" sz="2400" b="1" dirty="0" smtClean="0"/>
              <a:t>πρωτεΐνες</a:t>
            </a:r>
            <a:r>
              <a:rPr lang="el-GR" sz="2400" dirty="0" smtClean="0"/>
              <a:t> </a:t>
            </a:r>
            <a:r>
              <a:rPr lang="el-GR" sz="2400" b="1" dirty="0" smtClean="0"/>
              <a:t>υδρολύονται</a:t>
            </a:r>
            <a:r>
              <a:rPr lang="el-GR" sz="2400" dirty="0" smtClean="0"/>
              <a:t>, δηλ. διασπάται ο πεπτιδικός δεσμός και παράγονται ελεύθερα τα αμινοξέα της αλυσίδας τους. </a:t>
            </a:r>
          </a:p>
          <a:p>
            <a:endParaRPr lang="el-GR" sz="2400" dirty="0" smtClean="0"/>
          </a:p>
          <a:p>
            <a:endParaRPr lang="el-GR" sz="2400" dirty="0" smtClean="0"/>
          </a:p>
          <a:p>
            <a:endParaRPr lang="el-GR" sz="2400" dirty="0" smtClean="0"/>
          </a:p>
          <a:p>
            <a:endParaRPr lang="el-GR" sz="2400" dirty="0" smtClean="0"/>
          </a:p>
          <a:p>
            <a:r>
              <a:rPr lang="el-GR" sz="2400" dirty="0" smtClean="0"/>
              <a:t>Συνήθως χρησιμοποιείται </a:t>
            </a:r>
            <a:r>
              <a:rPr lang="el-GR" sz="2400" b="1" dirty="0" smtClean="0"/>
              <a:t>υδροχλωρικό οξύ 6Ν </a:t>
            </a:r>
            <a:r>
              <a:rPr lang="el-GR" sz="2400" dirty="0" smtClean="0"/>
              <a:t>σε </a:t>
            </a:r>
            <a:r>
              <a:rPr lang="el-GR" sz="2400" b="1" dirty="0" smtClean="0"/>
              <a:t>110° C</a:t>
            </a:r>
            <a:r>
              <a:rPr lang="el-GR" sz="2400" dirty="0" smtClean="0"/>
              <a:t>, σε </a:t>
            </a:r>
            <a:r>
              <a:rPr lang="el-GR" sz="2400" b="1" dirty="0" smtClean="0"/>
              <a:t>ατμόσφαιρα αζώτου </a:t>
            </a:r>
            <a:r>
              <a:rPr lang="el-GR" sz="2400" dirty="0" smtClean="0"/>
              <a:t>επί 20 ώρες. </a:t>
            </a:r>
          </a:p>
          <a:p>
            <a:r>
              <a:rPr lang="el-GR" sz="2400" dirty="0" smtClean="0"/>
              <a:t>Κάτω από αυτές τις σχετικά δραστικές συνθήκες, ελευθερώνονται τα αμινοξέα </a:t>
            </a:r>
          </a:p>
          <a:p>
            <a:r>
              <a:rPr lang="el-GR" sz="2400" dirty="0" smtClean="0"/>
              <a:t>Η </a:t>
            </a:r>
            <a:r>
              <a:rPr lang="el-GR" sz="2400" dirty="0" smtClean="0">
                <a:solidFill>
                  <a:srgbClr val="4545C3"/>
                </a:solidFill>
              </a:rPr>
              <a:t>ατμόσφαιρα αζώτου (</a:t>
            </a:r>
            <a:r>
              <a:rPr lang="el-GR" sz="2400" b="1" dirty="0" smtClean="0">
                <a:solidFill>
                  <a:srgbClr val="4545C3"/>
                </a:solidFill>
              </a:rPr>
              <a:t>Ν</a:t>
            </a:r>
            <a:r>
              <a:rPr lang="el-GR" sz="2400" b="1" baseline="-25000" dirty="0" smtClean="0">
                <a:solidFill>
                  <a:srgbClr val="4545C3"/>
                </a:solidFill>
              </a:rPr>
              <a:t>2</a:t>
            </a:r>
            <a:r>
              <a:rPr lang="el-GR" sz="2400" dirty="0" smtClean="0">
                <a:solidFill>
                  <a:srgbClr val="4545C3"/>
                </a:solidFill>
              </a:rPr>
              <a:t>) </a:t>
            </a:r>
            <a:r>
              <a:rPr lang="el-GR" sz="2400" dirty="0" smtClean="0"/>
              <a:t>προστατεύει από την οξείδωση την ασπαραγίνη, γλουταμίνη, σερίνη, τρυπτοφάνη, κυστεΐνη και θρεονίνη, από περαιτέρω αλλοίωση (π.χ. οξείδωση από το οξυγόνο της ατμόσφαιρας).</a:t>
            </a:r>
            <a:endParaRPr lang="el-GR" sz="24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33</a:t>
            </a:fld>
            <a:endParaRPr lang="el-GR" dirty="0"/>
          </a:p>
        </p:txBody>
      </p:sp>
      <p:grpSp>
        <p:nvGrpSpPr>
          <p:cNvPr id="10" name="9 - Ομάδα"/>
          <p:cNvGrpSpPr/>
          <p:nvPr/>
        </p:nvGrpSpPr>
        <p:grpSpPr>
          <a:xfrm>
            <a:off x="1357290" y="2143116"/>
            <a:ext cx="6429420" cy="1440902"/>
            <a:chOff x="1357290" y="2143116"/>
            <a:chExt cx="6429420" cy="1440902"/>
          </a:xfrm>
        </p:grpSpPr>
        <p:pic>
          <p:nvPicPr>
            <p:cNvPr id="117761" name="Εικόνα 26"/>
            <p:cNvPicPr>
              <a:picLocks noChangeAspect="1" noChangeArrowheads="1"/>
            </p:cNvPicPr>
            <p:nvPr/>
          </p:nvPicPr>
          <p:blipFill>
            <a:blip r:embed="rId2"/>
            <a:srcRect/>
            <a:stretch>
              <a:fillRect/>
            </a:stretch>
          </p:blipFill>
          <p:spPr bwMode="auto">
            <a:xfrm>
              <a:off x="1357290" y="2143116"/>
              <a:ext cx="6429420" cy="1071570"/>
            </a:xfrm>
            <a:prstGeom prst="rect">
              <a:avLst/>
            </a:prstGeom>
            <a:noFill/>
            <a:ln w="9525">
              <a:noFill/>
              <a:miter lim="800000"/>
              <a:headEnd/>
              <a:tailEnd/>
            </a:ln>
          </p:spPr>
        </p:pic>
        <p:sp>
          <p:nvSpPr>
            <p:cNvPr id="7" name="6 - Ορθογώνιο"/>
            <p:cNvSpPr/>
            <p:nvPr/>
          </p:nvSpPr>
          <p:spPr>
            <a:xfrm>
              <a:off x="1928794" y="3214686"/>
              <a:ext cx="1234633" cy="369332"/>
            </a:xfrm>
            <a:prstGeom prst="rect">
              <a:avLst/>
            </a:prstGeom>
          </p:spPr>
          <p:txBody>
            <a:bodyPr wrap="none">
              <a:spAutoFit/>
            </a:bodyPr>
            <a:lstStyle/>
            <a:p>
              <a:r>
                <a:rPr lang="el-GR" dirty="0" smtClean="0"/>
                <a:t>διπεπτίδιο</a:t>
              </a:r>
              <a:endParaRPr lang="el-GR" dirty="0"/>
            </a:p>
          </p:txBody>
        </p:sp>
        <p:sp>
          <p:nvSpPr>
            <p:cNvPr id="8" name="7 - Ορθογώνιο"/>
            <p:cNvSpPr/>
            <p:nvPr/>
          </p:nvSpPr>
          <p:spPr>
            <a:xfrm>
              <a:off x="4857752" y="3214686"/>
              <a:ext cx="1167307" cy="369332"/>
            </a:xfrm>
            <a:prstGeom prst="rect">
              <a:avLst/>
            </a:prstGeom>
          </p:spPr>
          <p:txBody>
            <a:bodyPr wrap="none">
              <a:spAutoFit/>
            </a:bodyPr>
            <a:lstStyle/>
            <a:p>
              <a:r>
                <a:rPr lang="el-GR" dirty="0" smtClean="0"/>
                <a:t>αμινοξύ 1</a:t>
              </a:r>
              <a:endParaRPr lang="el-GR" dirty="0"/>
            </a:p>
          </p:txBody>
        </p:sp>
        <p:sp>
          <p:nvSpPr>
            <p:cNvPr id="9" name="8 - Ορθογώνιο"/>
            <p:cNvSpPr/>
            <p:nvPr/>
          </p:nvSpPr>
          <p:spPr>
            <a:xfrm>
              <a:off x="6429388" y="3214686"/>
              <a:ext cx="1167307" cy="369332"/>
            </a:xfrm>
            <a:prstGeom prst="rect">
              <a:avLst/>
            </a:prstGeom>
          </p:spPr>
          <p:txBody>
            <a:bodyPr wrap="none">
              <a:spAutoFit/>
            </a:bodyPr>
            <a:lstStyle/>
            <a:p>
              <a:r>
                <a:rPr lang="el-GR" dirty="0" smtClean="0"/>
                <a:t>αμινοξύ 2</a:t>
              </a:r>
              <a:endParaRPr lang="el-GR" dirty="0"/>
            </a:p>
          </p:txBody>
        </p:sp>
      </p:grpSp>
      <p:sp>
        <p:nvSpPr>
          <p:cNvPr id="5" name="TextBox 4"/>
          <p:cNvSpPr txBox="1"/>
          <p:nvPr/>
        </p:nvSpPr>
        <p:spPr>
          <a:xfrm>
            <a:off x="4052976" y="3078052"/>
            <a:ext cx="436338" cy="369332"/>
          </a:xfrm>
          <a:prstGeom prst="rect">
            <a:avLst/>
          </a:prstGeom>
          <a:noFill/>
        </p:spPr>
        <p:txBody>
          <a:bodyPr wrap="none" rtlCol="0">
            <a:spAutoFit/>
          </a:bodyPr>
          <a:lstStyle/>
          <a:p>
            <a:r>
              <a:rPr lang="el-GR" b="1" dirty="0" smtClean="0">
                <a:solidFill>
                  <a:srgbClr val="4545C3"/>
                </a:solidFill>
              </a:rPr>
              <a:t>Ν</a:t>
            </a:r>
            <a:r>
              <a:rPr lang="el-GR" b="1" baseline="-25000" dirty="0" smtClean="0">
                <a:solidFill>
                  <a:srgbClr val="4545C3"/>
                </a:solidFill>
              </a:rPr>
              <a:t>2</a:t>
            </a:r>
            <a:endParaRPr lang="el-GR" b="1" baseline="-25000" dirty="0">
              <a:solidFill>
                <a:srgbClr val="4545C3"/>
              </a:solidFill>
            </a:endParaRPr>
          </a:p>
        </p:txBody>
      </p:sp>
    </p:spTree>
    <p:extLst>
      <p:ext uri="{BB962C8B-B14F-4D97-AF65-F5344CB8AC3E}">
        <p14:creationId xmlns:p14="http://schemas.microsoft.com/office/powerpoint/2010/main" val="191519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Η όξινη υδρόλυση των πρωτεϊνών </a:t>
            </a:r>
            <a:br>
              <a:rPr lang="el-GR" dirty="0" smtClean="0"/>
            </a:br>
            <a:r>
              <a:rPr lang="el-GR" dirty="0" smtClean="0"/>
              <a:t>(2 από 2)</a:t>
            </a:r>
            <a:endParaRPr lang="el-GR" dirty="0"/>
          </a:p>
        </p:txBody>
      </p:sp>
      <p:sp>
        <p:nvSpPr>
          <p:cNvPr id="3" name="2 - Θέση περιεχομένου"/>
          <p:cNvSpPr>
            <a:spLocks noGrp="1"/>
          </p:cNvSpPr>
          <p:nvPr>
            <p:ph idx="1"/>
          </p:nvPr>
        </p:nvSpPr>
        <p:spPr>
          <a:xfrm>
            <a:off x="457200" y="1214422"/>
            <a:ext cx="8229600" cy="4969122"/>
          </a:xfrm>
        </p:spPr>
        <p:txBody>
          <a:bodyPr>
            <a:normAutofit fontScale="92500"/>
          </a:bodyPr>
          <a:lstStyle/>
          <a:p>
            <a:r>
              <a:rPr lang="el-GR" sz="2400" dirty="0" smtClean="0"/>
              <a:t>Η αντίδραση αυτή αποτελεί μια βασική και χρήσιμη τεχνική για να εξακριβωθεί η σύσταση των πρωτεϊνών, δηλαδή από ποια αμινοξέα αποτελούνται. </a:t>
            </a:r>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r>
              <a:rPr lang="el-GR" sz="2400" dirty="0" smtClean="0"/>
              <a:t>Δεν δίνει όμως απάντηση στο ερώτημα που αφορά την διαδοχή (αλληλουχία) των αμινοξέων μέσα στην αλυσίδα τους.</a:t>
            </a:r>
          </a:p>
          <a:p>
            <a:endParaRPr lang="el-GR" sz="24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34</a:t>
            </a:fld>
            <a:endParaRPr lang="el-GR" dirty="0"/>
          </a:p>
        </p:txBody>
      </p:sp>
      <p:grpSp>
        <p:nvGrpSpPr>
          <p:cNvPr id="5" name="4 - Ομάδα"/>
          <p:cNvGrpSpPr/>
          <p:nvPr/>
        </p:nvGrpSpPr>
        <p:grpSpPr>
          <a:xfrm>
            <a:off x="285720" y="3000372"/>
            <a:ext cx="3964809" cy="285752"/>
            <a:chOff x="928662" y="4429132"/>
            <a:chExt cx="7786742" cy="642942"/>
          </a:xfrm>
        </p:grpSpPr>
        <p:cxnSp>
          <p:nvCxnSpPr>
            <p:cNvPr id="6" name="5 - Ευθεία γραμμή σύνδεσης"/>
            <p:cNvCxnSpPr/>
            <p:nvPr/>
          </p:nvCxnSpPr>
          <p:spPr>
            <a:xfrm>
              <a:off x="1035819" y="4786322"/>
              <a:ext cx="7072362"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 name="6 - Ορθογώνιο"/>
            <p:cNvSpPr/>
            <p:nvPr/>
          </p:nvSpPr>
          <p:spPr>
            <a:xfrm>
              <a:off x="928662" y="4500570"/>
              <a:ext cx="928694" cy="500066"/>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8" name="7 - Ισοσκελές τρίγωνο"/>
            <p:cNvSpPr/>
            <p:nvPr/>
          </p:nvSpPr>
          <p:spPr>
            <a:xfrm>
              <a:off x="2285984" y="4429132"/>
              <a:ext cx="785818" cy="571504"/>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9" name="8 - Έλλειψη"/>
            <p:cNvSpPr/>
            <p:nvPr/>
          </p:nvSpPr>
          <p:spPr>
            <a:xfrm>
              <a:off x="3500430" y="4500570"/>
              <a:ext cx="928694" cy="500066"/>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9 - Ισοσκελές τρίγωνο"/>
            <p:cNvSpPr/>
            <p:nvPr/>
          </p:nvSpPr>
          <p:spPr>
            <a:xfrm>
              <a:off x="4786314" y="4429132"/>
              <a:ext cx="785818" cy="571504"/>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1" name="10 - Ισοσκελές τρίγωνο"/>
            <p:cNvSpPr/>
            <p:nvPr/>
          </p:nvSpPr>
          <p:spPr>
            <a:xfrm>
              <a:off x="5857884" y="4429132"/>
              <a:ext cx="785818" cy="571504"/>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11 - Έλλειψη"/>
            <p:cNvSpPr/>
            <p:nvPr/>
          </p:nvSpPr>
          <p:spPr>
            <a:xfrm>
              <a:off x="7000892" y="4429132"/>
              <a:ext cx="357190" cy="6429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3" name="12 - Ορθογώνιο"/>
            <p:cNvSpPr/>
            <p:nvPr/>
          </p:nvSpPr>
          <p:spPr>
            <a:xfrm>
              <a:off x="7715272" y="4500570"/>
              <a:ext cx="1000132" cy="500066"/>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grpSp>
        <p:nvGrpSpPr>
          <p:cNvPr id="26" name="25 - Ομάδα"/>
          <p:cNvGrpSpPr/>
          <p:nvPr/>
        </p:nvGrpSpPr>
        <p:grpSpPr>
          <a:xfrm>
            <a:off x="6429388" y="2786058"/>
            <a:ext cx="2295192" cy="928694"/>
            <a:chOff x="6429388" y="2786058"/>
            <a:chExt cx="2295192" cy="928694"/>
          </a:xfrm>
        </p:grpSpPr>
        <p:sp>
          <p:nvSpPr>
            <p:cNvPr id="16" name="15 - Ορθογώνιο"/>
            <p:cNvSpPr/>
            <p:nvPr/>
          </p:nvSpPr>
          <p:spPr>
            <a:xfrm>
              <a:off x="6429388" y="3000372"/>
              <a:ext cx="472867" cy="222252"/>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7" name="16 - Ισοσκελές τρίγωνο"/>
            <p:cNvSpPr/>
            <p:nvPr/>
          </p:nvSpPr>
          <p:spPr>
            <a:xfrm>
              <a:off x="7072330" y="2786058"/>
              <a:ext cx="400118" cy="254002"/>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8" name="17 - Έλλειψη"/>
            <p:cNvSpPr/>
            <p:nvPr/>
          </p:nvSpPr>
          <p:spPr>
            <a:xfrm>
              <a:off x="7072330" y="3214686"/>
              <a:ext cx="472867" cy="22225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9" name="18 - Ισοσκελές τρίγωνο"/>
            <p:cNvSpPr/>
            <p:nvPr/>
          </p:nvSpPr>
          <p:spPr>
            <a:xfrm>
              <a:off x="6429388" y="3460750"/>
              <a:ext cx="400118" cy="254002"/>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0" name="19 - Ισοσκελές τρίγωνο"/>
            <p:cNvSpPr/>
            <p:nvPr/>
          </p:nvSpPr>
          <p:spPr>
            <a:xfrm>
              <a:off x="7643834" y="3286124"/>
              <a:ext cx="400118" cy="254002"/>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1" name="20 - Έλλειψη"/>
            <p:cNvSpPr/>
            <p:nvPr/>
          </p:nvSpPr>
          <p:spPr>
            <a:xfrm>
              <a:off x="7929586" y="2928934"/>
              <a:ext cx="181872" cy="28575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2" name="21 - Ορθογώνιο"/>
            <p:cNvSpPr/>
            <p:nvPr/>
          </p:nvSpPr>
          <p:spPr>
            <a:xfrm>
              <a:off x="8215338" y="3286124"/>
              <a:ext cx="509242" cy="222252"/>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cxnSp>
        <p:nvCxnSpPr>
          <p:cNvPr id="24" name="23 - Ευθύγραμμο βέλος σύνδεσης"/>
          <p:cNvCxnSpPr/>
          <p:nvPr/>
        </p:nvCxnSpPr>
        <p:spPr>
          <a:xfrm>
            <a:off x="4714876" y="3143248"/>
            <a:ext cx="142876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24 - TextBox"/>
          <p:cNvSpPr txBox="1"/>
          <p:nvPr/>
        </p:nvSpPr>
        <p:spPr>
          <a:xfrm>
            <a:off x="4572000" y="2428868"/>
            <a:ext cx="1812227" cy="646331"/>
          </a:xfrm>
          <a:prstGeom prst="rect">
            <a:avLst/>
          </a:prstGeom>
          <a:noFill/>
        </p:spPr>
        <p:txBody>
          <a:bodyPr wrap="none" rtlCol="0">
            <a:spAutoFit/>
          </a:bodyPr>
          <a:lstStyle/>
          <a:p>
            <a:pPr algn="ctr"/>
            <a:r>
              <a:rPr lang="en-US" dirty="0" smtClean="0"/>
              <a:t>HCl 6N, 110°C</a:t>
            </a:r>
            <a:r>
              <a:rPr lang="el-GR" dirty="0" smtClean="0"/>
              <a:t>,</a:t>
            </a:r>
            <a:r>
              <a:rPr lang="en-US" dirty="0" smtClean="0"/>
              <a:t> </a:t>
            </a:r>
            <a:endParaRPr lang="el-GR" dirty="0" smtClean="0"/>
          </a:p>
          <a:p>
            <a:pPr algn="ctr"/>
            <a:r>
              <a:rPr lang="en-US" dirty="0" smtClean="0"/>
              <a:t>N</a:t>
            </a:r>
            <a:r>
              <a:rPr lang="en-US" baseline="-25000" dirty="0" smtClean="0"/>
              <a:t>2</a:t>
            </a:r>
            <a:endParaRPr lang="el-GR" baseline="-25000" dirty="0"/>
          </a:p>
        </p:txBody>
      </p:sp>
      <p:sp>
        <p:nvSpPr>
          <p:cNvPr id="28" name="27 - TextBox"/>
          <p:cNvSpPr txBox="1"/>
          <p:nvPr/>
        </p:nvSpPr>
        <p:spPr>
          <a:xfrm>
            <a:off x="642910" y="3571876"/>
            <a:ext cx="3000396" cy="646331"/>
          </a:xfrm>
          <a:prstGeom prst="rect">
            <a:avLst/>
          </a:prstGeom>
          <a:noFill/>
        </p:spPr>
        <p:txBody>
          <a:bodyPr wrap="square" rtlCol="0">
            <a:spAutoFit/>
          </a:bodyPr>
          <a:lstStyle/>
          <a:p>
            <a:pPr algn="ctr"/>
            <a:r>
              <a:rPr lang="el-GR" dirty="0" smtClean="0"/>
              <a:t>Πρωτεΐνη, ή πεπτίδιο (</a:t>
            </a:r>
            <a:r>
              <a:rPr lang="el-GR" b="1" dirty="0" smtClean="0"/>
              <a:t>ενωμένα</a:t>
            </a:r>
            <a:r>
              <a:rPr lang="el-GR" dirty="0" smtClean="0"/>
              <a:t> αμινοξέα)</a:t>
            </a:r>
            <a:endParaRPr lang="el-GR" dirty="0"/>
          </a:p>
        </p:txBody>
      </p:sp>
      <p:sp>
        <p:nvSpPr>
          <p:cNvPr id="29" name="28 - TextBox"/>
          <p:cNvSpPr txBox="1"/>
          <p:nvPr/>
        </p:nvSpPr>
        <p:spPr>
          <a:xfrm>
            <a:off x="5857884" y="3857628"/>
            <a:ext cx="3000396" cy="1200329"/>
          </a:xfrm>
          <a:prstGeom prst="rect">
            <a:avLst/>
          </a:prstGeom>
          <a:noFill/>
        </p:spPr>
        <p:txBody>
          <a:bodyPr wrap="square" rtlCol="0">
            <a:spAutoFit/>
          </a:bodyPr>
          <a:lstStyle/>
          <a:p>
            <a:pPr algn="ctr"/>
            <a:r>
              <a:rPr lang="el-GR" b="1" dirty="0" smtClean="0"/>
              <a:t>Ελεύθερα</a:t>
            </a:r>
            <a:r>
              <a:rPr lang="el-GR" dirty="0" smtClean="0"/>
              <a:t> αμινοξέα (ανιχνεύονται με χρωματογραφικές μεθόδους)</a:t>
            </a:r>
            <a:endParaRPr lang="el-GR" dirty="0"/>
          </a:p>
        </p:txBody>
      </p:sp>
      <p:sp>
        <p:nvSpPr>
          <p:cNvPr id="14" name="Rounded Rectangle 13"/>
          <p:cNvSpPr/>
          <p:nvPr/>
        </p:nvSpPr>
        <p:spPr>
          <a:xfrm>
            <a:off x="6384227" y="2786058"/>
            <a:ext cx="2474053" cy="1071570"/>
          </a:xfrm>
          <a:prstGeom prst="roundRect">
            <a:avLst/>
          </a:prstGeom>
          <a:no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18257729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Όξινη υδρόλυση στο περιβάλλον</a:t>
            </a:r>
            <a:endParaRPr lang="el-GR" dirty="0"/>
          </a:p>
        </p:txBody>
      </p:sp>
      <p:sp>
        <p:nvSpPr>
          <p:cNvPr id="3" name="Content Placeholder 2"/>
          <p:cNvSpPr>
            <a:spLocks noGrp="1"/>
          </p:cNvSpPr>
          <p:nvPr>
            <p:ph idx="1"/>
          </p:nvPr>
        </p:nvSpPr>
        <p:spPr>
          <a:xfrm>
            <a:off x="323528" y="4065785"/>
            <a:ext cx="8568952" cy="2171528"/>
          </a:xfrm>
        </p:spPr>
        <p:txBody>
          <a:bodyPr>
            <a:noAutofit/>
          </a:bodyPr>
          <a:lstStyle/>
          <a:p>
            <a:r>
              <a:rPr lang="el-GR" sz="1600" dirty="0" smtClean="0"/>
              <a:t>Όξινη υδρόλυση μπορούν να υποστούν τα πεπτίδια και οι πρωτεΐνες και στο </a:t>
            </a:r>
            <a:r>
              <a:rPr lang="el-GR" sz="1600" b="1" dirty="0" smtClean="0"/>
              <a:t>περιβάλλον</a:t>
            </a:r>
            <a:endParaRPr lang="el-GR" sz="1600" dirty="0" smtClean="0"/>
          </a:p>
          <a:p>
            <a:r>
              <a:rPr lang="el-GR" sz="1600" dirty="0" smtClean="0"/>
              <a:t>Παράδειγμα: Η ασπαρτάμη (διπεπτίδιο από </a:t>
            </a:r>
            <a:r>
              <a:rPr lang="en-US" sz="1600" dirty="0" smtClean="0"/>
              <a:t>Asp </a:t>
            </a:r>
            <a:r>
              <a:rPr lang="el-GR" sz="1600" dirty="0" smtClean="0"/>
              <a:t>και </a:t>
            </a:r>
            <a:r>
              <a:rPr lang="en-US" sz="1600" dirty="0" smtClean="0"/>
              <a:t>Phe)</a:t>
            </a:r>
            <a:r>
              <a:rPr lang="el-GR" sz="1600" dirty="0" smtClean="0"/>
              <a:t> σε διάλυμα με </a:t>
            </a:r>
            <a:r>
              <a:rPr lang="en-US" sz="1600" dirty="0"/>
              <a:t>pH </a:t>
            </a:r>
            <a:r>
              <a:rPr lang="el-GR" sz="1600" dirty="0" smtClean="0"/>
              <a:t>ίσο με το </a:t>
            </a:r>
            <a:r>
              <a:rPr lang="en-US" sz="1600" dirty="0" smtClean="0"/>
              <a:t>pI (4.3)</a:t>
            </a:r>
            <a:r>
              <a:rPr lang="el-GR" sz="1600" dirty="0" smtClean="0"/>
              <a:t>, διατηρείται 300 ημέρες. Σε πιο αλκαλικό </a:t>
            </a:r>
            <a:r>
              <a:rPr lang="en-US" sz="1600" dirty="0" smtClean="0"/>
              <a:t>pH</a:t>
            </a:r>
            <a:r>
              <a:rPr lang="el-GR" sz="1600" dirty="0" smtClean="0"/>
              <a:t> διατηρείται μόνο 4-6 ημέρες</a:t>
            </a:r>
          </a:p>
          <a:p>
            <a:r>
              <a:rPr lang="el-GR" sz="1600" dirty="0" smtClean="0"/>
              <a:t>Πρωτεϊνικά υλικά που απαντώνται στα </a:t>
            </a:r>
            <a:r>
              <a:rPr lang="el-GR" sz="1600" b="1" dirty="0" smtClean="0"/>
              <a:t>έργα τέχνης </a:t>
            </a:r>
            <a:r>
              <a:rPr lang="el-GR" sz="1600" dirty="0" smtClean="0"/>
              <a:t>και τα </a:t>
            </a:r>
            <a:r>
              <a:rPr lang="el-GR" sz="1600" b="1" dirty="0" smtClean="0"/>
              <a:t>ανασκαφικά υλικά </a:t>
            </a:r>
            <a:r>
              <a:rPr lang="el-GR" sz="1600" dirty="0" smtClean="0"/>
              <a:t>(π.χ. οστά) είναι ευαίσθητα στην υδρόλυση, η οποία επιταχύνεται σε ψηλές θερμοκρασίες και ψηλά επίπεδα </a:t>
            </a:r>
            <a:r>
              <a:rPr lang="en-US" sz="1600" dirty="0" smtClean="0"/>
              <a:t>H</a:t>
            </a:r>
            <a:r>
              <a:rPr lang="en-US" sz="1600" baseline="30000" dirty="0" smtClean="0"/>
              <a:t>+</a:t>
            </a:r>
            <a:r>
              <a:rPr lang="en-US" sz="1600" dirty="0" smtClean="0"/>
              <a:t>, </a:t>
            </a:r>
            <a:r>
              <a:rPr lang="el-GR" sz="1600" dirty="0" smtClean="0"/>
              <a:t>υγρασίας.</a:t>
            </a:r>
          </a:p>
          <a:p>
            <a:r>
              <a:rPr lang="el-GR" sz="1600" dirty="0" smtClean="0"/>
              <a:t>Από μεγάλες πρωτεϊνικές αλυσίδες παράγονται πολυπεπτίδια ή ολιγοπεπτίδια</a:t>
            </a:r>
          </a:p>
          <a:p>
            <a:r>
              <a:rPr lang="el-GR" sz="1600" dirty="0" smtClean="0"/>
              <a:t>Σε συνθήκες προχωρημένης υδρόλυσης παρατηρούνται και ελεύθερα αμινοξέα</a:t>
            </a:r>
            <a:endParaRPr lang="el-GR" sz="16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35</a:t>
            </a:fld>
            <a:endParaRPr lang="el-GR" dirty="0"/>
          </a:p>
        </p:txBody>
      </p:sp>
      <p:grpSp>
        <p:nvGrpSpPr>
          <p:cNvPr id="5" name="9 - Ομάδα"/>
          <p:cNvGrpSpPr/>
          <p:nvPr/>
        </p:nvGrpSpPr>
        <p:grpSpPr>
          <a:xfrm>
            <a:off x="1379578" y="1879997"/>
            <a:ext cx="6959126" cy="1789940"/>
            <a:chOff x="1357290" y="2143116"/>
            <a:chExt cx="6429420" cy="1440902"/>
          </a:xfrm>
        </p:grpSpPr>
        <p:pic>
          <p:nvPicPr>
            <p:cNvPr id="6" name="Εικόνα 26"/>
            <p:cNvPicPr>
              <a:picLocks noChangeAspect="1" noChangeArrowheads="1"/>
            </p:cNvPicPr>
            <p:nvPr/>
          </p:nvPicPr>
          <p:blipFill>
            <a:blip r:embed="rId2"/>
            <a:srcRect/>
            <a:stretch>
              <a:fillRect/>
            </a:stretch>
          </p:blipFill>
          <p:spPr bwMode="auto">
            <a:xfrm>
              <a:off x="1357290" y="2143116"/>
              <a:ext cx="6429420" cy="1071570"/>
            </a:xfrm>
            <a:prstGeom prst="rect">
              <a:avLst/>
            </a:prstGeom>
            <a:noFill/>
            <a:ln w="9525">
              <a:noFill/>
              <a:miter lim="800000"/>
              <a:headEnd/>
              <a:tailEnd/>
            </a:ln>
          </p:spPr>
        </p:pic>
        <p:sp>
          <p:nvSpPr>
            <p:cNvPr id="7" name="6 - Ορθογώνιο"/>
            <p:cNvSpPr/>
            <p:nvPr/>
          </p:nvSpPr>
          <p:spPr>
            <a:xfrm>
              <a:off x="1928794" y="3214686"/>
              <a:ext cx="1234633" cy="369332"/>
            </a:xfrm>
            <a:prstGeom prst="rect">
              <a:avLst/>
            </a:prstGeom>
          </p:spPr>
          <p:txBody>
            <a:bodyPr wrap="none">
              <a:spAutoFit/>
            </a:bodyPr>
            <a:lstStyle/>
            <a:p>
              <a:r>
                <a:rPr lang="el-GR" dirty="0" smtClean="0"/>
                <a:t>διπεπτίδιο</a:t>
              </a:r>
              <a:endParaRPr lang="el-GR" dirty="0"/>
            </a:p>
          </p:txBody>
        </p:sp>
        <p:sp>
          <p:nvSpPr>
            <p:cNvPr id="8" name="7 - Ορθογώνιο"/>
            <p:cNvSpPr/>
            <p:nvPr/>
          </p:nvSpPr>
          <p:spPr>
            <a:xfrm>
              <a:off x="4857752" y="3214686"/>
              <a:ext cx="1167307" cy="369332"/>
            </a:xfrm>
            <a:prstGeom prst="rect">
              <a:avLst/>
            </a:prstGeom>
          </p:spPr>
          <p:txBody>
            <a:bodyPr wrap="none">
              <a:spAutoFit/>
            </a:bodyPr>
            <a:lstStyle/>
            <a:p>
              <a:r>
                <a:rPr lang="el-GR" dirty="0" smtClean="0"/>
                <a:t>αμινοξύ 1</a:t>
              </a:r>
              <a:endParaRPr lang="el-GR" dirty="0"/>
            </a:p>
          </p:txBody>
        </p:sp>
        <p:sp>
          <p:nvSpPr>
            <p:cNvPr id="9" name="8 - Ορθογώνιο"/>
            <p:cNvSpPr/>
            <p:nvPr/>
          </p:nvSpPr>
          <p:spPr>
            <a:xfrm>
              <a:off x="6429388" y="3214686"/>
              <a:ext cx="1167307" cy="369332"/>
            </a:xfrm>
            <a:prstGeom prst="rect">
              <a:avLst/>
            </a:prstGeom>
          </p:spPr>
          <p:txBody>
            <a:bodyPr wrap="none">
              <a:spAutoFit/>
            </a:bodyPr>
            <a:lstStyle/>
            <a:p>
              <a:r>
                <a:rPr lang="el-GR" dirty="0" smtClean="0"/>
                <a:t>αμινοξύ 2</a:t>
              </a:r>
              <a:endParaRPr lang="el-GR" dirty="0"/>
            </a:p>
          </p:txBody>
        </p:sp>
      </p:grpSp>
      <p:sp>
        <p:nvSpPr>
          <p:cNvPr id="10" name="TextBox 9"/>
          <p:cNvSpPr txBox="1"/>
          <p:nvPr/>
        </p:nvSpPr>
        <p:spPr>
          <a:xfrm>
            <a:off x="3365376" y="1340768"/>
            <a:ext cx="2413248" cy="830997"/>
          </a:xfrm>
          <a:prstGeom prst="rect">
            <a:avLst/>
          </a:prstGeom>
          <a:noFill/>
        </p:spPr>
        <p:txBody>
          <a:bodyPr wrap="square" rtlCol="0">
            <a:spAutoFit/>
          </a:bodyPr>
          <a:lstStyle/>
          <a:p>
            <a:pPr algn="ctr"/>
            <a:r>
              <a:rPr lang="el-GR" sz="2000" b="1" dirty="0" smtClean="0">
                <a:solidFill>
                  <a:srgbClr val="C00000"/>
                </a:solidFill>
              </a:rPr>
              <a:t>Η</a:t>
            </a:r>
            <a:r>
              <a:rPr lang="el-GR" sz="2000" b="1" baseline="30000" dirty="0" smtClean="0">
                <a:solidFill>
                  <a:srgbClr val="C00000"/>
                </a:solidFill>
              </a:rPr>
              <a:t>+</a:t>
            </a:r>
            <a:r>
              <a:rPr lang="el-GR" sz="1600" dirty="0" smtClean="0"/>
              <a:t>: </a:t>
            </a:r>
          </a:p>
          <a:p>
            <a:pPr algn="ctr"/>
            <a:r>
              <a:rPr lang="el-GR" sz="1400" i="1" dirty="0" smtClean="0">
                <a:solidFill>
                  <a:schemeClr val="accent6">
                    <a:lumMod val="75000"/>
                  </a:schemeClr>
                </a:solidFill>
              </a:rPr>
              <a:t>όξινο περιβάλλον από το ατμοσφαιρικό </a:t>
            </a:r>
            <a:r>
              <a:rPr lang="en-US" sz="1400" i="1" dirty="0" smtClean="0">
                <a:solidFill>
                  <a:schemeClr val="accent6">
                    <a:lumMod val="75000"/>
                  </a:schemeClr>
                </a:solidFill>
              </a:rPr>
              <a:t>CO</a:t>
            </a:r>
            <a:r>
              <a:rPr lang="en-US" sz="1400" i="1" baseline="-25000" dirty="0" smtClean="0">
                <a:solidFill>
                  <a:schemeClr val="accent6">
                    <a:lumMod val="75000"/>
                  </a:schemeClr>
                </a:solidFill>
              </a:rPr>
              <a:t>2</a:t>
            </a:r>
            <a:endParaRPr lang="el-GR" sz="1400" i="1" baseline="-25000" dirty="0">
              <a:solidFill>
                <a:schemeClr val="accent6">
                  <a:lumMod val="75000"/>
                </a:schemeClr>
              </a:solidFill>
            </a:endParaRPr>
          </a:p>
        </p:txBody>
      </p:sp>
      <p:sp>
        <p:nvSpPr>
          <p:cNvPr id="11" name="TextBox 10"/>
          <p:cNvSpPr txBox="1"/>
          <p:nvPr/>
        </p:nvSpPr>
        <p:spPr>
          <a:xfrm>
            <a:off x="3757691" y="3111129"/>
            <a:ext cx="1628617" cy="738664"/>
          </a:xfrm>
          <a:prstGeom prst="rect">
            <a:avLst/>
          </a:prstGeom>
          <a:noFill/>
        </p:spPr>
        <p:txBody>
          <a:bodyPr wrap="square" rtlCol="0">
            <a:spAutoFit/>
          </a:bodyPr>
          <a:lstStyle/>
          <a:p>
            <a:pPr algn="ctr"/>
            <a:r>
              <a:rPr lang="el-GR" sz="1400" i="1" dirty="0" smtClean="0">
                <a:solidFill>
                  <a:srgbClr val="4545C3"/>
                </a:solidFill>
              </a:rPr>
              <a:t>Υγρασία </a:t>
            </a:r>
          </a:p>
          <a:p>
            <a:pPr algn="ctr"/>
            <a:r>
              <a:rPr lang="el-GR" sz="1400" i="1" dirty="0" smtClean="0">
                <a:solidFill>
                  <a:srgbClr val="4545C3"/>
                </a:solidFill>
              </a:rPr>
              <a:t>από το περιβάλλον</a:t>
            </a:r>
            <a:endParaRPr lang="el-GR" sz="1400" i="1" dirty="0">
              <a:solidFill>
                <a:srgbClr val="4545C3"/>
              </a:solidFill>
            </a:endParaRPr>
          </a:p>
        </p:txBody>
      </p:sp>
    </p:spTree>
    <p:extLst>
      <p:ext uri="{BB962C8B-B14F-4D97-AF65-F5344CB8AC3E}">
        <p14:creationId xmlns:p14="http://schemas.microsoft.com/office/powerpoint/2010/main" val="1131925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85192" y="0"/>
            <a:ext cx="8229600" cy="1143000"/>
          </a:xfrm>
        </p:spPr>
        <p:txBody>
          <a:bodyPr/>
          <a:lstStyle/>
          <a:p>
            <a:r>
              <a:rPr lang="el-GR" sz="3600" b="1" dirty="0"/>
              <a:t>Σχήμα των </a:t>
            </a:r>
            <a:r>
              <a:rPr lang="el-GR" sz="3600" b="1" dirty="0" smtClean="0"/>
              <a:t>πρωτεϊνών: ινοπρωτεΐνες</a:t>
            </a:r>
            <a:endParaRPr lang="el-GR" sz="3600" b="1" dirty="0"/>
          </a:p>
        </p:txBody>
      </p:sp>
      <p:sp>
        <p:nvSpPr>
          <p:cNvPr id="44035" name="Rectangle 3"/>
          <p:cNvSpPr>
            <a:spLocks noGrp="1" noChangeArrowheads="1"/>
          </p:cNvSpPr>
          <p:nvPr>
            <p:ph type="body" sz="half" idx="1"/>
          </p:nvPr>
        </p:nvSpPr>
        <p:spPr>
          <a:xfrm>
            <a:off x="-1" y="1340768"/>
            <a:ext cx="4499993" cy="4785395"/>
          </a:xfrm>
        </p:spPr>
        <p:txBody>
          <a:bodyPr>
            <a:noAutofit/>
          </a:bodyPr>
          <a:lstStyle/>
          <a:p>
            <a:pPr>
              <a:buFontTx/>
              <a:buNone/>
            </a:pPr>
            <a:r>
              <a:rPr lang="el-GR" sz="2000" dirty="0"/>
              <a:t>	Ανάλογα με το </a:t>
            </a:r>
            <a:r>
              <a:rPr lang="el-GR" sz="2000" dirty="0" smtClean="0"/>
              <a:t>μοριακό σχήμα τους, </a:t>
            </a:r>
            <a:r>
              <a:rPr lang="el-GR" sz="2000" dirty="0"/>
              <a:t>οι πρωτεΐνες διαιρούνται </a:t>
            </a:r>
            <a:r>
              <a:rPr lang="el-GR" sz="2000" dirty="0" smtClean="0"/>
              <a:t>σε </a:t>
            </a:r>
            <a:r>
              <a:rPr lang="el-GR" sz="2000" b="1" dirty="0" smtClean="0"/>
              <a:t>ινώδεις</a:t>
            </a:r>
            <a:r>
              <a:rPr lang="el-GR" sz="2000" dirty="0" smtClean="0"/>
              <a:t> πρωτεϊνες και </a:t>
            </a:r>
            <a:r>
              <a:rPr lang="el-GR" sz="2000" b="1" dirty="0" smtClean="0"/>
              <a:t>σφαιρικές</a:t>
            </a:r>
            <a:r>
              <a:rPr lang="el-GR" sz="2000" dirty="0" smtClean="0"/>
              <a:t> πρωτεϊνες (σφαιρίνες, γλοβουλίνες):</a:t>
            </a:r>
            <a:endParaRPr lang="el-GR" sz="2000" dirty="0"/>
          </a:p>
          <a:p>
            <a:pPr>
              <a:buFontTx/>
              <a:buNone/>
            </a:pPr>
            <a:endParaRPr lang="el-GR" sz="2000" i="1" dirty="0"/>
          </a:p>
          <a:p>
            <a:r>
              <a:rPr lang="el-GR" sz="2000" b="1" i="1" dirty="0"/>
              <a:t>Iνώδεις </a:t>
            </a:r>
            <a:r>
              <a:rPr lang="el-GR" sz="2000" b="1" i="1" dirty="0" smtClean="0"/>
              <a:t>πρωτεΐνες (ινοπρωτεΐνες)</a:t>
            </a:r>
            <a:r>
              <a:rPr lang="el-GR" sz="2000" i="1" dirty="0" smtClean="0"/>
              <a:t>, </a:t>
            </a:r>
            <a:r>
              <a:rPr lang="el-GR" sz="2000" dirty="0"/>
              <a:t>που έχουν επιμήκη μόρια</a:t>
            </a:r>
            <a:r>
              <a:rPr lang="el-GR" sz="2000" i="1" dirty="0"/>
              <a:t>. </a:t>
            </a:r>
            <a:r>
              <a:rPr lang="el-GR" sz="2000" dirty="0"/>
              <a:t>Στα μόρια των ινωδών πρωτεϊνών, οι πολυπεπτιδικές αλυσίδες διατάσσονται παράλληλα και συγκρατούνται μεταξύ τους διαμέσου δεσμών υδρογόνου. Εξαιτίας αυτής της μοριακής δομής, οι περισσότερες από αυτές είναι αδιάλυτες στο νερό. Οι πρωτεΐνες αυτού του είδους έχουν πολύ υψηλό και μη επακριβώς καθορισμένο μοριακό βάρος</a:t>
            </a:r>
            <a:r>
              <a:rPr lang="el-GR" sz="2000" dirty="0" smtClean="0"/>
              <a:t>.</a:t>
            </a:r>
            <a:endParaRPr lang="el-GR" sz="2000" i="1" dirty="0"/>
          </a:p>
        </p:txBody>
      </p:sp>
      <p:sp>
        <p:nvSpPr>
          <p:cNvPr id="2" name="Content Placeholder 1"/>
          <p:cNvSpPr>
            <a:spLocks noGrp="1"/>
          </p:cNvSpPr>
          <p:nvPr>
            <p:ph sz="half" idx="2"/>
          </p:nvPr>
        </p:nvSpPr>
        <p:spPr>
          <a:xfrm>
            <a:off x="5148064" y="2636911"/>
            <a:ext cx="3678560" cy="3024337"/>
          </a:xfrm>
        </p:spPr>
        <p:txBody>
          <a:bodyPr>
            <a:normAutofit fontScale="70000" lnSpcReduction="20000"/>
          </a:bodyPr>
          <a:lstStyle/>
          <a:p>
            <a:r>
              <a:rPr lang="el-GR" b="1" dirty="0" smtClean="0"/>
              <a:t>Ελαστίνη</a:t>
            </a:r>
            <a:r>
              <a:rPr lang="en-US" dirty="0" smtClean="0"/>
              <a:t> (</a:t>
            </a:r>
            <a:r>
              <a:rPr lang="el-GR" dirty="0" smtClean="0"/>
              <a:t>ελαστικότητα ιστών</a:t>
            </a:r>
            <a:r>
              <a:rPr lang="en-US" dirty="0" smtClean="0"/>
              <a:t>)</a:t>
            </a:r>
            <a:endParaRPr lang="el-GR" dirty="0" smtClean="0"/>
          </a:p>
          <a:p>
            <a:r>
              <a:rPr lang="el-GR" b="1" dirty="0"/>
              <a:t>Κολλαγόνο</a:t>
            </a:r>
            <a:r>
              <a:rPr lang="el-GR" dirty="0"/>
              <a:t> </a:t>
            </a:r>
            <a:r>
              <a:rPr lang="el-GR" dirty="0" smtClean="0"/>
              <a:t>(οστά, δέρμα)</a:t>
            </a:r>
            <a:endParaRPr lang="el-GR" dirty="0"/>
          </a:p>
          <a:p>
            <a:r>
              <a:rPr lang="el-GR" b="1" dirty="0" smtClean="0"/>
              <a:t>Κερατίνη</a:t>
            </a:r>
            <a:r>
              <a:rPr lang="el-GR" dirty="0" smtClean="0"/>
              <a:t> (μαλλιά, νύχια, κέρατα ζώων)</a:t>
            </a:r>
            <a:endParaRPr lang="el-GR" dirty="0"/>
          </a:p>
          <a:p>
            <a:r>
              <a:rPr lang="el-GR" b="1" dirty="0" smtClean="0"/>
              <a:t>Ινοπρωτεΐνη</a:t>
            </a:r>
            <a:r>
              <a:rPr lang="el-GR" dirty="0" smtClean="0"/>
              <a:t> (</a:t>
            </a:r>
            <a:r>
              <a:rPr lang="en-US" dirty="0" smtClean="0"/>
              <a:t>fibroin</a:t>
            </a:r>
            <a:r>
              <a:rPr lang="el-GR" dirty="0" smtClean="0"/>
              <a:t>, προϊόν έκκρισης αδένων – αράχνη, μεταξοσκώληκες) </a:t>
            </a:r>
          </a:p>
        </p:txBody>
      </p:sp>
    </p:spTree>
    <p:extLst>
      <p:ext uri="{BB962C8B-B14F-4D97-AF65-F5344CB8AC3E}">
        <p14:creationId xmlns:p14="http://schemas.microsoft.com/office/powerpoint/2010/main" val="28098215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68287" y="70522"/>
            <a:ext cx="8229600" cy="1143000"/>
          </a:xfrm>
        </p:spPr>
        <p:txBody>
          <a:bodyPr/>
          <a:lstStyle/>
          <a:p>
            <a:r>
              <a:rPr lang="el-GR" sz="3600" b="1" dirty="0"/>
              <a:t>Σχήμα των </a:t>
            </a:r>
            <a:r>
              <a:rPr lang="el-GR" sz="3600" b="1" dirty="0" smtClean="0"/>
              <a:t>πρωτεϊνών: σφαιρίνες</a:t>
            </a:r>
            <a:endParaRPr lang="el-GR" sz="3600" b="1" dirty="0"/>
          </a:p>
        </p:txBody>
      </p:sp>
      <p:sp>
        <p:nvSpPr>
          <p:cNvPr id="44035" name="Rectangle 3"/>
          <p:cNvSpPr>
            <a:spLocks noGrp="1" noChangeArrowheads="1"/>
          </p:cNvSpPr>
          <p:nvPr>
            <p:ph type="body" sz="half" idx="1"/>
          </p:nvPr>
        </p:nvSpPr>
        <p:spPr>
          <a:xfrm>
            <a:off x="0" y="1884826"/>
            <a:ext cx="4223833" cy="4209331"/>
          </a:xfrm>
        </p:spPr>
        <p:txBody>
          <a:bodyPr>
            <a:noAutofit/>
          </a:bodyPr>
          <a:lstStyle/>
          <a:p>
            <a:pPr>
              <a:spcAft>
                <a:spcPts val="600"/>
              </a:spcAft>
            </a:pPr>
            <a:r>
              <a:rPr lang="el-GR" sz="2000" b="1" i="1" dirty="0" smtClean="0"/>
              <a:t>Σφαιρικές </a:t>
            </a:r>
            <a:r>
              <a:rPr lang="el-GR" sz="2000" b="1" i="1" dirty="0"/>
              <a:t>πρωτεΐνες</a:t>
            </a:r>
            <a:r>
              <a:rPr lang="el-GR" sz="2000" dirty="0"/>
              <a:t> </a:t>
            </a:r>
            <a:r>
              <a:rPr lang="el-GR" sz="2000" dirty="0" smtClean="0"/>
              <a:t>(</a:t>
            </a:r>
            <a:r>
              <a:rPr lang="el-GR" sz="2000" b="1" dirty="0" smtClean="0"/>
              <a:t>σφαιρίνες</a:t>
            </a:r>
            <a:r>
              <a:rPr lang="el-GR" sz="2000" dirty="0" smtClean="0"/>
              <a:t>) στις </a:t>
            </a:r>
            <a:r>
              <a:rPr lang="el-GR" sz="2000" dirty="0"/>
              <a:t>οποίες οι πολυπεπτιδικές αλυσίδες αναδιπλώνονται έτσι ώστε το σχήμα του μορίου να είναι σφαιρικό. Εξαιτίας αυτής της αναδίπλωσης είναι διαλυτές στο νερό, αλλά και σε υδατικά διαλύματα οξέων, βάσεων ή ανοργάνων αλάτων. Οι σφαιρικές πρωτεϊνες έχουν καθορισμένα μοριακά βάρη, μικρότερα από αυτά των ινωδών πρωτεϊνών (εικόνα 1.3). </a:t>
            </a:r>
          </a:p>
          <a:p>
            <a:pPr>
              <a:spcAft>
                <a:spcPts val="600"/>
              </a:spcAft>
            </a:pPr>
            <a:endParaRPr lang="el-GR" sz="2000" dirty="0"/>
          </a:p>
          <a:p>
            <a:pPr>
              <a:spcAft>
                <a:spcPts val="600"/>
              </a:spcAft>
            </a:pPr>
            <a:endParaRPr lang="el-GR" sz="2000" dirty="0"/>
          </a:p>
        </p:txBody>
      </p:sp>
      <p:sp>
        <p:nvSpPr>
          <p:cNvPr id="2" name="Content Placeholder 1"/>
          <p:cNvSpPr>
            <a:spLocks noGrp="1"/>
          </p:cNvSpPr>
          <p:nvPr>
            <p:ph sz="half" idx="2"/>
          </p:nvPr>
        </p:nvSpPr>
        <p:spPr>
          <a:xfrm>
            <a:off x="4664550" y="5805264"/>
            <a:ext cx="4038600" cy="896963"/>
          </a:xfrm>
        </p:spPr>
        <p:txBody>
          <a:bodyPr/>
          <a:lstStyle/>
          <a:p>
            <a:r>
              <a:rPr lang="el-GR" dirty="0" smtClean="0"/>
              <a:t>μυογλοβίνη</a:t>
            </a:r>
            <a:endParaRPr lang="el-GR" dirty="0"/>
          </a:p>
        </p:txBody>
      </p:sp>
      <p:pic>
        <p:nvPicPr>
          <p:cNvPr id="74754" name="Picture 2" descr="http://upload.wikimedia.org/wikipedia/commons/thumb/6/60/Myoglobin.png/1024px-Myoglobi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9951" y="1850898"/>
            <a:ext cx="3480321" cy="3521106"/>
          </a:xfrm>
          <a:prstGeom prst="rect">
            <a:avLst/>
          </a:prstGeom>
          <a:noFill/>
          <a:extLst>
            <a:ext uri="{909E8E84-426E-40DD-AFC4-6F175D3DCCD1}">
              <a14:hiddenFill xmlns:a14="http://schemas.microsoft.com/office/drawing/2010/main">
                <a:solidFill>
                  <a:srgbClr val="FFFFFF"/>
                </a:solidFill>
              </a14:hiddenFill>
            </a:ext>
          </a:extLst>
        </p:spPr>
      </p:pic>
      <p:sp>
        <p:nvSpPr>
          <p:cNvPr id="3" name="Freeform 2"/>
          <p:cNvSpPr/>
          <p:nvPr/>
        </p:nvSpPr>
        <p:spPr>
          <a:xfrm>
            <a:off x="4738255" y="1710047"/>
            <a:ext cx="3455719" cy="3764478"/>
          </a:xfrm>
          <a:custGeom>
            <a:avLst/>
            <a:gdLst>
              <a:gd name="connsiteX0" fmla="*/ 2208810 w 3455719"/>
              <a:gd name="connsiteY0" fmla="*/ 213756 h 3764478"/>
              <a:gd name="connsiteX1" fmla="*/ 1864426 w 3455719"/>
              <a:gd name="connsiteY1" fmla="*/ 308758 h 3764478"/>
              <a:gd name="connsiteX2" fmla="*/ 1603168 w 3455719"/>
              <a:gd name="connsiteY2" fmla="*/ 213756 h 3764478"/>
              <a:gd name="connsiteX3" fmla="*/ 961901 w 3455719"/>
              <a:gd name="connsiteY3" fmla="*/ 344384 h 3764478"/>
              <a:gd name="connsiteX4" fmla="*/ 522514 w 3455719"/>
              <a:gd name="connsiteY4" fmla="*/ 380010 h 3764478"/>
              <a:gd name="connsiteX5" fmla="*/ 296883 w 3455719"/>
              <a:gd name="connsiteY5" fmla="*/ 475013 h 3764478"/>
              <a:gd name="connsiteX6" fmla="*/ 118753 w 3455719"/>
              <a:gd name="connsiteY6" fmla="*/ 593766 h 3764478"/>
              <a:gd name="connsiteX7" fmla="*/ 47501 w 3455719"/>
              <a:gd name="connsiteY7" fmla="*/ 878774 h 3764478"/>
              <a:gd name="connsiteX8" fmla="*/ 95002 w 3455719"/>
              <a:gd name="connsiteY8" fmla="*/ 1163782 h 3764478"/>
              <a:gd name="connsiteX9" fmla="*/ 106877 w 3455719"/>
              <a:gd name="connsiteY9" fmla="*/ 1401288 h 3764478"/>
              <a:gd name="connsiteX10" fmla="*/ 11875 w 3455719"/>
              <a:gd name="connsiteY10" fmla="*/ 1793174 h 3764478"/>
              <a:gd name="connsiteX11" fmla="*/ 0 w 3455719"/>
              <a:gd name="connsiteY11" fmla="*/ 2351314 h 3764478"/>
              <a:gd name="connsiteX12" fmla="*/ 142503 w 3455719"/>
              <a:gd name="connsiteY12" fmla="*/ 2553195 h 3764478"/>
              <a:gd name="connsiteX13" fmla="*/ 866898 w 3455719"/>
              <a:gd name="connsiteY13" fmla="*/ 2755075 h 3764478"/>
              <a:gd name="connsiteX14" fmla="*/ 1056903 w 3455719"/>
              <a:gd name="connsiteY14" fmla="*/ 2814452 h 3764478"/>
              <a:gd name="connsiteX15" fmla="*/ 1163781 w 3455719"/>
              <a:gd name="connsiteY15" fmla="*/ 2885704 h 3764478"/>
              <a:gd name="connsiteX16" fmla="*/ 1496290 w 3455719"/>
              <a:gd name="connsiteY16" fmla="*/ 3075709 h 3764478"/>
              <a:gd name="connsiteX17" fmla="*/ 1721922 w 3455719"/>
              <a:gd name="connsiteY17" fmla="*/ 3562597 h 3764478"/>
              <a:gd name="connsiteX18" fmla="*/ 2137558 w 3455719"/>
              <a:gd name="connsiteY18" fmla="*/ 3764478 h 3764478"/>
              <a:gd name="connsiteX19" fmla="*/ 2541319 w 3455719"/>
              <a:gd name="connsiteY19" fmla="*/ 3752602 h 3764478"/>
              <a:gd name="connsiteX20" fmla="*/ 2743200 w 3455719"/>
              <a:gd name="connsiteY20" fmla="*/ 3562597 h 3764478"/>
              <a:gd name="connsiteX21" fmla="*/ 3051958 w 3455719"/>
              <a:gd name="connsiteY21" fmla="*/ 3348841 h 3764478"/>
              <a:gd name="connsiteX22" fmla="*/ 3325090 w 3455719"/>
              <a:gd name="connsiteY22" fmla="*/ 3063834 h 3764478"/>
              <a:gd name="connsiteX23" fmla="*/ 3420093 w 3455719"/>
              <a:gd name="connsiteY23" fmla="*/ 2826327 h 3764478"/>
              <a:gd name="connsiteX24" fmla="*/ 3420093 w 3455719"/>
              <a:gd name="connsiteY24" fmla="*/ 2612571 h 3764478"/>
              <a:gd name="connsiteX25" fmla="*/ 3372592 w 3455719"/>
              <a:gd name="connsiteY25" fmla="*/ 2208810 h 3764478"/>
              <a:gd name="connsiteX26" fmla="*/ 3372592 w 3455719"/>
              <a:gd name="connsiteY26" fmla="*/ 2054431 h 3764478"/>
              <a:gd name="connsiteX27" fmla="*/ 3325090 w 3455719"/>
              <a:gd name="connsiteY27" fmla="*/ 1959428 h 3764478"/>
              <a:gd name="connsiteX28" fmla="*/ 3313215 w 3455719"/>
              <a:gd name="connsiteY28" fmla="*/ 1923802 h 3764478"/>
              <a:gd name="connsiteX29" fmla="*/ 3170711 w 3455719"/>
              <a:gd name="connsiteY29" fmla="*/ 1757548 h 3764478"/>
              <a:gd name="connsiteX30" fmla="*/ 3182587 w 3455719"/>
              <a:gd name="connsiteY30" fmla="*/ 1591293 h 3764478"/>
              <a:gd name="connsiteX31" fmla="*/ 3336966 w 3455719"/>
              <a:gd name="connsiteY31" fmla="*/ 1246909 h 3764478"/>
              <a:gd name="connsiteX32" fmla="*/ 3384467 w 3455719"/>
              <a:gd name="connsiteY32" fmla="*/ 1151906 h 3764478"/>
              <a:gd name="connsiteX33" fmla="*/ 3431968 w 3455719"/>
              <a:gd name="connsiteY33" fmla="*/ 878774 h 3764478"/>
              <a:gd name="connsiteX34" fmla="*/ 3455719 w 3455719"/>
              <a:gd name="connsiteY34" fmla="*/ 415636 h 3764478"/>
              <a:gd name="connsiteX35" fmla="*/ 3408218 w 3455719"/>
              <a:gd name="connsiteY35" fmla="*/ 273132 h 3764478"/>
              <a:gd name="connsiteX36" fmla="*/ 3265714 w 3455719"/>
              <a:gd name="connsiteY36" fmla="*/ 201880 h 3764478"/>
              <a:gd name="connsiteX37" fmla="*/ 2945080 w 3455719"/>
              <a:gd name="connsiteY37" fmla="*/ 23750 h 3764478"/>
              <a:gd name="connsiteX38" fmla="*/ 2683823 w 3455719"/>
              <a:gd name="connsiteY38" fmla="*/ 0 h 3764478"/>
              <a:gd name="connsiteX39" fmla="*/ 2398815 w 3455719"/>
              <a:gd name="connsiteY39" fmla="*/ 0 h 3764478"/>
              <a:gd name="connsiteX40" fmla="*/ 2303813 w 3455719"/>
              <a:gd name="connsiteY40" fmla="*/ 190005 h 3764478"/>
              <a:gd name="connsiteX41" fmla="*/ 2208810 w 3455719"/>
              <a:gd name="connsiteY41" fmla="*/ 213756 h 3764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455719" h="3764478">
                <a:moveTo>
                  <a:pt x="2208810" y="213756"/>
                </a:moveTo>
                <a:lnTo>
                  <a:pt x="1864426" y="308758"/>
                </a:lnTo>
                <a:lnTo>
                  <a:pt x="1603168" y="213756"/>
                </a:lnTo>
                <a:lnTo>
                  <a:pt x="961901" y="344384"/>
                </a:lnTo>
                <a:lnTo>
                  <a:pt x="522514" y="380010"/>
                </a:lnTo>
                <a:lnTo>
                  <a:pt x="296883" y="475013"/>
                </a:lnTo>
                <a:lnTo>
                  <a:pt x="118753" y="593766"/>
                </a:lnTo>
                <a:lnTo>
                  <a:pt x="47501" y="878774"/>
                </a:lnTo>
                <a:lnTo>
                  <a:pt x="95002" y="1163782"/>
                </a:lnTo>
                <a:lnTo>
                  <a:pt x="106877" y="1401288"/>
                </a:lnTo>
                <a:lnTo>
                  <a:pt x="11875" y="1793174"/>
                </a:lnTo>
                <a:lnTo>
                  <a:pt x="0" y="2351314"/>
                </a:lnTo>
                <a:lnTo>
                  <a:pt x="142503" y="2553195"/>
                </a:lnTo>
                <a:lnTo>
                  <a:pt x="866898" y="2755075"/>
                </a:lnTo>
                <a:lnTo>
                  <a:pt x="1056903" y="2814452"/>
                </a:lnTo>
                <a:lnTo>
                  <a:pt x="1163781" y="2885704"/>
                </a:lnTo>
                <a:lnTo>
                  <a:pt x="1496290" y="3075709"/>
                </a:lnTo>
                <a:lnTo>
                  <a:pt x="1721922" y="3562597"/>
                </a:lnTo>
                <a:lnTo>
                  <a:pt x="2137558" y="3764478"/>
                </a:lnTo>
                <a:lnTo>
                  <a:pt x="2541319" y="3752602"/>
                </a:lnTo>
                <a:lnTo>
                  <a:pt x="2743200" y="3562597"/>
                </a:lnTo>
                <a:lnTo>
                  <a:pt x="3051958" y="3348841"/>
                </a:lnTo>
                <a:lnTo>
                  <a:pt x="3325090" y="3063834"/>
                </a:lnTo>
                <a:lnTo>
                  <a:pt x="3420093" y="2826327"/>
                </a:lnTo>
                <a:lnTo>
                  <a:pt x="3420093" y="2612571"/>
                </a:lnTo>
                <a:lnTo>
                  <a:pt x="3372592" y="2208810"/>
                </a:lnTo>
                <a:lnTo>
                  <a:pt x="3372592" y="2054431"/>
                </a:lnTo>
                <a:cubicBezTo>
                  <a:pt x="3356758" y="2022763"/>
                  <a:pt x="3339741" y="1991660"/>
                  <a:pt x="3325090" y="1959428"/>
                </a:cubicBezTo>
                <a:cubicBezTo>
                  <a:pt x="3319910" y="1948032"/>
                  <a:pt x="3313215" y="1923802"/>
                  <a:pt x="3313215" y="1923802"/>
                </a:cubicBezTo>
                <a:lnTo>
                  <a:pt x="3170711" y="1757548"/>
                </a:lnTo>
                <a:lnTo>
                  <a:pt x="3182587" y="1591293"/>
                </a:lnTo>
                <a:lnTo>
                  <a:pt x="3336966" y="1246909"/>
                </a:lnTo>
                <a:lnTo>
                  <a:pt x="3384467" y="1151906"/>
                </a:lnTo>
                <a:lnTo>
                  <a:pt x="3431968" y="878774"/>
                </a:lnTo>
                <a:lnTo>
                  <a:pt x="3455719" y="415636"/>
                </a:lnTo>
                <a:lnTo>
                  <a:pt x="3408218" y="273132"/>
                </a:lnTo>
                <a:lnTo>
                  <a:pt x="3265714" y="201880"/>
                </a:lnTo>
                <a:lnTo>
                  <a:pt x="2945080" y="23750"/>
                </a:lnTo>
                <a:lnTo>
                  <a:pt x="2683823" y="0"/>
                </a:lnTo>
                <a:lnTo>
                  <a:pt x="2398815" y="0"/>
                </a:lnTo>
                <a:lnTo>
                  <a:pt x="2303813" y="190005"/>
                </a:lnTo>
                <a:lnTo>
                  <a:pt x="2208810" y="213756"/>
                </a:lnTo>
                <a:close/>
              </a:path>
            </a:pathLst>
          </a:cu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4" name="Rectangle 3"/>
          <p:cNvSpPr/>
          <p:nvPr/>
        </p:nvSpPr>
        <p:spPr>
          <a:xfrm rot="16200000">
            <a:off x="6538798" y="3230784"/>
            <a:ext cx="4572000" cy="246221"/>
          </a:xfrm>
          <a:prstGeom prst="rect">
            <a:avLst/>
          </a:prstGeom>
        </p:spPr>
        <p:txBody>
          <a:bodyPr>
            <a:spAutoFit/>
          </a:bodyPr>
          <a:lstStyle/>
          <a:p>
            <a:r>
              <a:rPr lang="el-GR" sz="1000" dirty="0"/>
              <a:t>http://en.wikipedia.org/wiki/Proteins#mediaviewer/File:Myoglobin.png</a:t>
            </a:r>
          </a:p>
        </p:txBody>
      </p:sp>
    </p:spTree>
    <p:extLst>
      <p:ext uri="{BB962C8B-B14F-4D97-AF65-F5344CB8AC3E}">
        <p14:creationId xmlns:p14="http://schemas.microsoft.com/office/powerpoint/2010/main" val="1406686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http://upload.wikimedia.org/wikipedia/commons/e/e7/Hexokinase_ball_and_stick_model%2C_with_substrates_to_scale_cop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210520"/>
            <a:ext cx="8274929" cy="5453930"/>
          </a:xfrm>
          <a:prstGeom prst="rect">
            <a:avLst/>
          </a:prstGeom>
          <a:noFill/>
          <a:extLst>
            <a:ext uri="{909E8E84-426E-40DD-AFC4-6F175D3DCCD1}">
              <a14:hiddenFill xmlns:a14="http://schemas.microsoft.com/office/drawing/2010/main">
                <a:solidFill>
                  <a:srgbClr val="FFFFFF"/>
                </a:solidFill>
              </a14:hiddenFill>
            </a:ext>
          </a:extLst>
        </p:spPr>
      </p:pic>
      <p:sp>
        <p:nvSpPr>
          <p:cNvPr id="44034" name="Rectangle 2"/>
          <p:cNvSpPr>
            <a:spLocks noGrp="1" noChangeArrowheads="1"/>
          </p:cNvSpPr>
          <p:nvPr>
            <p:ph type="title"/>
          </p:nvPr>
        </p:nvSpPr>
        <p:spPr>
          <a:xfrm>
            <a:off x="457200" y="38608"/>
            <a:ext cx="8229600" cy="1143000"/>
          </a:xfrm>
        </p:spPr>
        <p:txBody>
          <a:bodyPr/>
          <a:lstStyle/>
          <a:p>
            <a:r>
              <a:rPr lang="el-GR" sz="3600" b="1" dirty="0"/>
              <a:t>Σχήμα των </a:t>
            </a:r>
            <a:r>
              <a:rPr lang="el-GR" sz="3600" b="1" dirty="0" smtClean="0"/>
              <a:t>πρωτεϊνών: σφαιρίνες</a:t>
            </a:r>
            <a:endParaRPr lang="el-GR" sz="3600" b="1" dirty="0"/>
          </a:p>
        </p:txBody>
      </p:sp>
      <p:sp>
        <p:nvSpPr>
          <p:cNvPr id="5" name="Text Placeholder 4"/>
          <p:cNvSpPr>
            <a:spLocks noGrp="1"/>
          </p:cNvSpPr>
          <p:nvPr>
            <p:ph type="body" sz="half" idx="1"/>
          </p:nvPr>
        </p:nvSpPr>
        <p:spPr>
          <a:xfrm>
            <a:off x="107504" y="6141848"/>
            <a:ext cx="4038600" cy="635659"/>
          </a:xfrm>
        </p:spPr>
        <p:txBody>
          <a:bodyPr>
            <a:normAutofit/>
          </a:bodyPr>
          <a:lstStyle/>
          <a:p>
            <a:r>
              <a:rPr lang="el-GR" dirty="0" smtClean="0"/>
              <a:t>Εξωκινάση (ένζυμο)</a:t>
            </a:r>
            <a:endParaRPr lang="el-GR" dirty="0"/>
          </a:p>
        </p:txBody>
      </p:sp>
      <p:sp>
        <p:nvSpPr>
          <p:cNvPr id="7" name="Rectangle 6"/>
          <p:cNvSpPr/>
          <p:nvPr/>
        </p:nvSpPr>
        <p:spPr>
          <a:xfrm>
            <a:off x="4572000" y="6028791"/>
            <a:ext cx="4572000" cy="430887"/>
          </a:xfrm>
          <a:prstGeom prst="rect">
            <a:avLst/>
          </a:prstGeom>
        </p:spPr>
        <p:txBody>
          <a:bodyPr>
            <a:spAutoFit/>
          </a:bodyPr>
          <a:lstStyle/>
          <a:p>
            <a:r>
              <a:rPr lang="el-GR" sz="1050" dirty="0"/>
              <a:t>http://en.wikipedia.org/wiki/Proteins#mediaviewer/File:Hexokinase_ball_and_stick_model,_with_substrates_to_scale_copy.png</a:t>
            </a:r>
          </a:p>
        </p:txBody>
      </p:sp>
    </p:spTree>
    <p:extLst>
      <p:ext uri="{BB962C8B-B14F-4D97-AF65-F5344CB8AC3E}">
        <p14:creationId xmlns:p14="http://schemas.microsoft.com/office/powerpoint/2010/main" val="10366385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Πως δομούνται οι πρωτεΐνες</a:t>
            </a:r>
            <a:endParaRPr lang="el-GR" dirty="0"/>
          </a:p>
        </p:txBody>
      </p:sp>
      <p:sp>
        <p:nvSpPr>
          <p:cNvPr id="3" name="Content Placeholder 2"/>
          <p:cNvSpPr>
            <a:spLocks noGrp="1"/>
          </p:cNvSpPr>
          <p:nvPr>
            <p:ph idx="1"/>
          </p:nvPr>
        </p:nvSpPr>
        <p:spPr>
          <a:xfrm>
            <a:off x="457200" y="1928802"/>
            <a:ext cx="8229600" cy="4308510"/>
          </a:xfrm>
        </p:spPr>
        <p:txBody>
          <a:bodyPr>
            <a:normAutofit/>
          </a:bodyPr>
          <a:lstStyle/>
          <a:p>
            <a:r>
              <a:rPr lang="el-GR" sz="2400" dirty="0" smtClean="0"/>
              <a:t>Οι πρωτεΐνες σχηματίζονται από τη συνένωση απλούστερων μορίων, των </a:t>
            </a:r>
            <a:r>
              <a:rPr lang="el-GR" sz="2400" b="1" dirty="0" smtClean="0"/>
              <a:t>α- αμινοξέων</a:t>
            </a:r>
            <a:r>
              <a:rPr lang="el-GR" sz="2400" dirty="0" smtClean="0"/>
              <a:t>.</a:t>
            </a:r>
          </a:p>
          <a:p>
            <a:endParaRPr lang="el-GR" sz="2400" dirty="0" smtClean="0"/>
          </a:p>
          <a:p>
            <a:r>
              <a:rPr lang="el-GR" sz="2400" dirty="0" smtClean="0"/>
              <a:t>Τα α-αμινοξέα συνδέονται μεταξύ τους με πεπτιδικούς δεσμούς, με αποτέλεσμα τη δημιουργία </a:t>
            </a:r>
            <a:r>
              <a:rPr lang="el-GR" sz="2400" b="1" dirty="0" smtClean="0"/>
              <a:t>πεπτιδίων</a:t>
            </a:r>
            <a:r>
              <a:rPr lang="el-GR" sz="2400" dirty="0" smtClean="0"/>
              <a:t>. </a:t>
            </a:r>
          </a:p>
          <a:p>
            <a:endParaRPr lang="el-GR" sz="2400" dirty="0" smtClean="0"/>
          </a:p>
          <a:p>
            <a:r>
              <a:rPr lang="el-GR" sz="2400" dirty="0" smtClean="0"/>
              <a:t>Οι </a:t>
            </a:r>
            <a:r>
              <a:rPr lang="el-GR" sz="2400" b="1" dirty="0" smtClean="0"/>
              <a:t>πρωτεΐνες</a:t>
            </a:r>
            <a:r>
              <a:rPr lang="el-GR" sz="2400" dirty="0" smtClean="0"/>
              <a:t> μπορούν να οριστούν ως τα πεπτίδια μεγάλου μοριακού βάρους (μερικών χιλιάδων) που απαντώνται στην φύση  </a:t>
            </a:r>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6751123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Σχήματα και μεγέθη σφαιρινών</a:t>
            </a:r>
            <a:endParaRPr lang="el-GR" dirty="0"/>
          </a:p>
        </p:txBody>
      </p:sp>
      <p:sp>
        <p:nvSpPr>
          <p:cNvPr id="4" name="Content Placeholder 3"/>
          <p:cNvSpPr>
            <a:spLocks noGrp="1"/>
          </p:cNvSpPr>
          <p:nvPr>
            <p:ph sz="half" idx="2"/>
          </p:nvPr>
        </p:nvSpPr>
        <p:spPr>
          <a:xfrm>
            <a:off x="251520" y="5157192"/>
            <a:ext cx="8435280" cy="968971"/>
          </a:xfrm>
        </p:spPr>
        <p:txBody>
          <a:bodyPr/>
          <a:lstStyle/>
          <a:p>
            <a:endParaRPr lang="el-GR" dirty="0"/>
          </a:p>
        </p:txBody>
      </p:sp>
      <p:sp>
        <p:nvSpPr>
          <p:cNvPr id="5" name="Slide Number Placeholder 4"/>
          <p:cNvSpPr>
            <a:spLocks noGrp="1"/>
          </p:cNvSpPr>
          <p:nvPr>
            <p:ph type="sldNum" sz="quarter" idx="12"/>
          </p:nvPr>
        </p:nvSpPr>
        <p:spPr/>
        <p:txBody>
          <a:bodyPr/>
          <a:lstStyle/>
          <a:p>
            <a:fld id="{BA6A19FA-46B9-412C-91B8-77BE175E26B2}" type="slidenum">
              <a:rPr lang="el-GR" smtClean="0"/>
              <a:pPr/>
              <a:t>39</a:t>
            </a:fld>
            <a:endParaRPr lang="el-GR" dirty="0"/>
          </a:p>
        </p:txBody>
      </p:sp>
      <p:pic>
        <p:nvPicPr>
          <p:cNvPr id="96258" name="Picture 2" descr="http://upload.wikimedia.org/wikipedia/commons/5/54/Protein_composit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52" y="1844824"/>
            <a:ext cx="9086348" cy="236245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7652" y="4663632"/>
            <a:ext cx="4572000" cy="430887"/>
          </a:xfrm>
          <a:prstGeom prst="rect">
            <a:avLst/>
          </a:prstGeom>
        </p:spPr>
        <p:txBody>
          <a:bodyPr>
            <a:spAutoFit/>
          </a:bodyPr>
          <a:lstStyle/>
          <a:p>
            <a:r>
              <a:rPr lang="el-GR" sz="1100" dirty="0"/>
              <a:t>http://en.wikipedia.org/wiki/Proteins#mediaviewer/File:Protein_composite.png</a:t>
            </a:r>
          </a:p>
        </p:txBody>
      </p:sp>
      <p:sp>
        <p:nvSpPr>
          <p:cNvPr id="7" name="TextBox 6"/>
          <p:cNvSpPr txBox="1"/>
          <p:nvPr/>
        </p:nvSpPr>
        <p:spPr>
          <a:xfrm>
            <a:off x="251520" y="4054504"/>
            <a:ext cx="1995098" cy="646331"/>
          </a:xfrm>
          <a:prstGeom prst="rect">
            <a:avLst/>
          </a:prstGeom>
          <a:noFill/>
        </p:spPr>
        <p:txBody>
          <a:bodyPr wrap="none" rtlCol="0">
            <a:spAutoFit/>
          </a:bodyPr>
          <a:lstStyle/>
          <a:p>
            <a:pPr algn="ctr"/>
            <a:r>
              <a:rPr lang="el-GR" dirty="0" smtClean="0">
                <a:solidFill>
                  <a:srgbClr val="C00000"/>
                </a:solidFill>
              </a:rPr>
              <a:t>Ανοσοσφαιρίνη </a:t>
            </a:r>
            <a:r>
              <a:rPr lang="en-US" dirty="0" smtClean="0">
                <a:solidFill>
                  <a:srgbClr val="C00000"/>
                </a:solidFill>
              </a:rPr>
              <a:t>G</a:t>
            </a:r>
          </a:p>
          <a:p>
            <a:pPr algn="ctr"/>
            <a:r>
              <a:rPr lang="en-US" dirty="0" smtClean="0">
                <a:solidFill>
                  <a:srgbClr val="C00000"/>
                </a:solidFill>
              </a:rPr>
              <a:t>(IgG)</a:t>
            </a:r>
            <a:endParaRPr lang="el-GR" dirty="0">
              <a:solidFill>
                <a:srgbClr val="C00000"/>
              </a:solidFill>
            </a:endParaRPr>
          </a:p>
        </p:txBody>
      </p:sp>
      <p:sp>
        <p:nvSpPr>
          <p:cNvPr id="9" name="TextBox 8"/>
          <p:cNvSpPr txBox="1"/>
          <p:nvPr/>
        </p:nvSpPr>
        <p:spPr>
          <a:xfrm>
            <a:off x="2343652" y="3477765"/>
            <a:ext cx="1800200" cy="646331"/>
          </a:xfrm>
          <a:prstGeom prst="rect">
            <a:avLst/>
          </a:prstGeom>
          <a:noFill/>
        </p:spPr>
        <p:txBody>
          <a:bodyPr wrap="square" rtlCol="0">
            <a:spAutoFit/>
          </a:bodyPr>
          <a:lstStyle/>
          <a:p>
            <a:pPr algn="ctr"/>
            <a:r>
              <a:rPr lang="el-GR" dirty="0" smtClean="0">
                <a:solidFill>
                  <a:srgbClr val="C00000"/>
                </a:solidFill>
              </a:rPr>
              <a:t>Αιμογλοβίνη (αιμοσφαιρίνη)</a:t>
            </a:r>
            <a:endParaRPr lang="el-GR" dirty="0">
              <a:solidFill>
                <a:srgbClr val="C00000"/>
              </a:solidFill>
            </a:endParaRPr>
          </a:p>
        </p:txBody>
      </p:sp>
      <p:sp>
        <p:nvSpPr>
          <p:cNvPr id="10" name="TextBox 9"/>
          <p:cNvSpPr txBox="1"/>
          <p:nvPr/>
        </p:nvSpPr>
        <p:spPr>
          <a:xfrm>
            <a:off x="3943626" y="3321310"/>
            <a:ext cx="1276446" cy="369332"/>
          </a:xfrm>
          <a:prstGeom prst="rect">
            <a:avLst/>
          </a:prstGeom>
          <a:noFill/>
        </p:spPr>
        <p:txBody>
          <a:bodyPr wrap="square" rtlCol="0">
            <a:spAutoFit/>
          </a:bodyPr>
          <a:lstStyle/>
          <a:p>
            <a:pPr algn="ctr"/>
            <a:r>
              <a:rPr lang="el-GR" dirty="0" smtClean="0">
                <a:solidFill>
                  <a:srgbClr val="C00000"/>
                </a:solidFill>
              </a:rPr>
              <a:t>Ινσουλίνη </a:t>
            </a:r>
            <a:endParaRPr lang="el-GR" dirty="0">
              <a:solidFill>
                <a:srgbClr val="C00000"/>
              </a:solidFill>
            </a:endParaRPr>
          </a:p>
        </p:txBody>
      </p:sp>
      <p:sp>
        <p:nvSpPr>
          <p:cNvPr id="11" name="TextBox 10"/>
          <p:cNvSpPr txBox="1"/>
          <p:nvPr/>
        </p:nvSpPr>
        <p:spPr>
          <a:xfrm>
            <a:off x="5019846" y="3486538"/>
            <a:ext cx="1800200" cy="646331"/>
          </a:xfrm>
          <a:prstGeom prst="rect">
            <a:avLst/>
          </a:prstGeom>
          <a:noFill/>
        </p:spPr>
        <p:txBody>
          <a:bodyPr wrap="square" rtlCol="0">
            <a:spAutoFit/>
          </a:bodyPr>
          <a:lstStyle/>
          <a:p>
            <a:pPr algn="ctr"/>
            <a:r>
              <a:rPr lang="el-GR" dirty="0" smtClean="0">
                <a:solidFill>
                  <a:srgbClr val="C00000"/>
                </a:solidFill>
              </a:rPr>
              <a:t>Αδενυλική κινάση</a:t>
            </a:r>
            <a:endParaRPr lang="el-GR" dirty="0">
              <a:solidFill>
                <a:srgbClr val="C00000"/>
              </a:solidFill>
            </a:endParaRPr>
          </a:p>
        </p:txBody>
      </p:sp>
      <p:sp>
        <p:nvSpPr>
          <p:cNvPr id="12" name="TextBox 11"/>
          <p:cNvSpPr txBox="1"/>
          <p:nvPr/>
        </p:nvSpPr>
        <p:spPr>
          <a:xfrm>
            <a:off x="7020272" y="4197831"/>
            <a:ext cx="1800200" cy="646331"/>
          </a:xfrm>
          <a:prstGeom prst="rect">
            <a:avLst/>
          </a:prstGeom>
          <a:noFill/>
        </p:spPr>
        <p:txBody>
          <a:bodyPr wrap="square" rtlCol="0">
            <a:spAutoFit/>
          </a:bodyPr>
          <a:lstStyle/>
          <a:p>
            <a:pPr algn="ctr"/>
            <a:r>
              <a:rPr lang="el-GR" dirty="0" smtClean="0">
                <a:solidFill>
                  <a:srgbClr val="C00000"/>
                </a:solidFill>
              </a:rPr>
              <a:t>Γλουταμινική συνθετάση</a:t>
            </a:r>
            <a:endParaRPr lang="el-GR" dirty="0">
              <a:solidFill>
                <a:srgbClr val="C00000"/>
              </a:solidFill>
            </a:endParaRPr>
          </a:p>
        </p:txBody>
      </p:sp>
    </p:spTree>
    <p:extLst>
      <p:ext uri="{BB962C8B-B14F-4D97-AF65-F5344CB8AC3E}">
        <p14:creationId xmlns:p14="http://schemas.microsoft.com/office/powerpoint/2010/main" val="20337544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49677"/>
          </a:xfrm>
        </p:spPr>
        <p:txBody>
          <a:bodyPr/>
          <a:lstStyle/>
          <a:p>
            <a:r>
              <a:rPr lang="el-GR" dirty="0" smtClean="0"/>
              <a:t>Επίπεδα δόμησης πρωτεϊνών</a:t>
            </a:r>
            <a:endParaRPr lang="el-GR" dirty="0"/>
          </a:p>
        </p:txBody>
      </p:sp>
      <p:sp>
        <p:nvSpPr>
          <p:cNvPr id="5" name="Slide Number Placeholder 4"/>
          <p:cNvSpPr>
            <a:spLocks noGrp="1"/>
          </p:cNvSpPr>
          <p:nvPr>
            <p:ph type="sldNum" sz="quarter" idx="12"/>
          </p:nvPr>
        </p:nvSpPr>
        <p:spPr/>
        <p:txBody>
          <a:bodyPr/>
          <a:lstStyle/>
          <a:p>
            <a:fld id="{BA6A19FA-46B9-412C-91B8-77BE175E26B2}" type="slidenum">
              <a:rPr lang="el-GR" smtClean="0"/>
              <a:pPr/>
              <a:t>40</a:t>
            </a:fld>
            <a:endParaRPr lang="el-GR" dirty="0"/>
          </a:p>
        </p:txBody>
      </p:sp>
      <p:sp>
        <p:nvSpPr>
          <p:cNvPr id="16" name="Rectangle 15"/>
          <p:cNvSpPr/>
          <p:nvPr/>
        </p:nvSpPr>
        <p:spPr>
          <a:xfrm rot="16200000">
            <a:off x="6054552" y="3486018"/>
            <a:ext cx="5264497" cy="253916"/>
          </a:xfrm>
          <a:prstGeom prst="rect">
            <a:avLst/>
          </a:prstGeom>
        </p:spPr>
        <p:txBody>
          <a:bodyPr wrap="square">
            <a:spAutoFit/>
          </a:bodyPr>
          <a:lstStyle/>
          <a:p>
            <a:r>
              <a:rPr lang="el-GR" sz="1050" dirty="0"/>
              <a:t>http://en.wikipedia.org/wiki/Proteins#mediaviewer/File:225_Peptide_Bond-01.jpg</a:t>
            </a:r>
          </a:p>
        </p:txBody>
      </p:sp>
      <p:grpSp>
        <p:nvGrpSpPr>
          <p:cNvPr id="20" name="Group 19"/>
          <p:cNvGrpSpPr/>
          <p:nvPr/>
        </p:nvGrpSpPr>
        <p:grpSpPr>
          <a:xfrm>
            <a:off x="317154" y="1240738"/>
            <a:ext cx="7135166" cy="5459864"/>
            <a:chOff x="317154" y="1240738"/>
            <a:chExt cx="7135166" cy="5459864"/>
          </a:xfrm>
        </p:grpSpPr>
        <p:grpSp>
          <p:nvGrpSpPr>
            <p:cNvPr id="11" name="Group 10"/>
            <p:cNvGrpSpPr/>
            <p:nvPr/>
          </p:nvGrpSpPr>
          <p:grpSpPr>
            <a:xfrm>
              <a:off x="317154" y="1240738"/>
              <a:ext cx="6847134" cy="5459864"/>
              <a:chOff x="317154" y="1240738"/>
              <a:chExt cx="6847134" cy="5459864"/>
            </a:xfrm>
          </p:grpSpPr>
          <p:pic>
            <p:nvPicPr>
              <p:cNvPr id="98306" name="Picture 2" descr="http://upload.wikimedia.org/wikipedia/commons/thumb/2/26/225_Peptide_Bond-01.jpg/1280px-225_Peptide_Bond-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40738"/>
                <a:ext cx="6423369" cy="54598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23528" y="1600565"/>
                <a:ext cx="1971245" cy="307777"/>
              </a:xfrm>
              <a:prstGeom prst="rect">
                <a:avLst/>
              </a:prstGeom>
              <a:solidFill>
                <a:schemeClr val="bg1"/>
              </a:solidFill>
            </p:spPr>
            <p:txBody>
              <a:bodyPr wrap="none" rtlCol="0">
                <a:spAutoFit/>
              </a:bodyPr>
              <a:lstStyle/>
              <a:p>
                <a:r>
                  <a:rPr lang="el-GR" sz="1400" dirty="0" smtClean="0"/>
                  <a:t>(α) </a:t>
                </a:r>
                <a:r>
                  <a:rPr lang="el-GR" sz="1400" b="1" dirty="0" smtClean="0"/>
                  <a:t>πρωτοταγής</a:t>
                </a:r>
                <a:r>
                  <a:rPr lang="el-GR" sz="1400" dirty="0" smtClean="0"/>
                  <a:t> δομή</a:t>
                </a:r>
                <a:endParaRPr lang="el-GR" sz="1400" dirty="0"/>
              </a:p>
            </p:txBody>
          </p:sp>
          <p:sp>
            <p:nvSpPr>
              <p:cNvPr id="8" name="TextBox 7"/>
              <p:cNvSpPr txBox="1"/>
              <p:nvPr/>
            </p:nvSpPr>
            <p:spPr>
              <a:xfrm>
                <a:off x="2687189" y="3816781"/>
                <a:ext cx="2072619" cy="307777"/>
              </a:xfrm>
              <a:prstGeom prst="rect">
                <a:avLst/>
              </a:prstGeom>
              <a:solidFill>
                <a:schemeClr val="bg1"/>
              </a:solidFill>
            </p:spPr>
            <p:txBody>
              <a:bodyPr wrap="none" rtlCol="0">
                <a:spAutoFit/>
              </a:bodyPr>
              <a:lstStyle/>
              <a:p>
                <a:r>
                  <a:rPr lang="el-GR" sz="1400" dirty="0" smtClean="0"/>
                  <a:t>(β) </a:t>
                </a:r>
                <a:r>
                  <a:rPr lang="el-GR" sz="1400" b="1" dirty="0" smtClean="0"/>
                  <a:t>δευτεροταγής</a:t>
                </a:r>
                <a:r>
                  <a:rPr lang="el-GR" sz="1400" dirty="0" smtClean="0"/>
                  <a:t> δομή</a:t>
                </a:r>
                <a:endParaRPr lang="el-GR" sz="1400" dirty="0"/>
              </a:p>
            </p:txBody>
          </p:sp>
          <p:sp>
            <p:nvSpPr>
              <p:cNvPr id="9" name="TextBox 8"/>
              <p:cNvSpPr txBox="1"/>
              <p:nvPr/>
            </p:nvSpPr>
            <p:spPr>
              <a:xfrm>
                <a:off x="487675" y="6175573"/>
                <a:ext cx="1801519" cy="307777"/>
              </a:xfrm>
              <a:prstGeom prst="rect">
                <a:avLst/>
              </a:prstGeom>
              <a:solidFill>
                <a:schemeClr val="bg1"/>
              </a:solidFill>
            </p:spPr>
            <p:txBody>
              <a:bodyPr wrap="none" rtlCol="0">
                <a:spAutoFit/>
              </a:bodyPr>
              <a:lstStyle/>
              <a:p>
                <a:r>
                  <a:rPr lang="el-GR" sz="1400" dirty="0" smtClean="0"/>
                  <a:t>(γ) </a:t>
                </a:r>
                <a:r>
                  <a:rPr lang="el-GR" sz="1400" b="1" dirty="0" smtClean="0"/>
                  <a:t>τριτοταγής</a:t>
                </a:r>
                <a:r>
                  <a:rPr lang="el-GR" sz="1400" dirty="0" smtClean="0"/>
                  <a:t> δομή</a:t>
                </a:r>
                <a:endParaRPr lang="el-GR" sz="1400" dirty="0"/>
              </a:p>
            </p:txBody>
          </p:sp>
          <p:sp>
            <p:nvSpPr>
              <p:cNvPr id="10" name="TextBox 9"/>
              <p:cNvSpPr txBox="1"/>
              <p:nvPr/>
            </p:nvSpPr>
            <p:spPr>
              <a:xfrm>
                <a:off x="3707904" y="6369812"/>
                <a:ext cx="2580065" cy="307777"/>
              </a:xfrm>
              <a:prstGeom prst="rect">
                <a:avLst/>
              </a:prstGeom>
              <a:solidFill>
                <a:schemeClr val="bg1"/>
              </a:solidFill>
            </p:spPr>
            <p:txBody>
              <a:bodyPr wrap="square" rtlCol="0">
                <a:spAutoFit/>
              </a:bodyPr>
              <a:lstStyle/>
              <a:p>
                <a:r>
                  <a:rPr lang="el-GR" sz="1400" dirty="0" smtClean="0"/>
                  <a:t>(γ) </a:t>
                </a:r>
                <a:r>
                  <a:rPr lang="el-GR" sz="1400" b="1" dirty="0" smtClean="0"/>
                  <a:t>τεταρτοταγής</a:t>
                </a:r>
                <a:r>
                  <a:rPr lang="el-GR" sz="1400" dirty="0" smtClean="0"/>
                  <a:t> δομή</a:t>
                </a:r>
                <a:endParaRPr lang="el-GR" sz="1400" dirty="0"/>
              </a:p>
            </p:txBody>
          </p:sp>
          <p:sp>
            <p:nvSpPr>
              <p:cNvPr id="7" name="TextBox 6"/>
              <p:cNvSpPr txBox="1"/>
              <p:nvPr/>
            </p:nvSpPr>
            <p:spPr>
              <a:xfrm>
                <a:off x="3066584" y="5479706"/>
                <a:ext cx="1003801" cy="246221"/>
              </a:xfrm>
              <a:prstGeom prst="rect">
                <a:avLst/>
              </a:prstGeom>
              <a:solidFill>
                <a:schemeClr val="bg1"/>
              </a:solidFill>
            </p:spPr>
            <p:txBody>
              <a:bodyPr wrap="none" rtlCol="0">
                <a:spAutoFit/>
              </a:bodyPr>
              <a:lstStyle/>
              <a:p>
                <a:r>
                  <a:rPr lang="el-GR" sz="1000" dirty="0" smtClean="0"/>
                  <a:t>μονάδες αίμης</a:t>
                </a:r>
                <a:endParaRPr lang="el-GR" sz="1000" dirty="0"/>
              </a:p>
            </p:txBody>
          </p:sp>
          <p:sp>
            <p:nvSpPr>
              <p:cNvPr id="12" name="TextBox 11"/>
              <p:cNvSpPr txBox="1"/>
              <p:nvPr/>
            </p:nvSpPr>
            <p:spPr>
              <a:xfrm>
                <a:off x="317154" y="3615626"/>
                <a:ext cx="870470" cy="261610"/>
              </a:xfrm>
              <a:prstGeom prst="rect">
                <a:avLst/>
              </a:prstGeom>
              <a:solidFill>
                <a:schemeClr val="bg1"/>
              </a:solidFill>
            </p:spPr>
            <p:txBody>
              <a:bodyPr wrap="square" rtlCol="0">
                <a:spAutoFit/>
              </a:bodyPr>
              <a:lstStyle/>
              <a:p>
                <a:pPr algn="r"/>
                <a:r>
                  <a:rPr lang="el-GR" sz="1100" dirty="0" smtClean="0"/>
                  <a:t>α-έλικα</a:t>
                </a:r>
                <a:endParaRPr lang="el-GR" sz="1100" dirty="0"/>
              </a:p>
            </p:txBody>
          </p:sp>
          <p:sp>
            <p:nvSpPr>
              <p:cNvPr id="13" name="TextBox 12"/>
              <p:cNvSpPr txBox="1"/>
              <p:nvPr/>
            </p:nvSpPr>
            <p:spPr>
              <a:xfrm>
                <a:off x="5968752" y="3734508"/>
                <a:ext cx="1195536" cy="261610"/>
              </a:xfrm>
              <a:prstGeom prst="rect">
                <a:avLst/>
              </a:prstGeom>
              <a:solidFill>
                <a:schemeClr val="bg1"/>
              </a:solidFill>
            </p:spPr>
            <p:txBody>
              <a:bodyPr wrap="square" rtlCol="0">
                <a:spAutoFit/>
              </a:bodyPr>
              <a:lstStyle/>
              <a:p>
                <a:pPr algn="r"/>
                <a:r>
                  <a:rPr lang="el-GR" sz="1100" dirty="0" smtClean="0"/>
                  <a:t>Πτυχωτά φύλλα</a:t>
                </a:r>
                <a:endParaRPr lang="el-GR" sz="1100" dirty="0"/>
              </a:p>
            </p:txBody>
          </p:sp>
          <p:sp>
            <p:nvSpPr>
              <p:cNvPr id="14" name="TextBox 13"/>
              <p:cNvSpPr txBox="1"/>
              <p:nvPr/>
            </p:nvSpPr>
            <p:spPr>
              <a:xfrm>
                <a:off x="3865160" y="2486404"/>
                <a:ext cx="870470" cy="430887"/>
              </a:xfrm>
              <a:prstGeom prst="rect">
                <a:avLst/>
              </a:prstGeom>
              <a:solidFill>
                <a:schemeClr val="bg1"/>
              </a:solidFill>
            </p:spPr>
            <p:txBody>
              <a:bodyPr wrap="square" rtlCol="0">
                <a:spAutoFit/>
              </a:bodyPr>
              <a:lstStyle/>
              <a:p>
                <a:pPr algn="r"/>
                <a:r>
                  <a:rPr lang="el-GR" sz="1100" dirty="0" smtClean="0"/>
                  <a:t>Δεσμοί υδρογόνου</a:t>
                </a:r>
                <a:endParaRPr lang="el-GR" sz="1100" dirty="0"/>
              </a:p>
            </p:txBody>
          </p:sp>
          <p:sp>
            <p:nvSpPr>
              <p:cNvPr id="15" name="TextBox 14"/>
              <p:cNvSpPr txBox="1"/>
              <p:nvPr/>
            </p:nvSpPr>
            <p:spPr>
              <a:xfrm>
                <a:off x="2712395" y="1559570"/>
                <a:ext cx="1712181" cy="261610"/>
              </a:xfrm>
              <a:prstGeom prst="rect">
                <a:avLst/>
              </a:prstGeom>
              <a:solidFill>
                <a:schemeClr val="bg1"/>
              </a:solidFill>
            </p:spPr>
            <p:txBody>
              <a:bodyPr wrap="square" rtlCol="0">
                <a:spAutoFit/>
              </a:bodyPr>
              <a:lstStyle/>
              <a:p>
                <a:r>
                  <a:rPr lang="el-GR" sz="1100" dirty="0" smtClean="0"/>
                  <a:t>Αλυσίδες αμινοξέων</a:t>
                </a:r>
                <a:endParaRPr lang="el-GR" sz="1100" dirty="0"/>
              </a:p>
            </p:txBody>
          </p:sp>
        </p:grpSp>
        <p:sp>
          <p:nvSpPr>
            <p:cNvPr id="19" name="TextBox 18"/>
            <p:cNvSpPr txBox="1"/>
            <p:nvPr/>
          </p:nvSpPr>
          <p:spPr>
            <a:xfrm>
              <a:off x="6156176" y="6205157"/>
              <a:ext cx="1296144" cy="307777"/>
            </a:xfrm>
            <a:prstGeom prst="rect">
              <a:avLst/>
            </a:prstGeom>
            <a:noFill/>
          </p:spPr>
          <p:txBody>
            <a:bodyPr wrap="square" rtlCol="0">
              <a:spAutoFit/>
            </a:bodyPr>
            <a:lstStyle/>
            <a:p>
              <a:pPr algn="r"/>
              <a:r>
                <a:rPr lang="el-GR" sz="1400" dirty="0" smtClean="0">
                  <a:solidFill>
                    <a:srgbClr val="C00000"/>
                  </a:solidFill>
                </a:rPr>
                <a:t>αιμοσφαιρίνη</a:t>
              </a:r>
              <a:endParaRPr lang="el-GR" sz="1400" dirty="0">
                <a:solidFill>
                  <a:srgbClr val="C00000"/>
                </a:solidFill>
              </a:endParaRPr>
            </a:p>
          </p:txBody>
        </p:sp>
        <p:sp>
          <p:nvSpPr>
            <p:cNvPr id="18" name="Rectangle 17"/>
            <p:cNvSpPr/>
            <p:nvPr/>
          </p:nvSpPr>
          <p:spPr>
            <a:xfrm>
              <a:off x="3865160" y="3140968"/>
              <a:ext cx="274792" cy="216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spTree>
    <p:extLst>
      <p:ext uri="{BB962C8B-B14F-4D97-AF65-F5344CB8AC3E}">
        <p14:creationId xmlns:p14="http://schemas.microsoft.com/office/powerpoint/2010/main" val="8251906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l-GR" sz="3600" b="1" dirty="0"/>
              <a:t>Λειτουργία των πρωτεϊνών</a:t>
            </a:r>
          </a:p>
        </p:txBody>
      </p:sp>
      <p:sp>
        <p:nvSpPr>
          <p:cNvPr id="45059" name="Rectangle 3"/>
          <p:cNvSpPr>
            <a:spLocks noGrp="1" noChangeArrowheads="1"/>
          </p:cNvSpPr>
          <p:nvPr>
            <p:ph type="body" idx="1"/>
          </p:nvPr>
        </p:nvSpPr>
        <p:spPr>
          <a:xfrm>
            <a:off x="323528" y="1412775"/>
            <a:ext cx="8640959" cy="5040413"/>
          </a:xfrm>
        </p:spPr>
        <p:txBody>
          <a:bodyPr>
            <a:noAutofit/>
          </a:bodyPr>
          <a:lstStyle/>
          <a:p>
            <a:pPr>
              <a:lnSpc>
                <a:spcPct val="80000"/>
              </a:lnSpc>
              <a:spcBef>
                <a:spcPts val="600"/>
              </a:spcBef>
            </a:pPr>
            <a:r>
              <a:rPr lang="el-GR" sz="2000" dirty="0"/>
              <a:t>Η μοριακή δομή μιας πρωτεΐνης, προσδιορίζει και το είδος της λειτουργίας που αυτή εκτελεί. Με βάση την λειτουργία τους οι πρωτεΐνες διακρίνονται σε:</a:t>
            </a:r>
          </a:p>
          <a:p>
            <a:pPr>
              <a:lnSpc>
                <a:spcPct val="80000"/>
              </a:lnSpc>
              <a:spcBef>
                <a:spcPts val="600"/>
              </a:spcBef>
            </a:pPr>
            <a:r>
              <a:rPr lang="el-GR" b="1" dirty="0" smtClean="0"/>
              <a:t>Δομικές </a:t>
            </a:r>
            <a:r>
              <a:rPr lang="el-GR" b="1" dirty="0"/>
              <a:t>πρωτεΐνες</a:t>
            </a:r>
            <a:r>
              <a:rPr lang="el-GR" dirty="0"/>
              <a:t> </a:t>
            </a:r>
            <a:r>
              <a:rPr lang="el-GR" sz="2000" dirty="0"/>
              <a:t>που βρίσκονται στις μεμβράνες των κυττάρων και των ενδοκυτταρικών οργανιδίων. Ορισμένες από αυτές, όπως η </a:t>
            </a:r>
            <a:r>
              <a:rPr lang="el-GR" sz="2000" b="1" dirty="0"/>
              <a:t>κερατίνη</a:t>
            </a:r>
            <a:r>
              <a:rPr lang="el-GR" sz="2000" dirty="0"/>
              <a:t>, το </a:t>
            </a:r>
            <a:r>
              <a:rPr lang="el-GR" sz="2000" b="1" dirty="0"/>
              <a:t>κολλαγόνο</a:t>
            </a:r>
            <a:r>
              <a:rPr lang="el-GR" sz="2000" dirty="0"/>
              <a:t> και η </a:t>
            </a:r>
            <a:r>
              <a:rPr lang="el-GR" sz="2000" b="1" dirty="0"/>
              <a:t>ελαστίνη</a:t>
            </a:r>
            <a:r>
              <a:rPr lang="el-GR" sz="2000" dirty="0"/>
              <a:t> αποτελούν συστατικά, είτε του επιθηλιακού ιστού, είτε του συνδετικού ιστού των διαφόρων οργάνων.  </a:t>
            </a:r>
          </a:p>
          <a:p>
            <a:pPr>
              <a:lnSpc>
                <a:spcPct val="80000"/>
              </a:lnSpc>
              <a:spcBef>
                <a:spcPts val="600"/>
              </a:spcBef>
            </a:pPr>
            <a:r>
              <a:rPr lang="el-GR" b="1" dirty="0" smtClean="0"/>
              <a:t>Λειτουργικές πρωτεΐνες: </a:t>
            </a:r>
            <a:r>
              <a:rPr lang="el-GR" sz="2000" dirty="0" smtClean="0"/>
              <a:t>Πρωτεΐνες </a:t>
            </a:r>
            <a:r>
              <a:rPr lang="el-GR" sz="2000" dirty="0"/>
              <a:t>του </a:t>
            </a:r>
            <a:r>
              <a:rPr lang="el-GR" sz="2000" b="1" dirty="0"/>
              <a:t>πλάσματος</a:t>
            </a:r>
            <a:r>
              <a:rPr lang="el-GR" sz="2000" dirty="0"/>
              <a:t> και των </a:t>
            </a:r>
            <a:r>
              <a:rPr lang="el-GR" sz="2000" b="1" dirty="0"/>
              <a:t>βιολογικών υγρών </a:t>
            </a:r>
            <a:r>
              <a:rPr lang="el-GR" sz="2000" dirty="0"/>
              <a:t>(αίμα, γάλα κ.λ.π).</a:t>
            </a:r>
            <a:r>
              <a:rPr lang="el-GR" sz="2000" i="1" dirty="0"/>
              <a:t> </a:t>
            </a:r>
            <a:r>
              <a:rPr lang="el-GR" sz="2000" dirty="0"/>
              <a:t>Αυτές οι πρωτεΐνες έχουν ένα βιολογικό ρόλο, επειδή συμμετέχουν στις βιοχημικές αντιδράσεις του οργανισμού. Τέτοιου είδους πρωτεΐνες είναι </a:t>
            </a:r>
          </a:p>
          <a:p>
            <a:pPr lvl="1">
              <a:lnSpc>
                <a:spcPct val="80000"/>
              </a:lnSpc>
              <a:spcBef>
                <a:spcPts val="600"/>
              </a:spcBef>
            </a:pPr>
            <a:r>
              <a:rPr lang="el-GR" sz="2000" dirty="0"/>
              <a:t>τα </a:t>
            </a:r>
            <a:r>
              <a:rPr lang="el-GR" sz="2000" b="1" u="sng" dirty="0"/>
              <a:t>ένζυμα</a:t>
            </a:r>
            <a:r>
              <a:rPr lang="el-GR" sz="2000" dirty="0"/>
              <a:t> (βιο­καταλύτες, χάρη στους οποίους επιτελούνται αναρίθμητες αντιδράσεις στο εσωτερικό των κυττάρων), </a:t>
            </a:r>
          </a:p>
          <a:p>
            <a:pPr lvl="1">
              <a:lnSpc>
                <a:spcPct val="80000"/>
              </a:lnSpc>
              <a:spcBef>
                <a:spcPts val="600"/>
              </a:spcBef>
            </a:pPr>
            <a:r>
              <a:rPr lang="el-GR" sz="2000" dirty="0"/>
              <a:t>τα </a:t>
            </a:r>
            <a:r>
              <a:rPr lang="el-GR" sz="2000" b="1" u="sng" dirty="0"/>
              <a:t>αντισώματα</a:t>
            </a:r>
            <a:r>
              <a:rPr lang="el-GR" sz="2000" dirty="0"/>
              <a:t> (μόρια υπεύθυνα για την άμυνα του οργανισμού), </a:t>
            </a:r>
          </a:p>
          <a:p>
            <a:pPr lvl="1">
              <a:lnSpc>
                <a:spcPct val="80000"/>
              </a:lnSpc>
              <a:spcBef>
                <a:spcPts val="600"/>
              </a:spcBef>
            </a:pPr>
            <a:r>
              <a:rPr lang="el-GR" sz="2000" dirty="0"/>
              <a:t>οι </a:t>
            </a:r>
            <a:r>
              <a:rPr lang="el-GR" sz="2000" b="1" u="sng" dirty="0"/>
              <a:t>ορμόνες</a:t>
            </a:r>
            <a:r>
              <a:rPr lang="el-GR" sz="2000" dirty="0"/>
              <a:t> (ινσουλίνη, θυροξίνη) καθώς και άλλες πρωτεΐ­νες που μεταφέρουν μέσα στον οργανισμό βιολογικά ενεργές ουσίες π.χ. η αιμοσφαιρίνη που είναι επιφορτισμένη για τη δέσμευση του οξυγόνου.</a:t>
            </a:r>
          </a:p>
        </p:txBody>
      </p:sp>
    </p:spTree>
    <p:extLst>
      <p:ext uri="{BB962C8B-B14F-4D97-AF65-F5344CB8AC3E}">
        <p14:creationId xmlns:p14="http://schemas.microsoft.com/office/powerpoint/2010/main" val="1464476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l-GR" sz="3600" b="1" dirty="0"/>
              <a:t>Διαλυτότητα των </a:t>
            </a:r>
            <a:r>
              <a:rPr lang="el-GR" sz="3600" b="1" dirty="0" smtClean="0"/>
              <a:t>πρωτεϊνών</a:t>
            </a:r>
            <a:r>
              <a:rPr lang="el-GR" sz="4000" dirty="0" smtClean="0"/>
              <a:t> </a:t>
            </a:r>
            <a:endParaRPr lang="el-GR" sz="4000" dirty="0"/>
          </a:p>
        </p:txBody>
      </p:sp>
      <p:sp>
        <p:nvSpPr>
          <p:cNvPr id="46083" name="Rectangle 3"/>
          <p:cNvSpPr>
            <a:spLocks noGrp="1" noChangeArrowheads="1"/>
          </p:cNvSpPr>
          <p:nvPr>
            <p:ph type="body" idx="1"/>
          </p:nvPr>
        </p:nvSpPr>
        <p:spPr>
          <a:xfrm>
            <a:off x="467544" y="1340768"/>
            <a:ext cx="7849369" cy="4785395"/>
          </a:xfrm>
        </p:spPr>
        <p:txBody>
          <a:bodyPr>
            <a:noAutofit/>
          </a:bodyPr>
          <a:lstStyle/>
          <a:p>
            <a:pPr>
              <a:spcAft>
                <a:spcPts val="0"/>
              </a:spcAft>
              <a:buFontTx/>
              <a:buNone/>
            </a:pPr>
            <a:r>
              <a:rPr lang="el-GR" dirty="0"/>
              <a:t>	Οι πρωτεΐνες διαφέρουν ως προς τη διαλυτότητα τους, που εξαρτάται από τη φύση των ομάδων που φέρουν στην εξωτερική επιφάνεια του μορίου τους. </a:t>
            </a:r>
            <a:r>
              <a:rPr lang="el-GR" dirty="0" smtClean="0"/>
              <a:t>Διακρίνουμε:</a:t>
            </a:r>
            <a:endParaRPr lang="el-GR" dirty="0"/>
          </a:p>
          <a:p>
            <a:pPr>
              <a:spcAft>
                <a:spcPts val="0"/>
              </a:spcAft>
              <a:buFontTx/>
              <a:buNone/>
            </a:pPr>
            <a:endParaRPr lang="el-GR" dirty="0"/>
          </a:p>
          <a:p>
            <a:pPr>
              <a:spcAft>
                <a:spcPts val="0"/>
              </a:spcAft>
            </a:pPr>
            <a:r>
              <a:rPr lang="el-GR" dirty="0"/>
              <a:t> πρωτεΐνες </a:t>
            </a:r>
            <a:r>
              <a:rPr lang="el-GR" b="1" dirty="0"/>
              <a:t>αδιάλυτες στο νερό</a:t>
            </a:r>
            <a:r>
              <a:rPr lang="el-GR" dirty="0"/>
              <a:t> (ινώδεις πρωτεΐνες) και </a:t>
            </a:r>
          </a:p>
          <a:p>
            <a:pPr>
              <a:spcAft>
                <a:spcPts val="0"/>
              </a:spcAft>
            </a:pPr>
            <a:r>
              <a:rPr lang="el-GR" dirty="0"/>
              <a:t> πρωτεΐνες </a:t>
            </a:r>
            <a:r>
              <a:rPr lang="el-GR" b="1" dirty="0"/>
              <a:t>διαλυτές σε υδατικά μέσα</a:t>
            </a:r>
            <a:r>
              <a:rPr lang="el-GR" dirty="0"/>
              <a:t> (λευκωματίνες, σφαιρίνες κ.λ.π). </a:t>
            </a:r>
          </a:p>
          <a:p>
            <a:pPr>
              <a:spcAft>
                <a:spcPts val="0"/>
              </a:spcAft>
            </a:pPr>
            <a:endParaRPr lang="el-GR" dirty="0"/>
          </a:p>
          <a:p>
            <a:pPr>
              <a:spcAft>
                <a:spcPts val="0"/>
              </a:spcAft>
              <a:buFontTx/>
              <a:buNone/>
            </a:pPr>
            <a:r>
              <a:rPr lang="el-GR" dirty="0"/>
              <a:t>	Οι τελευταίες, όταν αναμιγνύονται με  το νερό, σχηματίζουν κολλοειδή συστήματα. Η σταθερότητα αυτών  των κολλοειδών συστημάτων , εξαρτάται από διάφορους παράγοντες όπως είναι το pH, η ιοντική ισχύς  των διαλυμάτων ή η παρουσία οργανικών διαλυτών. </a:t>
            </a:r>
          </a:p>
        </p:txBody>
      </p:sp>
    </p:spTree>
    <p:extLst>
      <p:ext uri="{BB962C8B-B14F-4D97-AF65-F5344CB8AC3E}">
        <p14:creationId xmlns:p14="http://schemas.microsoft.com/office/powerpoint/2010/main" val="10800619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92925" y="260648"/>
            <a:ext cx="8229600" cy="908720"/>
          </a:xfrm>
        </p:spPr>
        <p:txBody>
          <a:bodyPr>
            <a:noAutofit/>
          </a:bodyPr>
          <a:lstStyle/>
          <a:p>
            <a:r>
              <a:rPr lang="el-GR" sz="3600" dirty="0" smtClean="0"/>
              <a:t>Οι</a:t>
            </a:r>
            <a:r>
              <a:rPr lang="el-GR" sz="3600" b="1" dirty="0" smtClean="0"/>
              <a:t> πρωτεϊνες</a:t>
            </a:r>
            <a:r>
              <a:rPr lang="en-US" sz="3600" b="1" dirty="0" smtClean="0"/>
              <a:t> </a:t>
            </a:r>
            <a:r>
              <a:rPr lang="el-GR" sz="3600" b="1" dirty="0" smtClean="0"/>
              <a:t>των έργων τέχνης</a:t>
            </a:r>
            <a:br>
              <a:rPr lang="el-GR" sz="3600" b="1" dirty="0" smtClean="0"/>
            </a:br>
            <a:r>
              <a:rPr lang="el-GR" sz="3600" b="1" dirty="0" smtClean="0"/>
              <a:t>και των αρχαιολογικών ευρημάτων</a:t>
            </a:r>
            <a:endParaRPr lang="el-GR" sz="3600" b="1" dirty="0"/>
          </a:p>
        </p:txBody>
      </p:sp>
      <p:sp>
        <p:nvSpPr>
          <p:cNvPr id="47107" name="Rectangle 3"/>
          <p:cNvSpPr>
            <a:spLocks noGrp="1" noChangeArrowheads="1"/>
          </p:cNvSpPr>
          <p:nvPr>
            <p:ph type="body" idx="1"/>
          </p:nvPr>
        </p:nvSpPr>
        <p:spPr>
          <a:xfrm>
            <a:off x="827584" y="1773238"/>
            <a:ext cx="7869560" cy="4752106"/>
          </a:xfrm>
          <a:noFill/>
        </p:spPr>
        <p:txBody>
          <a:bodyPr>
            <a:noAutofit/>
          </a:bodyPr>
          <a:lstStyle/>
          <a:p>
            <a:r>
              <a:rPr lang="el-GR" b="1" dirty="0"/>
              <a:t>Στα ζωγραφικά έργα:</a:t>
            </a:r>
            <a:r>
              <a:rPr lang="el-GR" dirty="0"/>
              <a:t> </a:t>
            </a:r>
          </a:p>
          <a:p>
            <a:pPr lvl="1"/>
            <a:r>
              <a:rPr lang="el-GR" dirty="0" smtClean="0"/>
              <a:t>Ζωικές κόλλες </a:t>
            </a:r>
            <a:r>
              <a:rPr lang="el-GR" dirty="0"/>
              <a:t>(προέρχονται από το κολλαγόνο), </a:t>
            </a:r>
          </a:p>
          <a:p>
            <a:pPr lvl="1"/>
            <a:r>
              <a:rPr lang="el-GR" dirty="0" smtClean="0"/>
              <a:t>Κολλαγονούχα </a:t>
            </a:r>
            <a:r>
              <a:rPr lang="el-GR" dirty="0"/>
              <a:t>υλικά </a:t>
            </a:r>
            <a:r>
              <a:rPr lang="el-GR" dirty="0" smtClean="0"/>
              <a:t>(δέρμα</a:t>
            </a:r>
            <a:r>
              <a:rPr lang="el-GR" dirty="0"/>
              <a:t>) </a:t>
            </a:r>
          </a:p>
          <a:p>
            <a:pPr lvl="1"/>
            <a:r>
              <a:rPr lang="el-GR" dirty="0" smtClean="0"/>
              <a:t>Συνδετικά υλικά: πρωτεΐνες του </a:t>
            </a:r>
            <a:r>
              <a:rPr lang="el-GR" dirty="0"/>
              <a:t>αυγού και του γάλακτος, </a:t>
            </a:r>
          </a:p>
          <a:p>
            <a:pPr lvl="1"/>
            <a:r>
              <a:rPr lang="el-GR" dirty="0" smtClean="0"/>
              <a:t>Φυτικές πρωτεΐνες</a:t>
            </a:r>
            <a:r>
              <a:rPr lang="el-GR" dirty="0"/>
              <a:t>.</a:t>
            </a:r>
          </a:p>
          <a:p>
            <a:pPr lvl="1"/>
            <a:endParaRPr lang="el-GR" dirty="0"/>
          </a:p>
          <a:p>
            <a:r>
              <a:rPr lang="el-GR" b="1" dirty="0"/>
              <a:t>Στα αρχαιολογικά ευρήματα: </a:t>
            </a:r>
          </a:p>
          <a:p>
            <a:pPr lvl="1"/>
            <a:r>
              <a:rPr lang="el-GR" dirty="0" smtClean="0"/>
              <a:t>Κολλαγονούχα υλικά (οστό, αρχαιολογικό δέρμα) </a:t>
            </a:r>
            <a:endParaRPr lang="el-GR" dirty="0"/>
          </a:p>
          <a:p>
            <a:pPr lvl="1"/>
            <a:r>
              <a:rPr lang="el-GR" dirty="0" smtClean="0"/>
              <a:t>Κερατίνη </a:t>
            </a:r>
            <a:endParaRPr lang="el-GR" dirty="0"/>
          </a:p>
          <a:p>
            <a:pPr lvl="1"/>
            <a:r>
              <a:rPr lang="el-GR" dirty="0" smtClean="0"/>
              <a:t>Ινοπρωτεΐνη </a:t>
            </a:r>
            <a:endParaRPr lang="el-GR" dirty="0"/>
          </a:p>
        </p:txBody>
      </p:sp>
    </p:spTree>
    <p:extLst>
      <p:ext uri="{BB962C8B-B14F-4D97-AF65-F5344CB8AC3E}">
        <p14:creationId xmlns:p14="http://schemas.microsoft.com/office/powerpoint/2010/main" val="14803730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http://upload.wikimedia.org/wikipedia/commons/d/d1/Collagentriplehelix.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7779" y="749694"/>
            <a:ext cx="1201594" cy="6007968"/>
          </a:xfrm>
          <a:prstGeom prst="rect">
            <a:avLst/>
          </a:prstGeom>
          <a:noFill/>
          <a:extLst>
            <a:ext uri="{909E8E84-426E-40DD-AFC4-6F175D3DCCD1}">
              <a14:hiddenFill xmlns:a14="http://schemas.microsoft.com/office/drawing/2010/main">
                <a:solidFill>
                  <a:srgbClr val="FFFFFF"/>
                </a:solidFill>
              </a14:hiddenFill>
            </a:ext>
          </a:extLst>
        </p:spPr>
      </p:pic>
      <p:sp>
        <p:nvSpPr>
          <p:cNvPr id="48130" name="Rectangle 2"/>
          <p:cNvSpPr>
            <a:spLocks noGrp="1" noChangeArrowheads="1"/>
          </p:cNvSpPr>
          <p:nvPr>
            <p:ph type="title"/>
          </p:nvPr>
        </p:nvSpPr>
        <p:spPr>
          <a:xfrm>
            <a:off x="457200" y="274638"/>
            <a:ext cx="8229600" cy="993775"/>
          </a:xfrm>
          <a:noFill/>
        </p:spPr>
        <p:txBody>
          <a:bodyPr/>
          <a:lstStyle/>
          <a:p>
            <a:r>
              <a:rPr lang="el-GR" b="1" dirty="0" smtClean="0"/>
              <a:t>Κολλαγόνο</a:t>
            </a:r>
            <a:endParaRPr lang="el-GR" b="1" dirty="0"/>
          </a:p>
        </p:txBody>
      </p:sp>
      <p:sp>
        <p:nvSpPr>
          <p:cNvPr id="48131" name="Rectangle 3"/>
          <p:cNvSpPr>
            <a:spLocks noGrp="1" noChangeArrowheads="1"/>
          </p:cNvSpPr>
          <p:nvPr>
            <p:ph type="body" idx="1"/>
          </p:nvPr>
        </p:nvSpPr>
        <p:spPr>
          <a:xfrm>
            <a:off x="395537" y="1412776"/>
            <a:ext cx="7532242" cy="4713387"/>
          </a:xfrm>
        </p:spPr>
        <p:txBody>
          <a:bodyPr>
            <a:noAutofit/>
          </a:bodyPr>
          <a:lstStyle/>
          <a:p>
            <a:pPr>
              <a:lnSpc>
                <a:spcPct val="80000"/>
              </a:lnSpc>
            </a:pPr>
            <a:r>
              <a:rPr lang="el-GR" sz="2000" dirty="0"/>
              <a:t>Το κολλαγόνο είναι μία </a:t>
            </a:r>
            <a:r>
              <a:rPr lang="el-GR" sz="2000" b="1" i="1" dirty="0"/>
              <a:t>ινώδης</a:t>
            </a:r>
            <a:r>
              <a:rPr lang="el-GR" sz="2000" dirty="0"/>
              <a:t> πρωτεΐνη που </a:t>
            </a:r>
            <a:r>
              <a:rPr lang="el-GR" sz="2000" dirty="0" smtClean="0"/>
              <a:t>απαντάται </a:t>
            </a:r>
            <a:r>
              <a:rPr lang="el-GR" sz="2000" dirty="0"/>
              <a:t>σε όλους τους πολυκυτταρικούς οργανισμούς.  </a:t>
            </a:r>
          </a:p>
          <a:p>
            <a:pPr>
              <a:lnSpc>
                <a:spcPct val="80000"/>
              </a:lnSpc>
            </a:pPr>
            <a:r>
              <a:rPr lang="el-GR" sz="2000" dirty="0"/>
              <a:t>Είναι η κυριότερη πρωτεΐνη του </a:t>
            </a:r>
            <a:r>
              <a:rPr lang="el-GR" sz="2000" u="sng" dirty="0"/>
              <a:t>δέρματος</a:t>
            </a:r>
            <a:r>
              <a:rPr lang="el-GR" sz="2000" dirty="0"/>
              <a:t>, των </a:t>
            </a:r>
            <a:r>
              <a:rPr lang="el-GR" sz="2000" u="sng" dirty="0"/>
              <a:t>τενόντων</a:t>
            </a:r>
            <a:r>
              <a:rPr lang="el-GR" sz="2000" dirty="0"/>
              <a:t> και των </a:t>
            </a:r>
            <a:r>
              <a:rPr lang="el-GR" sz="2000" u="sng" dirty="0"/>
              <a:t>χόνδρων</a:t>
            </a:r>
            <a:r>
              <a:rPr lang="el-GR" sz="2000" dirty="0"/>
              <a:t>. Τα </a:t>
            </a:r>
            <a:r>
              <a:rPr lang="el-GR" sz="2000" u="sng" dirty="0"/>
              <a:t>οστά</a:t>
            </a:r>
            <a:r>
              <a:rPr lang="el-GR" sz="2000" dirty="0"/>
              <a:t> και τα </a:t>
            </a:r>
            <a:r>
              <a:rPr lang="el-GR" sz="2000" u="sng" dirty="0"/>
              <a:t>δόντια</a:t>
            </a:r>
            <a:r>
              <a:rPr lang="el-GR" sz="2000" dirty="0"/>
              <a:t> περιέχουν κολλαγόνο μαζί με ανόργανα άλατα, κυρίως άλατα ασβεστίου</a:t>
            </a:r>
          </a:p>
          <a:p>
            <a:pPr>
              <a:lnSpc>
                <a:spcPct val="80000"/>
              </a:lnSpc>
            </a:pPr>
            <a:endParaRPr lang="el-GR" sz="2000" dirty="0"/>
          </a:p>
          <a:p>
            <a:pPr>
              <a:lnSpc>
                <a:spcPct val="80000"/>
              </a:lnSpc>
              <a:buFontTx/>
              <a:buNone/>
            </a:pPr>
            <a:r>
              <a:rPr lang="el-GR" sz="2000" dirty="0"/>
              <a:t>	Λειτουργίες:</a:t>
            </a:r>
          </a:p>
          <a:p>
            <a:pPr>
              <a:lnSpc>
                <a:spcPct val="80000"/>
              </a:lnSpc>
            </a:pPr>
            <a:r>
              <a:rPr lang="el-GR" sz="2000" dirty="0"/>
              <a:t>Ανάλογα με το είδος του ιστού, το κολλαγόνο επιτελεί διαφορετικές λειτουργίες. </a:t>
            </a:r>
          </a:p>
          <a:p>
            <a:pPr>
              <a:lnSpc>
                <a:spcPct val="80000"/>
              </a:lnSpc>
              <a:buFontTx/>
              <a:buNone/>
            </a:pPr>
            <a:r>
              <a:rPr lang="el-GR" sz="2000" dirty="0"/>
              <a:t>	</a:t>
            </a:r>
          </a:p>
          <a:p>
            <a:pPr>
              <a:lnSpc>
                <a:spcPct val="80000"/>
              </a:lnSpc>
              <a:buFontTx/>
              <a:buNone/>
            </a:pPr>
            <a:r>
              <a:rPr lang="el-GR" sz="2000" dirty="0"/>
              <a:t>	</a:t>
            </a:r>
            <a:r>
              <a:rPr lang="el-GR" sz="2000" dirty="0" smtClean="0"/>
              <a:t>παράδειγμα:</a:t>
            </a:r>
            <a:endParaRPr lang="el-GR" sz="2000" dirty="0"/>
          </a:p>
          <a:p>
            <a:pPr>
              <a:lnSpc>
                <a:spcPct val="80000"/>
              </a:lnSpc>
            </a:pPr>
            <a:r>
              <a:rPr lang="el-GR" sz="2000" dirty="0"/>
              <a:t>στους </a:t>
            </a:r>
            <a:r>
              <a:rPr lang="el-GR" sz="2000" u="sng" dirty="0"/>
              <a:t>τένοντες</a:t>
            </a:r>
            <a:r>
              <a:rPr lang="el-GR" sz="2000" dirty="0"/>
              <a:t> το κολλαγόνο αποτελείται από επιμήκεις ίνες διαταγμένες κατά μία διεύθυνση ώστε να  έχουν πολύ μεγάλη αντοχή στον εφελκυσμό, </a:t>
            </a:r>
          </a:p>
          <a:p>
            <a:pPr>
              <a:lnSpc>
                <a:spcPct val="80000"/>
              </a:lnSpc>
            </a:pPr>
            <a:r>
              <a:rPr lang="el-GR" sz="2000" dirty="0"/>
              <a:t>στο </a:t>
            </a:r>
            <a:r>
              <a:rPr lang="el-GR" sz="2000" u="sng" dirty="0"/>
              <a:t>υαλώδες του ματιού</a:t>
            </a:r>
            <a:r>
              <a:rPr lang="el-GR" sz="2000" dirty="0"/>
              <a:t>, το κολλαγόνο αποτελείται από λεπτά διάσπαρτα ινίδια και έτσι είναι πολύ εύθραυστο και διαφανές.</a:t>
            </a:r>
          </a:p>
        </p:txBody>
      </p:sp>
    </p:spTree>
    <p:extLst>
      <p:ext uri="{BB962C8B-B14F-4D97-AF65-F5344CB8AC3E}">
        <p14:creationId xmlns:p14="http://schemas.microsoft.com/office/powerpoint/2010/main" val="38220687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11188" y="333375"/>
            <a:ext cx="8229600" cy="1143000"/>
          </a:xfrm>
          <a:noFill/>
        </p:spPr>
        <p:txBody>
          <a:bodyPr>
            <a:normAutofit fontScale="90000"/>
          </a:bodyPr>
          <a:lstStyle/>
          <a:p>
            <a:r>
              <a:rPr lang="el-GR" sz="3600" b="1" dirty="0"/>
              <a:t>Χημική σύσταση και αλληλουχία των αμινοξέων του κολλαγόνου</a:t>
            </a:r>
            <a:endParaRPr lang="el-GR" sz="3600" dirty="0"/>
          </a:p>
        </p:txBody>
      </p:sp>
      <p:sp>
        <p:nvSpPr>
          <p:cNvPr id="49155" name="Rectangle 3"/>
          <p:cNvSpPr>
            <a:spLocks noGrp="1" noChangeArrowheads="1"/>
          </p:cNvSpPr>
          <p:nvPr>
            <p:ph type="body" idx="1"/>
          </p:nvPr>
        </p:nvSpPr>
        <p:spPr>
          <a:xfrm>
            <a:off x="395536" y="1844674"/>
            <a:ext cx="7921377" cy="4536653"/>
          </a:xfrm>
        </p:spPr>
        <p:txBody>
          <a:bodyPr>
            <a:noAutofit/>
          </a:bodyPr>
          <a:lstStyle/>
          <a:p>
            <a:pPr>
              <a:lnSpc>
                <a:spcPct val="80000"/>
              </a:lnSpc>
              <a:spcAft>
                <a:spcPts val="1200"/>
              </a:spcAft>
            </a:pPr>
            <a:r>
              <a:rPr lang="el-GR" sz="2000" dirty="0"/>
              <a:t>Η σύσταση  του κολλαγόνου είναι  χαρακτηριστική  επειδή περιέχει σε μεγάλη αναλογία, τα αμινοξέα  </a:t>
            </a:r>
            <a:r>
              <a:rPr lang="el-GR" sz="2000" b="1" i="1" dirty="0"/>
              <a:t>γλυκίνη</a:t>
            </a:r>
            <a:r>
              <a:rPr lang="el-GR" sz="2000" i="1" dirty="0"/>
              <a:t>, </a:t>
            </a:r>
            <a:r>
              <a:rPr lang="el-GR" sz="2000" b="1" i="1" dirty="0"/>
              <a:t>προλίνη</a:t>
            </a:r>
            <a:r>
              <a:rPr lang="el-GR" sz="2000" i="1" dirty="0"/>
              <a:t> και </a:t>
            </a:r>
            <a:r>
              <a:rPr lang="el-GR" sz="2000" b="1" i="1" dirty="0"/>
              <a:t>υδροξυπρολίνη</a:t>
            </a:r>
            <a:r>
              <a:rPr lang="el-GR" sz="2000" i="1" dirty="0"/>
              <a:t>.</a:t>
            </a:r>
            <a:r>
              <a:rPr lang="el-GR" sz="2000" dirty="0"/>
              <a:t> </a:t>
            </a:r>
          </a:p>
          <a:p>
            <a:pPr>
              <a:lnSpc>
                <a:spcPct val="80000"/>
              </a:lnSpc>
              <a:spcAft>
                <a:spcPts val="1200"/>
              </a:spcAft>
            </a:pPr>
            <a:r>
              <a:rPr lang="el-GR" sz="2000" dirty="0"/>
              <a:t>Στο κολλαγόνο, παρατηρείται κανονικότητα στην αλληλουχία των αμινοξέων:  Μέσα σε κάθε πολυπεπτιδική αλυσίδα συναντώνται επαναλαμβανόμενες τριάδες αμινο­ξέ­ων που περιέχουν όλες </a:t>
            </a:r>
            <a:r>
              <a:rPr lang="el-GR" sz="2000" b="1" dirty="0"/>
              <a:t>γλυκίνη</a:t>
            </a:r>
            <a:r>
              <a:rPr lang="el-GR" sz="2000" dirty="0"/>
              <a:t> και μάλιστα  πάντα στην ίδια θέση π.χ</a:t>
            </a:r>
            <a:r>
              <a:rPr lang="el-GR" sz="2000" i="1" dirty="0"/>
              <a:t> </a:t>
            </a:r>
            <a:r>
              <a:rPr lang="en-US" sz="2000" b="1" i="1" dirty="0"/>
              <a:t>Gly</a:t>
            </a:r>
            <a:r>
              <a:rPr lang="el-GR" sz="2000" b="1" i="1" dirty="0"/>
              <a:t>-</a:t>
            </a:r>
            <a:r>
              <a:rPr lang="en-US" sz="2000" b="1" i="1" dirty="0"/>
              <a:t>Ala</a:t>
            </a:r>
            <a:r>
              <a:rPr lang="el-GR" sz="2000" b="1" i="1" dirty="0"/>
              <a:t>-</a:t>
            </a:r>
            <a:r>
              <a:rPr lang="en-US" sz="2000" b="1" i="1" dirty="0"/>
              <a:t>Pro</a:t>
            </a:r>
            <a:r>
              <a:rPr lang="el-GR" sz="2000" i="1" dirty="0"/>
              <a:t>,  </a:t>
            </a:r>
            <a:r>
              <a:rPr lang="en-US" sz="2000" b="1" i="1" dirty="0"/>
              <a:t>Gly</a:t>
            </a:r>
            <a:r>
              <a:rPr lang="el-GR" sz="2000" b="1" i="1" dirty="0"/>
              <a:t>-</a:t>
            </a:r>
            <a:r>
              <a:rPr lang="en-US" sz="2000" b="1" i="1" dirty="0"/>
              <a:t>Pro</a:t>
            </a:r>
            <a:r>
              <a:rPr lang="el-GR" sz="2000" b="1" i="1" dirty="0"/>
              <a:t>-</a:t>
            </a:r>
            <a:r>
              <a:rPr lang="en-US" sz="2000" b="1" i="1" dirty="0"/>
              <a:t>Ala</a:t>
            </a:r>
            <a:r>
              <a:rPr lang="el-GR" sz="2000" i="1" dirty="0"/>
              <a:t>,  </a:t>
            </a:r>
            <a:r>
              <a:rPr lang="en-US" sz="2000" b="1" i="1" dirty="0"/>
              <a:t>Gly</a:t>
            </a:r>
            <a:r>
              <a:rPr lang="el-GR" sz="2000" b="1" i="1" dirty="0"/>
              <a:t>-</a:t>
            </a:r>
            <a:r>
              <a:rPr lang="en-US" sz="2000" b="1" i="1" dirty="0"/>
              <a:t>Pro</a:t>
            </a:r>
            <a:r>
              <a:rPr lang="el-GR" sz="2000" b="1" i="1" dirty="0"/>
              <a:t>-</a:t>
            </a:r>
            <a:r>
              <a:rPr lang="en-US" sz="2000" b="1" i="1" dirty="0" err="1"/>
              <a:t>HyPro</a:t>
            </a:r>
            <a:r>
              <a:rPr lang="el-GR" sz="2000" dirty="0"/>
              <a:t> κ.λ.π. Ως εκ τούτου, η αναλογία της γλυκίνης στο κολλαγόνο είναι πολύ υψηλή ,περίπου 30% του συνόλου των αμινοξέων . Επίσης, σε σύγκριση με  άλλες πρωτεΐνες, το κολλαγόνο περιέχει   σε μεγάλη αναλογία, προλίνη.</a:t>
            </a:r>
          </a:p>
          <a:p>
            <a:pPr>
              <a:lnSpc>
                <a:spcPct val="80000"/>
              </a:lnSpc>
              <a:spcAft>
                <a:spcPts val="1200"/>
              </a:spcAft>
            </a:pPr>
            <a:r>
              <a:rPr lang="el-GR" sz="2000" dirty="0"/>
              <a:t>Άλλο ιδιαίτερο χαρακτηριστικό στη σύσταση του κολλαγόνου είναι η παρουσία της </a:t>
            </a:r>
            <a:r>
              <a:rPr lang="el-GR" sz="2000" i="1" dirty="0"/>
              <a:t>4-υδροξυπρολίνης </a:t>
            </a:r>
            <a:r>
              <a:rPr lang="el-GR" sz="2000" dirty="0"/>
              <a:t> και της 5-υδροξυλυσίνης που ανευρίσκονται σε ελάχιστες  πρωτεΐνες.</a:t>
            </a:r>
          </a:p>
          <a:p>
            <a:pPr>
              <a:lnSpc>
                <a:spcPct val="80000"/>
              </a:lnSpc>
              <a:spcAft>
                <a:spcPts val="1200"/>
              </a:spcAft>
            </a:pPr>
            <a:r>
              <a:rPr lang="el-GR" sz="2000" dirty="0"/>
              <a:t>Η προλίνη και η 4-υδροξυπρολίνη, που αθροιστικά περιέχονται σε αναλογία  25% περίπου, προσδίδουν </a:t>
            </a:r>
            <a:r>
              <a:rPr lang="el-GR" sz="2000" u="sng" dirty="0"/>
              <a:t>σταθερότητα</a:t>
            </a:r>
            <a:r>
              <a:rPr lang="el-GR" sz="2000" dirty="0"/>
              <a:t> στο κολλαγόνο.</a:t>
            </a:r>
          </a:p>
          <a:p>
            <a:pPr>
              <a:lnSpc>
                <a:spcPct val="80000"/>
              </a:lnSpc>
              <a:spcAft>
                <a:spcPts val="1200"/>
              </a:spcAft>
            </a:pPr>
            <a:endParaRPr lang="el-GR" sz="2000" dirty="0"/>
          </a:p>
          <a:p>
            <a:pPr>
              <a:lnSpc>
                <a:spcPct val="80000"/>
              </a:lnSpc>
              <a:spcAft>
                <a:spcPts val="1200"/>
              </a:spcAft>
              <a:buFontTx/>
              <a:buNone/>
            </a:pPr>
            <a:endParaRPr lang="el-GR" sz="2000" dirty="0"/>
          </a:p>
        </p:txBody>
      </p:sp>
    </p:spTree>
    <p:extLst>
      <p:ext uri="{BB962C8B-B14F-4D97-AF65-F5344CB8AC3E}">
        <p14:creationId xmlns:p14="http://schemas.microsoft.com/office/powerpoint/2010/main" val="38884516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274638"/>
            <a:ext cx="8229600" cy="922337"/>
          </a:xfrm>
          <a:noFill/>
        </p:spPr>
        <p:txBody>
          <a:bodyPr/>
          <a:lstStyle/>
          <a:p>
            <a:r>
              <a:rPr lang="el-GR" b="1" dirty="0" err="1" smtClean="0"/>
              <a:t>Ινοπρωτεΐνη</a:t>
            </a:r>
            <a:r>
              <a:rPr lang="el-GR" b="1" dirty="0" smtClean="0"/>
              <a:t> </a:t>
            </a:r>
            <a:endParaRPr lang="el-GR" b="1" dirty="0"/>
          </a:p>
        </p:txBody>
      </p:sp>
      <p:sp>
        <p:nvSpPr>
          <p:cNvPr id="50179" name="Rectangle 3"/>
          <p:cNvSpPr>
            <a:spLocks noGrp="1" noChangeArrowheads="1"/>
          </p:cNvSpPr>
          <p:nvPr>
            <p:ph type="body" sz="half" idx="1"/>
          </p:nvPr>
        </p:nvSpPr>
        <p:spPr>
          <a:xfrm>
            <a:off x="251520" y="1341438"/>
            <a:ext cx="4176018" cy="3743746"/>
          </a:xfrm>
        </p:spPr>
        <p:txBody>
          <a:bodyPr>
            <a:noAutofit/>
          </a:bodyPr>
          <a:lstStyle/>
          <a:p>
            <a:pPr algn="r"/>
            <a:r>
              <a:rPr lang="el-GR" sz="2000" dirty="0"/>
              <a:t>Η ινοπρωτείνη (fibroin), είναι η πρωτείνη του  μεταξιού. Περιέχει σε σημαντική αναλογία τα αμινοξέα  </a:t>
            </a:r>
            <a:r>
              <a:rPr lang="el-GR" sz="2000" b="1" dirty="0"/>
              <a:t>γλυκίνη</a:t>
            </a:r>
            <a:r>
              <a:rPr lang="el-GR" sz="2000" dirty="0"/>
              <a:t>, </a:t>
            </a:r>
            <a:r>
              <a:rPr lang="el-GR" sz="2000" b="1" dirty="0"/>
              <a:t>αλανίνη</a:t>
            </a:r>
            <a:r>
              <a:rPr lang="el-GR" sz="2000" dirty="0"/>
              <a:t>  </a:t>
            </a:r>
            <a:r>
              <a:rPr lang="el-GR" sz="2000" b="1" dirty="0"/>
              <a:t>σερίνη</a:t>
            </a:r>
            <a:r>
              <a:rPr lang="el-GR" sz="2000" dirty="0"/>
              <a:t> και </a:t>
            </a:r>
            <a:r>
              <a:rPr lang="el-GR" sz="2000" b="1" dirty="0"/>
              <a:t>τυροσίνη</a:t>
            </a:r>
            <a:r>
              <a:rPr lang="el-GR" sz="2000" dirty="0"/>
              <a:t> (πίνακας 2.2). </a:t>
            </a:r>
          </a:p>
          <a:p>
            <a:pPr algn="r"/>
            <a:r>
              <a:rPr lang="el-GR" sz="2000" dirty="0"/>
              <a:t>Το </a:t>
            </a:r>
            <a:r>
              <a:rPr lang="el-GR" sz="2000" b="1" i="1" u="sng" dirty="0"/>
              <a:t>μικρό μέγεθος</a:t>
            </a:r>
            <a:r>
              <a:rPr lang="el-GR" sz="2000" dirty="0"/>
              <a:t> των αμινοξέων Gly, Ala και Ser επιτρέπει την παράλληλη διάταξη των πολυπεπτιδικών αλυσίδων  που σχηματίζουν πτυχωτά  φύλλα (εικόνα 2.7). </a:t>
            </a:r>
          </a:p>
        </p:txBody>
      </p:sp>
      <p:pic>
        <p:nvPicPr>
          <p:cNvPr id="50180" name="Picture 4" descr="25"/>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4787900" y="1628775"/>
            <a:ext cx="4038600" cy="2808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0182" name="Text Box 6"/>
          <p:cNvSpPr txBox="1">
            <a:spLocks noChangeArrowheads="1"/>
          </p:cNvSpPr>
          <p:nvPr/>
        </p:nvSpPr>
        <p:spPr bwMode="auto">
          <a:xfrm>
            <a:off x="622300" y="5301208"/>
            <a:ext cx="8064500" cy="143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sz="1600" dirty="0"/>
              <a:t>Η περιθλασιμετρία ακτίνων Χ, έδειξε ότι έχει μεγάλη </a:t>
            </a:r>
            <a:r>
              <a:rPr lang="el-GR" sz="1600" b="1" dirty="0"/>
              <a:t>κρυσταλλικότητα</a:t>
            </a:r>
            <a:r>
              <a:rPr lang="el-GR" sz="1600" dirty="0"/>
              <a:t>. </a:t>
            </a:r>
          </a:p>
          <a:p>
            <a:pPr>
              <a:spcBef>
                <a:spcPct val="50000"/>
              </a:spcBef>
            </a:pPr>
            <a:r>
              <a:rPr lang="el-GR" sz="1600" dirty="0"/>
              <a:t>Οι κρυσταλλικές περιοχές, εναλλάσσονται με περιοχές που  παρουσιάζουν αταξία δομής και στις οποίες η πρωτεΐνη είναι </a:t>
            </a:r>
            <a:r>
              <a:rPr lang="el-GR" sz="1600" u="sng" dirty="0"/>
              <a:t>άμορφη</a:t>
            </a:r>
            <a:r>
              <a:rPr lang="el-GR" sz="1600" dirty="0"/>
              <a:t>. Στις  περιοχές αυτές συγκεντρώνονται, τα </a:t>
            </a:r>
            <a:r>
              <a:rPr lang="el-GR" sz="1600" b="1" dirty="0"/>
              <a:t>ογκώδη</a:t>
            </a:r>
            <a:r>
              <a:rPr lang="el-GR" sz="1600" dirty="0"/>
              <a:t> αμινοξέα, όπως π.χ. η τυροσίνη. Οι άμορφες περιοχές του μεταξιού, είναι πιο ευαίσθητες στη φθορά από τις κρυσταλλικές περιοχές. </a:t>
            </a:r>
          </a:p>
        </p:txBody>
      </p:sp>
    </p:spTree>
    <p:extLst>
      <p:ext uri="{BB962C8B-B14F-4D97-AF65-F5344CB8AC3E}">
        <p14:creationId xmlns:p14="http://schemas.microsoft.com/office/powerpoint/2010/main" val="37767557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noFill/>
        </p:spPr>
        <p:txBody>
          <a:bodyPr>
            <a:normAutofit fontScale="90000"/>
          </a:bodyPr>
          <a:lstStyle/>
          <a:p>
            <a:r>
              <a:rPr lang="el-GR" sz="4000" b="1" dirty="0" smtClean="0"/>
              <a:t>Κερατίνη</a:t>
            </a:r>
            <a:r>
              <a:rPr lang="el-GR" sz="4000" b="1" dirty="0"/>
              <a:t/>
            </a:r>
            <a:br>
              <a:rPr lang="el-GR" sz="4000" b="1" dirty="0"/>
            </a:br>
            <a:r>
              <a:rPr lang="el-GR" sz="1600" dirty="0"/>
              <a:t>(από  την ελληνική λέξη </a:t>
            </a:r>
            <a:r>
              <a:rPr lang="el-GR" sz="1600" i="1" dirty="0"/>
              <a:t>κέρας)</a:t>
            </a:r>
            <a:r>
              <a:rPr lang="el-GR" sz="1600" dirty="0"/>
              <a:t> </a:t>
            </a:r>
            <a:br>
              <a:rPr lang="el-GR" sz="1600" dirty="0"/>
            </a:br>
            <a:endParaRPr lang="el-GR" sz="1600" dirty="0"/>
          </a:p>
        </p:txBody>
      </p:sp>
      <p:sp>
        <p:nvSpPr>
          <p:cNvPr id="51203" name="Rectangle 3"/>
          <p:cNvSpPr>
            <a:spLocks noGrp="1" noChangeArrowheads="1"/>
          </p:cNvSpPr>
          <p:nvPr>
            <p:ph type="body" idx="1"/>
          </p:nvPr>
        </p:nvSpPr>
        <p:spPr>
          <a:xfrm>
            <a:off x="251520" y="1196752"/>
            <a:ext cx="8445624" cy="4824636"/>
          </a:xfrm>
        </p:spPr>
        <p:txBody>
          <a:bodyPr>
            <a:noAutofit/>
          </a:bodyPr>
          <a:lstStyle/>
          <a:p>
            <a:pPr>
              <a:lnSpc>
                <a:spcPct val="80000"/>
              </a:lnSpc>
            </a:pPr>
            <a:r>
              <a:rPr lang="el-GR" dirty="0" smtClean="0"/>
              <a:t>Η </a:t>
            </a:r>
            <a:r>
              <a:rPr lang="el-GR" dirty="0"/>
              <a:t>κερατίνη είναι το κύριο συστατικό της επιφανειακής στοιβάδας της επιδερμίδας και των προσαρτημάτων  του δέρματος (τρίχες, νύχια, κέρατα κ.λ.π). Περιέχουν </a:t>
            </a:r>
            <a:r>
              <a:rPr lang="el-GR" b="1" i="1" dirty="0"/>
              <a:t>κυστίνη</a:t>
            </a:r>
            <a:r>
              <a:rPr lang="el-GR" dirty="0"/>
              <a:t>.</a:t>
            </a:r>
          </a:p>
          <a:p>
            <a:pPr>
              <a:lnSpc>
                <a:spcPct val="80000"/>
              </a:lnSpc>
            </a:pPr>
            <a:endParaRPr lang="el-GR" dirty="0"/>
          </a:p>
          <a:p>
            <a:pPr>
              <a:lnSpc>
                <a:spcPct val="80000"/>
              </a:lnSpc>
            </a:pPr>
            <a:r>
              <a:rPr lang="el-GR" dirty="0"/>
              <a:t>Οι κερατίνες ταξινομούνται σε "σκληρές" και "μαλακές</a:t>
            </a:r>
            <a:r>
              <a:rPr lang="en-US" dirty="0"/>
              <a:t>”</a:t>
            </a:r>
            <a:r>
              <a:rPr lang="el-GR" dirty="0"/>
              <a:t> , ανάλογα με την αίσθηση που αφήνουν στην αφή. Ένα χαρακτηριστικό γνώρισμα των σκληρών κερατινών ,που είναι αυτές που βρίσκονται στο μαλλί, τις τρίχες, τα κέρατα, και τα φτερά, είναι η μεγαλύτερη περιεκτικότητα σε </a:t>
            </a:r>
            <a:r>
              <a:rPr lang="el-GR" b="1" dirty="0"/>
              <a:t>θείο</a:t>
            </a:r>
            <a:r>
              <a:rPr lang="el-GR" dirty="0"/>
              <a:t> σε σχέση με τις μαλακές κερατίνες, όπως είναι αυτές  της επιδερμίδας. </a:t>
            </a:r>
          </a:p>
          <a:p>
            <a:pPr>
              <a:lnSpc>
                <a:spcPct val="80000"/>
              </a:lnSpc>
            </a:pPr>
            <a:endParaRPr lang="el-GR" dirty="0"/>
          </a:p>
          <a:p>
            <a:pPr>
              <a:lnSpc>
                <a:spcPct val="80000"/>
              </a:lnSpc>
            </a:pPr>
            <a:r>
              <a:rPr lang="el-GR" dirty="0"/>
              <a:t>Οι κερατίνες μπορούν επίσης να ταξινομηθούν σε α- ή β- κερατίνες ανάλογα με τη μορφή του διαγράμματος περίθλασης ακτίνων Χ. Η περιθλασιμετρία ακτίνων Χ έδειξε ότι oi ίνες του  μαλλιού έχουν δομή  α- κερατίνης, ενώ τα φτερά και τα κέρατα, έχουν δομή β-κερατίνης. </a:t>
            </a:r>
          </a:p>
        </p:txBody>
      </p:sp>
    </p:spTree>
    <p:extLst>
      <p:ext uri="{BB962C8B-B14F-4D97-AF65-F5344CB8AC3E}">
        <p14:creationId xmlns:p14="http://schemas.microsoft.com/office/powerpoint/2010/main" val="12703964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5" name="Rectangle 5"/>
          <p:cNvSpPr>
            <a:spLocks noGrp="1" noChangeArrowheads="1"/>
          </p:cNvSpPr>
          <p:nvPr>
            <p:ph type="title"/>
          </p:nvPr>
        </p:nvSpPr>
        <p:spPr>
          <a:xfrm>
            <a:off x="468313" y="476250"/>
            <a:ext cx="2819400" cy="2447925"/>
          </a:xfrm>
          <a:noFill/>
        </p:spPr>
        <p:txBody>
          <a:bodyPr/>
          <a:lstStyle/>
          <a:p>
            <a:pPr algn="r"/>
            <a:r>
              <a:rPr lang="el-GR" sz="3200" dirty="0"/>
              <a:t>Σύσταση των πρωτεϊνών σε αμινοξέα</a:t>
            </a:r>
          </a:p>
        </p:txBody>
      </p:sp>
      <p:pic>
        <p:nvPicPr>
          <p:cNvPr id="66564"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3259988" y="0"/>
            <a:ext cx="5685688" cy="6960609"/>
          </a:xfrm>
          <a:noFill/>
          <a:ln/>
        </p:spPr>
      </p:pic>
    </p:spTree>
    <p:extLst>
      <p:ext uri="{BB962C8B-B14F-4D97-AF65-F5344CB8AC3E}">
        <p14:creationId xmlns:p14="http://schemas.microsoft.com/office/powerpoint/2010/main" val="35628564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Τα αμινοξέα </a:t>
            </a:r>
            <a:endParaRPr lang="el-GR" dirty="0"/>
          </a:p>
        </p:txBody>
      </p:sp>
      <p:sp>
        <p:nvSpPr>
          <p:cNvPr id="3" name="Content Placeholder 2"/>
          <p:cNvSpPr>
            <a:spLocks noGrp="1"/>
          </p:cNvSpPr>
          <p:nvPr>
            <p:ph idx="1"/>
          </p:nvPr>
        </p:nvSpPr>
        <p:spPr>
          <a:xfrm>
            <a:off x="628650" y="4725143"/>
            <a:ext cx="7886700" cy="1451819"/>
          </a:xfrm>
        </p:spPr>
        <p:txBody>
          <a:bodyPr>
            <a:normAutofit fontScale="92500" lnSpcReduction="10000"/>
          </a:bodyPr>
          <a:lstStyle/>
          <a:p>
            <a:r>
              <a:rPr lang="el-GR" dirty="0" smtClean="0"/>
              <a:t>Τα αμινοξέα είναι μόρια που περιέχουν τουλάχιστον μια καρβοξυλική ομάδα και μια αμινομάδα</a:t>
            </a:r>
          </a:p>
          <a:p>
            <a:r>
              <a:rPr lang="el-GR" dirty="0" smtClean="0"/>
              <a:t>Όταν η </a:t>
            </a:r>
            <a:r>
              <a:rPr lang="el-GR" dirty="0"/>
              <a:t>καρβοξυλική ομάδα και </a:t>
            </a:r>
            <a:r>
              <a:rPr lang="el-GR" dirty="0" smtClean="0"/>
              <a:t>η αμινομάδα συνδέονται στο ίδιο άτομο </a:t>
            </a:r>
            <a:r>
              <a:rPr lang="en-US" dirty="0" smtClean="0"/>
              <a:t>C, </a:t>
            </a:r>
            <a:r>
              <a:rPr lang="el-GR" dirty="0" smtClean="0"/>
              <a:t>λέγονται </a:t>
            </a:r>
            <a:r>
              <a:rPr lang="el-GR" b="1" dirty="0" smtClean="0"/>
              <a:t>α-αμινοξέα</a:t>
            </a:r>
            <a:endParaRPr lang="el-GR" b="1" dirty="0"/>
          </a:p>
          <a:p>
            <a:endParaRPr lang="el-GR" dirty="0"/>
          </a:p>
        </p:txBody>
      </p:sp>
      <p:pic>
        <p:nvPicPr>
          <p:cNvPr id="45058" name="Picture 2" descr="http://upload.wikimedia.org/wikipedia/commons/thumb/c/ce/AminoAcidball.svg/702px-AminoAcidball.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8561" y="1354907"/>
            <a:ext cx="3409753" cy="24285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28587" y="3815333"/>
            <a:ext cx="2686826" cy="369332"/>
          </a:xfrm>
          <a:prstGeom prst="rect">
            <a:avLst/>
          </a:prstGeom>
          <a:noFill/>
        </p:spPr>
        <p:txBody>
          <a:bodyPr wrap="none" rtlCol="0">
            <a:spAutoFit/>
          </a:bodyPr>
          <a:lstStyle/>
          <a:p>
            <a:r>
              <a:rPr lang="el-GR" dirty="0" smtClean="0"/>
              <a:t>Γενικός τύπος α-αμινοξέος</a:t>
            </a:r>
            <a:endParaRPr lang="el-GR" dirty="0"/>
          </a:p>
        </p:txBody>
      </p:sp>
    </p:spTree>
    <p:extLst>
      <p:ext uri="{BB962C8B-B14F-4D97-AF65-F5344CB8AC3E}">
        <p14:creationId xmlns:p14="http://schemas.microsoft.com/office/powerpoint/2010/main" val="206554768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noFill/>
        </p:spPr>
        <p:txBody>
          <a:bodyPr/>
          <a:lstStyle/>
          <a:p>
            <a:r>
              <a:rPr lang="el-GR" b="1" dirty="0"/>
              <a:t>4. Οι πρωτεΐνες του αυγού  </a:t>
            </a:r>
          </a:p>
        </p:txBody>
      </p:sp>
      <p:sp>
        <p:nvSpPr>
          <p:cNvPr id="52227" name="Rectangle 3"/>
          <p:cNvSpPr>
            <a:spLocks noGrp="1" noChangeArrowheads="1"/>
          </p:cNvSpPr>
          <p:nvPr>
            <p:ph type="body" idx="1"/>
          </p:nvPr>
        </p:nvSpPr>
        <p:spPr>
          <a:xfrm>
            <a:off x="0" y="1124744"/>
            <a:ext cx="9036496" cy="5001419"/>
          </a:xfrm>
        </p:spPr>
        <p:txBody>
          <a:bodyPr>
            <a:noAutofit/>
          </a:bodyPr>
          <a:lstStyle/>
          <a:p>
            <a:pPr marL="0" indent="0">
              <a:buFontTx/>
              <a:buNone/>
            </a:pPr>
            <a:r>
              <a:rPr lang="el-GR" sz="2000" dirty="0"/>
              <a:t>	Τα αυγά αποτελούνται από δύο μέρη : Ένα εξωτερικό μέρος - το κέλυφος - που συγκροτείται από ανόργανα συστατικά. Δύο εσωτερικά μέρη  που αποτελούνται από οργανικά συστατικά , τον κρόκο (33% κ.β) και το λεύκωμα (67% κ.β ). </a:t>
            </a:r>
          </a:p>
          <a:p>
            <a:r>
              <a:rPr lang="el-GR" sz="2000" u="sng" dirty="0" smtClean="0"/>
              <a:t>Ο </a:t>
            </a:r>
            <a:r>
              <a:rPr lang="el-GR" sz="2000" u="sng" dirty="0"/>
              <a:t>κρόκος</a:t>
            </a:r>
            <a:r>
              <a:rPr lang="el-GR" sz="2000" dirty="0"/>
              <a:t> αποτελείται από </a:t>
            </a:r>
            <a:r>
              <a:rPr lang="el-GR" sz="2000" dirty="0" smtClean="0"/>
              <a:t>πρωτεΐνες, </a:t>
            </a:r>
            <a:r>
              <a:rPr lang="el-GR" sz="2000" dirty="0"/>
              <a:t>λιπίδια και νερό.</a:t>
            </a:r>
          </a:p>
          <a:p>
            <a:pPr lvl="1"/>
            <a:r>
              <a:rPr lang="el-GR" sz="2000" dirty="0"/>
              <a:t>Οι πρωτεΐνες του κρόκου περιέχουν σε μεγάλη αναλογία </a:t>
            </a:r>
            <a:r>
              <a:rPr lang="el-GR" sz="2000" b="1" dirty="0" smtClean="0"/>
              <a:t>φωσφο-πρωτεΐνες</a:t>
            </a:r>
            <a:r>
              <a:rPr lang="el-GR" sz="2000" dirty="0" smtClean="0"/>
              <a:t> </a:t>
            </a:r>
            <a:r>
              <a:rPr lang="el-GR" sz="2000" dirty="0"/>
              <a:t>και </a:t>
            </a:r>
            <a:r>
              <a:rPr lang="el-GR" sz="2000" b="1" dirty="0"/>
              <a:t>λιποπρωτεΐνες</a:t>
            </a:r>
            <a:r>
              <a:rPr lang="el-GR" sz="2000" dirty="0"/>
              <a:t>. </a:t>
            </a:r>
            <a:endParaRPr lang="el-GR" sz="2000" dirty="0" smtClean="0"/>
          </a:p>
          <a:p>
            <a:pPr lvl="1"/>
            <a:r>
              <a:rPr lang="el-GR" sz="2000" dirty="0" smtClean="0"/>
              <a:t>Οι </a:t>
            </a:r>
            <a:r>
              <a:rPr lang="el-GR" sz="2000" dirty="0"/>
              <a:t>αναλογίες  των αμινοξέων στις </a:t>
            </a:r>
            <a:r>
              <a:rPr lang="el-GR" sz="2000" dirty="0" smtClean="0"/>
              <a:t>πρωτεΐνες  </a:t>
            </a:r>
            <a:r>
              <a:rPr lang="el-GR" sz="2000" dirty="0"/>
              <a:t>του λευκώματος και του κρόκου του αυγού, είναι παρόμοιες. Σε μεγάλη αναλογία περιέχονται τα αμινοξέα </a:t>
            </a:r>
            <a:r>
              <a:rPr lang="el-GR" sz="2000" b="1" dirty="0">
                <a:solidFill>
                  <a:srgbClr val="CC0000"/>
                </a:solidFill>
              </a:rPr>
              <a:t>λευκίνη</a:t>
            </a:r>
            <a:r>
              <a:rPr lang="el-GR" sz="2000" dirty="0"/>
              <a:t>, </a:t>
            </a:r>
            <a:r>
              <a:rPr lang="el-GR" sz="2000" b="1" dirty="0">
                <a:solidFill>
                  <a:srgbClr val="CC0000"/>
                </a:solidFill>
              </a:rPr>
              <a:t>σερίνη</a:t>
            </a:r>
            <a:r>
              <a:rPr lang="el-GR" sz="2000" dirty="0"/>
              <a:t>, </a:t>
            </a:r>
            <a:r>
              <a:rPr lang="el-GR" sz="2000" b="1" dirty="0">
                <a:solidFill>
                  <a:srgbClr val="CC0000"/>
                </a:solidFill>
              </a:rPr>
              <a:t>ασπαρτικό</a:t>
            </a:r>
            <a:r>
              <a:rPr lang="el-GR" sz="2000" dirty="0"/>
              <a:t> και </a:t>
            </a:r>
            <a:r>
              <a:rPr lang="el-GR" sz="2000" b="1" dirty="0">
                <a:solidFill>
                  <a:srgbClr val="CC0000"/>
                </a:solidFill>
              </a:rPr>
              <a:t>γλουταμινικό</a:t>
            </a:r>
            <a:r>
              <a:rPr lang="el-GR" sz="2000" dirty="0"/>
              <a:t> οξύ</a:t>
            </a:r>
          </a:p>
          <a:p>
            <a:endParaRPr lang="el-GR" sz="2000" u="sng" dirty="0"/>
          </a:p>
          <a:p>
            <a:r>
              <a:rPr lang="el-GR" sz="2000" u="sng" dirty="0"/>
              <a:t>Το λεύκωμα</a:t>
            </a:r>
            <a:r>
              <a:rPr lang="el-GR" sz="2000" dirty="0"/>
              <a:t> αποτελείται από πρωτεΐνες  και νερό. Οι  πρωτεΐνες του λευκώματος  αποτελούν το 88% περίπου των συστατικών της ξηρής ουσίας του.</a:t>
            </a:r>
          </a:p>
          <a:p>
            <a:pPr lvl="1"/>
            <a:r>
              <a:rPr lang="el-GR" sz="2000" dirty="0"/>
              <a:t>Η χημική σύσταση των αυγών σε </a:t>
            </a:r>
            <a:r>
              <a:rPr lang="el-GR" sz="2000" dirty="0" smtClean="0"/>
              <a:t>πρωτεΐνες </a:t>
            </a:r>
            <a:r>
              <a:rPr lang="el-GR" sz="2000" dirty="0"/>
              <a:t>και λιπίδια δεν  διαφέρει πολύ για τα διάφορα πτηνά. </a:t>
            </a:r>
            <a:endParaRPr lang="el-GR" sz="2000" dirty="0" smtClean="0"/>
          </a:p>
          <a:p>
            <a:pPr lvl="1"/>
            <a:r>
              <a:rPr lang="el-GR" sz="2000" dirty="0" smtClean="0"/>
              <a:t>Περισσότερο </a:t>
            </a:r>
            <a:r>
              <a:rPr lang="el-GR" sz="2000" dirty="0"/>
              <a:t>μελετημένη  είναι η σύσταση των αυγών της </a:t>
            </a:r>
            <a:r>
              <a:rPr lang="el-GR" sz="2000" dirty="0" smtClean="0"/>
              <a:t>κότας</a:t>
            </a:r>
            <a:endParaRPr lang="el-GR" sz="2000" dirty="0"/>
          </a:p>
        </p:txBody>
      </p:sp>
    </p:spTree>
    <p:extLst>
      <p:ext uri="{BB962C8B-B14F-4D97-AF65-F5344CB8AC3E}">
        <p14:creationId xmlns:p14="http://schemas.microsoft.com/office/powerpoint/2010/main" val="20916565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Rectangle 5"/>
          <p:cNvSpPr>
            <a:spLocks noGrp="1" noChangeArrowheads="1"/>
          </p:cNvSpPr>
          <p:nvPr>
            <p:ph type="title"/>
          </p:nvPr>
        </p:nvSpPr>
        <p:spPr>
          <a:noFill/>
        </p:spPr>
        <p:txBody>
          <a:bodyPr/>
          <a:lstStyle/>
          <a:p>
            <a:r>
              <a:rPr lang="el-GR" dirty="0"/>
              <a:t>Οι πρωτεΐνες του κρόκου </a:t>
            </a:r>
          </a:p>
        </p:txBody>
      </p:sp>
      <p:pic>
        <p:nvPicPr>
          <p:cNvPr id="53252"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467544" y="1196752"/>
            <a:ext cx="8209928" cy="5467738"/>
          </a:xfrm>
          <a:noFill/>
          <a:ln/>
        </p:spPr>
      </p:pic>
    </p:spTree>
    <p:extLst>
      <p:ext uri="{BB962C8B-B14F-4D97-AF65-F5344CB8AC3E}">
        <p14:creationId xmlns:p14="http://schemas.microsoft.com/office/powerpoint/2010/main" val="24225586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0" y="291690"/>
            <a:ext cx="3024336" cy="1943100"/>
          </a:xfrm>
          <a:noFill/>
        </p:spPr>
        <p:txBody>
          <a:bodyPr>
            <a:normAutofit fontScale="90000"/>
          </a:bodyPr>
          <a:lstStyle/>
          <a:p>
            <a:r>
              <a:rPr lang="el-GR" sz="3600" dirty="0"/>
              <a:t>Οι πρωτεΐνες του </a:t>
            </a:r>
            <a:r>
              <a:rPr lang="el-GR" sz="3600" dirty="0" smtClean="0"/>
              <a:t>λευκώματος των αβγών </a:t>
            </a:r>
            <a:endParaRPr lang="el-GR" sz="3600" dirty="0"/>
          </a:p>
        </p:txBody>
      </p:sp>
      <p:pic>
        <p:nvPicPr>
          <p:cNvPr id="69636"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3347864" y="47850"/>
            <a:ext cx="5796136" cy="6981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53670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noFill/>
        </p:spPr>
        <p:txBody>
          <a:bodyPr/>
          <a:lstStyle/>
          <a:p>
            <a:r>
              <a:rPr lang="el-GR" b="1" dirty="0"/>
              <a:t>5. Πρωτεΐνες του γάλακτος </a:t>
            </a:r>
          </a:p>
        </p:txBody>
      </p:sp>
      <p:pic>
        <p:nvPicPr>
          <p:cNvPr id="72708"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627313" y="1700213"/>
            <a:ext cx="6748462" cy="4154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2710" name="Text Box 6"/>
          <p:cNvSpPr txBox="1">
            <a:spLocks noChangeArrowheads="1"/>
          </p:cNvSpPr>
          <p:nvPr/>
        </p:nvSpPr>
        <p:spPr bwMode="auto">
          <a:xfrm>
            <a:off x="179512" y="1683790"/>
            <a:ext cx="3097088" cy="4678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l-GR" sz="2000" b="1" dirty="0"/>
              <a:t>Η καζεΐνη ως συγκολλητικό υλικό</a:t>
            </a:r>
          </a:p>
          <a:p>
            <a:pPr algn="r"/>
            <a:endParaRPr lang="el-GR" sz="2000" b="1" dirty="0"/>
          </a:p>
          <a:p>
            <a:pPr algn="r"/>
            <a:r>
              <a:rPr lang="el-GR" sz="2000" dirty="0"/>
              <a:t>Η καζεΐνη. παραλαμβάνεται από το αποβουτυρωμένο γάλα με προσθήκη  γαλακτικού, οξικού ή υδροχλωρικού οξέος. Η οξίνιση του γάλακτος προκαλεί κατακρήμνιση της καζεΐνης. (καθιζάνει στο ισοηλεκτρικό της </a:t>
            </a:r>
            <a:r>
              <a:rPr lang="el-GR" sz="2000" dirty="0" smtClean="0"/>
              <a:t>σημείο,  </a:t>
            </a:r>
          </a:p>
          <a:p>
            <a:pPr algn="r"/>
            <a:r>
              <a:rPr lang="el-GR" sz="2000" dirty="0" smtClean="0"/>
              <a:t>pΙ </a:t>
            </a:r>
            <a:r>
              <a:rPr lang="el-GR" sz="2000" dirty="0"/>
              <a:t>= 4,6). </a:t>
            </a:r>
          </a:p>
        </p:txBody>
      </p:sp>
    </p:spTree>
    <p:extLst>
      <p:ext uri="{BB962C8B-B14F-4D97-AF65-F5344CB8AC3E}">
        <p14:creationId xmlns:p14="http://schemas.microsoft.com/office/powerpoint/2010/main" val="89559901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685800" y="404813"/>
            <a:ext cx="7772400" cy="576262"/>
          </a:xfrm>
        </p:spPr>
        <p:txBody>
          <a:bodyPr>
            <a:normAutofit fontScale="90000"/>
          </a:bodyPr>
          <a:lstStyle/>
          <a:p>
            <a:r>
              <a:rPr lang="el-GR" sz="2000" b="1" i="1" dirty="0"/>
              <a:t>Σύσταση σε αμινοξέα (</a:t>
            </a:r>
            <a:r>
              <a:rPr lang="en-US" sz="2000" b="1" i="1" dirty="0"/>
              <a:t>mol</a:t>
            </a:r>
            <a:r>
              <a:rPr lang="el-GR" sz="2000" b="1" i="1" dirty="0"/>
              <a:t>%) των πρωτεϊνών που έχουν χρησιμοποιηθεί ως συνδετικά μέσα.</a:t>
            </a:r>
            <a:r>
              <a:rPr lang="el-GR" sz="2000" dirty="0"/>
              <a:t> </a:t>
            </a:r>
          </a:p>
        </p:txBody>
      </p:sp>
      <p:pic>
        <p:nvPicPr>
          <p:cNvPr id="107523"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0" y="1125537"/>
            <a:ext cx="9144000" cy="5432588"/>
          </a:xfrm>
          <a:solidFill>
            <a:srgbClr val="CCFFFF">
              <a:alpha val="24001"/>
            </a:srgbClr>
          </a:solidFill>
          <a:ln/>
        </p:spPr>
      </p:pic>
    </p:spTree>
    <p:extLst>
      <p:ext uri="{BB962C8B-B14F-4D97-AF65-F5344CB8AC3E}">
        <p14:creationId xmlns:p14="http://schemas.microsoft.com/office/powerpoint/2010/main" val="132621561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noFill/>
        </p:spPr>
        <p:txBody>
          <a:bodyPr/>
          <a:lstStyle/>
          <a:p>
            <a:r>
              <a:rPr lang="el-GR" b="1" dirty="0"/>
              <a:t>6. Φυτικές πρωτεΐνες </a:t>
            </a:r>
          </a:p>
        </p:txBody>
      </p:sp>
      <p:sp>
        <p:nvSpPr>
          <p:cNvPr id="71683" name="Rectangle 3"/>
          <p:cNvSpPr>
            <a:spLocks noGrp="1" noChangeArrowheads="1"/>
          </p:cNvSpPr>
          <p:nvPr>
            <p:ph type="body" sz="half" idx="1"/>
          </p:nvPr>
        </p:nvSpPr>
        <p:spPr>
          <a:xfrm>
            <a:off x="0" y="1417638"/>
            <a:ext cx="4716016" cy="4708525"/>
          </a:xfrm>
        </p:spPr>
        <p:txBody>
          <a:bodyPr>
            <a:noAutofit/>
          </a:bodyPr>
          <a:lstStyle/>
          <a:p>
            <a:r>
              <a:rPr lang="el-GR" sz="2400" dirty="0"/>
              <a:t>Οι σπόροι των δημητριακών περιέχουν σημαντικές ποσότητες πρωτεϊνών, γλυκιδίων και λιπιδίων, και παίζουν σημαντικό ρόλο στη διατροφή των ανθρώπων και των ζώων. </a:t>
            </a:r>
          </a:p>
          <a:p>
            <a:r>
              <a:rPr lang="el-GR" sz="2400" dirty="0"/>
              <a:t>Τα υδατικά  εκχυλίσματα των σπόρων, έχουν χρησιμοποιηθεί στο παρελθόν ως υλικά συγκόλλησης. Ορισμένα δημητριακά περιέχουν περισσότερο άμυλο, ενώ άλλα είναι πλούσια σε πρωτεΐνες και σε λιπίδια</a:t>
            </a:r>
          </a:p>
        </p:txBody>
      </p:sp>
      <p:pic>
        <p:nvPicPr>
          <p:cNvPr id="71684" name="Picture 4"/>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4716016" y="2078038"/>
            <a:ext cx="4787900" cy="1693862"/>
          </a:xfrm>
          <a:noFill/>
          <a:ln/>
        </p:spPr>
      </p:pic>
    </p:spTree>
    <p:extLst>
      <p:ext uri="{BB962C8B-B14F-4D97-AF65-F5344CB8AC3E}">
        <p14:creationId xmlns:p14="http://schemas.microsoft.com/office/powerpoint/2010/main" val="343213243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noFill/>
        </p:spPr>
        <p:txBody>
          <a:bodyPr/>
          <a:lstStyle/>
          <a:p>
            <a:r>
              <a:rPr lang="el-GR" sz="3600" b="1" dirty="0"/>
              <a:t>Πρωτεΐνες δημητριακών</a:t>
            </a:r>
          </a:p>
        </p:txBody>
      </p:sp>
      <p:sp>
        <p:nvSpPr>
          <p:cNvPr id="75779" name="Rectangle 3"/>
          <p:cNvSpPr>
            <a:spLocks noGrp="1" noChangeArrowheads="1"/>
          </p:cNvSpPr>
          <p:nvPr>
            <p:ph type="body" idx="1"/>
          </p:nvPr>
        </p:nvSpPr>
        <p:spPr>
          <a:xfrm>
            <a:off x="179512" y="1196752"/>
            <a:ext cx="8856984" cy="5040560"/>
          </a:xfrm>
        </p:spPr>
        <p:txBody>
          <a:bodyPr>
            <a:noAutofit/>
          </a:bodyPr>
          <a:lstStyle/>
          <a:p>
            <a:pPr>
              <a:lnSpc>
                <a:spcPct val="80000"/>
              </a:lnSpc>
              <a:spcBef>
                <a:spcPts val="600"/>
              </a:spcBef>
            </a:pPr>
            <a:r>
              <a:rPr lang="el-GR" dirty="0"/>
              <a:t>Οι πρωτεΐνες των δημητριακών είναι 2 τύπων: </a:t>
            </a:r>
          </a:p>
          <a:p>
            <a:pPr>
              <a:lnSpc>
                <a:spcPct val="80000"/>
              </a:lnSpc>
              <a:spcBef>
                <a:spcPts val="600"/>
              </a:spcBef>
            </a:pPr>
            <a:r>
              <a:rPr lang="el-GR" dirty="0"/>
              <a:t>Στον ένα τύπο, περιέχονται τα υπολείμματα των τυπικών κυτταροπλασματικών πρωτεϊνών, οι </a:t>
            </a:r>
            <a:r>
              <a:rPr lang="el-GR" i="1" dirty="0"/>
              <a:t>λευκωματίνες  </a:t>
            </a:r>
            <a:r>
              <a:rPr lang="el-GR" dirty="0"/>
              <a:t>και οι </a:t>
            </a:r>
            <a:r>
              <a:rPr lang="el-GR" i="1" dirty="0"/>
              <a:t>σφαιρίνες</a:t>
            </a:r>
            <a:r>
              <a:rPr lang="el-GR" dirty="0"/>
              <a:t>. Αυτές  είναι </a:t>
            </a:r>
            <a:r>
              <a:rPr lang="el-GR" dirty="0" smtClean="0"/>
              <a:t>πρωτεΐνες </a:t>
            </a:r>
            <a:r>
              <a:rPr lang="el-GR" b="1" dirty="0"/>
              <a:t>υδατοδιαλυτές</a:t>
            </a:r>
            <a:r>
              <a:rPr lang="el-GR" dirty="0"/>
              <a:t>  ή διαλυτές σε  αραιά  διαλύματα αλάτων.</a:t>
            </a:r>
          </a:p>
          <a:p>
            <a:pPr>
              <a:lnSpc>
                <a:spcPct val="80000"/>
              </a:lnSpc>
              <a:spcBef>
                <a:spcPts val="600"/>
              </a:spcBef>
            </a:pPr>
            <a:r>
              <a:rPr lang="el-GR" dirty="0"/>
              <a:t>Στον δεύτερο  τύπο ανήκουν πρωτεΐνες  </a:t>
            </a:r>
            <a:r>
              <a:rPr lang="el-GR" b="1" dirty="0">
                <a:solidFill>
                  <a:srgbClr val="4545C3"/>
                </a:solidFill>
              </a:rPr>
              <a:t>αδιάλυτες στο νερό</a:t>
            </a:r>
            <a:r>
              <a:rPr lang="el-GR" dirty="0"/>
              <a:t>. Σε αυτές δίνεται η ονομασία</a:t>
            </a:r>
            <a:r>
              <a:rPr lang="el-GR" b="1" dirty="0"/>
              <a:t> </a:t>
            </a:r>
            <a:r>
              <a:rPr lang="el-GR" dirty="0"/>
              <a:t>γλουτένη και διαιρούνται  σε </a:t>
            </a:r>
            <a:r>
              <a:rPr lang="el-GR" i="1" dirty="0"/>
              <a:t>προλαμίνες </a:t>
            </a:r>
            <a:r>
              <a:rPr lang="el-GR" dirty="0"/>
              <a:t>και σε </a:t>
            </a:r>
            <a:r>
              <a:rPr lang="el-GR" i="1" dirty="0" smtClean="0"/>
              <a:t>γλουτενίνες</a:t>
            </a:r>
            <a:r>
              <a:rPr lang="el-GR" dirty="0" smtClean="0"/>
              <a:t>.</a:t>
            </a:r>
          </a:p>
          <a:p>
            <a:pPr>
              <a:lnSpc>
                <a:spcPct val="80000"/>
              </a:lnSpc>
              <a:spcBef>
                <a:spcPts val="600"/>
              </a:spcBef>
            </a:pPr>
            <a:r>
              <a:rPr lang="el-GR" dirty="0" smtClean="0"/>
              <a:t>Η </a:t>
            </a:r>
            <a:r>
              <a:rPr lang="el-GR" b="1" dirty="0">
                <a:solidFill>
                  <a:srgbClr val="4545C3"/>
                </a:solidFill>
              </a:rPr>
              <a:t>γλουτένη</a:t>
            </a:r>
            <a:r>
              <a:rPr lang="el-GR" dirty="0">
                <a:solidFill>
                  <a:srgbClr val="4545C3"/>
                </a:solidFill>
              </a:rPr>
              <a:t> </a:t>
            </a:r>
            <a:r>
              <a:rPr lang="el-GR" dirty="0"/>
              <a:t>που περιέχεται στο αλεύρι, μπορεί να διαχωριστεί  εύκολα από το άμυλο  με τον εξής τρόπο: Στο αλεύρι προστίθεται αρκετή ποσότητα νερού ώστε να σχηματιστεί  ζύμη που αφήνεται σε ηρεμία επί μία ώρα περίπου και ύστερα μαλάσσεται κάτω από ρεύμα κρύου νερού. Το νερό ξεπλένει και απομακρύνει το άμυλο και τις υδατοδιαλυτές πρωτεΐνες. Ύστερα από το πλύσιμο παραλαμβάνεται μία ελαστική κολλώδης ζύμη, που αποτελείται κατά το 1/3 περίπου από πρωτεΐνες και κατά τα 2/3 από νερό.</a:t>
            </a:r>
          </a:p>
        </p:txBody>
      </p:sp>
    </p:spTree>
    <p:extLst>
      <p:ext uri="{BB962C8B-B14F-4D97-AF65-F5344CB8AC3E}">
        <p14:creationId xmlns:p14="http://schemas.microsoft.com/office/powerpoint/2010/main" val="250736182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57" name="Rectangle 133"/>
          <p:cNvSpPr>
            <a:spLocks noGrp="1" noChangeArrowheads="1"/>
          </p:cNvSpPr>
          <p:nvPr>
            <p:ph type="title"/>
          </p:nvPr>
        </p:nvSpPr>
        <p:spPr>
          <a:noFill/>
        </p:spPr>
        <p:txBody>
          <a:bodyPr/>
          <a:lstStyle/>
          <a:p>
            <a:r>
              <a:rPr lang="el-GR" sz="3600" b="1" dirty="0"/>
              <a:t>Πρωτεΐνες δημητριακών: σύσταση</a:t>
            </a:r>
          </a:p>
        </p:txBody>
      </p:sp>
      <p:pic>
        <p:nvPicPr>
          <p:cNvPr id="77956" name="Picture 13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88435" y="1772817"/>
            <a:ext cx="8611683" cy="4320480"/>
          </a:xfrm>
          <a:noFill/>
          <a:ln/>
        </p:spPr>
      </p:pic>
      <p:sp>
        <p:nvSpPr>
          <p:cNvPr id="2" name="Oval 1"/>
          <p:cNvSpPr/>
          <p:nvPr/>
        </p:nvSpPr>
        <p:spPr>
          <a:xfrm>
            <a:off x="251520" y="2564904"/>
            <a:ext cx="2088232" cy="144016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Oval 4"/>
          <p:cNvSpPr/>
          <p:nvPr/>
        </p:nvSpPr>
        <p:spPr>
          <a:xfrm>
            <a:off x="188435" y="4077071"/>
            <a:ext cx="2088232" cy="14401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375586131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57200" y="1628800"/>
            <a:ext cx="8363272" cy="4824536"/>
          </a:xfrm>
        </p:spPr>
        <p:txBody>
          <a:bodyPr>
            <a:noAutofit/>
          </a:bodyPr>
          <a:lstStyle/>
          <a:p>
            <a:pPr fontAlgn="base">
              <a:spcBef>
                <a:spcPts val="600"/>
              </a:spcBef>
            </a:pPr>
            <a:r>
              <a:rPr lang="el-GR" sz="2000" dirty="0">
                <a:ea typeface="Calibri" pitchFamily="34" charset="0"/>
                <a:cs typeface="Times New Roman" pitchFamily="18" charset="0"/>
              </a:rPr>
              <a:t>McMurry J</a:t>
            </a:r>
            <a:r>
              <a:rPr lang="en-US" sz="2000" dirty="0">
                <a:ea typeface="Calibri" pitchFamily="34" charset="0"/>
                <a:cs typeface="Times New Roman" pitchFamily="18" charset="0"/>
              </a:rPr>
              <a:t>.,</a:t>
            </a:r>
            <a:r>
              <a:rPr lang="el-GR" sz="2000" dirty="0">
                <a:ea typeface="Calibri" pitchFamily="34" charset="0"/>
                <a:cs typeface="Times New Roman" pitchFamily="18" charset="0"/>
              </a:rPr>
              <a:t> Οργανική Χημεία, Πανεπιστημιακές Εκδόσεις Κρήτης, 2012 (ενιαίος τόμος)</a:t>
            </a:r>
          </a:p>
          <a:p>
            <a:pPr>
              <a:spcBef>
                <a:spcPts val="600"/>
              </a:spcBef>
            </a:pPr>
            <a:r>
              <a:rPr lang="en-US" sz="2000" dirty="0"/>
              <a:t>D</a:t>
            </a:r>
            <a:r>
              <a:rPr lang="el-GR" sz="2000" dirty="0"/>
              <a:t>. </a:t>
            </a:r>
            <a:r>
              <a:rPr lang="en-US" sz="2000" dirty="0"/>
              <a:t>L</a:t>
            </a:r>
            <a:r>
              <a:rPr lang="el-GR" sz="2000" dirty="0"/>
              <a:t>. </a:t>
            </a:r>
            <a:r>
              <a:rPr lang="en-US" sz="2000" dirty="0"/>
              <a:t>Nelson</a:t>
            </a:r>
            <a:r>
              <a:rPr lang="el-GR" sz="2000" dirty="0"/>
              <a:t>, </a:t>
            </a:r>
            <a:r>
              <a:rPr lang="en-US" sz="2000" dirty="0"/>
              <a:t>M</a:t>
            </a:r>
            <a:r>
              <a:rPr lang="el-GR" sz="2000" dirty="0"/>
              <a:t>. </a:t>
            </a:r>
            <a:r>
              <a:rPr lang="en-US" sz="2000" dirty="0"/>
              <a:t>Cox</a:t>
            </a:r>
            <a:r>
              <a:rPr lang="el-GR" sz="2000" dirty="0"/>
              <a:t>, </a:t>
            </a:r>
            <a:r>
              <a:rPr lang="en-US" sz="2000" dirty="0"/>
              <a:t>Lehninger</a:t>
            </a:r>
            <a:r>
              <a:rPr lang="el-GR" sz="2000" dirty="0"/>
              <a:t>, Γενικές Αρχές Βιοχημείας, Ιατρικές Εκδόσεις Π. Χ., Πασχαλίδης, Αθήνα 2011</a:t>
            </a:r>
          </a:p>
          <a:p>
            <a:pPr>
              <a:spcBef>
                <a:spcPts val="600"/>
              </a:spcBef>
            </a:pPr>
            <a:r>
              <a:rPr lang="en-US" sz="2000" dirty="0" smtClean="0">
                <a:cs typeface="Times New Roman" pitchFamily="18" charset="0"/>
              </a:rPr>
              <a:t>Berg </a:t>
            </a:r>
            <a:r>
              <a:rPr lang="en-US" sz="2000" dirty="0">
                <a:cs typeface="Times New Roman" pitchFamily="18" charset="0"/>
              </a:rPr>
              <a:t>J. M., J. L. Tymoczko, L. Stryer, Biochemistry, 5</a:t>
            </a:r>
            <a:r>
              <a:rPr lang="en-US" sz="2000" baseline="30000" dirty="0">
                <a:cs typeface="Times New Roman" pitchFamily="18" charset="0"/>
              </a:rPr>
              <a:t>th</a:t>
            </a:r>
            <a:r>
              <a:rPr lang="en-US" sz="2000" dirty="0">
                <a:cs typeface="Times New Roman" pitchFamily="18" charset="0"/>
              </a:rPr>
              <a:t> ed., W. Freeman and Company, 2002</a:t>
            </a:r>
            <a:endParaRPr lang="el-GR" sz="2000" dirty="0">
              <a:cs typeface="Arial" pitchFamily="34" charset="0"/>
            </a:endParaRPr>
          </a:p>
          <a:p>
            <a:pPr>
              <a:lnSpc>
                <a:spcPct val="100000"/>
              </a:lnSpc>
              <a:spcBef>
                <a:spcPts val="600"/>
              </a:spcBef>
            </a:pPr>
            <a:endParaRPr lang="el-GR" sz="2000" dirty="0" smtClean="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57</a:t>
            </a:fld>
            <a:endParaRPr lang="el-GR" dirty="0"/>
          </a:p>
        </p:txBody>
      </p:sp>
    </p:spTree>
    <p:extLst>
      <p:ext uri="{BB962C8B-B14F-4D97-AF65-F5344CB8AC3E}">
        <p14:creationId xmlns:p14="http://schemas.microsoft.com/office/powerpoint/2010/main" val="81450773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946926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Τα </a:t>
            </a:r>
            <a:r>
              <a:rPr lang="el-GR" i="1" dirty="0" smtClean="0"/>
              <a:t>α</a:t>
            </a:r>
            <a:r>
              <a:rPr lang="el-GR" dirty="0" smtClean="0"/>
              <a:t>-αμινοξέα</a:t>
            </a:r>
            <a:endParaRPr lang="el-GR" dirty="0"/>
          </a:p>
        </p:txBody>
      </p:sp>
      <p:sp>
        <p:nvSpPr>
          <p:cNvPr id="3" name="2 - Θέση περιεχομένου"/>
          <p:cNvSpPr>
            <a:spLocks noGrp="1"/>
          </p:cNvSpPr>
          <p:nvPr>
            <p:ph idx="1"/>
          </p:nvPr>
        </p:nvSpPr>
        <p:spPr>
          <a:xfrm>
            <a:off x="457200" y="1196752"/>
            <a:ext cx="8229600" cy="5446958"/>
          </a:xfrm>
        </p:spPr>
        <p:txBody>
          <a:bodyPr>
            <a:normAutofit/>
          </a:bodyPr>
          <a:lstStyle/>
          <a:p>
            <a:r>
              <a:rPr lang="el-GR" sz="2400" dirty="0" smtClean="0"/>
              <a:t>Τα </a:t>
            </a:r>
            <a:r>
              <a:rPr lang="el-GR" sz="2400" i="1" dirty="0" smtClean="0"/>
              <a:t>α</a:t>
            </a:r>
            <a:r>
              <a:rPr lang="el-GR" sz="2400" dirty="0" smtClean="0"/>
              <a:t>-αμινοξέα είναι μικρά μόρια που περιέχουν</a:t>
            </a:r>
          </a:p>
          <a:p>
            <a:endParaRPr lang="el-GR" sz="2400" dirty="0" smtClean="0"/>
          </a:p>
          <a:p>
            <a:pPr lvl="1"/>
            <a:r>
              <a:rPr lang="el-GR" sz="2400" dirty="0" smtClean="0"/>
              <a:t>μια (όξινη) καρβοξυλική ομάδα (</a:t>
            </a:r>
            <a:r>
              <a:rPr lang="en-US" sz="2400" b="1" dirty="0" smtClean="0">
                <a:solidFill>
                  <a:srgbClr val="C00000"/>
                </a:solidFill>
              </a:rPr>
              <a:t>COOH</a:t>
            </a:r>
            <a:r>
              <a:rPr lang="en-US" sz="2400" dirty="0" smtClean="0"/>
              <a:t>)</a:t>
            </a:r>
            <a:endParaRPr lang="el-GR" sz="2400" dirty="0" smtClean="0"/>
          </a:p>
          <a:p>
            <a:pPr lvl="1"/>
            <a:r>
              <a:rPr lang="el-GR" sz="2400" dirty="0" smtClean="0"/>
              <a:t>μια (βασική) αμινομάδα</a:t>
            </a:r>
            <a:r>
              <a:rPr lang="en-US" sz="2400" dirty="0" smtClean="0"/>
              <a:t> (</a:t>
            </a:r>
            <a:r>
              <a:rPr lang="en-US" sz="2400" b="1" dirty="0" smtClean="0">
                <a:solidFill>
                  <a:schemeClr val="accent5">
                    <a:lumMod val="75000"/>
                  </a:schemeClr>
                </a:solidFill>
              </a:rPr>
              <a:t>NH</a:t>
            </a:r>
            <a:r>
              <a:rPr lang="en-US" sz="2400" b="1" baseline="-25000" dirty="0" smtClean="0">
                <a:solidFill>
                  <a:schemeClr val="accent5">
                    <a:lumMod val="75000"/>
                  </a:schemeClr>
                </a:solidFill>
              </a:rPr>
              <a:t>2</a:t>
            </a:r>
            <a:r>
              <a:rPr lang="en-US" sz="2400" dirty="0" smtClean="0"/>
              <a:t>)</a:t>
            </a:r>
            <a:endParaRPr lang="el-GR" sz="2400" dirty="0" smtClean="0"/>
          </a:p>
          <a:p>
            <a:endParaRPr lang="el-GR" sz="2400" dirty="0" smtClean="0"/>
          </a:p>
          <a:p>
            <a:endParaRPr lang="el-GR" sz="2400" dirty="0" smtClean="0"/>
          </a:p>
          <a:p>
            <a:endParaRPr lang="el-GR" sz="2400" dirty="0" smtClean="0"/>
          </a:p>
          <a:p>
            <a:endParaRPr lang="en-US" sz="2400" dirty="0" smtClean="0"/>
          </a:p>
          <a:p>
            <a:endParaRPr lang="el-GR" sz="2400" dirty="0" smtClean="0"/>
          </a:p>
          <a:p>
            <a:endParaRPr lang="el-GR" sz="2400" dirty="0" smtClean="0"/>
          </a:p>
          <a:p>
            <a:endParaRPr lang="el-GR" sz="2400" dirty="0" smtClean="0"/>
          </a:p>
          <a:p>
            <a:r>
              <a:rPr lang="el-GR" sz="2400" dirty="0" smtClean="0"/>
              <a:t>Και οι δυο ομάδες είναι συνδεμένες στον ίδιο </a:t>
            </a:r>
            <a:r>
              <a:rPr lang="el-GR" sz="2400" b="1" dirty="0" smtClean="0"/>
              <a:t>άνθρακα</a:t>
            </a:r>
            <a:r>
              <a:rPr lang="el-GR" sz="2400" dirty="0" smtClean="0"/>
              <a:t> (</a:t>
            </a:r>
            <a:r>
              <a:rPr lang="el-GR" sz="2400" b="1" i="1" dirty="0" smtClean="0">
                <a:solidFill>
                  <a:srgbClr val="008000"/>
                </a:solidFill>
              </a:rPr>
              <a:t>α</a:t>
            </a:r>
            <a:r>
              <a:rPr lang="el-GR" sz="2400" dirty="0" smtClean="0">
                <a:solidFill>
                  <a:srgbClr val="008000"/>
                </a:solidFill>
              </a:rPr>
              <a:t>-</a:t>
            </a:r>
            <a:r>
              <a:rPr lang="en-US" sz="2400" b="1" dirty="0" smtClean="0">
                <a:solidFill>
                  <a:srgbClr val="008000"/>
                </a:solidFill>
              </a:rPr>
              <a:t>C</a:t>
            </a:r>
            <a:r>
              <a:rPr lang="en-US" sz="2400" dirty="0" smtClean="0"/>
              <a:t>)</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graphicFrame>
        <p:nvGraphicFramePr>
          <p:cNvPr id="86018" name="Object 2"/>
          <p:cNvGraphicFramePr>
            <a:graphicFrameLocks noChangeAspect="1"/>
          </p:cNvGraphicFramePr>
          <p:nvPr/>
        </p:nvGraphicFramePr>
        <p:xfrm>
          <a:off x="2786050" y="3143248"/>
          <a:ext cx="2648998" cy="2000264"/>
        </p:xfrm>
        <a:graphic>
          <a:graphicData uri="http://schemas.openxmlformats.org/presentationml/2006/ole">
            <mc:AlternateContent xmlns:mc="http://schemas.openxmlformats.org/markup-compatibility/2006">
              <mc:Choice xmlns:v="urn:schemas-microsoft-com:vml" Requires="v">
                <p:oleObj spid="_x0000_s60519" name="ChemSketch" r:id="rId3" imgW="932760" imgH="704160" progId="ACD.ChemSketch.20">
                  <p:embed/>
                </p:oleObj>
              </mc:Choice>
              <mc:Fallback>
                <p:oleObj name="ChemSketch" r:id="rId3" imgW="932760" imgH="704160" progId="ACD.ChemSketch.2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6050" y="3143248"/>
                        <a:ext cx="2648998" cy="2000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5 - Έλλειψη"/>
          <p:cNvSpPr/>
          <p:nvPr/>
        </p:nvSpPr>
        <p:spPr>
          <a:xfrm>
            <a:off x="4286248" y="3071810"/>
            <a:ext cx="1643074" cy="2000264"/>
          </a:xfrm>
          <a:prstGeom prst="ellipse">
            <a:avLst/>
          </a:prstGeom>
          <a:solidFill>
            <a:schemeClr val="accent2">
              <a:lumMod val="40000"/>
              <a:lumOff val="60000"/>
              <a:alpha val="1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6 - Στρογγυλεμένο ορθογώνιο"/>
          <p:cNvSpPr/>
          <p:nvPr/>
        </p:nvSpPr>
        <p:spPr>
          <a:xfrm>
            <a:off x="3286116" y="4572008"/>
            <a:ext cx="1071570" cy="857256"/>
          </a:xfrm>
          <a:prstGeom prst="roundRect">
            <a:avLst/>
          </a:prstGeom>
          <a:solidFill>
            <a:schemeClr val="accent5">
              <a:lumMod val="40000"/>
              <a:lumOff val="60000"/>
              <a:alpha val="14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9" name="8 - Καμπύλη γραμμή σύνδεσης"/>
          <p:cNvCxnSpPr/>
          <p:nvPr/>
        </p:nvCxnSpPr>
        <p:spPr>
          <a:xfrm flipV="1">
            <a:off x="2428860" y="4214818"/>
            <a:ext cx="1071570" cy="500066"/>
          </a:xfrm>
          <a:prstGeom prst="curvedConnector3">
            <a:avLst>
              <a:gd name="adj1" fmla="val 50000"/>
            </a:avLst>
          </a:prstGeom>
          <a:ln w="28575">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2" name="11 - TextBox"/>
          <p:cNvSpPr txBox="1"/>
          <p:nvPr/>
        </p:nvSpPr>
        <p:spPr>
          <a:xfrm>
            <a:off x="1000100" y="4500570"/>
            <a:ext cx="1468992" cy="369332"/>
          </a:xfrm>
          <a:prstGeom prst="rect">
            <a:avLst/>
          </a:prstGeom>
          <a:noFill/>
        </p:spPr>
        <p:txBody>
          <a:bodyPr wrap="none" rtlCol="0">
            <a:spAutoFit/>
          </a:bodyPr>
          <a:lstStyle/>
          <a:p>
            <a:r>
              <a:rPr lang="el-GR" b="1" i="1" dirty="0" smtClean="0">
                <a:solidFill>
                  <a:srgbClr val="008000"/>
                </a:solidFill>
              </a:rPr>
              <a:t>α</a:t>
            </a:r>
            <a:r>
              <a:rPr lang="el-GR" dirty="0" smtClean="0">
                <a:solidFill>
                  <a:srgbClr val="008000"/>
                </a:solidFill>
              </a:rPr>
              <a:t>-</a:t>
            </a:r>
            <a:r>
              <a:rPr lang="el-GR" b="1" dirty="0" smtClean="0">
                <a:solidFill>
                  <a:srgbClr val="008000"/>
                </a:solidFill>
              </a:rPr>
              <a:t>άνθρακας</a:t>
            </a:r>
            <a:endParaRPr lang="el-GR" b="1" dirty="0">
              <a:solidFill>
                <a:srgbClr val="008000"/>
              </a:solidFill>
            </a:endParaRPr>
          </a:p>
        </p:txBody>
      </p:sp>
    </p:spTree>
    <p:extLst>
      <p:ext uri="{BB962C8B-B14F-4D97-AF65-F5344CB8AC3E}">
        <p14:creationId xmlns:p14="http://schemas.microsoft.com/office/powerpoint/2010/main" val="81500291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02266861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Σταμάτης Μπογιατζής 2014. Σταμάτης Μπογιατζής. «Επιστήμη Υλικών ΙΙ (Θ). Ενότητα </a:t>
            </a:r>
            <a:r>
              <a:rPr lang="el-GR" sz="2000" dirty="0" smtClean="0"/>
              <a:t>1</a:t>
            </a:r>
            <a:r>
              <a:rPr lang="en-US" sz="2000" dirty="0" smtClean="0"/>
              <a:t>3:</a:t>
            </a:r>
            <a:r>
              <a:rPr lang="el-GR" sz="2000" dirty="0" smtClean="0"/>
              <a:t> </a:t>
            </a:r>
            <a:r>
              <a:rPr lang="el-GR" sz="2000" dirty="0" smtClean="0"/>
              <a:t>Πρωτεϊνικά υλικά</a:t>
            </a:r>
            <a:r>
              <a:rPr lang="el-GR" sz="2000" dirty="0" smtClean="0"/>
              <a:t>».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5005731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403494767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62</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720450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06835507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18495234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Τα β-αμινοξέα</a:t>
            </a:r>
            <a:endParaRPr lang="el-GR" dirty="0"/>
          </a:p>
        </p:txBody>
      </p:sp>
      <p:sp>
        <p:nvSpPr>
          <p:cNvPr id="3" name="2 - Θέση περιεχομένου"/>
          <p:cNvSpPr>
            <a:spLocks noGrp="1"/>
          </p:cNvSpPr>
          <p:nvPr>
            <p:ph idx="1"/>
          </p:nvPr>
        </p:nvSpPr>
        <p:spPr>
          <a:xfrm>
            <a:off x="457200" y="1196752"/>
            <a:ext cx="8229600" cy="5446958"/>
          </a:xfrm>
        </p:spPr>
        <p:txBody>
          <a:bodyPr>
            <a:normAutofit/>
          </a:bodyPr>
          <a:lstStyle/>
          <a:p>
            <a:r>
              <a:rPr lang="el-GR" sz="2400" dirty="0" smtClean="0"/>
              <a:t>Τα β-αμινοξέα ομοίως περιέχουν</a:t>
            </a:r>
          </a:p>
          <a:p>
            <a:pPr lvl="1"/>
            <a:r>
              <a:rPr lang="el-GR" sz="2400" dirty="0" smtClean="0"/>
              <a:t>μια (όξινη) καρβοξυλική ομάδα (</a:t>
            </a:r>
            <a:r>
              <a:rPr lang="en-US" sz="2400" b="1" dirty="0" smtClean="0">
                <a:solidFill>
                  <a:srgbClr val="C00000"/>
                </a:solidFill>
              </a:rPr>
              <a:t>COOH</a:t>
            </a:r>
            <a:r>
              <a:rPr lang="en-US" sz="2400" dirty="0" smtClean="0"/>
              <a:t>)</a:t>
            </a:r>
            <a:endParaRPr lang="el-GR" sz="2400" dirty="0" smtClean="0"/>
          </a:p>
          <a:p>
            <a:pPr lvl="1"/>
            <a:r>
              <a:rPr lang="el-GR" sz="2400" dirty="0" smtClean="0"/>
              <a:t>μια (βασική) αμινομάδα</a:t>
            </a:r>
            <a:r>
              <a:rPr lang="en-US" sz="2400" dirty="0" smtClean="0"/>
              <a:t> (</a:t>
            </a:r>
            <a:r>
              <a:rPr lang="en-US" sz="2400" b="1" dirty="0" smtClean="0">
                <a:solidFill>
                  <a:schemeClr val="accent5">
                    <a:lumMod val="75000"/>
                  </a:schemeClr>
                </a:solidFill>
              </a:rPr>
              <a:t>NH</a:t>
            </a:r>
            <a:r>
              <a:rPr lang="en-US" sz="2400" b="1" baseline="-25000" dirty="0" smtClean="0">
                <a:solidFill>
                  <a:schemeClr val="accent5">
                    <a:lumMod val="75000"/>
                  </a:schemeClr>
                </a:solidFill>
              </a:rPr>
              <a:t>2</a:t>
            </a:r>
            <a:r>
              <a:rPr lang="en-US" sz="2400" dirty="0" smtClean="0"/>
              <a:t>)</a:t>
            </a:r>
            <a:endParaRPr lang="el-GR" sz="2400" dirty="0" smtClean="0"/>
          </a:p>
          <a:p>
            <a:r>
              <a:rPr lang="el-GR" dirty="0"/>
              <a:t>συνδεμένες </a:t>
            </a:r>
            <a:r>
              <a:rPr lang="el-GR" dirty="0" smtClean="0"/>
              <a:t>σε </a:t>
            </a:r>
            <a:r>
              <a:rPr lang="el-GR" b="1" dirty="0" smtClean="0"/>
              <a:t>γειτονικά</a:t>
            </a:r>
            <a:r>
              <a:rPr lang="el-GR" dirty="0" smtClean="0"/>
              <a:t> άτομα άνθρακα</a:t>
            </a:r>
            <a:endParaRPr lang="el-GR" sz="2400" dirty="0" smtClean="0"/>
          </a:p>
          <a:p>
            <a:endParaRPr lang="el-GR" sz="2400" dirty="0" smtClean="0"/>
          </a:p>
          <a:p>
            <a:endParaRPr lang="el-GR" sz="2400" dirty="0" smtClean="0"/>
          </a:p>
          <a:p>
            <a:endParaRPr lang="en-US" sz="2400" dirty="0" smtClean="0"/>
          </a:p>
          <a:p>
            <a:endParaRPr lang="el-GR" sz="2400" dirty="0" smtClean="0"/>
          </a:p>
          <a:p>
            <a:endParaRPr lang="el-GR" sz="2400" dirty="0" smtClean="0"/>
          </a:p>
          <a:p>
            <a:endParaRPr lang="el-GR" sz="2400" dirty="0" smtClean="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graphicFrame>
        <p:nvGraphicFramePr>
          <p:cNvPr id="86018" name="Object 2"/>
          <p:cNvGraphicFramePr>
            <a:graphicFrameLocks noChangeAspect="1"/>
          </p:cNvGraphicFramePr>
          <p:nvPr>
            <p:extLst>
              <p:ext uri="{D42A27DB-BD31-4B8C-83A1-F6EECF244321}">
                <p14:modId xmlns:p14="http://schemas.microsoft.com/office/powerpoint/2010/main" val="456441202"/>
              </p:ext>
            </p:extLst>
          </p:nvPr>
        </p:nvGraphicFramePr>
        <p:xfrm>
          <a:off x="2267744" y="3560895"/>
          <a:ext cx="3608387" cy="2000250"/>
        </p:xfrm>
        <a:graphic>
          <a:graphicData uri="http://schemas.openxmlformats.org/presentationml/2006/ole">
            <mc:AlternateContent xmlns:mc="http://schemas.openxmlformats.org/markup-compatibility/2006">
              <mc:Choice xmlns:v="urn:schemas-microsoft-com:vml" Requires="v">
                <p:oleObj spid="_x0000_s65638" name="ChemSketch" r:id="rId3" imgW="1271160" imgH="704160" progId="ACD.ChemSketch.20">
                  <p:embed/>
                </p:oleObj>
              </mc:Choice>
              <mc:Fallback>
                <p:oleObj name="ChemSketch" r:id="rId3" imgW="1271160" imgH="704160" progId="ACD.ChemSketch.20">
                  <p:embed/>
                  <p:pic>
                    <p:nvPicPr>
                      <p:cNvPr id="0" name=""/>
                      <p:cNvPicPr>
                        <a:picLocks noChangeAspect="1" noChangeArrowheads="1"/>
                      </p:cNvPicPr>
                      <p:nvPr/>
                    </p:nvPicPr>
                    <p:blipFill>
                      <a:blip r:embed="rId4"/>
                      <a:srcRect/>
                      <a:stretch>
                        <a:fillRect/>
                      </a:stretch>
                    </p:blipFill>
                    <p:spPr bwMode="auto">
                      <a:xfrm>
                        <a:off x="2267744" y="3560895"/>
                        <a:ext cx="3608387"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5 - Έλλειψη"/>
          <p:cNvSpPr/>
          <p:nvPr/>
        </p:nvSpPr>
        <p:spPr>
          <a:xfrm>
            <a:off x="4647378" y="3532578"/>
            <a:ext cx="1643074" cy="2000264"/>
          </a:xfrm>
          <a:prstGeom prst="ellipse">
            <a:avLst/>
          </a:prstGeom>
          <a:solidFill>
            <a:schemeClr val="accent2">
              <a:lumMod val="40000"/>
              <a:lumOff val="60000"/>
              <a:alpha val="1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6 - Στρογγυλεμένο ορθογώνιο"/>
          <p:cNvSpPr/>
          <p:nvPr/>
        </p:nvSpPr>
        <p:spPr>
          <a:xfrm>
            <a:off x="2744515" y="4918217"/>
            <a:ext cx="1071570" cy="857256"/>
          </a:xfrm>
          <a:prstGeom prst="roundRect">
            <a:avLst/>
          </a:prstGeom>
          <a:solidFill>
            <a:schemeClr val="accent5">
              <a:lumMod val="40000"/>
              <a:lumOff val="60000"/>
              <a:alpha val="14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11 - TextBox"/>
          <p:cNvSpPr txBox="1"/>
          <p:nvPr/>
        </p:nvSpPr>
        <p:spPr>
          <a:xfrm>
            <a:off x="3740731" y="4009850"/>
            <a:ext cx="343364" cy="400110"/>
          </a:xfrm>
          <a:prstGeom prst="rect">
            <a:avLst/>
          </a:prstGeom>
          <a:noFill/>
        </p:spPr>
        <p:txBody>
          <a:bodyPr wrap="none" rtlCol="0">
            <a:spAutoFit/>
          </a:bodyPr>
          <a:lstStyle/>
          <a:p>
            <a:r>
              <a:rPr lang="el-GR" sz="2000" b="1" i="1" dirty="0" smtClean="0">
                <a:solidFill>
                  <a:srgbClr val="008000"/>
                </a:solidFill>
              </a:rPr>
              <a:t>α</a:t>
            </a:r>
            <a:endParaRPr lang="el-GR" sz="2000" b="1" dirty="0">
              <a:solidFill>
                <a:srgbClr val="008000"/>
              </a:solidFill>
            </a:endParaRPr>
          </a:p>
        </p:txBody>
      </p:sp>
      <p:sp>
        <p:nvSpPr>
          <p:cNvPr id="10" name="11 - TextBox"/>
          <p:cNvSpPr txBox="1"/>
          <p:nvPr/>
        </p:nvSpPr>
        <p:spPr>
          <a:xfrm>
            <a:off x="2834084" y="4009850"/>
            <a:ext cx="343364" cy="400110"/>
          </a:xfrm>
          <a:prstGeom prst="rect">
            <a:avLst/>
          </a:prstGeom>
          <a:noFill/>
        </p:spPr>
        <p:txBody>
          <a:bodyPr wrap="none" rtlCol="0">
            <a:spAutoFit/>
          </a:bodyPr>
          <a:lstStyle/>
          <a:p>
            <a:r>
              <a:rPr lang="el-GR" sz="2000" b="1" i="1" dirty="0" smtClean="0">
                <a:solidFill>
                  <a:srgbClr val="008000"/>
                </a:solidFill>
              </a:rPr>
              <a:t>β</a:t>
            </a:r>
            <a:endParaRPr lang="el-GR" sz="2000" b="1" dirty="0">
              <a:solidFill>
                <a:srgbClr val="008000"/>
              </a:solidFill>
            </a:endParaRPr>
          </a:p>
        </p:txBody>
      </p:sp>
    </p:spTree>
    <p:extLst>
      <p:ext uri="{BB962C8B-B14F-4D97-AF65-F5344CB8AC3E}">
        <p14:creationId xmlns:p14="http://schemas.microsoft.com/office/powerpoint/2010/main" val="27874948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4" name="Picture 4" descr="http://upload.wikimedia.org/wikipedia/commons/b/b8/Beta-alanineVSalpha-alanine.png"/>
          <p:cNvPicPr>
            <a:picLocks noChangeAspect="1" noChangeArrowheads="1"/>
          </p:cNvPicPr>
          <p:nvPr/>
        </p:nvPicPr>
        <p:blipFill rotWithShape="1">
          <a:blip r:embed="rId2">
            <a:extLst>
              <a:ext uri="{28A0092B-C50C-407E-A947-70E740481C1C}">
                <a14:useLocalDpi xmlns:a14="http://schemas.microsoft.com/office/drawing/2010/main" val="0"/>
              </a:ext>
            </a:extLst>
          </a:blip>
          <a:srcRect b="17901"/>
          <a:stretch/>
        </p:blipFill>
        <p:spPr bwMode="auto">
          <a:xfrm>
            <a:off x="1172394" y="1025352"/>
            <a:ext cx="6819900" cy="261967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l-GR" dirty="0" smtClean="0"/>
              <a:t>α- και β- αμινοξέα</a:t>
            </a:r>
            <a:endParaRPr lang="el-GR" dirty="0"/>
          </a:p>
        </p:txBody>
      </p:sp>
      <p:sp>
        <p:nvSpPr>
          <p:cNvPr id="3" name="Content Placeholder 2"/>
          <p:cNvSpPr>
            <a:spLocks noGrp="1"/>
          </p:cNvSpPr>
          <p:nvPr>
            <p:ph idx="1"/>
          </p:nvPr>
        </p:nvSpPr>
        <p:spPr>
          <a:xfrm>
            <a:off x="628650" y="4797152"/>
            <a:ext cx="7886700" cy="1379810"/>
          </a:xfrm>
        </p:spPr>
        <p:txBody>
          <a:bodyPr>
            <a:normAutofit fontScale="92500" lnSpcReduction="10000"/>
          </a:bodyPr>
          <a:lstStyle/>
          <a:p>
            <a:r>
              <a:rPr lang="el-GR" dirty="0"/>
              <a:t>Όταν η καρβοξυλική ομάδα και η αμινομάδα συνδέονται στο ίδιο άτομο </a:t>
            </a:r>
            <a:r>
              <a:rPr lang="en-US" dirty="0"/>
              <a:t>C, </a:t>
            </a:r>
            <a:r>
              <a:rPr lang="el-GR" dirty="0"/>
              <a:t>λέγονται </a:t>
            </a:r>
            <a:r>
              <a:rPr lang="el-GR" b="1" dirty="0"/>
              <a:t>α-αμινοξέα</a:t>
            </a:r>
          </a:p>
          <a:p>
            <a:r>
              <a:rPr lang="el-GR" dirty="0"/>
              <a:t>Όταν η καρβοξυλική ομάδα και η αμινομάδα συνδέονται </a:t>
            </a:r>
            <a:r>
              <a:rPr lang="el-GR" dirty="0" smtClean="0"/>
              <a:t>σε δύο γειτονικά άτομα </a:t>
            </a:r>
            <a:r>
              <a:rPr lang="en-US" dirty="0"/>
              <a:t>C, </a:t>
            </a:r>
            <a:r>
              <a:rPr lang="el-GR" dirty="0"/>
              <a:t>λέγονται </a:t>
            </a:r>
            <a:r>
              <a:rPr lang="el-GR" b="1" dirty="0" smtClean="0"/>
              <a:t>β-αμινοξέα</a:t>
            </a:r>
            <a:endParaRPr lang="el-GR" b="1" dirty="0"/>
          </a:p>
        </p:txBody>
      </p:sp>
      <p:sp>
        <p:nvSpPr>
          <p:cNvPr id="4" name="TextBox 3"/>
          <p:cNvSpPr txBox="1"/>
          <p:nvPr/>
        </p:nvSpPr>
        <p:spPr>
          <a:xfrm>
            <a:off x="1619672" y="3645024"/>
            <a:ext cx="1288238" cy="646331"/>
          </a:xfrm>
          <a:prstGeom prst="rect">
            <a:avLst/>
          </a:prstGeom>
          <a:noFill/>
        </p:spPr>
        <p:txBody>
          <a:bodyPr wrap="none" rtlCol="0">
            <a:spAutoFit/>
          </a:bodyPr>
          <a:lstStyle/>
          <a:p>
            <a:r>
              <a:rPr lang="el-GR" dirty="0" smtClean="0"/>
              <a:t>α- αμινοξύ</a:t>
            </a:r>
          </a:p>
          <a:p>
            <a:r>
              <a:rPr lang="el-GR" dirty="0" smtClean="0"/>
              <a:t>(α-αλανίνη)</a:t>
            </a:r>
            <a:endParaRPr lang="el-GR" dirty="0"/>
          </a:p>
        </p:txBody>
      </p:sp>
      <p:sp>
        <p:nvSpPr>
          <p:cNvPr id="6" name="TextBox 5"/>
          <p:cNvSpPr txBox="1"/>
          <p:nvPr/>
        </p:nvSpPr>
        <p:spPr>
          <a:xfrm>
            <a:off x="6156176" y="3574756"/>
            <a:ext cx="1288238" cy="646331"/>
          </a:xfrm>
          <a:prstGeom prst="rect">
            <a:avLst/>
          </a:prstGeom>
          <a:noFill/>
        </p:spPr>
        <p:txBody>
          <a:bodyPr wrap="none" rtlCol="0">
            <a:spAutoFit/>
          </a:bodyPr>
          <a:lstStyle/>
          <a:p>
            <a:r>
              <a:rPr lang="el-GR" dirty="0" smtClean="0"/>
              <a:t>β- αμινοξύ</a:t>
            </a:r>
          </a:p>
          <a:p>
            <a:r>
              <a:rPr lang="el-GR" dirty="0" smtClean="0"/>
              <a:t>(β-αλανίνη)</a:t>
            </a:r>
            <a:endParaRPr lang="el-GR" dirty="0"/>
          </a:p>
        </p:txBody>
      </p:sp>
    </p:spTree>
    <p:extLst>
      <p:ext uri="{BB962C8B-B14F-4D97-AF65-F5344CB8AC3E}">
        <p14:creationId xmlns:p14="http://schemas.microsoft.com/office/powerpoint/2010/main" val="13665492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Πόσα α-αμινοξέα υπάρχουν;</a:t>
            </a:r>
            <a:endParaRPr lang="el-GR" dirty="0"/>
          </a:p>
        </p:txBody>
      </p:sp>
      <p:sp>
        <p:nvSpPr>
          <p:cNvPr id="3" name="2 - Θέση περιεχομένου"/>
          <p:cNvSpPr>
            <a:spLocks noGrp="1"/>
          </p:cNvSpPr>
          <p:nvPr>
            <p:ph idx="1"/>
          </p:nvPr>
        </p:nvSpPr>
        <p:spPr/>
        <p:txBody>
          <a:bodyPr>
            <a:normAutofit lnSpcReduction="10000"/>
          </a:bodyPr>
          <a:lstStyle/>
          <a:p>
            <a:r>
              <a:rPr lang="el-GR" sz="2800" dirty="0" smtClean="0"/>
              <a:t>Η </a:t>
            </a:r>
            <a:r>
              <a:rPr lang="el-GR" sz="2800" b="1" dirty="0" smtClean="0"/>
              <a:t>ομάδα </a:t>
            </a:r>
            <a:r>
              <a:rPr lang="en-US" sz="2800" b="1" dirty="0" smtClean="0"/>
              <a:t>R</a:t>
            </a:r>
            <a:r>
              <a:rPr lang="en-US" sz="2800" dirty="0" smtClean="0"/>
              <a:t> </a:t>
            </a:r>
            <a:r>
              <a:rPr lang="el-GR" sz="2800" dirty="0" smtClean="0"/>
              <a:t>καθορίζει το είδος των αμινοξέων</a:t>
            </a:r>
            <a:endParaRPr lang="en-US" sz="2800" dirty="0" smtClean="0"/>
          </a:p>
          <a:p>
            <a:endParaRPr lang="el-GR" sz="2800" dirty="0" smtClean="0"/>
          </a:p>
          <a:p>
            <a:endParaRPr lang="el-GR" sz="2800" dirty="0" smtClean="0"/>
          </a:p>
          <a:p>
            <a:endParaRPr lang="el-GR" sz="2800" dirty="0" smtClean="0"/>
          </a:p>
          <a:p>
            <a:endParaRPr lang="el-GR" sz="2800" dirty="0" smtClean="0"/>
          </a:p>
          <a:p>
            <a:r>
              <a:rPr lang="el-GR" sz="2800" dirty="0" smtClean="0"/>
              <a:t>Πρακτικά, επειδή το </a:t>
            </a:r>
            <a:r>
              <a:rPr lang="en-US" sz="2800" dirty="0" smtClean="0"/>
              <a:t>R</a:t>
            </a:r>
            <a:r>
              <a:rPr lang="el-GR" sz="2800" dirty="0" smtClean="0"/>
              <a:t> μπορεί να πάρει απεριόριστες τιμές, είναι απεριόριστος και ο αριθμός των αμινοξέων</a:t>
            </a:r>
          </a:p>
          <a:p>
            <a:endParaRPr lang="el-GR" sz="2800" dirty="0" smtClean="0"/>
          </a:p>
          <a:p>
            <a:r>
              <a:rPr lang="el-GR" sz="2800" dirty="0" smtClean="0"/>
              <a:t>Στην πράξη όμως, για τις ανάγκες των κυττάρων η φύση επέλεξε μόνο </a:t>
            </a:r>
            <a:r>
              <a:rPr lang="el-GR" sz="2800" b="1" dirty="0" smtClean="0"/>
              <a:t>20 θεμελιώδη α-αμινοξέα</a:t>
            </a:r>
            <a:endParaRPr lang="el-GR" sz="2800" b="1"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graphicFrame>
        <p:nvGraphicFramePr>
          <p:cNvPr id="87042" name="Object 2"/>
          <p:cNvGraphicFramePr>
            <a:graphicFrameLocks noChangeAspect="1"/>
          </p:cNvGraphicFramePr>
          <p:nvPr/>
        </p:nvGraphicFramePr>
        <p:xfrm>
          <a:off x="3247231" y="1571612"/>
          <a:ext cx="2649537" cy="2000250"/>
        </p:xfrm>
        <a:graphic>
          <a:graphicData uri="http://schemas.openxmlformats.org/presentationml/2006/ole">
            <mc:AlternateContent xmlns:mc="http://schemas.openxmlformats.org/markup-compatibility/2006">
              <mc:Choice xmlns:v="urn:schemas-microsoft-com:vml" Requires="v">
                <p:oleObj spid="_x0000_s61543" name="ChemSketch" r:id="rId3" imgW="932760" imgH="704160" progId="ACD.ChemSketch.20">
                  <p:embed/>
                </p:oleObj>
              </mc:Choice>
              <mc:Fallback>
                <p:oleObj name="ChemSketch" r:id="rId3" imgW="932760" imgH="704160" progId="ACD.ChemSketch.2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7231" y="1571612"/>
                        <a:ext cx="2649537"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5 - Έλλειψη"/>
          <p:cNvSpPr/>
          <p:nvPr/>
        </p:nvSpPr>
        <p:spPr>
          <a:xfrm>
            <a:off x="3000364" y="2071678"/>
            <a:ext cx="857256" cy="928694"/>
          </a:xfrm>
          <a:prstGeom prst="ellipse">
            <a:avLst/>
          </a:prstGeom>
          <a:solidFill>
            <a:srgbClr val="FFFF00">
              <a:alpha val="14000"/>
            </a:srgb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311875326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C_template_updated">
  <a:themeElements>
    <a:clrScheme name="Προσαρμοσμένο 11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Προσαρμοσμένο 12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2296</TotalTime>
  <Words>3297</Words>
  <Application>Microsoft Office PowerPoint</Application>
  <PresentationFormat>Προβολή στην οθόνη (4:3)</PresentationFormat>
  <Paragraphs>505</Paragraphs>
  <Slides>65</Slides>
  <Notes>10</Notes>
  <HiddenSlides>0</HiddenSlides>
  <MMClips>0</MMClips>
  <ScaleCrop>false</ScaleCrop>
  <HeadingPairs>
    <vt:vector size="8" baseType="variant">
      <vt:variant>
        <vt:lpstr>Γραμματοσειρές που χρησιμοποιούνται</vt:lpstr>
      </vt:variant>
      <vt:variant>
        <vt:i4>4</vt:i4>
      </vt:variant>
      <vt:variant>
        <vt:lpstr>Θέμα</vt:lpstr>
      </vt:variant>
      <vt:variant>
        <vt:i4>3</vt:i4>
      </vt:variant>
      <vt:variant>
        <vt:lpstr>Ενσωματωμένοι διακομιστές OLE</vt:lpstr>
      </vt:variant>
      <vt:variant>
        <vt:i4>1</vt:i4>
      </vt:variant>
      <vt:variant>
        <vt:lpstr>Τίτλοι διαφανειών</vt:lpstr>
      </vt:variant>
      <vt:variant>
        <vt:i4>65</vt:i4>
      </vt:variant>
    </vt:vector>
  </HeadingPairs>
  <TitlesOfParts>
    <vt:vector size="73" baseType="lpstr">
      <vt:lpstr>Arial</vt:lpstr>
      <vt:lpstr>Calibri</vt:lpstr>
      <vt:lpstr>Times New Roman</vt:lpstr>
      <vt:lpstr>Wingdings</vt:lpstr>
      <vt:lpstr>OC_template_updated</vt:lpstr>
      <vt:lpstr>1_OC_template_updated</vt:lpstr>
      <vt:lpstr>2_OC_template_updated</vt:lpstr>
      <vt:lpstr>ChemSketch</vt:lpstr>
      <vt:lpstr>Επιστήμη Υλικών ΙΙ (Θ)</vt:lpstr>
      <vt:lpstr>Βασικοί όροι</vt:lpstr>
      <vt:lpstr>Γενικά </vt:lpstr>
      <vt:lpstr>Πως δομούνται οι πρωτεΐνες</vt:lpstr>
      <vt:lpstr>Τα αμινοξέα </vt:lpstr>
      <vt:lpstr>Τα α-αμινοξέα</vt:lpstr>
      <vt:lpstr>Τα β-αμινοξέα</vt:lpstr>
      <vt:lpstr>α- και β- αμινοξέα</vt:lpstr>
      <vt:lpstr>Πόσα α-αμινοξέα υπάρχουν;</vt:lpstr>
      <vt:lpstr>Παραδείγματα αμινοξέων</vt:lpstr>
      <vt:lpstr>Οξεοβασική συμπεριφορά των αμινοξέων</vt:lpstr>
      <vt:lpstr>Η διπλή φύση των αμινοξέων</vt:lpstr>
      <vt:lpstr>Οξεοβασική συμπεριφορά των αμινοξέων</vt:lpstr>
      <vt:lpstr>Ουδέτερη και διπλή ιοντική μορφή</vt:lpstr>
      <vt:lpstr>Τα αμινοξέα ως οξέα και ως βάσεις 1/2</vt:lpstr>
      <vt:lpstr>Τα αμινοξέα ως οξέα και ως βάσεις 2/2</vt:lpstr>
      <vt:lpstr>Το ισοηλεκτρικό σημείο (pI)</vt:lpstr>
      <vt:lpstr>Τα θεμελιώδη αμινοξέα (1 από 3)</vt:lpstr>
      <vt:lpstr>Τα θεμελιώδη αμινοξέα (2 από 3)</vt:lpstr>
      <vt:lpstr>Τα θεμελιώδη αμινοξέα (2 από 3)</vt:lpstr>
      <vt:lpstr>Τα θεμελιώδη αμινοξέα (3 από 3)</vt:lpstr>
      <vt:lpstr>Το ισοηλεκτρικό σημείο (pI)</vt:lpstr>
      <vt:lpstr>Τα απαραίτητα αμινοξέα</vt:lpstr>
      <vt:lpstr>Τα αμινοξέα εμφανίζουν χειρομορφία (έχουν ασύμμετρα κέντρα C)</vt:lpstr>
      <vt:lpstr>Συμμετρία και δυσσυμμετρία</vt:lpstr>
      <vt:lpstr>Τα αμινοξέα εμφανίζουν χειρομορφία</vt:lpstr>
      <vt:lpstr>Οπτική στροφική ικανότητα</vt:lpstr>
      <vt:lpstr>Ρακεμικά μίγματα</vt:lpstr>
      <vt:lpstr>Σχηματισμός ενός διπεπτιδίου</vt:lpstr>
      <vt:lpstr>Πεπτιδικός δεσμός</vt:lpstr>
      <vt:lpstr>Ολιγοπεπτίδια </vt:lpstr>
      <vt:lpstr>Συνήθη ολιγοπεπτίδια</vt:lpstr>
      <vt:lpstr>Πολυπεπτίδια, πρωτεϊνες</vt:lpstr>
      <vt:lpstr>Η όξινη υδρόλυση των πρωτεϊνών  (1 από 2)</vt:lpstr>
      <vt:lpstr>Η όξινη υδρόλυση των πρωτεϊνών  (2 από 2)</vt:lpstr>
      <vt:lpstr>Όξινη υδρόλυση στο περιβάλλον</vt:lpstr>
      <vt:lpstr>Σχήμα των πρωτεϊνών: ινοπρωτεΐνες</vt:lpstr>
      <vt:lpstr>Σχήμα των πρωτεϊνών: σφαιρίνες</vt:lpstr>
      <vt:lpstr>Σχήμα των πρωτεϊνών: σφαιρίνες</vt:lpstr>
      <vt:lpstr>Σχήματα και μεγέθη σφαιρινών</vt:lpstr>
      <vt:lpstr>Επίπεδα δόμησης πρωτεϊνών</vt:lpstr>
      <vt:lpstr>Λειτουργία των πρωτεϊνών</vt:lpstr>
      <vt:lpstr>Διαλυτότητα των πρωτεϊνών </vt:lpstr>
      <vt:lpstr>Οι πρωτεϊνες των έργων τέχνης και των αρχαιολογικών ευρημάτων</vt:lpstr>
      <vt:lpstr>Κολλαγόνο</vt:lpstr>
      <vt:lpstr>Χημική σύσταση και αλληλουχία των αμινοξέων του κολλαγόνου</vt:lpstr>
      <vt:lpstr>Ινοπρωτεΐνη </vt:lpstr>
      <vt:lpstr>Κερατίνη (από  την ελληνική λέξη κέρας)  </vt:lpstr>
      <vt:lpstr>Σύσταση των πρωτεϊνών σε αμινοξέα</vt:lpstr>
      <vt:lpstr>4. Οι πρωτεΐνες του αυγού  </vt:lpstr>
      <vt:lpstr>Οι πρωτεΐνες του κρόκου </vt:lpstr>
      <vt:lpstr>Οι πρωτεΐνες του λευκώματος των αβγών </vt:lpstr>
      <vt:lpstr>5. Πρωτεΐνες του γάλακτος </vt:lpstr>
      <vt:lpstr>Σύσταση σε αμινοξέα (mol%) των πρωτεϊνών που έχουν χρησιμοποιηθεί ως συνδετικά μέσα. </vt:lpstr>
      <vt:lpstr>6. Φυτικές πρωτεΐνες </vt:lpstr>
      <vt:lpstr>Πρωτεΐνες δημητριακών</vt:lpstr>
      <vt:lpstr>Πρωτεΐνες δημητριακών: σύσταση</vt:lpstr>
      <vt:lpstr>Βιβλιογραφία</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Επιστήμη Υλικών ΙΙ (Θ)</dc:title>
  <dc:creator>opencourses@teiath.gr</dc:creator>
  <cp:lastModifiedBy>Natassa Karap</cp:lastModifiedBy>
  <cp:revision>681</cp:revision>
  <dcterms:created xsi:type="dcterms:W3CDTF">2014-04-30T09:04:41Z</dcterms:created>
  <dcterms:modified xsi:type="dcterms:W3CDTF">2015-09-15T11:10:39Z</dcterms:modified>
</cp:coreProperties>
</file>