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18"/>
  </p:notesMasterIdLst>
  <p:handoutMasterIdLst>
    <p:handoutMasterId r:id="rId19"/>
  </p:handoutMasterIdLst>
  <p:sldIdLst>
    <p:sldId id="256" r:id="rId4"/>
    <p:sldId id="267" r:id="rId5"/>
    <p:sldId id="268" r:id="rId6"/>
    <p:sldId id="269" r:id="rId7"/>
    <p:sldId id="270" r:id="rId8"/>
    <p:sldId id="271" r:id="rId9"/>
    <p:sldId id="272" r:id="rId10"/>
    <p:sldId id="257" r:id="rId11"/>
    <p:sldId id="262" r:id="rId12"/>
    <p:sldId id="264" r:id="rId13"/>
    <p:sldId id="273" r:id="rId14"/>
    <p:sldId id="274"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96486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34215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85096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19050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281462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5927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68263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094788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96268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606251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36316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527362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07575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23674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1692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55297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912450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45268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1881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7761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62349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31520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Ιστορία και Οπτική του Γυαλιού</a:t>
            </a:r>
            <a:endParaRPr lang="el-GR" sz="3600" b="1" dirty="0">
              <a:solidFill>
                <a:schemeClr val="tx1"/>
              </a:solidFill>
              <a:latin typeface="+mn-lt"/>
            </a:endParaRPr>
          </a:p>
        </p:txBody>
      </p:sp>
      <p:sp>
        <p:nvSpPr>
          <p:cNvPr id="3" name="Υπότιτλος 2"/>
          <p:cNvSpPr>
            <a:spLocks noGrp="1"/>
          </p:cNvSpPr>
          <p:nvPr>
            <p:ph type="subTitle" idx="1"/>
          </p:nvPr>
        </p:nvSpPr>
        <p:spPr>
          <a:xfrm>
            <a:off x="683568" y="2810793"/>
            <a:ext cx="7932946" cy="2060649"/>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9</a:t>
            </a:r>
            <a:r>
              <a:rPr lang="el-GR" sz="2800" dirty="0" smtClean="0"/>
              <a:t>:</a:t>
            </a:r>
            <a:r>
              <a:rPr lang="en-US" sz="2800" dirty="0" smtClean="0"/>
              <a:t> </a:t>
            </a:r>
            <a:r>
              <a:rPr lang="el-GR" sz="2800" dirty="0" smtClean="0"/>
              <a:t>Μετρήσεις διορθωτικών φακών</a:t>
            </a:r>
          </a:p>
          <a:p>
            <a:pPr>
              <a:spcBef>
                <a:spcPts val="0"/>
              </a:spcBef>
            </a:pPr>
            <a:r>
              <a:rPr lang="el-GR" sz="2400" dirty="0" smtClean="0"/>
              <a:t>Αριστείδης </a:t>
            </a:r>
            <a:r>
              <a:rPr lang="el-GR" sz="2400" dirty="0" err="1"/>
              <a:t>Χανδρινός</a:t>
            </a:r>
            <a:r>
              <a:rPr lang="el-GR" sz="2400" dirty="0"/>
              <a:t>, D.O., </a:t>
            </a:r>
            <a:r>
              <a:rPr lang="el-GR" sz="2400" dirty="0" err="1"/>
              <a:t>MPhil</a:t>
            </a:r>
            <a:r>
              <a:rPr lang="el-GR" sz="2400" dirty="0"/>
              <a:t>,</a:t>
            </a:r>
          </a:p>
          <a:p>
            <a:pPr>
              <a:spcBef>
                <a:spcPts val="0"/>
              </a:spcBef>
            </a:pPr>
            <a:r>
              <a:rPr lang="el-GR" sz="2400" dirty="0"/>
              <a:t>Επίκουρος Καθηγητής ΤΕΙ Αθήνας</a:t>
            </a:r>
          </a:p>
          <a:p>
            <a:pPr>
              <a:spcBef>
                <a:spcPts val="0"/>
              </a:spcBef>
            </a:pPr>
            <a:endParaRPr lang="el-GR" sz="2400" dirty="0"/>
          </a:p>
          <a:p>
            <a:pPr>
              <a:spcBef>
                <a:spcPts val="0"/>
              </a:spcBef>
            </a:pPr>
            <a:r>
              <a:rPr lang="el-GR" sz="2400" dirty="0"/>
              <a:t>Τμήμα Οπτικής και </a:t>
            </a:r>
            <a:r>
              <a:rPr lang="el-GR" sz="2400" dirty="0" err="1"/>
              <a:t>Οπτομετρίας</a:t>
            </a:r>
            <a:r>
              <a:rPr lang="el-GR" sz="2400" dirty="0"/>
              <a:t>, </a:t>
            </a:r>
          </a:p>
          <a:p>
            <a:pPr>
              <a:spcBef>
                <a:spcPts val="0"/>
              </a:spcBef>
            </a:pPr>
            <a:r>
              <a:rPr lang="el-GR" sz="2400" dirty="0"/>
              <a:t>Μέλος  της Ευρωπαϊκής Ακαδημίας </a:t>
            </a:r>
            <a:r>
              <a:rPr lang="el-GR" sz="2400" dirty="0" err="1"/>
              <a:t>Οπτομετρίας</a:t>
            </a:r>
            <a:r>
              <a:rPr lang="el-GR" sz="2400" dirty="0"/>
              <a:t> και Οπτικής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2669" y="4797152"/>
            <a:ext cx="694743" cy="4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Αριστείδης </a:t>
            </a:r>
            <a:r>
              <a:rPr lang="el-GR" sz="2000" dirty="0" err="1" smtClean="0"/>
              <a:t>Χανδρινός</a:t>
            </a:r>
            <a:r>
              <a:rPr lang="el-GR" sz="2000" dirty="0" smtClean="0"/>
              <a:t> 2014. </a:t>
            </a:r>
            <a:r>
              <a:rPr lang="el-GR" sz="2000" dirty="0">
                <a:cs typeface="Arial" charset="0"/>
              </a:rPr>
              <a:t>Αριστείδης </a:t>
            </a:r>
            <a:r>
              <a:rPr lang="el-GR" sz="2000" dirty="0" err="1">
                <a:cs typeface="Arial" charset="0"/>
              </a:rPr>
              <a:t>Χανδρινός</a:t>
            </a:r>
            <a:r>
              <a:rPr lang="el-GR" sz="2000" dirty="0" smtClean="0"/>
              <a:t>. «Ιστορία και οπτική του γυαλιού. Ενότητα </a:t>
            </a:r>
            <a:r>
              <a:rPr lang="en-US" sz="2000" dirty="0" smtClean="0"/>
              <a:t>9:</a:t>
            </a:r>
            <a:r>
              <a:rPr lang="el-GR" sz="2000" dirty="0" smtClean="0"/>
              <a:t> </a:t>
            </a:r>
            <a:r>
              <a:rPr lang="el-GR" sz="2000" dirty="0"/>
              <a:t>Μετρήσεις διορθωτικών </a:t>
            </a:r>
            <a:r>
              <a:rPr lang="el-GR" sz="2000" dirty="0" smtClean="0"/>
              <a:t>φακών».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571552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615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smtClean="0">
                <a:solidFill>
                  <a:srgbClr val="333399"/>
                </a:solidFill>
              </a:rPr>
              <a:t>Οι Κινήσεις Του Ειδώλου Σε Θετικ</a:t>
            </a:r>
            <a:r>
              <a:rPr lang="el-GR" sz="3600" dirty="0">
                <a:solidFill>
                  <a:srgbClr val="333399"/>
                </a:solidFill>
              </a:rPr>
              <a:t>ό</a:t>
            </a:r>
            <a:r>
              <a:rPr lang="el-GR" sz="3600" dirty="0" smtClean="0">
                <a:solidFill>
                  <a:srgbClr val="333399"/>
                </a:solidFill>
              </a:rPr>
              <a:t> (+) Φακό</a:t>
            </a:r>
            <a:endParaRPr lang="el-GR" sz="3600" dirty="0">
              <a:solidFill>
                <a:srgbClr val="333399"/>
              </a:solidFill>
            </a:endParaRPr>
          </a:p>
        </p:txBody>
      </p:sp>
      <p:grpSp>
        <p:nvGrpSpPr>
          <p:cNvPr id="76" name="Ομάδα 75" title="Οι Κινήσεις Του Ειδώλου Σε Θετικό (+) Φακό"/>
          <p:cNvGrpSpPr/>
          <p:nvPr/>
        </p:nvGrpSpPr>
        <p:grpSpPr>
          <a:xfrm>
            <a:off x="1392184" y="1141361"/>
            <a:ext cx="6359631" cy="5142554"/>
            <a:chOff x="1691680" y="1119574"/>
            <a:chExt cx="6359631" cy="5142554"/>
          </a:xfrm>
        </p:grpSpPr>
        <p:cxnSp>
          <p:nvCxnSpPr>
            <p:cNvPr id="43" name="Ευθεία γραμμή σύνδεσης 42"/>
            <p:cNvCxnSpPr/>
            <p:nvPr/>
          </p:nvCxnSpPr>
          <p:spPr>
            <a:xfrm flipV="1">
              <a:off x="6684425" y="1375215"/>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Έλλειψη 5"/>
            <p:cNvSpPr/>
            <p:nvPr/>
          </p:nvSpPr>
          <p:spPr>
            <a:xfrm>
              <a:off x="2775891" y="1870895"/>
              <a:ext cx="1800200" cy="1656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8" name="Ευθεία γραμμή σύνδεσης 7"/>
            <p:cNvCxnSpPr/>
            <p:nvPr/>
          </p:nvCxnSpPr>
          <p:spPr>
            <a:xfrm>
              <a:off x="3711995" y="1870895"/>
              <a:ext cx="0" cy="1656184"/>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847899" y="2446959"/>
              <a:ext cx="16561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V="1">
              <a:off x="3711995" y="1375458"/>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11995" y="3504910"/>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H="1">
              <a:off x="2271835" y="2698987"/>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4576091" y="2698987"/>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2631875" y="2879007"/>
              <a:ext cx="0" cy="648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91680" y="2757638"/>
              <a:ext cx="1188132" cy="769441"/>
            </a:xfrm>
            <a:prstGeom prst="rect">
              <a:avLst/>
            </a:prstGeom>
            <a:noFill/>
          </p:spPr>
          <p:txBody>
            <a:bodyPr wrap="square" rtlCol="0">
              <a:spAutoFit/>
            </a:bodyPr>
            <a:lstStyle/>
            <a:p>
              <a:r>
                <a:rPr lang="el-GR" sz="2200" dirty="0" smtClean="0">
                  <a:solidFill>
                    <a:prstClr val="black"/>
                  </a:solidFill>
                  <a:latin typeface="Calibri"/>
                </a:rPr>
                <a:t>Κίνηση φακού</a:t>
              </a:r>
              <a:endParaRPr lang="el-GR" sz="2200" dirty="0">
                <a:solidFill>
                  <a:prstClr val="black"/>
                </a:solidFill>
                <a:latin typeface="Calibri"/>
              </a:endParaRPr>
            </a:p>
          </p:txBody>
        </p:sp>
        <p:sp>
          <p:nvSpPr>
            <p:cNvPr id="30" name="TextBox 29"/>
            <p:cNvSpPr txBox="1"/>
            <p:nvPr/>
          </p:nvSpPr>
          <p:spPr>
            <a:xfrm>
              <a:off x="2866337" y="3527079"/>
              <a:ext cx="369700" cy="430887"/>
            </a:xfrm>
            <a:prstGeom prst="rect">
              <a:avLst/>
            </a:prstGeom>
            <a:noFill/>
          </p:spPr>
          <p:txBody>
            <a:bodyPr wrap="square" rtlCol="0">
              <a:spAutoFit/>
            </a:bodyPr>
            <a:lstStyle/>
            <a:p>
              <a:r>
                <a:rPr lang="el-GR" sz="2200" dirty="0" smtClean="0">
                  <a:solidFill>
                    <a:prstClr val="black"/>
                  </a:solidFill>
                  <a:latin typeface="Calibri"/>
                </a:rPr>
                <a:t>α</a:t>
              </a:r>
              <a:endParaRPr lang="el-GR" sz="2200" dirty="0">
                <a:solidFill>
                  <a:prstClr val="black"/>
                </a:solidFill>
                <a:latin typeface="Calibri"/>
              </a:endParaRPr>
            </a:p>
          </p:txBody>
        </p:sp>
        <p:sp>
          <p:nvSpPr>
            <p:cNvPr id="31" name="TextBox 30"/>
            <p:cNvSpPr txBox="1"/>
            <p:nvPr/>
          </p:nvSpPr>
          <p:spPr>
            <a:xfrm>
              <a:off x="3743908" y="2926914"/>
              <a:ext cx="540060" cy="430887"/>
            </a:xfrm>
            <a:prstGeom prst="rect">
              <a:avLst/>
            </a:prstGeom>
            <a:noFill/>
          </p:spPr>
          <p:txBody>
            <a:bodyPr wrap="square" rtlCol="0">
              <a:spAutoFit/>
            </a:bodyPr>
            <a:lstStyle/>
            <a:p>
              <a:r>
                <a:rPr lang="el-GR" sz="2200" dirty="0" smtClean="0">
                  <a:solidFill>
                    <a:prstClr val="black"/>
                  </a:solidFill>
                  <a:latin typeface="Calibri"/>
                </a:rPr>
                <a:t>(+)</a:t>
              </a:r>
              <a:endParaRPr lang="el-GR" sz="2200" dirty="0">
                <a:solidFill>
                  <a:prstClr val="black"/>
                </a:solidFill>
                <a:latin typeface="Calibri"/>
              </a:endParaRPr>
            </a:p>
          </p:txBody>
        </p:sp>
        <p:sp>
          <p:nvSpPr>
            <p:cNvPr id="32" name="Έλλειψη 31"/>
            <p:cNvSpPr/>
            <p:nvPr/>
          </p:nvSpPr>
          <p:spPr>
            <a:xfrm>
              <a:off x="5747055" y="1870652"/>
              <a:ext cx="1800200" cy="1656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33" name="Ευθεία γραμμή σύνδεσης 32"/>
            <p:cNvCxnSpPr/>
            <p:nvPr/>
          </p:nvCxnSpPr>
          <p:spPr>
            <a:xfrm>
              <a:off x="5747055" y="2676818"/>
              <a:ext cx="1800200" cy="21926"/>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H="1">
              <a:off x="6954455" y="1951494"/>
              <a:ext cx="28856" cy="150863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H="1">
              <a:off x="7547255" y="270581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H="1">
              <a:off x="5242999" y="269874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flipV="1">
              <a:off x="6647155" y="3526836"/>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H="1">
              <a:off x="5242999" y="1951494"/>
              <a:ext cx="8452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080147" y="1119574"/>
              <a:ext cx="1188132" cy="769441"/>
            </a:xfrm>
            <a:prstGeom prst="rect">
              <a:avLst/>
            </a:prstGeom>
            <a:noFill/>
          </p:spPr>
          <p:txBody>
            <a:bodyPr wrap="square" rtlCol="0">
              <a:spAutoFit/>
            </a:bodyPr>
            <a:lstStyle/>
            <a:p>
              <a:r>
                <a:rPr lang="el-GR" sz="2200" dirty="0" smtClean="0">
                  <a:solidFill>
                    <a:prstClr val="black"/>
                  </a:solidFill>
                  <a:latin typeface="Calibri"/>
                </a:rPr>
                <a:t>Κίνηση φακού</a:t>
              </a:r>
              <a:endParaRPr lang="el-GR" sz="2200" dirty="0">
                <a:solidFill>
                  <a:prstClr val="black"/>
                </a:solidFill>
                <a:latin typeface="Calibri"/>
              </a:endParaRPr>
            </a:p>
          </p:txBody>
        </p:sp>
        <p:sp>
          <p:nvSpPr>
            <p:cNvPr id="53" name="TextBox 52"/>
            <p:cNvSpPr txBox="1"/>
            <p:nvPr/>
          </p:nvSpPr>
          <p:spPr>
            <a:xfrm>
              <a:off x="6991305" y="3453720"/>
              <a:ext cx="369700" cy="430887"/>
            </a:xfrm>
            <a:prstGeom prst="rect">
              <a:avLst/>
            </a:prstGeom>
            <a:noFill/>
          </p:spPr>
          <p:txBody>
            <a:bodyPr wrap="square" rtlCol="0">
              <a:spAutoFit/>
            </a:bodyPr>
            <a:lstStyle/>
            <a:p>
              <a:r>
                <a:rPr lang="el-GR" sz="2200" dirty="0" smtClean="0">
                  <a:solidFill>
                    <a:prstClr val="black"/>
                  </a:solidFill>
                  <a:latin typeface="Calibri"/>
                </a:rPr>
                <a:t>β</a:t>
              </a:r>
              <a:endParaRPr lang="el-GR" sz="2200" dirty="0">
                <a:solidFill>
                  <a:prstClr val="black"/>
                </a:solidFill>
                <a:latin typeface="Calibri"/>
              </a:endParaRPr>
            </a:p>
          </p:txBody>
        </p:sp>
        <p:sp>
          <p:nvSpPr>
            <p:cNvPr id="54" name="TextBox 53"/>
            <p:cNvSpPr txBox="1"/>
            <p:nvPr/>
          </p:nvSpPr>
          <p:spPr>
            <a:xfrm>
              <a:off x="6414395" y="3018093"/>
              <a:ext cx="540060" cy="430887"/>
            </a:xfrm>
            <a:prstGeom prst="rect">
              <a:avLst/>
            </a:prstGeom>
            <a:noFill/>
          </p:spPr>
          <p:txBody>
            <a:bodyPr wrap="square" rtlCol="0">
              <a:spAutoFit/>
            </a:bodyPr>
            <a:lstStyle/>
            <a:p>
              <a:r>
                <a:rPr lang="el-GR" sz="2200" dirty="0" smtClean="0">
                  <a:solidFill>
                    <a:prstClr val="black"/>
                  </a:solidFill>
                  <a:latin typeface="Calibri"/>
                </a:rPr>
                <a:t>(+)</a:t>
              </a:r>
              <a:endParaRPr lang="el-GR" sz="2200" dirty="0">
                <a:solidFill>
                  <a:prstClr val="black"/>
                </a:solidFill>
                <a:latin typeface="Calibri"/>
              </a:endParaRPr>
            </a:p>
          </p:txBody>
        </p:sp>
        <p:sp>
          <p:nvSpPr>
            <p:cNvPr id="55" name="Έλλειψη 54"/>
            <p:cNvSpPr/>
            <p:nvPr/>
          </p:nvSpPr>
          <p:spPr>
            <a:xfrm>
              <a:off x="3902946" y="3526835"/>
              <a:ext cx="2511450" cy="2304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56" name="Ευθεία γραμμή σύνδεσης 55"/>
            <p:cNvCxnSpPr/>
            <p:nvPr/>
          </p:nvCxnSpPr>
          <p:spPr>
            <a:xfrm>
              <a:off x="4098419" y="4103143"/>
              <a:ext cx="213385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Ευθεία γραμμή σύνδεσης 58"/>
            <p:cNvCxnSpPr/>
            <p:nvPr/>
          </p:nvCxnSpPr>
          <p:spPr>
            <a:xfrm flipH="1">
              <a:off x="5635886" y="3607435"/>
              <a:ext cx="5763" cy="211761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Ευθεία γραμμή σύνδεσης 60"/>
            <p:cNvCxnSpPr/>
            <p:nvPr/>
          </p:nvCxnSpPr>
          <p:spPr>
            <a:xfrm flipH="1">
              <a:off x="6395127" y="4679207"/>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Ευθεία γραμμή σύνδεσης 61"/>
            <p:cNvCxnSpPr/>
            <p:nvPr/>
          </p:nvCxnSpPr>
          <p:spPr>
            <a:xfrm flipH="1">
              <a:off x="3398890" y="4661115"/>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Ευθεία γραμμή σύνδεσης 63"/>
            <p:cNvCxnSpPr/>
            <p:nvPr/>
          </p:nvCxnSpPr>
          <p:spPr>
            <a:xfrm flipV="1">
              <a:off x="5123968" y="3018093"/>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Ευθεία γραμμή σύνδεσης 64"/>
            <p:cNvCxnSpPr/>
            <p:nvPr/>
          </p:nvCxnSpPr>
          <p:spPr>
            <a:xfrm flipV="1">
              <a:off x="5194972" y="5831335"/>
              <a:ext cx="0" cy="144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194972" y="5831241"/>
              <a:ext cx="369700" cy="430887"/>
            </a:xfrm>
            <a:prstGeom prst="rect">
              <a:avLst/>
            </a:prstGeom>
            <a:noFill/>
          </p:spPr>
          <p:txBody>
            <a:bodyPr wrap="square" rtlCol="0">
              <a:spAutoFit/>
            </a:bodyPr>
            <a:lstStyle/>
            <a:p>
              <a:r>
                <a:rPr lang="el-GR" sz="2200" dirty="0" smtClean="0">
                  <a:solidFill>
                    <a:prstClr val="black"/>
                  </a:solidFill>
                  <a:latin typeface="Calibri"/>
                </a:rPr>
                <a:t>γ</a:t>
              </a:r>
              <a:endParaRPr lang="el-GR" sz="2200" dirty="0">
                <a:solidFill>
                  <a:prstClr val="black"/>
                </a:solidFill>
                <a:latin typeface="Calibri"/>
              </a:endParaRPr>
            </a:p>
          </p:txBody>
        </p:sp>
        <p:sp>
          <p:nvSpPr>
            <p:cNvPr id="68" name="TextBox 67"/>
            <p:cNvSpPr txBox="1"/>
            <p:nvPr/>
          </p:nvSpPr>
          <p:spPr>
            <a:xfrm>
              <a:off x="2520467" y="4861505"/>
              <a:ext cx="1188132" cy="769441"/>
            </a:xfrm>
            <a:prstGeom prst="rect">
              <a:avLst/>
            </a:prstGeom>
            <a:noFill/>
          </p:spPr>
          <p:txBody>
            <a:bodyPr wrap="square" rtlCol="0">
              <a:spAutoFit/>
            </a:bodyPr>
            <a:lstStyle/>
            <a:p>
              <a:r>
                <a:rPr lang="el-GR" sz="2200" dirty="0" smtClean="0">
                  <a:solidFill>
                    <a:prstClr val="black"/>
                  </a:solidFill>
                  <a:latin typeface="Calibri"/>
                </a:rPr>
                <a:t>Κίνηση φακού</a:t>
              </a:r>
              <a:endParaRPr lang="el-GR" sz="2200" dirty="0">
                <a:solidFill>
                  <a:prstClr val="black"/>
                </a:solidFill>
                <a:latin typeface="Calibri"/>
              </a:endParaRPr>
            </a:p>
          </p:txBody>
        </p:sp>
        <p:cxnSp>
          <p:nvCxnSpPr>
            <p:cNvPr id="69" name="Ευθύγραμμο βέλος σύνδεσης 68"/>
            <p:cNvCxnSpPr/>
            <p:nvPr/>
          </p:nvCxnSpPr>
          <p:spPr>
            <a:xfrm flipH="1">
              <a:off x="2953888" y="5246225"/>
              <a:ext cx="949058" cy="6571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024612" y="5278033"/>
              <a:ext cx="540060" cy="430887"/>
            </a:xfrm>
            <a:prstGeom prst="rect">
              <a:avLst/>
            </a:prstGeom>
            <a:noFill/>
          </p:spPr>
          <p:txBody>
            <a:bodyPr wrap="square" rtlCol="0">
              <a:spAutoFit/>
            </a:bodyPr>
            <a:lstStyle/>
            <a:p>
              <a:r>
                <a:rPr lang="el-GR" sz="2200" dirty="0" smtClean="0">
                  <a:solidFill>
                    <a:prstClr val="black"/>
                  </a:solidFill>
                  <a:latin typeface="Calibri"/>
                </a:rPr>
                <a:t>(+)</a:t>
              </a:r>
              <a:endParaRPr lang="el-GR" sz="2200" dirty="0">
                <a:solidFill>
                  <a:prstClr val="black"/>
                </a:solidFill>
                <a:latin typeface="Calibri"/>
              </a:endParaRP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305853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solidFill>
                  <a:srgbClr val="333399"/>
                </a:solidFill>
              </a:rPr>
              <a:t>Οι Κινήσεις Του Ειδώλου Σε Αρνητικό (-) Φακό</a:t>
            </a:r>
            <a:endParaRPr lang="el-GR" dirty="0">
              <a:solidFill>
                <a:srgbClr val="333399"/>
              </a:solidFill>
            </a:endParaRPr>
          </a:p>
        </p:txBody>
      </p:sp>
      <p:grpSp>
        <p:nvGrpSpPr>
          <p:cNvPr id="56" name="Ομάδα 55" title="Οι Κινήσεις Του Ειδώλου Σε Αρνητικό (-) Φακό"/>
          <p:cNvGrpSpPr/>
          <p:nvPr/>
        </p:nvGrpSpPr>
        <p:grpSpPr>
          <a:xfrm>
            <a:off x="1547664" y="1396358"/>
            <a:ext cx="6359631" cy="5142554"/>
            <a:chOff x="1619672" y="1111252"/>
            <a:chExt cx="6359631" cy="5142554"/>
          </a:xfrm>
        </p:grpSpPr>
        <p:sp>
          <p:nvSpPr>
            <p:cNvPr id="5" name="Έλλειψη 4"/>
            <p:cNvSpPr/>
            <p:nvPr/>
          </p:nvSpPr>
          <p:spPr>
            <a:xfrm>
              <a:off x="2703883" y="1862573"/>
              <a:ext cx="1800200" cy="1656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6" name="Ευθεία γραμμή σύνδεσης 5"/>
            <p:cNvCxnSpPr/>
            <p:nvPr/>
          </p:nvCxnSpPr>
          <p:spPr>
            <a:xfrm>
              <a:off x="3639987" y="1862573"/>
              <a:ext cx="0" cy="1656184"/>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2703883" y="2918592"/>
              <a:ext cx="18002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3639987" y="1367136"/>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V="1">
              <a:off x="3639987" y="3496588"/>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2199827" y="2690665"/>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4504083" y="2690665"/>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2559867" y="2870685"/>
              <a:ext cx="0" cy="648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19672" y="2749316"/>
              <a:ext cx="1188132" cy="769441"/>
            </a:xfrm>
            <a:prstGeom prst="rect">
              <a:avLst/>
            </a:prstGeom>
            <a:noFill/>
          </p:spPr>
          <p:txBody>
            <a:bodyPr wrap="square" rtlCol="0">
              <a:spAutoFit/>
            </a:bodyPr>
            <a:lstStyle/>
            <a:p>
              <a:r>
                <a:rPr lang="el-GR" sz="2200" dirty="0" smtClean="0">
                  <a:solidFill>
                    <a:prstClr val="black"/>
                  </a:solidFill>
                  <a:latin typeface="Calibri"/>
                </a:rPr>
                <a:t>Κίνηση φακού</a:t>
              </a:r>
              <a:endParaRPr lang="el-GR" sz="2200" dirty="0">
                <a:solidFill>
                  <a:prstClr val="black"/>
                </a:solidFill>
                <a:latin typeface="Calibri"/>
              </a:endParaRPr>
            </a:p>
          </p:txBody>
        </p:sp>
        <p:sp>
          <p:nvSpPr>
            <p:cNvPr id="14" name="TextBox 13"/>
            <p:cNvSpPr txBox="1"/>
            <p:nvPr/>
          </p:nvSpPr>
          <p:spPr>
            <a:xfrm>
              <a:off x="2794329" y="3518757"/>
              <a:ext cx="369700" cy="430887"/>
            </a:xfrm>
            <a:prstGeom prst="rect">
              <a:avLst/>
            </a:prstGeom>
            <a:noFill/>
          </p:spPr>
          <p:txBody>
            <a:bodyPr wrap="square" rtlCol="0">
              <a:spAutoFit/>
            </a:bodyPr>
            <a:lstStyle/>
            <a:p>
              <a:r>
                <a:rPr lang="el-GR" sz="2200" dirty="0" smtClean="0">
                  <a:solidFill>
                    <a:prstClr val="black"/>
                  </a:solidFill>
                  <a:latin typeface="Calibri"/>
                </a:rPr>
                <a:t>α</a:t>
              </a:r>
              <a:endParaRPr lang="el-GR" sz="2200" dirty="0">
                <a:solidFill>
                  <a:prstClr val="black"/>
                </a:solidFill>
                <a:latin typeface="Calibri"/>
              </a:endParaRPr>
            </a:p>
          </p:txBody>
        </p:sp>
        <p:sp>
          <p:nvSpPr>
            <p:cNvPr id="15" name="TextBox 14"/>
            <p:cNvSpPr txBox="1"/>
            <p:nvPr/>
          </p:nvSpPr>
          <p:spPr>
            <a:xfrm>
              <a:off x="3671900" y="2918592"/>
              <a:ext cx="540060" cy="430887"/>
            </a:xfrm>
            <a:prstGeom prst="rect">
              <a:avLst/>
            </a:prstGeom>
            <a:noFill/>
          </p:spPr>
          <p:txBody>
            <a:bodyPr wrap="square" rtlCol="0">
              <a:spAutoFit/>
            </a:bodyPr>
            <a:lstStyle/>
            <a:p>
              <a:r>
                <a:rPr lang="el-GR" sz="2200" dirty="0" smtClean="0">
                  <a:solidFill>
                    <a:prstClr val="black"/>
                  </a:solidFill>
                  <a:latin typeface="Calibri"/>
                </a:rPr>
                <a:t>(-)</a:t>
              </a:r>
              <a:endParaRPr lang="el-GR" sz="2200" dirty="0">
                <a:solidFill>
                  <a:prstClr val="black"/>
                </a:solidFill>
                <a:latin typeface="Calibri"/>
              </a:endParaRPr>
            </a:p>
          </p:txBody>
        </p:sp>
        <p:sp>
          <p:nvSpPr>
            <p:cNvPr id="16" name="Έλλειψη 15"/>
            <p:cNvSpPr/>
            <p:nvPr/>
          </p:nvSpPr>
          <p:spPr>
            <a:xfrm>
              <a:off x="5675047" y="1862330"/>
              <a:ext cx="1800200" cy="1656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17" name="Ευθεία γραμμή σύνδεσης 16"/>
            <p:cNvCxnSpPr/>
            <p:nvPr/>
          </p:nvCxnSpPr>
          <p:spPr>
            <a:xfrm>
              <a:off x="5675047" y="2668496"/>
              <a:ext cx="1800200" cy="21926"/>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6194069" y="1943172"/>
              <a:ext cx="28856" cy="150863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H="1">
              <a:off x="7475247" y="269749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H="1">
              <a:off x="5170991" y="269042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V="1">
              <a:off x="6575147" y="3518514"/>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H="1">
              <a:off x="5170991" y="1943172"/>
              <a:ext cx="8452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77489" y="1111252"/>
              <a:ext cx="1188132" cy="769441"/>
            </a:xfrm>
            <a:prstGeom prst="rect">
              <a:avLst/>
            </a:prstGeom>
            <a:noFill/>
          </p:spPr>
          <p:txBody>
            <a:bodyPr wrap="square" rtlCol="0">
              <a:spAutoFit/>
            </a:bodyPr>
            <a:lstStyle/>
            <a:p>
              <a:r>
                <a:rPr lang="el-GR" sz="2200" dirty="0" smtClean="0">
                  <a:solidFill>
                    <a:prstClr val="black"/>
                  </a:solidFill>
                  <a:latin typeface="Calibri"/>
                </a:rPr>
                <a:t>Κίνηση φακού</a:t>
              </a:r>
              <a:endParaRPr lang="el-GR" sz="2200" dirty="0">
                <a:solidFill>
                  <a:prstClr val="black"/>
                </a:solidFill>
                <a:latin typeface="Calibri"/>
              </a:endParaRPr>
            </a:p>
          </p:txBody>
        </p:sp>
        <p:sp>
          <p:nvSpPr>
            <p:cNvPr id="24" name="TextBox 23"/>
            <p:cNvSpPr txBox="1"/>
            <p:nvPr/>
          </p:nvSpPr>
          <p:spPr>
            <a:xfrm>
              <a:off x="6919297" y="3445398"/>
              <a:ext cx="369700" cy="430887"/>
            </a:xfrm>
            <a:prstGeom prst="rect">
              <a:avLst/>
            </a:prstGeom>
            <a:noFill/>
          </p:spPr>
          <p:txBody>
            <a:bodyPr wrap="square" rtlCol="0">
              <a:spAutoFit/>
            </a:bodyPr>
            <a:lstStyle/>
            <a:p>
              <a:r>
                <a:rPr lang="el-GR" sz="2200" dirty="0" smtClean="0">
                  <a:solidFill>
                    <a:prstClr val="black"/>
                  </a:solidFill>
                  <a:latin typeface="Calibri"/>
                </a:rPr>
                <a:t>β</a:t>
              </a:r>
              <a:endParaRPr lang="el-GR" sz="2200" dirty="0">
                <a:solidFill>
                  <a:prstClr val="black"/>
                </a:solidFill>
                <a:latin typeface="Calibri"/>
              </a:endParaRPr>
            </a:p>
          </p:txBody>
        </p:sp>
        <p:sp>
          <p:nvSpPr>
            <p:cNvPr id="25" name="TextBox 24"/>
            <p:cNvSpPr txBox="1"/>
            <p:nvPr/>
          </p:nvSpPr>
          <p:spPr>
            <a:xfrm>
              <a:off x="6342387" y="3009771"/>
              <a:ext cx="540060" cy="430887"/>
            </a:xfrm>
            <a:prstGeom prst="rect">
              <a:avLst/>
            </a:prstGeom>
            <a:noFill/>
          </p:spPr>
          <p:txBody>
            <a:bodyPr wrap="square" rtlCol="0">
              <a:spAutoFit/>
            </a:bodyPr>
            <a:lstStyle/>
            <a:p>
              <a:r>
                <a:rPr lang="el-GR" sz="2200" dirty="0" smtClean="0">
                  <a:solidFill>
                    <a:prstClr val="black"/>
                  </a:solidFill>
                  <a:latin typeface="Calibri"/>
                </a:rPr>
                <a:t>(-)</a:t>
              </a:r>
              <a:endParaRPr lang="el-GR" sz="2200" dirty="0">
                <a:solidFill>
                  <a:prstClr val="black"/>
                </a:solidFill>
                <a:latin typeface="Calibri"/>
              </a:endParaRPr>
            </a:p>
          </p:txBody>
        </p:sp>
        <p:sp>
          <p:nvSpPr>
            <p:cNvPr id="26" name="Έλλειψη 25"/>
            <p:cNvSpPr/>
            <p:nvPr/>
          </p:nvSpPr>
          <p:spPr>
            <a:xfrm>
              <a:off x="3830938" y="3518513"/>
              <a:ext cx="2511450" cy="2304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27" name="Ευθεία γραμμή σύνδεσης 26"/>
            <p:cNvCxnSpPr/>
            <p:nvPr/>
          </p:nvCxnSpPr>
          <p:spPr>
            <a:xfrm>
              <a:off x="3923931" y="5085184"/>
              <a:ext cx="229899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4670352" y="3518512"/>
              <a:ext cx="5805" cy="22561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H="1">
              <a:off x="6323119" y="4670885"/>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H="1">
              <a:off x="3326882" y="4652793"/>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flipV="1">
              <a:off x="5051960" y="3009771"/>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V="1">
              <a:off x="5115250" y="5827808"/>
              <a:ext cx="0" cy="144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22964" y="5822919"/>
              <a:ext cx="369700" cy="430887"/>
            </a:xfrm>
            <a:prstGeom prst="rect">
              <a:avLst/>
            </a:prstGeom>
            <a:noFill/>
          </p:spPr>
          <p:txBody>
            <a:bodyPr wrap="square" rtlCol="0">
              <a:spAutoFit/>
            </a:bodyPr>
            <a:lstStyle/>
            <a:p>
              <a:r>
                <a:rPr lang="el-GR" sz="2200" dirty="0" smtClean="0">
                  <a:solidFill>
                    <a:prstClr val="black"/>
                  </a:solidFill>
                  <a:latin typeface="Calibri"/>
                </a:rPr>
                <a:t>γ</a:t>
              </a:r>
              <a:endParaRPr lang="el-GR" sz="2200" dirty="0">
                <a:solidFill>
                  <a:prstClr val="black"/>
                </a:solidFill>
                <a:latin typeface="Calibri"/>
              </a:endParaRPr>
            </a:p>
          </p:txBody>
        </p:sp>
        <p:sp>
          <p:nvSpPr>
            <p:cNvPr id="34" name="TextBox 33"/>
            <p:cNvSpPr txBox="1"/>
            <p:nvPr/>
          </p:nvSpPr>
          <p:spPr>
            <a:xfrm>
              <a:off x="2448459" y="4853183"/>
              <a:ext cx="1188132" cy="769441"/>
            </a:xfrm>
            <a:prstGeom prst="rect">
              <a:avLst/>
            </a:prstGeom>
            <a:noFill/>
          </p:spPr>
          <p:txBody>
            <a:bodyPr wrap="square" rtlCol="0">
              <a:spAutoFit/>
            </a:bodyPr>
            <a:lstStyle/>
            <a:p>
              <a:r>
                <a:rPr lang="el-GR" sz="2200" dirty="0" smtClean="0">
                  <a:solidFill>
                    <a:prstClr val="black"/>
                  </a:solidFill>
                  <a:latin typeface="Calibri"/>
                </a:rPr>
                <a:t>Κίνηση φακού</a:t>
              </a:r>
              <a:endParaRPr lang="el-GR" sz="2200" dirty="0">
                <a:solidFill>
                  <a:prstClr val="black"/>
                </a:solidFill>
                <a:latin typeface="Calibri"/>
              </a:endParaRPr>
            </a:p>
          </p:txBody>
        </p:sp>
        <p:cxnSp>
          <p:nvCxnSpPr>
            <p:cNvPr id="35" name="Ευθύγραμμο βέλος σύνδεσης 34"/>
            <p:cNvCxnSpPr/>
            <p:nvPr/>
          </p:nvCxnSpPr>
          <p:spPr>
            <a:xfrm flipH="1">
              <a:off x="2881880" y="5237903"/>
              <a:ext cx="949058" cy="6571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52604" y="5269711"/>
              <a:ext cx="540060" cy="430887"/>
            </a:xfrm>
            <a:prstGeom prst="rect">
              <a:avLst/>
            </a:prstGeom>
            <a:noFill/>
          </p:spPr>
          <p:txBody>
            <a:bodyPr wrap="square" rtlCol="0">
              <a:spAutoFit/>
            </a:bodyPr>
            <a:lstStyle/>
            <a:p>
              <a:r>
                <a:rPr lang="el-GR" sz="2200" dirty="0" smtClean="0">
                  <a:solidFill>
                    <a:prstClr val="black"/>
                  </a:solidFill>
                  <a:latin typeface="Calibri"/>
                </a:rPr>
                <a:t>(-)</a:t>
              </a:r>
              <a:endParaRPr lang="el-GR" sz="2200" dirty="0">
                <a:solidFill>
                  <a:prstClr val="black"/>
                </a:solidFill>
                <a:latin typeface="Calibri"/>
              </a:endParaRPr>
            </a:p>
          </p:txBody>
        </p:sp>
        <p:cxnSp>
          <p:nvCxnSpPr>
            <p:cNvPr id="41" name="Ευθεία γραμμή σύνδεσης 40"/>
            <p:cNvCxnSpPr/>
            <p:nvPr/>
          </p:nvCxnSpPr>
          <p:spPr>
            <a:xfrm flipV="1">
              <a:off x="6553200" y="1366893"/>
              <a:ext cx="0" cy="49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342619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333399"/>
                </a:solidFill>
              </a:rPr>
              <a:t>Οι Κινήσεις Του Ειδώλου Σε Αστιγματικό Φακό</a:t>
            </a:r>
            <a:endParaRPr lang="el-GR" dirty="0">
              <a:solidFill>
                <a:srgbClr val="333399"/>
              </a:solidFill>
            </a:endParaRPr>
          </a:p>
        </p:txBody>
      </p:sp>
      <p:grpSp>
        <p:nvGrpSpPr>
          <p:cNvPr id="33" name="Ομάδα 32" title="Οι Κινήσεις Του Ειδώλου Σε Αστιγματικό Φακό"/>
          <p:cNvGrpSpPr/>
          <p:nvPr/>
        </p:nvGrpSpPr>
        <p:grpSpPr>
          <a:xfrm>
            <a:off x="899592" y="1988840"/>
            <a:ext cx="7407678" cy="3135895"/>
            <a:chOff x="899592" y="1988840"/>
            <a:chExt cx="7407678" cy="3135895"/>
          </a:xfrm>
        </p:grpSpPr>
        <p:sp>
          <p:nvSpPr>
            <p:cNvPr id="6" name="Έλλειψη 5"/>
            <p:cNvSpPr/>
            <p:nvPr/>
          </p:nvSpPr>
          <p:spPr>
            <a:xfrm>
              <a:off x="1259632" y="2348880"/>
              <a:ext cx="2160240" cy="2088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8" name="Ευθεία γραμμή σύνδεσης 7"/>
            <p:cNvCxnSpPr/>
            <p:nvPr/>
          </p:nvCxnSpPr>
          <p:spPr>
            <a:xfrm flipV="1">
              <a:off x="2339752" y="1988840"/>
              <a:ext cx="0" cy="27363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899592" y="3392779"/>
              <a:ext cx="28803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Έλλειψη 10"/>
            <p:cNvSpPr/>
            <p:nvPr/>
          </p:nvSpPr>
          <p:spPr>
            <a:xfrm>
              <a:off x="5459760" y="2349097"/>
              <a:ext cx="2160240" cy="2088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12" name="Ευθεία γραμμή σύνδεσης 11"/>
            <p:cNvCxnSpPr>
              <a:stCxn id="11" idx="0"/>
            </p:cNvCxnSpPr>
            <p:nvPr/>
          </p:nvCxnSpPr>
          <p:spPr>
            <a:xfrm flipH="1" flipV="1">
              <a:off x="6539354" y="1988840"/>
              <a:ext cx="526" cy="3602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H="1" flipV="1">
              <a:off x="6522687" y="4437112"/>
              <a:ext cx="526" cy="3602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a:stCxn id="11" idx="2"/>
            </p:cNvCxnSpPr>
            <p:nvPr/>
          </p:nvCxnSpPr>
          <p:spPr>
            <a:xfrm flipH="1" flipV="1">
              <a:off x="5082527" y="3392996"/>
              <a:ext cx="377233" cy="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flipV="1">
              <a:off x="7620000" y="3392779"/>
              <a:ext cx="377233" cy="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6228184" y="2348979"/>
              <a:ext cx="576064" cy="2088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V="1">
              <a:off x="5484479" y="3089247"/>
              <a:ext cx="2072927" cy="535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Τόξο 26"/>
            <p:cNvSpPr/>
            <p:nvPr/>
          </p:nvSpPr>
          <p:spPr>
            <a:xfrm>
              <a:off x="6560815" y="2643819"/>
              <a:ext cx="387449" cy="359823"/>
            </a:xfrm>
            <a:prstGeom prst="arc">
              <a:avLst>
                <a:gd name="adj1" fmla="val 16200000"/>
                <a:gd name="adj2" fmla="val 2072456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29" name="Τόξο 28"/>
            <p:cNvSpPr/>
            <p:nvPr/>
          </p:nvSpPr>
          <p:spPr>
            <a:xfrm>
              <a:off x="6845560" y="2916787"/>
              <a:ext cx="432048" cy="445428"/>
            </a:xfrm>
            <a:prstGeom prst="arc">
              <a:avLst>
                <a:gd name="adj1" fmla="val 17568471"/>
                <a:gd name="adj2" fmla="val 0"/>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30" name="Τόξο 29"/>
            <p:cNvSpPr/>
            <p:nvPr/>
          </p:nvSpPr>
          <p:spPr>
            <a:xfrm rot="6210117">
              <a:off x="7054260" y="3964580"/>
              <a:ext cx="721963" cy="663229"/>
            </a:xfrm>
            <a:prstGeom prst="arc">
              <a:avLst>
                <a:gd name="adj1" fmla="val 14747889"/>
                <a:gd name="adj2" fmla="val 2009711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31" name="TextBox 30"/>
            <p:cNvSpPr txBox="1"/>
            <p:nvPr/>
          </p:nvSpPr>
          <p:spPr>
            <a:xfrm>
              <a:off x="7350229" y="4724625"/>
              <a:ext cx="957041" cy="400110"/>
            </a:xfrm>
            <a:prstGeom prst="rect">
              <a:avLst/>
            </a:prstGeom>
            <a:noFill/>
          </p:spPr>
          <p:txBody>
            <a:bodyPr wrap="square" rtlCol="0">
              <a:spAutoFit/>
            </a:bodyPr>
            <a:lstStyle/>
            <a:p>
              <a:r>
                <a:rPr lang="el-GR" sz="2000" dirty="0" smtClean="0">
                  <a:solidFill>
                    <a:prstClr val="black"/>
                  </a:solidFill>
                  <a:latin typeface="Calibri"/>
                </a:rPr>
                <a:t>Φακός </a:t>
              </a:r>
              <a:endParaRPr lang="el-GR" sz="2000" dirty="0">
                <a:solidFill>
                  <a:prstClr val="black"/>
                </a:solidFill>
                <a:latin typeface="Calibri"/>
              </a:endParaRP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846186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333399"/>
                </a:solidFill>
              </a:rPr>
              <a:t>Εξουδετέρωση </a:t>
            </a:r>
            <a:r>
              <a:rPr lang="el-GR" dirty="0" err="1" smtClean="0">
                <a:solidFill>
                  <a:srgbClr val="333399"/>
                </a:solidFill>
              </a:rPr>
              <a:t>Σφαιροκυλινδρικών</a:t>
            </a:r>
            <a:r>
              <a:rPr lang="el-GR" dirty="0" smtClean="0">
                <a:solidFill>
                  <a:srgbClr val="333399"/>
                </a:solidFill>
              </a:rPr>
              <a:t> Φακών </a:t>
            </a:r>
            <a:endParaRPr lang="el-GR" dirty="0">
              <a:solidFill>
                <a:srgbClr val="333399"/>
              </a:solidFill>
            </a:endParaRPr>
          </a:p>
        </p:txBody>
      </p:sp>
      <p:sp>
        <p:nvSpPr>
          <p:cNvPr id="3" name="Θέση περιεχομένου 2"/>
          <p:cNvSpPr>
            <a:spLocks noGrp="1"/>
          </p:cNvSpPr>
          <p:nvPr>
            <p:ph idx="1"/>
          </p:nvPr>
        </p:nvSpPr>
        <p:spPr>
          <a:xfrm>
            <a:off x="457200" y="1196751"/>
            <a:ext cx="8229600" cy="5159599"/>
          </a:xfrm>
        </p:spPr>
        <p:txBody>
          <a:bodyPr>
            <a:normAutofit/>
          </a:bodyPr>
          <a:lstStyle/>
          <a:p>
            <a:pPr marL="514350" indent="-514350">
              <a:spcBef>
                <a:spcPts val="1200"/>
              </a:spcBef>
              <a:buFont typeface="+mj-lt"/>
              <a:buAutoNum type="alphaLcParenR"/>
            </a:pPr>
            <a:r>
              <a:rPr lang="el-GR" sz="2400" dirty="0" smtClean="0"/>
              <a:t>Με την χρήση γνωστών σφαιρικών φακών,</a:t>
            </a:r>
          </a:p>
          <a:p>
            <a:pPr marL="514350" indent="-514350">
              <a:spcBef>
                <a:spcPts val="1200"/>
              </a:spcBef>
              <a:buFont typeface="+mj-lt"/>
              <a:buAutoNum type="alphaLcParenR"/>
            </a:pPr>
            <a:r>
              <a:rPr lang="el-GR" sz="2400" dirty="0" smtClean="0"/>
              <a:t>Με την χρήση γνωστών κυλινδρικών φακών,</a:t>
            </a:r>
          </a:p>
          <a:p>
            <a:pPr marL="514350" indent="-514350">
              <a:spcBef>
                <a:spcPts val="1200"/>
              </a:spcBef>
              <a:buFont typeface="+mj-lt"/>
              <a:buAutoNum type="alphaLcParenR"/>
            </a:pPr>
            <a:r>
              <a:rPr lang="el-GR" sz="2400" dirty="0" smtClean="0"/>
              <a:t>Με την χρήση γνωστών σφαιρικών και κυλινδρικών φακών.</a:t>
            </a:r>
          </a:p>
          <a:p>
            <a:pPr>
              <a:spcBef>
                <a:spcPts val="1200"/>
              </a:spcBef>
              <a:buFont typeface="Wingdings" panose="05000000000000000000" pitchFamily="2" charset="2"/>
              <a:buChar char="ü"/>
            </a:pPr>
            <a:r>
              <a:rPr lang="el-GR" sz="2400" dirty="0"/>
              <a:t>Θα πρέπει να αναφερθεί ότι στην περίπτωση που ο άγνωστος φακός είναι «</a:t>
            </a:r>
            <a:r>
              <a:rPr lang="el-GR" sz="2400" b="1" dirty="0">
                <a:solidFill>
                  <a:srgbClr val="004A82"/>
                </a:solidFill>
              </a:rPr>
              <a:t>πρίσμα</a:t>
            </a:r>
            <a:r>
              <a:rPr lang="el-GR" sz="2400" dirty="0"/>
              <a:t>» και επομένως δεν έχει οπτικό κέντρο, θα μετατοπίζει μονάχα την </a:t>
            </a:r>
            <a:r>
              <a:rPr lang="el-GR" sz="2400" b="1" dirty="0">
                <a:solidFill>
                  <a:srgbClr val="004A82"/>
                </a:solidFill>
              </a:rPr>
              <a:t>μία</a:t>
            </a:r>
            <a:r>
              <a:rPr lang="el-GR" sz="2400" dirty="0"/>
              <a:t> απ’ τις δύο γραμμές του σταυρονήματος σε σταθερή πάντα κατεύθυνση. </a:t>
            </a:r>
          </a:p>
          <a:p>
            <a:pPr>
              <a:spcBef>
                <a:spcPts val="1200"/>
              </a:spcBef>
              <a:buFont typeface="Wingdings" panose="05000000000000000000" pitchFamily="2" charset="2"/>
              <a:buChar char="ü"/>
            </a:pPr>
            <a:r>
              <a:rPr lang="el-GR" sz="2400" dirty="0"/>
              <a:t>Ο βαθμός της </a:t>
            </a:r>
            <a:r>
              <a:rPr lang="el-GR" sz="2400" b="1" dirty="0">
                <a:solidFill>
                  <a:srgbClr val="820000"/>
                </a:solidFill>
              </a:rPr>
              <a:t>ανακρίβειας</a:t>
            </a:r>
            <a:r>
              <a:rPr lang="el-GR" sz="2400" dirty="0"/>
              <a:t> ή του </a:t>
            </a:r>
            <a:r>
              <a:rPr lang="el-GR" sz="2400" b="1" dirty="0">
                <a:solidFill>
                  <a:srgbClr val="820000"/>
                </a:solidFill>
              </a:rPr>
              <a:t>σφάλματος </a:t>
            </a:r>
            <a:r>
              <a:rPr lang="el-GR" sz="2400" dirty="0"/>
              <a:t>εξαρτάται από δύο παράγοντες:</a:t>
            </a:r>
          </a:p>
          <a:p>
            <a:pPr marL="457200" indent="-457200">
              <a:spcBef>
                <a:spcPts val="1200"/>
              </a:spcBef>
              <a:buFont typeface="+mj-lt"/>
              <a:buAutoNum type="alphaLcParenR"/>
            </a:pPr>
            <a:r>
              <a:rPr lang="el-GR" sz="2400" dirty="0" smtClean="0"/>
              <a:t>Το </a:t>
            </a:r>
            <a:r>
              <a:rPr lang="el-GR" sz="2400" b="1" dirty="0">
                <a:solidFill>
                  <a:srgbClr val="004A82"/>
                </a:solidFill>
              </a:rPr>
              <a:t>βάθος του κενού </a:t>
            </a:r>
            <a:r>
              <a:rPr lang="el-GR" sz="2400" dirty="0"/>
              <a:t>μεταξύ των δύο επιφανειών και</a:t>
            </a:r>
          </a:p>
          <a:p>
            <a:pPr marL="457200" indent="-457200">
              <a:spcBef>
                <a:spcPts val="1200"/>
              </a:spcBef>
              <a:buFont typeface="+mj-lt"/>
              <a:buAutoNum type="alphaLcParenR"/>
            </a:pPr>
            <a:r>
              <a:rPr lang="el-GR" sz="2400" dirty="0" smtClean="0"/>
              <a:t>Την </a:t>
            </a:r>
            <a:r>
              <a:rPr lang="el-GR" sz="2400" b="1" dirty="0">
                <a:solidFill>
                  <a:srgbClr val="820000"/>
                </a:solidFill>
              </a:rPr>
              <a:t>διοπτρική ισχύ </a:t>
            </a:r>
            <a:r>
              <a:rPr lang="el-GR" sz="2400" dirty="0"/>
              <a:t>του αγνώστου φακού </a:t>
            </a:r>
          </a:p>
          <a:p>
            <a:pPr marL="0" indent="0">
              <a:spcBef>
                <a:spcPts val="1200"/>
              </a:spcBef>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004642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333399"/>
                </a:solidFill>
              </a:rPr>
              <a:t>Εξουδετέρωση Σφαιρικών Φακών </a:t>
            </a:r>
            <a:endParaRPr lang="el-GR" dirty="0">
              <a:solidFill>
                <a:srgbClr val="333399"/>
              </a:solidFill>
            </a:endParaRPr>
          </a:p>
        </p:txBody>
      </p:sp>
      <p:grpSp>
        <p:nvGrpSpPr>
          <p:cNvPr id="59" name="Ομάδα 58" title="Τοποθέτηση φακών για εξουδετέρωση "/>
          <p:cNvGrpSpPr/>
          <p:nvPr/>
        </p:nvGrpSpPr>
        <p:grpSpPr>
          <a:xfrm>
            <a:off x="1702046" y="1686288"/>
            <a:ext cx="5917954" cy="3974959"/>
            <a:chOff x="1702046" y="1686288"/>
            <a:chExt cx="5917954" cy="3974959"/>
          </a:xfrm>
        </p:grpSpPr>
        <p:sp>
          <p:nvSpPr>
            <p:cNvPr id="6" name="Ελεύθερη σχεδίαση 5"/>
            <p:cNvSpPr/>
            <p:nvPr/>
          </p:nvSpPr>
          <p:spPr>
            <a:xfrm>
              <a:off x="2504500" y="1686288"/>
              <a:ext cx="266883" cy="2261079"/>
            </a:xfrm>
            <a:custGeom>
              <a:avLst/>
              <a:gdLst>
                <a:gd name="connsiteX0" fmla="*/ 151018 w 266883"/>
                <a:gd name="connsiteY0" fmla="*/ 4726 h 2261079"/>
                <a:gd name="connsiteX1" fmla="*/ 88388 w 266883"/>
                <a:gd name="connsiteY1" fmla="*/ 280298 h 2261079"/>
                <a:gd name="connsiteX2" fmla="*/ 25758 w 266883"/>
                <a:gd name="connsiteY2" fmla="*/ 593449 h 2261079"/>
                <a:gd name="connsiteX3" fmla="*/ 705 w 266883"/>
                <a:gd name="connsiteY3" fmla="*/ 1144594 h 2261079"/>
                <a:gd name="connsiteX4" fmla="*/ 13232 w 266883"/>
                <a:gd name="connsiteY4" fmla="*/ 1583005 h 2261079"/>
                <a:gd name="connsiteX5" fmla="*/ 75862 w 266883"/>
                <a:gd name="connsiteY5" fmla="*/ 1908682 h 2261079"/>
                <a:gd name="connsiteX6" fmla="*/ 100914 w 266883"/>
                <a:gd name="connsiteY6" fmla="*/ 2171728 h 2261079"/>
                <a:gd name="connsiteX7" fmla="*/ 125966 w 266883"/>
                <a:gd name="connsiteY7" fmla="*/ 2259411 h 2261079"/>
                <a:gd name="connsiteX8" fmla="*/ 176070 w 266883"/>
                <a:gd name="connsiteY8" fmla="*/ 2109098 h 2261079"/>
                <a:gd name="connsiteX9" fmla="*/ 238700 w 266883"/>
                <a:gd name="connsiteY9" fmla="*/ 1858578 h 2261079"/>
                <a:gd name="connsiteX10" fmla="*/ 238700 w 266883"/>
                <a:gd name="connsiteY10" fmla="*/ 1608057 h 2261079"/>
                <a:gd name="connsiteX11" fmla="*/ 263752 w 266883"/>
                <a:gd name="connsiteY11" fmla="*/ 1182172 h 2261079"/>
                <a:gd name="connsiteX12" fmla="*/ 263752 w 266883"/>
                <a:gd name="connsiteY12" fmla="*/ 981756 h 2261079"/>
                <a:gd name="connsiteX13" fmla="*/ 238700 w 266883"/>
                <a:gd name="connsiteY13" fmla="*/ 681131 h 2261079"/>
                <a:gd name="connsiteX14" fmla="*/ 201122 w 266883"/>
                <a:gd name="connsiteY14" fmla="*/ 430611 h 2261079"/>
                <a:gd name="connsiteX15" fmla="*/ 163544 w 266883"/>
                <a:gd name="connsiteY15" fmla="*/ 129986 h 2261079"/>
                <a:gd name="connsiteX16" fmla="*/ 151018 w 266883"/>
                <a:gd name="connsiteY16" fmla="*/ 4726 h 226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883" h="2261079">
                  <a:moveTo>
                    <a:pt x="151018" y="4726"/>
                  </a:moveTo>
                  <a:cubicBezTo>
                    <a:pt x="138492" y="29778"/>
                    <a:pt x="109265" y="182178"/>
                    <a:pt x="88388" y="280298"/>
                  </a:cubicBezTo>
                  <a:cubicBezTo>
                    <a:pt x="67511" y="378418"/>
                    <a:pt x="40372" y="449400"/>
                    <a:pt x="25758" y="593449"/>
                  </a:cubicBezTo>
                  <a:cubicBezTo>
                    <a:pt x="11144" y="737498"/>
                    <a:pt x="2793" y="979668"/>
                    <a:pt x="705" y="1144594"/>
                  </a:cubicBezTo>
                  <a:cubicBezTo>
                    <a:pt x="-1383" y="1309520"/>
                    <a:pt x="706" y="1455657"/>
                    <a:pt x="13232" y="1583005"/>
                  </a:cubicBezTo>
                  <a:cubicBezTo>
                    <a:pt x="25758" y="1710353"/>
                    <a:pt x="61248" y="1810562"/>
                    <a:pt x="75862" y="1908682"/>
                  </a:cubicBezTo>
                  <a:cubicBezTo>
                    <a:pt x="90476" y="2006802"/>
                    <a:pt x="92563" y="2113273"/>
                    <a:pt x="100914" y="2171728"/>
                  </a:cubicBezTo>
                  <a:cubicBezTo>
                    <a:pt x="109265" y="2230183"/>
                    <a:pt x="113440" y="2269849"/>
                    <a:pt x="125966" y="2259411"/>
                  </a:cubicBezTo>
                  <a:cubicBezTo>
                    <a:pt x="138492" y="2248973"/>
                    <a:pt x="157281" y="2175903"/>
                    <a:pt x="176070" y="2109098"/>
                  </a:cubicBezTo>
                  <a:cubicBezTo>
                    <a:pt x="194859" y="2042293"/>
                    <a:pt x="228262" y="1942085"/>
                    <a:pt x="238700" y="1858578"/>
                  </a:cubicBezTo>
                  <a:cubicBezTo>
                    <a:pt x="249138" y="1775071"/>
                    <a:pt x="234525" y="1720791"/>
                    <a:pt x="238700" y="1608057"/>
                  </a:cubicBezTo>
                  <a:cubicBezTo>
                    <a:pt x="242875" y="1495323"/>
                    <a:pt x="259577" y="1286555"/>
                    <a:pt x="263752" y="1182172"/>
                  </a:cubicBezTo>
                  <a:cubicBezTo>
                    <a:pt x="267927" y="1077789"/>
                    <a:pt x="267927" y="1065263"/>
                    <a:pt x="263752" y="981756"/>
                  </a:cubicBezTo>
                  <a:cubicBezTo>
                    <a:pt x="259577" y="898249"/>
                    <a:pt x="249138" y="772988"/>
                    <a:pt x="238700" y="681131"/>
                  </a:cubicBezTo>
                  <a:cubicBezTo>
                    <a:pt x="228262" y="589274"/>
                    <a:pt x="213648" y="522468"/>
                    <a:pt x="201122" y="430611"/>
                  </a:cubicBezTo>
                  <a:cubicBezTo>
                    <a:pt x="188596" y="338754"/>
                    <a:pt x="173982" y="200967"/>
                    <a:pt x="163544" y="129986"/>
                  </a:cubicBezTo>
                  <a:cubicBezTo>
                    <a:pt x="153106" y="59005"/>
                    <a:pt x="163544" y="-20326"/>
                    <a:pt x="151018" y="472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8" name="Ευθεία γραμμή σύνδεσης 7"/>
            <p:cNvCxnSpPr/>
            <p:nvPr/>
          </p:nvCxnSpPr>
          <p:spPr>
            <a:xfrm>
              <a:off x="1907704" y="2204864"/>
              <a:ext cx="66880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1907704" y="2204864"/>
              <a:ext cx="28803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2915816" y="2276872"/>
              <a:ext cx="136815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Ελεύθερη σχεδίαση 14"/>
            <p:cNvSpPr/>
            <p:nvPr/>
          </p:nvSpPr>
          <p:spPr>
            <a:xfrm>
              <a:off x="2755726" y="2253961"/>
              <a:ext cx="161924" cy="1198136"/>
            </a:xfrm>
            <a:custGeom>
              <a:avLst/>
              <a:gdLst>
                <a:gd name="connsiteX0" fmla="*/ 0 w 161924"/>
                <a:gd name="connsiteY0" fmla="*/ 25776 h 1198136"/>
                <a:gd name="connsiteX1" fmla="*/ 100208 w 161924"/>
                <a:gd name="connsiteY1" fmla="*/ 724 h 1198136"/>
                <a:gd name="connsiteX2" fmla="*/ 137786 w 161924"/>
                <a:gd name="connsiteY2" fmla="*/ 50828 h 1198136"/>
                <a:gd name="connsiteX3" fmla="*/ 137786 w 161924"/>
                <a:gd name="connsiteY3" fmla="*/ 163562 h 1198136"/>
                <a:gd name="connsiteX4" fmla="*/ 137786 w 161924"/>
                <a:gd name="connsiteY4" fmla="*/ 326401 h 1198136"/>
                <a:gd name="connsiteX5" fmla="*/ 125260 w 161924"/>
                <a:gd name="connsiteY5" fmla="*/ 601973 h 1198136"/>
                <a:gd name="connsiteX6" fmla="*/ 112734 w 161924"/>
                <a:gd name="connsiteY6" fmla="*/ 789864 h 1198136"/>
                <a:gd name="connsiteX7" fmla="*/ 137786 w 161924"/>
                <a:gd name="connsiteY7" fmla="*/ 940176 h 1198136"/>
                <a:gd name="connsiteX8" fmla="*/ 150312 w 161924"/>
                <a:gd name="connsiteY8" fmla="*/ 1077962 h 1198136"/>
                <a:gd name="connsiteX9" fmla="*/ 150312 w 161924"/>
                <a:gd name="connsiteY9" fmla="*/ 1190697 h 1198136"/>
                <a:gd name="connsiteX10" fmla="*/ 0 w 161924"/>
                <a:gd name="connsiteY10" fmla="*/ 1178171 h 119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4" h="1198136">
                  <a:moveTo>
                    <a:pt x="0" y="25776"/>
                  </a:moveTo>
                  <a:cubicBezTo>
                    <a:pt x="38622" y="11162"/>
                    <a:pt x="77244" y="-3451"/>
                    <a:pt x="100208" y="724"/>
                  </a:cubicBezTo>
                  <a:cubicBezTo>
                    <a:pt x="123172" y="4899"/>
                    <a:pt x="131523" y="23688"/>
                    <a:pt x="137786" y="50828"/>
                  </a:cubicBezTo>
                  <a:cubicBezTo>
                    <a:pt x="144049" y="77968"/>
                    <a:pt x="137786" y="163562"/>
                    <a:pt x="137786" y="163562"/>
                  </a:cubicBezTo>
                  <a:cubicBezTo>
                    <a:pt x="137786" y="209491"/>
                    <a:pt x="139874" y="253333"/>
                    <a:pt x="137786" y="326401"/>
                  </a:cubicBezTo>
                  <a:cubicBezTo>
                    <a:pt x="135698" y="399469"/>
                    <a:pt x="129435" y="524729"/>
                    <a:pt x="125260" y="601973"/>
                  </a:cubicBezTo>
                  <a:cubicBezTo>
                    <a:pt x="121085" y="679217"/>
                    <a:pt x="110646" y="733497"/>
                    <a:pt x="112734" y="789864"/>
                  </a:cubicBezTo>
                  <a:cubicBezTo>
                    <a:pt x="114822" y="846231"/>
                    <a:pt x="131523" y="892160"/>
                    <a:pt x="137786" y="940176"/>
                  </a:cubicBezTo>
                  <a:cubicBezTo>
                    <a:pt x="144049" y="988192"/>
                    <a:pt x="148224" y="1036209"/>
                    <a:pt x="150312" y="1077962"/>
                  </a:cubicBezTo>
                  <a:cubicBezTo>
                    <a:pt x="152400" y="1119715"/>
                    <a:pt x="175364" y="1173996"/>
                    <a:pt x="150312" y="1190697"/>
                  </a:cubicBezTo>
                  <a:cubicBezTo>
                    <a:pt x="125260" y="1207398"/>
                    <a:pt x="62630" y="1192784"/>
                    <a:pt x="0" y="11781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17" name="Ευθεία γραμμή σύνδεσης 16"/>
            <p:cNvCxnSpPr/>
            <p:nvPr/>
          </p:nvCxnSpPr>
          <p:spPr>
            <a:xfrm>
              <a:off x="1835696" y="2780928"/>
              <a:ext cx="3024336"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a:off x="2504500" y="2204864"/>
              <a:ext cx="1419428" cy="648072"/>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79912" y="2875847"/>
              <a:ext cx="2304256" cy="400110"/>
            </a:xfrm>
            <a:prstGeom prst="rect">
              <a:avLst/>
            </a:prstGeom>
            <a:noFill/>
          </p:spPr>
          <p:txBody>
            <a:bodyPr wrap="square" rtlCol="0">
              <a:spAutoFit/>
            </a:bodyPr>
            <a:lstStyle/>
            <a:p>
              <a:r>
                <a:rPr lang="en-US" sz="2000" dirty="0" smtClean="0">
                  <a:solidFill>
                    <a:prstClr val="black"/>
                  </a:solidFill>
                  <a:latin typeface="Calibri"/>
                </a:rPr>
                <a:t>F’ </a:t>
              </a:r>
              <a:r>
                <a:rPr lang="el-GR" sz="2000" dirty="0" smtClean="0">
                  <a:solidFill>
                    <a:prstClr val="black"/>
                  </a:solidFill>
                  <a:latin typeface="Calibri"/>
                </a:rPr>
                <a:t>για κάθε φακό</a:t>
              </a:r>
              <a:endParaRPr lang="el-GR" sz="2000" dirty="0">
                <a:solidFill>
                  <a:prstClr val="black"/>
                </a:solidFill>
                <a:latin typeface="Calibri"/>
              </a:endParaRPr>
            </a:p>
          </p:txBody>
        </p:sp>
        <p:sp>
          <p:nvSpPr>
            <p:cNvPr id="27" name="Ελεύθερη σχεδίαση 26"/>
            <p:cNvSpPr/>
            <p:nvPr/>
          </p:nvSpPr>
          <p:spPr>
            <a:xfrm>
              <a:off x="6423069" y="2168201"/>
              <a:ext cx="431078" cy="2517460"/>
            </a:xfrm>
            <a:custGeom>
              <a:avLst/>
              <a:gdLst>
                <a:gd name="connsiteX0" fmla="*/ 165621 w 431078"/>
                <a:gd name="connsiteY0" fmla="*/ 23854 h 2517460"/>
                <a:gd name="connsiteX1" fmla="*/ 77939 w 431078"/>
                <a:gd name="connsiteY1" fmla="*/ 311952 h 2517460"/>
                <a:gd name="connsiteX2" fmla="*/ 40361 w 431078"/>
                <a:gd name="connsiteY2" fmla="*/ 562473 h 2517460"/>
                <a:gd name="connsiteX3" fmla="*/ 2783 w 431078"/>
                <a:gd name="connsiteY3" fmla="*/ 888150 h 2517460"/>
                <a:gd name="connsiteX4" fmla="*/ 2783 w 431078"/>
                <a:gd name="connsiteY4" fmla="*/ 1101092 h 2517460"/>
                <a:gd name="connsiteX5" fmla="*/ 2783 w 431078"/>
                <a:gd name="connsiteY5" fmla="*/ 1351613 h 2517460"/>
                <a:gd name="connsiteX6" fmla="*/ 15309 w 431078"/>
                <a:gd name="connsiteY6" fmla="*/ 1564555 h 2517460"/>
                <a:gd name="connsiteX7" fmla="*/ 40361 w 431078"/>
                <a:gd name="connsiteY7" fmla="*/ 2015492 h 2517460"/>
                <a:gd name="connsiteX8" fmla="*/ 102991 w 431078"/>
                <a:gd name="connsiteY8" fmla="*/ 2253487 h 2517460"/>
                <a:gd name="connsiteX9" fmla="*/ 128043 w 431078"/>
                <a:gd name="connsiteY9" fmla="*/ 2403799 h 2517460"/>
                <a:gd name="connsiteX10" fmla="*/ 140569 w 431078"/>
                <a:gd name="connsiteY10" fmla="*/ 2491481 h 2517460"/>
                <a:gd name="connsiteX11" fmla="*/ 240778 w 431078"/>
                <a:gd name="connsiteY11" fmla="*/ 2504007 h 2517460"/>
                <a:gd name="connsiteX12" fmla="*/ 290882 w 431078"/>
                <a:gd name="connsiteY12" fmla="*/ 2316117 h 2517460"/>
                <a:gd name="connsiteX13" fmla="*/ 366038 w 431078"/>
                <a:gd name="connsiteY13" fmla="*/ 2065596 h 2517460"/>
                <a:gd name="connsiteX14" fmla="*/ 403616 w 431078"/>
                <a:gd name="connsiteY14" fmla="*/ 1827602 h 2517460"/>
                <a:gd name="connsiteX15" fmla="*/ 428668 w 431078"/>
                <a:gd name="connsiteY15" fmla="*/ 1552029 h 2517460"/>
                <a:gd name="connsiteX16" fmla="*/ 428668 w 431078"/>
                <a:gd name="connsiteY16" fmla="*/ 1213826 h 2517460"/>
                <a:gd name="connsiteX17" fmla="*/ 416142 w 431078"/>
                <a:gd name="connsiteY17" fmla="*/ 938254 h 2517460"/>
                <a:gd name="connsiteX18" fmla="*/ 391090 w 431078"/>
                <a:gd name="connsiteY18" fmla="*/ 662681 h 2517460"/>
                <a:gd name="connsiteX19" fmla="*/ 340986 w 431078"/>
                <a:gd name="connsiteY19" fmla="*/ 274374 h 2517460"/>
                <a:gd name="connsiteX20" fmla="*/ 290882 w 431078"/>
                <a:gd name="connsiteY20" fmla="*/ 86484 h 2517460"/>
                <a:gd name="connsiteX21" fmla="*/ 278356 w 431078"/>
                <a:gd name="connsiteY21" fmla="*/ 23854 h 2517460"/>
                <a:gd name="connsiteX22" fmla="*/ 165621 w 431078"/>
                <a:gd name="connsiteY22" fmla="*/ 23854 h 251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078" h="2517460">
                  <a:moveTo>
                    <a:pt x="165621" y="23854"/>
                  </a:moveTo>
                  <a:cubicBezTo>
                    <a:pt x="132218" y="71870"/>
                    <a:pt x="98816" y="222182"/>
                    <a:pt x="77939" y="311952"/>
                  </a:cubicBezTo>
                  <a:cubicBezTo>
                    <a:pt x="57062" y="401722"/>
                    <a:pt x="52887" y="466440"/>
                    <a:pt x="40361" y="562473"/>
                  </a:cubicBezTo>
                  <a:cubicBezTo>
                    <a:pt x="27835" y="658506"/>
                    <a:pt x="9046" y="798380"/>
                    <a:pt x="2783" y="888150"/>
                  </a:cubicBezTo>
                  <a:cubicBezTo>
                    <a:pt x="-3480" y="977920"/>
                    <a:pt x="2783" y="1101092"/>
                    <a:pt x="2783" y="1101092"/>
                  </a:cubicBezTo>
                  <a:cubicBezTo>
                    <a:pt x="2783" y="1178336"/>
                    <a:pt x="695" y="1274369"/>
                    <a:pt x="2783" y="1351613"/>
                  </a:cubicBezTo>
                  <a:cubicBezTo>
                    <a:pt x="4871" y="1428857"/>
                    <a:pt x="9046" y="1453909"/>
                    <a:pt x="15309" y="1564555"/>
                  </a:cubicBezTo>
                  <a:cubicBezTo>
                    <a:pt x="21572" y="1675202"/>
                    <a:pt x="25747" y="1900670"/>
                    <a:pt x="40361" y="2015492"/>
                  </a:cubicBezTo>
                  <a:cubicBezTo>
                    <a:pt x="54975" y="2130314"/>
                    <a:pt x="88377" y="2188769"/>
                    <a:pt x="102991" y="2253487"/>
                  </a:cubicBezTo>
                  <a:cubicBezTo>
                    <a:pt x="117605" y="2318205"/>
                    <a:pt x="121780" y="2364133"/>
                    <a:pt x="128043" y="2403799"/>
                  </a:cubicBezTo>
                  <a:cubicBezTo>
                    <a:pt x="134306" y="2443465"/>
                    <a:pt x="121780" y="2474780"/>
                    <a:pt x="140569" y="2491481"/>
                  </a:cubicBezTo>
                  <a:cubicBezTo>
                    <a:pt x="159358" y="2508182"/>
                    <a:pt x="215726" y="2533234"/>
                    <a:pt x="240778" y="2504007"/>
                  </a:cubicBezTo>
                  <a:cubicBezTo>
                    <a:pt x="265830" y="2474780"/>
                    <a:pt x="270005" y="2389186"/>
                    <a:pt x="290882" y="2316117"/>
                  </a:cubicBezTo>
                  <a:cubicBezTo>
                    <a:pt x="311759" y="2243049"/>
                    <a:pt x="347249" y="2147015"/>
                    <a:pt x="366038" y="2065596"/>
                  </a:cubicBezTo>
                  <a:cubicBezTo>
                    <a:pt x="384827" y="1984177"/>
                    <a:pt x="393178" y="1913196"/>
                    <a:pt x="403616" y="1827602"/>
                  </a:cubicBezTo>
                  <a:cubicBezTo>
                    <a:pt x="414054" y="1742008"/>
                    <a:pt x="424493" y="1654325"/>
                    <a:pt x="428668" y="1552029"/>
                  </a:cubicBezTo>
                  <a:cubicBezTo>
                    <a:pt x="432843" y="1449733"/>
                    <a:pt x="430756" y="1316122"/>
                    <a:pt x="428668" y="1213826"/>
                  </a:cubicBezTo>
                  <a:cubicBezTo>
                    <a:pt x="426580" y="1111530"/>
                    <a:pt x="422405" y="1030111"/>
                    <a:pt x="416142" y="938254"/>
                  </a:cubicBezTo>
                  <a:cubicBezTo>
                    <a:pt x="409879" y="846397"/>
                    <a:pt x="403616" y="773328"/>
                    <a:pt x="391090" y="662681"/>
                  </a:cubicBezTo>
                  <a:cubicBezTo>
                    <a:pt x="378564" y="552034"/>
                    <a:pt x="357687" y="370407"/>
                    <a:pt x="340986" y="274374"/>
                  </a:cubicBezTo>
                  <a:cubicBezTo>
                    <a:pt x="324285" y="178341"/>
                    <a:pt x="301320" y="128237"/>
                    <a:pt x="290882" y="86484"/>
                  </a:cubicBezTo>
                  <a:cubicBezTo>
                    <a:pt x="280444" y="44731"/>
                    <a:pt x="299233" y="34292"/>
                    <a:pt x="278356" y="23854"/>
                  </a:cubicBezTo>
                  <a:cubicBezTo>
                    <a:pt x="257479" y="13416"/>
                    <a:pt x="199024" y="-24162"/>
                    <a:pt x="165621" y="23854"/>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8" name="Ελεύθερη σχεδίαση 27"/>
            <p:cNvSpPr/>
            <p:nvPr/>
          </p:nvSpPr>
          <p:spPr>
            <a:xfrm>
              <a:off x="6814036" y="2630466"/>
              <a:ext cx="169827" cy="1497153"/>
            </a:xfrm>
            <a:custGeom>
              <a:avLst/>
              <a:gdLst>
                <a:gd name="connsiteX0" fmla="*/ 123 w 169827"/>
                <a:gd name="connsiteY0" fmla="*/ 0 h 1497153"/>
                <a:gd name="connsiteX1" fmla="*/ 125383 w 169827"/>
                <a:gd name="connsiteY1" fmla="*/ 12526 h 1497153"/>
                <a:gd name="connsiteX2" fmla="*/ 162961 w 169827"/>
                <a:gd name="connsiteY2" fmla="*/ 25052 h 1497153"/>
                <a:gd name="connsiteX3" fmla="*/ 137909 w 169827"/>
                <a:gd name="connsiteY3" fmla="*/ 87682 h 1497153"/>
                <a:gd name="connsiteX4" fmla="*/ 100331 w 169827"/>
                <a:gd name="connsiteY4" fmla="*/ 263046 h 1497153"/>
                <a:gd name="connsiteX5" fmla="*/ 87805 w 169827"/>
                <a:gd name="connsiteY5" fmla="*/ 438411 h 1497153"/>
                <a:gd name="connsiteX6" fmla="*/ 100331 w 169827"/>
                <a:gd name="connsiteY6" fmla="*/ 663879 h 1497153"/>
                <a:gd name="connsiteX7" fmla="*/ 112857 w 169827"/>
                <a:gd name="connsiteY7" fmla="*/ 926926 h 1497153"/>
                <a:gd name="connsiteX8" fmla="*/ 125383 w 169827"/>
                <a:gd name="connsiteY8" fmla="*/ 1177446 h 1497153"/>
                <a:gd name="connsiteX9" fmla="*/ 150435 w 169827"/>
                <a:gd name="connsiteY9" fmla="*/ 1365337 h 1497153"/>
                <a:gd name="connsiteX10" fmla="*/ 162961 w 169827"/>
                <a:gd name="connsiteY10" fmla="*/ 1465545 h 1497153"/>
                <a:gd name="connsiteX11" fmla="*/ 37701 w 169827"/>
                <a:gd name="connsiteY11" fmla="*/ 1478071 h 1497153"/>
                <a:gd name="connsiteX12" fmla="*/ 123 w 169827"/>
                <a:gd name="connsiteY12" fmla="*/ 1490597 h 1497153"/>
                <a:gd name="connsiteX13" fmla="*/ 25175 w 169827"/>
                <a:gd name="connsiteY13" fmla="*/ 1365337 h 1497153"/>
                <a:gd name="connsiteX14" fmla="*/ 12649 w 169827"/>
                <a:gd name="connsiteY14" fmla="*/ 1265129 h 149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827" h="1497153">
                  <a:moveTo>
                    <a:pt x="123" y="0"/>
                  </a:moveTo>
                  <a:cubicBezTo>
                    <a:pt x="49183" y="4175"/>
                    <a:pt x="98243" y="8351"/>
                    <a:pt x="125383" y="12526"/>
                  </a:cubicBezTo>
                  <a:cubicBezTo>
                    <a:pt x="152523" y="16701"/>
                    <a:pt x="160873" y="12526"/>
                    <a:pt x="162961" y="25052"/>
                  </a:cubicBezTo>
                  <a:cubicBezTo>
                    <a:pt x="165049" y="37578"/>
                    <a:pt x="148347" y="48016"/>
                    <a:pt x="137909" y="87682"/>
                  </a:cubicBezTo>
                  <a:cubicBezTo>
                    <a:pt x="127471" y="127348"/>
                    <a:pt x="108682" y="204591"/>
                    <a:pt x="100331" y="263046"/>
                  </a:cubicBezTo>
                  <a:cubicBezTo>
                    <a:pt x="91980" y="321501"/>
                    <a:pt x="87805" y="371606"/>
                    <a:pt x="87805" y="438411"/>
                  </a:cubicBezTo>
                  <a:cubicBezTo>
                    <a:pt x="87805" y="505216"/>
                    <a:pt x="96156" y="582460"/>
                    <a:pt x="100331" y="663879"/>
                  </a:cubicBezTo>
                  <a:cubicBezTo>
                    <a:pt x="104506" y="745298"/>
                    <a:pt x="108682" y="841332"/>
                    <a:pt x="112857" y="926926"/>
                  </a:cubicBezTo>
                  <a:cubicBezTo>
                    <a:pt x="117032" y="1012521"/>
                    <a:pt x="119120" y="1104378"/>
                    <a:pt x="125383" y="1177446"/>
                  </a:cubicBezTo>
                  <a:cubicBezTo>
                    <a:pt x="131646" y="1250515"/>
                    <a:pt x="144172" y="1317321"/>
                    <a:pt x="150435" y="1365337"/>
                  </a:cubicBezTo>
                  <a:cubicBezTo>
                    <a:pt x="156698" y="1413354"/>
                    <a:pt x="181750" y="1446756"/>
                    <a:pt x="162961" y="1465545"/>
                  </a:cubicBezTo>
                  <a:cubicBezTo>
                    <a:pt x="144172" y="1484334"/>
                    <a:pt x="64841" y="1473896"/>
                    <a:pt x="37701" y="1478071"/>
                  </a:cubicBezTo>
                  <a:cubicBezTo>
                    <a:pt x="10561" y="1482246"/>
                    <a:pt x="2211" y="1509386"/>
                    <a:pt x="123" y="1490597"/>
                  </a:cubicBezTo>
                  <a:cubicBezTo>
                    <a:pt x="-1965" y="1471808"/>
                    <a:pt x="23087" y="1402915"/>
                    <a:pt x="25175" y="1365337"/>
                  </a:cubicBezTo>
                  <a:cubicBezTo>
                    <a:pt x="27263" y="1327759"/>
                    <a:pt x="19956" y="1296444"/>
                    <a:pt x="12649" y="12651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9" name="Ελεύθερη σχεδίαση 28"/>
            <p:cNvSpPr/>
            <p:nvPr/>
          </p:nvSpPr>
          <p:spPr>
            <a:xfrm>
              <a:off x="6964252" y="2661549"/>
              <a:ext cx="313413" cy="1438182"/>
            </a:xfrm>
            <a:custGeom>
              <a:avLst/>
              <a:gdLst>
                <a:gd name="connsiteX0" fmla="*/ 50323 w 313413"/>
                <a:gd name="connsiteY0" fmla="*/ 6495 h 1438182"/>
                <a:gd name="connsiteX1" fmla="*/ 238214 w 313413"/>
                <a:gd name="connsiteY1" fmla="*/ 6495 h 1438182"/>
                <a:gd name="connsiteX2" fmla="*/ 300844 w 313413"/>
                <a:gd name="connsiteY2" fmla="*/ 6495 h 1438182"/>
                <a:gd name="connsiteX3" fmla="*/ 288318 w 313413"/>
                <a:gd name="connsiteY3" fmla="*/ 94177 h 1438182"/>
                <a:gd name="connsiteX4" fmla="*/ 250740 w 313413"/>
                <a:gd name="connsiteY4" fmla="*/ 206911 h 1438182"/>
                <a:gd name="connsiteX5" fmla="*/ 200636 w 313413"/>
                <a:gd name="connsiteY5" fmla="*/ 344698 h 1438182"/>
                <a:gd name="connsiteX6" fmla="*/ 188110 w 313413"/>
                <a:gd name="connsiteY6" fmla="*/ 557640 h 1438182"/>
                <a:gd name="connsiteX7" fmla="*/ 200636 w 313413"/>
                <a:gd name="connsiteY7" fmla="*/ 783109 h 1438182"/>
                <a:gd name="connsiteX8" fmla="*/ 225688 w 313413"/>
                <a:gd name="connsiteY8" fmla="*/ 1121311 h 1438182"/>
                <a:gd name="connsiteX9" fmla="*/ 288318 w 313413"/>
                <a:gd name="connsiteY9" fmla="*/ 1371832 h 1438182"/>
                <a:gd name="connsiteX10" fmla="*/ 300844 w 313413"/>
                <a:gd name="connsiteY10" fmla="*/ 1434462 h 1438182"/>
                <a:gd name="connsiteX11" fmla="*/ 112953 w 313413"/>
                <a:gd name="connsiteY11" fmla="*/ 1421936 h 1438182"/>
                <a:gd name="connsiteX12" fmla="*/ 12745 w 313413"/>
                <a:gd name="connsiteY12" fmla="*/ 1421936 h 1438182"/>
                <a:gd name="connsiteX13" fmla="*/ 75375 w 313413"/>
                <a:gd name="connsiteY13" fmla="*/ 1196467 h 1438182"/>
                <a:gd name="connsiteX14" fmla="*/ 100427 w 313413"/>
                <a:gd name="connsiteY14" fmla="*/ 996051 h 1438182"/>
                <a:gd name="connsiteX15" fmla="*/ 125480 w 313413"/>
                <a:gd name="connsiteY15" fmla="*/ 795635 h 1438182"/>
                <a:gd name="connsiteX16" fmla="*/ 112953 w 313413"/>
                <a:gd name="connsiteY16" fmla="*/ 582692 h 1438182"/>
                <a:gd name="connsiteX17" fmla="*/ 75375 w 313413"/>
                <a:gd name="connsiteY17" fmla="*/ 307119 h 1438182"/>
                <a:gd name="connsiteX18" fmla="*/ 37797 w 313413"/>
                <a:gd name="connsiteY18" fmla="*/ 131755 h 1438182"/>
                <a:gd name="connsiteX19" fmla="*/ 219 w 313413"/>
                <a:gd name="connsiteY19" fmla="*/ 44073 h 1438182"/>
                <a:gd name="connsiteX20" fmla="*/ 50323 w 313413"/>
                <a:gd name="connsiteY20" fmla="*/ 6495 h 143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413" h="1438182">
                  <a:moveTo>
                    <a:pt x="50323" y="6495"/>
                  </a:moveTo>
                  <a:cubicBezTo>
                    <a:pt x="89989" y="232"/>
                    <a:pt x="238214" y="6495"/>
                    <a:pt x="238214" y="6495"/>
                  </a:cubicBezTo>
                  <a:cubicBezTo>
                    <a:pt x="279967" y="6495"/>
                    <a:pt x="292493" y="-8119"/>
                    <a:pt x="300844" y="6495"/>
                  </a:cubicBezTo>
                  <a:cubicBezTo>
                    <a:pt x="309195" y="21109"/>
                    <a:pt x="296669" y="60774"/>
                    <a:pt x="288318" y="94177"/>
                  </a:cubicBezTo>
                  <a:cubicBezTo>
                    <a:pt x="279967" y="127580"/>
                    <a:pt x="265354" y="165158"/>
                    <a:pt x="250740" y="206911"/>
                  </a:cubicBezTo>
                  <a:cubicBezTo>
                    <a:pt x="236126" y="248665"/>
                    <a:pt x="211074" y="286243"/>
                    <a:pt x="200636" y="344698"/>
                  </a:cubicBezTo>
                  <a:cubicBezTo>
                    <a:pt x="190198" y="403153"/>
                    <a:pt x="188110" y="484572"/>
                    <a:pt x="188110" y="557640"/>
                  </a:cubicBezTo>
                  <a:cubicBezTo>
                    <a:pt x="188110" y="630708"/>
                    <a:pt x="194373" y="689164"/>
                    <a:pt x="200636" y="783109"/>
                  </a:cubicBezTo>
                  <a:cubicBezTo>
                    <a:pt x="206899" y="877054"/>
                    <a:pt x="211074" y="1023191"/>
                    <a:pt x="225688" y="1121311"/>
                  </a:cubicBezTo>
                  <a:cubicBezTo>
                    <a:pt x="240302" y="1219431"/>
                    <a:pt x="275792" y="1319640"/>
                    <a:pt x="288318" y="1371832"/>
                  </a:cubicBezTo>
                  <a:cubicBezTo>
                    <a:pt x="300844" y="1424024"/>
                    <a:pt x="330072" y="1426111"/>
                    <a:pt x="300844" y="1434462"/>
                  </a:cubicBezTo>
                  <a:cubicBezTo>
                    <a:pt x="271617" y="1442813"/>
                    <a:pt x="160969" y="1424024"/>
                    <a:pt x="112953" y="1421936"/>
                  </a:cubicBezTo>
                  <a:cubicBezTo>
                    <a:pt x="64937" y="1419848"/>
                    <a:pt x="19008" y="1459514"/>
                    <a:pt x="12745" y="1421936"/>
                  </a:cubicBezTo>
                  <a:cubicBezTo>
                    <a:pt x="6482" y="1384358"/>
                    <a:pt x="60761" y="1267448"/>
                    <a:pt x="75375" y="1196467"/>
                  </a:cubicBezTo>
                  <a:cubicBezTo>
                    <a:pt x="89989" y="1125486"/>
                    <a:pt x="100427" y="996051"/>
                    <a:pt x="100427" y="996051"/>
                  </a:cubicBezTo>
                  <a:cubicBezTo>
                    <a:pt x="108778" y="929246"/>
                    <a:pt x="123392" y="864528"/>
                    <a:pt x="125480" y="795635"/>
                  </a:cubicBezTo>
                  <a:cubicBezTo>
                    <a:pt x="127568" y="726742"/>
                    <a:pt x="121304" y="664111"/>
                    <a:pt x="112953" y="582692"/>
                  </a:cubicBezTo>
                  <a:cubicBezTo>
                    <a:pt x="104602" y="501273"/>
                    <a:pt x="87901" y="382275"/>
                    <a:pt x="75375" y="307119"/>
                  </a:cubicBezTo>
                  <a:cubicBezTo>
                    <a:pt x="62849" y="231963"/>
                    <a:pt x="50323" y="175596"/>
                    <a:pt x="37797" y="131755"/>
                  </a:cubicBezTo>
                  <a:cubicBezTo>
                    <a:pt x="25271" y="87914"/>
                    <a:pt x="2307" y="71213"/>
                    <a:pt x="219" y="44073"/>
                  </a:cubicBezTo>
                  <a:cubicBezTo>
                    <a:pt x="-1869" y="16933"/>
                    <a:pt x="10657" y="12758"/>
                    <a:pt x="50323" y="649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31" name="Ευθεία γραμμή σύνδεσης 30"/>
            <p:cNvCxnSpPr/>
            <p:nvPr/>
          </p:nvCxnSpPr>
          <p:spPr>
            <a:xfrm>
              <a:off x="5580112" y="3379042"/>
              <a:ext cx="2039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Ελεύθερη σχεδίαση 31"/>
            <p:cNvSpPr/>
            <p:nvPr/>
          </p:nvSpPr>
          <p:spPr>
            <a:xfrm>
              <a:off x="3706982" y="3541756"/>
              <a:ext cx="313413" cy="2119491"/>
            </a:xfrm>
            <a:custGeom>
              <a:avLst/>
              <a:gdLst>
                <a:gd name="connsiteX0" fmla="*/ 50323 w 313413"/>
                <a:gd name="connsiteY0" fmla="*/ 6495 h 1438182"/>
                <a:gd name="connsiteX1" fmla="*/ 238214 w 313413"/>
                <a:gd name="connsiteY1" fmla="*/ 6495 h 1438182"/>
                <a:gd name="connsiteX2" fmla="*/ 300844 w 313413"/>
                <a:gd name="connsiteY2" fmla="*/ 6495 h 1438182"/>
                <a:gd name="connsiteX3" fmla="*/ 288318 w 313413"/>
                <a:gd name="connsiteY3" fmla="*/ 94177 h 1438182"/>
                <a:gd name="connsiteX4" fmla="*/ 250740 w 313413"/>
                <a:gd name="connsiteY4" fmla="*/ 206911 h 1438182"/>
                <a:gd name="connsiteX5" fmla="*/ 200636 w 313413"/>
                <a:gd name="connsiteY5" fmla="*/ 344698 h 1438182"/>
                <a:gd name="connsiteX6" fmla="*/ 188110 w 313413"/>
                <a:gd name="connsiteY6" fmla="*/ 557640 h 1438182"/>
                <a:gd name="connsiteX7" fmla="*/ 200636 w 313413"/>
                <a:gd name="connsiteY7" fmla="*/ 783109 h 1438182"/>
                <a:gd name="connsiteX8" fmla="*/ 225688 w 313413"/>
                <a:gd name="connsiteY8" fmla="*/ 1121311 h 1438182"/>
                <a:gd name="connsiteX9" fmla="*/ 288318 w 313413"/>
                <a:gd name="connsiteY9" fmla="*/ 1371832 h 1438182"/>
                <a:gd name="connsiteX10" fmla="*/ 300844 w 313413"/>
                <a:gd name="connsiteY10" fmla="*/ 1434462 h 1438182"/>
                <a:gd name="connsiteX11" fmla="*/ 112953 w 313413"/>
                <a:gd name="connsiteY11" fmla="*/ 1421936 h 1438182"/>
                <a:gd name="connsiteX12" fmla="*/ 12745 w 313413"/>
                <a:gd name="connsiteY12" fmla="*/ 1421936 h 1438182"/>
                <a:gd name="connsiteX13" fmla="*/ 75375 w 313413"/>
                <a:gd name="connsiteY13" fmla="*/ 1196467 h 1438182"/>
                <a:gd name="connsiteX14" fmla="*/ 100427 w 313413"/>
                <a:gd name="connsiteY14" fmla="*/ 996051 h 1438182"/>
                <a:gd name="connsiteX15" fmla="*/ 125480 w 313413"/>
                <a:gd name="connsiteY15" fmla="*/ 795635 h 1438182"/>
                <a:gd name="connsiteX16" fmla="*/ 112953 w 313413"/>
                <a:gd name="connsiteY16" fmla="*/ 582692 h 1438182"/>
                <a:gd name="connsiteX17" fmla="*/ 75375 w 313413"/>
                <a:gd name="connsiteY17" fmla="*/ 307119 h 1438182"/>
                <a:gd name="connsiteX18" fmla="*/ 37797 w 313413"/>
                <a:gd name="connsiteY18" fmla="*/ 131755 h 1438182"/>
                <a:gd name="connsiteX19" fmla="*/ 219 w 313413"/>
                <a:gd name="connsiteY19" fmla="*/ 44073 h 1438182"/>
                <a:gd name="connsiteX20" fmla="*/ 50323 w 313413"/>
                <a:gd name="connsiteY20" fmla="*/ 6495 h 143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413" h="1438182">
                  <a:moveTo>
                    <a:pt x="50323" y="6495"/>
                  </a:moveTo>
                  <a:cubicBezTo>
                    <a:pt x="89989" y="232"/>
                    <a:pt x="238214" y="6495"/>
                    <a:pt x="238214" y="6495"/>
                  </a:cubicBezTo>
                  <a:cubicBezTo>
                    <a:pt x="279967" y="6495"/>
                    <a:pt x="292493" y="-8119"/>
                    <a:pt x="300844" y="6495"/>
                  </a:cubicBezTo>
                  <a:cubicBezTo>
                    <a:pt x="309195" y="21109"/>
                    <a:pt x="296669" y="60774"/>
                    <a:pt x="288318" y="94177"/>
                  </a:cubicBezTo>
                  <a:cubicBezTo>
                    <a:pt x="279967" y="127580"/>
                    <a:pt x="265354" y="165158"/>
                    <a:pt x="250740" y="206911"/>
                  </a:cubicBezTo>
                  <a:cubicBezTo>
                    <a:pt x="236126" y="248665"/>
                    <a:pt x="211074" y="286243"/>
                    <a:pt x="200636" y="344698"/>
                  </a:cubicBezTo>
                  <a:cubicBezTo>
                    <a:pt x="190198" y="403153"/>
                    <a:pt x="188110" y="484572"/>
                    <a:pt x="188110" y="557640"/>
                  </a:cubicBezTo>
                  <a:cubicBezTo>
                    <a:pt x="188110" y="630708"/>
                    <a:pt x="194373" y="689164"/>
                    <a:pt x="200636" y="783109"/>
                  </a:cubicBezTo>
                  <a:cubicBezTo>
                    <a:pt x="206899" y="877054"/>
                    <a:pt x="211074" y="1023191"/>
                    <a:pt x="225688" y="1121311"/>
                  </a:cubicBezTo>
                  <a:cubicBezTo>
                    <a:pt x="240302" y="1219431"/>
                    <a:pt x="275792" y="1319640"/>
                    <a:pt x="288318" y="1371832"/>
                  </a:cubicBezTo>
                  <a:cubicBezTo>
                    <a:pt x="300844" y="1424024"/>
                    <a:pt x="330072" y="1426111"/>
                    <a:pt x="300844" y="1434462"/>
                  </a:cubicBezTo>
                  <a:cubicBezTo>
                    <a:pt x="271617" y="1442813"/>
                    <a:pt x="160969" y="1424024"/>
                    <a:pt x="112953" y="1421936"/>
                  </a:cubicBezTo>
                  <a:cubicBezTo>
                    <a:pt x="64937" y="1419848"/>
                    <a:pt x="19008" y="1459514"/>
                    <a:pt x="12745" y="1421936"/>
                  </a:cubicBezTo>
                  <a:cubicBezTo>
                    <a:pt x="6482" y="1384358"/>
                    <a:pt x="60761" y="1267448"/>
                    <a:pt x="75375" y="1196467"/>
                  </a:cubicBezTo>
                  <a:cubicBezTo>
                    <a:pt x="89989" y="1125486"/>
                    <a:pt x="100427" y="996051"/>
                    <a:pt x="100427" y="996051"/>
                  </a:cubicBezTo>
                  <a:cubicBezTo>
                    <a:pt x="108778" y="929246"/>
                    <a:pt x="123392" y="864528"/>
                    <a:pt x="125480" y="795635"/>
                  </a:cubicBezTo>
                  <a:cubicBezTo>
                    <a:pt x="127568" y="726742"/>
                    <a:pt x="121304" y="664111"/>
                    <a:pt x="112953" y="582692"/>
                  </a:cubicBezTo>
                  <a:cubicBezTo>
                    <a:pt x="104602" y="501273"/>
                    <a:pt x="87901" y="382275"/>
                    <a:pt x="75375" y="307119"/>
                  </a:cubicBezTo>
                  <a:cubicBezTo>
                    <a:pt x="62849" y="231963"/>
                    <a:pt x="50323" y="175596"/>
                    <a:pt x="37797" y="131755"/>
                  </a:cubicBezTo>
                  <a:cubicBezTo>
                    <a:pt x="25271" y="87914"/>
                    <a:pt x="2307" y="71213"/>
                    <a:pt x="219" y="44073"/>
                  </a:cubicBezTo>
                  <a:cubicBezTo>
                    <a:pt x="-1869" y="16933"/>
                    <a:pt x="10657" y="12758"/>
                    <a:pt x="50323" y="6495"/>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37" name="Ευθύγραμμο βέλος σύνδεσης 36"/>
            <p:cNvCxnSpPr/>
            <p:nvPr/>
          </p:nvCxnSpPr>
          <p:spPr>
            <a:xfrm>
              <a:off x="2195736" y="4221088"/>
              <a:ext cx="252028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1857617" y="4214703"/>
              <a:ext cx="423247" cy="8384"/>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flipH="1">
              <a:off x="3342542" y="4221088"/>
              <a:ext cx="521146" cy="236003"/>
            </a:xfrm>
            <a:prstGeom prst="straightConnector1">
              <a:avLst/>
            </a:prstGeom>
            <a:ln w="34925">
              <a:solidFill>
                <a:schemeClr val="tx1"/>
              </a:solidFill>
              <a:prstDash val="dash"/>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2456053" y="4451422"/>
              <a:ext cx="886489" cy="282406"/>
            </a:xfrm>
            <a:prstGeom prst="line">
              <a:avLst/>
            </a:prstGeom>
            <a:ln w="38100">
              <a:solidFill>
                <a:schemeClr val="tx1"/>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47" name="Ευθεία γραμμή σύνδεσης 46"/>
            <p:cNvCxnSpPr/>
            <p:nvPr/>
          </p:nvCxnSpPr>
          <p:spPr>
            <a:xfrm>
              <a:off x="1702046" y="4765823"/>
              <a:ext cx="3157986" cy="129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63714" y="4819852"/>
              <a:ext cx="2304256" cy="400110"/>
            </a:xfrm>
            <a:prstGeom prst="rect">
              <a:avLst/>
            </a:prstGeom>
            <a:noFill/>
          </p:spPr>
          <p:txBody>
            <a:bodyPr wrap="square" rtlCol="0">
              <a:spAutoFit/>
            </a:bodyPr>
            <a:lstStyle/>
            <a:p>
              <a:r>
                <a:rPr lang="en-US" sz="2000" dirty="0" smtClean="0">
                  <a:solidFill>
                    <a:prstClr val="black"/>
                  </a:solidFill>
                  <a:latin typeface="Calibri"/>
                </a:rPr>
                <a:t>F’ </a:t>
              </a:r>
              <a:r>
                <a:rPr lang="el-GR" sz="2000" dirty="0" smtClean="0">
                  <a:solidFill>
                    <a:prstClr val="black"/>
                  </a:solidFill>
                  <a:latin typeface="Calibri"/>
                </a:rPr>
                <a:t>για κάθε φακό</a:t>
              </a:r>
              <a:endParaRPr lang="el-GR" sz="2000" dirty="0">
                <a:solidFill>
                  <a:prstClr val="black"/>
                </a:solidFill>
                <a:latin typeface="Calibri"/>
              </a:endParaRPr>
            </a:p>
          </p:txBody>
        </p:sp>
        <p:sp>
          <p:nvSpPr>
            <p:cNvPr id="51" name="Έλλειψη 50"/>
            <p:cNvSpPr/>
            <p:nvPr/>
          </p:nvSpPr>
          <p:spPr>
            <a:xfrm>
              <a:off x="3893228" y="4203994"/>
              <a:ext cx="174742" cy="10972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2" name="Ορθογώνιο 51"/>
            <p:cNvSpPr/>
            <p:nvPr/>
          </p:nvSpPr>
          <p:spPr>
            <a:xfrm>
              <a:off x="3980599" y="5166220"/>
              <a:ext cx="364440" cy="134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53" name="Ευθεία γραμμή σύνδεσης 52"/>
            <p:cNvCxnSpPr/>
            <p:nvPr/>
          </p:nvCxnSpPr>
          <p:spPr>
            <a:xfrm>
              <a:off x="2060104" y="2357264"/>
              <a:ext cx="66880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a:endCxn id="51" idx="5"/>
            </p:cNvCxnSpPr>
            <p:nvPr/>
          </p:nvCxnSpPr>
          <p:spPr>
            <a:xfrm flipV="1">
              <a:off x="3912096" y="5140525"/>
              <a:ext cx="130284" cy="256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Ορθογώνιο 59"/>
          <p:cNvSpPr/>
          <p:nvPr/>
        </p:nvSpPr>
        <p:spPr>
          <a:xfrm>
            <a:off x="2541213" y="5934968"/>
            <a:ext cx="4374852" cy="400110"/>
          </a:xfrm>
          <a:prstGeom prst="rect">
            <a:avLst/>
          </a:prstGeom>
        </p:spPr>
        <p:txBody>
          <a:bodyPr wrap="none">
            <a:spAutoFit/>
          </a:bodyPr>
          <a:lstStyle/>
          <a:p>
            <a:pPr algn="ctr">
              <a:spcBef>
                <a:spcPct val="50000"/>
              </a:spcBef>
            </a:pPr>
            <a:r>
              <a:rPr lang="el-GR" sz="2000" dirty="0">
                <a:solidFill>
                  <a:prstClr val="black"/>
                </a:solidFill>
                <a:latin typeface="Calibri"/>
                <a:cs typeface="Arial" panose="020B0604020202020204" pitchFamily="34" charset="0"/>
              </a:rPr>
              <a:t>Τοποθέτηση φακών για εξουδετέρωση</a:t>
            </a:r>
            <a:r>
              <a:rPr lang="el-GR" sz="2000" dirty="0">
                <a:solidFill>
                  <a:prstClr val="black"/>
                </a:solidFill>
                <a:latin typeface="Calibri"/>
              </a:rPr>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6306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333399"/>
                </a:solidFill>
              </a:rPr>
              <a:t>Προσδιορισμός Του </a:t>
            </a:r>
            <a:r>
              <a:rPr lang="el-GR" dirty="0" err="1" smtClean="0">
                <a:solidFill>
                  <a:srgbClr val="333399"/>
                </a:solidFill>
              </a:rPr>
              <a:t>Προσήμου</a:t>
            </a:r>
            <a:endParaRPr lang="el-GR" dirty="0">
              <a:solidFill>
                <a:srgbClr val="333399"/>
              </a:solidFill>
            </a:endParaRPr>
          </a:p>
        </p:txBody>
      </p:sp>
      <p:grpSp>
        <p:nvGrpSpPr>
          <p:cNvPr id="21" name="Ομάδα 20" title="Προσδιορισμός Του Προσήμου"/>
          <p:cNvGrpSpPr/>
          <p:nvPr/>
        </p:nvGrpSpPr>
        <p:grpSpPr>
          <a:xfrm>
            <a:off x="1403648" y="908720"/>
            <a:ext cx="5243392" cy="3524544"/>
            <a:chOff x="1776880" y="1056584"/>
            <a:chExt cx="5243392" cy="3524544"/>
          </a:xfrm>
        </p:grpSpPr>
        <p:cxnSp>
          <p:nvCxnSpPr>
            <p:cNvPr id="7" name="Ευθύγραμμο βέλος σύνδεσης 6"/>
            <p:cNvCxnSpPr/>
            <p:nvPr/>
          </p:nvCxnSpPr>
          <p:spPr>
            <a:xfrm>
              <a:off x="2555776" y="2204864"/>
              <a:ext cx="11521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2411760" y="2276872"/>
              <a:ext cx="11521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V="1">
              <a:off x="4860032" y="1772816"/>
              <a:ext cx="0" cy="2808312"/>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3563888" y="3356992"/>
              <a:ext cx="2592288" cy="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76880" y="1804754"/>
              <a:ext cx="648072" cy="400110"/>
            </a:xfrm>
            <a:prstGeom prst="rect">
              <a:avLst/>
            </a:prstGeom>
            <a:noFill/>
          </p:spPr>
          <p:txBody>
            <a:bodyPr wrap="square" rtlCol="0">
              <a:spAutoFit/>
            </a:bodyPr>
            <a:lstStyle/>
            <a:p>
              <a:r>
                <a:rPr lang="el-GR" sz="2000" dirty="0" smtClean="0">
                  <a:solidFill>
                    <a:prstClr val="black"/>
                  </a:solidFill>
                  <a:latin typeface="Calibri"/>
                </a:rPr>
                <a:t>φως</a:t>
              </a:r>
              <a:endParaRPr lang="el-GR" sz="2000" dirty="0">
                <a:solidFill>
                  <a:prstClr val="black"/>
                </a:solidFill>
                <a:latin typeface="Calibri"/>
              </a:endParaRPr>
            </a:p>
          </p:txBody>
        </p:sp>
        <p:sp>
          <p:nvSpPr>
            <p:cNvPr id="17" name="TextBox 16"/>
            <p:cNvSpPr txBox="1"/>
            <p:nvPr/>
          </p:nvSpPr>
          <p:spPr>
            <a:xfrm>
              <a:off x="4644008" y="1056584"/>
              <a:ext cx="648072" cy="400110"/>
            </a:xfrm>
            <a:prstGeom prst="rect">
              <a:avLst/>
            </a:prstGeom>
            <a:noFill/>
          </p:spPr>
          <p:txBody>
            <a:bodyPr wrap="square" rtlCol="0">
              <a:spAutoFit/>
            </a:bodyPr>
            <a:lstStyle/>
            <a:p>
              <a:r>
                <a:rPr lang="el-GR" sz="2000" dirty="0" smtClean="0">
                  <a:solidFill>
                    <a:prstClr val="black"/>
                  </a:solidFill>
                  <a:latin typeface="Calibri"/>
                </a:rPr>
                <a:t>(+)</a:t>
              </a:r>
              <a:endParaRPr lang="el-GR" sz="2000" dirty="0">
                <a:solidFill>
                  <a:prstClr val="black"/>
                </a:solidFill>
                <a:latin typeface="Calibri"/>
              </a:endParaRPr>
            </a:p>
          </p:txBody>
        </p:sp>
        <p:sp>
          <p:nvSpPr>
            <p:cNvPr id="18" name="TextBox 17"/>
            <p:cNvSpPr txBox="1"/>
            <p:nvPr/>
          </p:nvSpPr>
          <p:spPr>
            <a:xfrm>
              <a:off x="6372200" y="3356992"/>
              <a:ext cx="648072" cy="400110"/>
            </a:xfrm>
            <a:prstGeom prst="rect">
              <a:avLst/>
            </a:prstGeom>
            <a:noFill/>
          </p:spPr>
          <p:txBody>
            <a:bodyPr wrap="square" rtlCol="0">
              <a:spAutoFit/>
            </a:bodyPr>
            <a:lstStyle/>
            <a:p>
              <a:r>
                <a:rPr lang="el-GR" sz="2000" dirty="0" smtClean="0">
                  <a:solidFill>
                    <a:prstClr val="black"/>
                  </a:solidFill>
                  <a:latin typeface="Calibri"/>
                </a:rPr>
                <a:t>(+)</a:t>
              </a:r>
              <a:endParaRPr lang="el-GR" sz="2000" dirty="0">
                <a:solidFill>
                  <a:prstClr val="black"/>
                </a:solidFill>
                <a:latin typeface="Calibri"/>
              </a:endParaRPr>
            </a:p>
          </p:txBody>
        </p:sp>
        <p:sp>
          <p:nvSpPr>
            <p:cNvPr id="19" name="TextBox 18"/>
            <p:cNvSpPr txBox="1"/>
            <p:nvPr/>
          </p:nvSpPr>
          <p:spPr>
            <a:xfrm>
              <a:off x="3239852" y="3388225"/>
              <a:ext cx="648072" cy="400110"/>
            </a:xfrm>
            <a:prstGeom prst="rect">
              <a:avLst/>
            </a:prstGeom>
            <a:noFill/>
          </p:spPr>
          <p:txBody>
            <a:bodyPr wrap="square" rtlCol="0">
              <a:spAutoFit/>
            </a:bodyPr>
            <a:lstStyle/>
            <a:p>
              <a:r>
                <a:rPr lang="el-GR" sz="2000" dirty="0" smtClean="0">
                  <a:solidFill>
                    <a:prstClr val="black"/>
                  </a:solidFill>
                  <a:latin typeface="Calibri"/>
                </a:rPr>
                <a:t>(-)</a:t>
              </a:r>
              <a:endParaRPr lang="el-GR" sz="2000" dirty="0">
                <a:solidFill>
                  <a:prstClr val="black"/>
                </a:solidFill>
                <a:latin typeface="Calibri"/>
              </a:endParaRPr>
            </a:p>
          </p:txBody>
        </p:sp>
      </p:grpSp>
      <p:sp>
        <p:nvSpPr>
          <p:cNvPr id="20" name="Θέση περιεχομένου 19"/>
          <p:cNvSpPr>
            <a:spLocks noGrp="1"/>
          </p:cNvSpPr>
          <p:nvPr>
            <p:ph idx="1"/>
          </p:nvPr>
        </p:nvSpPr>
        <p:spPr>
          <a:xfrm>
            <a:off x="323528" y="4526484"/>
            <a:ext cx="8656476" cy="1937688"/>
          </a:xfrm>
        </p:spPr>
        <p:txBody>
          <a:bodyPr>
            <a:noAutofit/>
          </a:bodyPr>
          <a:lstStyle/>
          <a:p>
            <a:pPr marL="0" indent="0">
              <a:buNone/>
            </a:pPr>
            <a:r>
              <a:rPr lang="el-GR" sz="2400" dirty="0" smtClean="0"/>
              <a:t>Όπως φαίνεται και στο πιο πάνω σχήμα, η πορεία του φωτός λαμβάνεται σαν κανόνας απ’ τα αριστερά προς τα δεξιά. Όλες οι μετρήσεις στην αριστερή πλευρά του φακού θεωρούνται αρνητικές, ενώ στη δεξιά πλευρά του θετικές. Κάτω από τον οπτικό άξονα θεωρούνται αρνητικές και πάνω από τον άξονα θετικές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323633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2938123f4dcc89fa23184abd2fe989239bdb9dc"/>
  <p:tag name="ISPRING_RESOURCE_PATHS_HASH_PRESENTER" val="38b750caf534efb39c8d678c4818cd67d747ad"/>
</p:tagLst>
</file>

<file path=ppt/theme/theme1.xml><?xml version="1.0" encoding="utf-8"?>
<a:theme xmlns:a="http://schemas.openxmlformats.org/drawingml/2006/main" name="OC_template_updated">
  <a:themeElements>
    <a:clrScheme name="Προσαρμοσμένο 1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TotalTime>
  <Words>834</Words>
  <Application>Microsoft Office PowerPoint</Application>
  <PresentationFormat>On-screen Show (4:3)</PresentationFormat>
  <Paragraphs>115</Paragraphs>
  <Slides>14</Slides>
  <Notes>7</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OC_template_updated</vt:lpstr>
      <vt:lpstr>1_OC_template_updated</vt:lpstr>
      <vt:lpstr>2_OC_template_updated</vt:lpstr>
      <vt:lpstr>Ιστορία και Οπτική του Γυαλιού</vt:lpstr>
      <vt:lpstr>Οι Κινήσεις Του Ειδώλου Σε Θετικό (+) Φακό</vt:lpstr>
      <vt:lpstr>Οι Κινήσεις Του Ειδώλου Σε Αρνητικό (-) Φακό</vt:lpstr>
      <vt:lpstr>Οι Κινήσεις Του Ειδώλου Σε Αστιγματικό Φακό</vt:lpstr>
      <vt:lpstr>Εξουδετέρωση Σφαιροκυλινδρικών Φακών </vt:lpstr>
      <vt:lpstr>Εξουδετέρωση Σφαιρικών Φακών </vt:lpstr>
      <vt:lpstr>Προσδιορισμός Του Προσήμου</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40</cp:revision>
  <dcterms:created xsi:type="dcterms:W3CDTF">2013-03-04T13:35:19Z</dcterms:created>
  <dcterms:modified xsi:type="dcterms:W3CDTF">2015-03-17T13:56:18Z</dcterms:modified>
</cp:coreProperties>
</file>