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6"/>
  </p:notesMasterIdLst>
  <p:handoutMasterIdLst>
    <p:handoutMasterId r:id="rId17"/>
  </p:handoutMasterIdLst>
  <p:sldIdLst>
    <p:sldId id="256" r:id="rId3"/>
    <p:sldId id="267" r:id="rId4"/>
    <p:sldId id="268" r:id="rId5"/>
    <p:sldId id="269" r:id="rId6"/>
    <p:sldId id="270" r:id="rId7"/>
    <p:sldId id="271" r:id="rId8"/>
    <p:sldId id="257" r:id="rId9"/>
    <p:sldId id="262" r:id="rId10"/>
    <p:sldId id="264" r:id="rId11"/>
    <p:sldId id="272" r:id="rId12"/>
    <p:sldId id="273" r:id="rId13"/>
    <p:sldId id="266" r:id="rId14"/>
    <p:sldId id="261" r:id="rId15"/>
  </p:sldIdLst>
  <p:sldSz cx="9144000" cy="6858000" type="screen4x3"/>
  <p:notesSz cx="7104063" cy="10234613"/>
  <p:custDataLst>
    <p:tags r:id="rId1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14991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lvl1pPr>
              <a:defRPr sz="3600" b="1">
                <a:solidFill>
                  <a:srgbClr val="004A82"/>
                </a:solidFill>
              </a:defRPr>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buFont typeface="Courier New"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4337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21398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84911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5235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4294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45954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3509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6982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99266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3738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046FC6-4DD2-443D-9F9D-64BC4C0DB778}" type="datetimeFigureOut">
              <a:rPr lang="el-GR" smtClean="0">
                <a:solidFill>
                  <a:prstClr val="black">
                    <a:tint val="75000"/>
                  </a:prstClr>
                </a:solidFill>
                <a:latin typeface="Calibri"/>
              </a:rPr>
              <a:pPr fontAlgn="auto">
                <a:spcBef>
                  <a:spcPts val="0"/>
                </a:spcBef>
                <a:spcAft>
                  <a:spcPts val="0"/>
                </a:spcAft>
              </a:pPr>
              <a:t>2/3/2015</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F6B951-FCCA-4429-9B82-9232351FAC74}"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7868027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Λήψης Βιολογικών Υλικών</a:t>
            </a:r>
            <a:r>
              <a:rPr lang="en-US" sz="3600" b="1" dirty="0" smtClean="0">
                <a:solidFill>
                  <a:schemeClr val="tx1"/>
                </a:solidFill>
                <a:latin typeface="+mn-lt"/>
              </a:rPr>
              <a:t> </a:t>
            </a:r>
            <a:r>
              <a:rPr lang="en-US" sz="3600" b="1" dirty="0" smtClean="0">
                <a:solidFill>
                  <a:schemeClr val="tx1"/>
                </a:solidFill>
                <a:latin typeface="+mn-lt"/>
              </a:rPr>
              <a:t>(E)</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lnSpcReduction="20000"/>
          </a:bodyPr>
          <a:lstStyle/>
          <a:p>
            <a:pPr>
              <a:spcBef>
                <a:spcPts val="0"/>
              </a:spcBef>
              <a:spcAft>
                <a:spcPts val="2400"/>
              </a:spcAft>
            </a:pPr>
            <a:r>
              <a:rPr lang="el-GR" sz="2800" b="1" dirty="0" smtClean="0"/>
              <a:t>Ενότητα 10</a:t>
            </a:r>
            <a:r>
              <a:rPr lang="el-GR" sz="2800" dirty="0" smtClean="0"/>
              <a:t>:</a:t>
            </a:r>
            <a:r>
              <a:rPr lang="en-US" sz="2800" dirty="0" smtClean="0"/>
              <a:t> </a:t>
            </a:r>
            <a:r>
              <a:rPr lang="el-GR" sz="2800" dirty="0" smtClean="0"/>
              <a:t>Λήψη αίματος για αιμοδοσία (Έλεγχοι πριν την αιμοδοσία)</a:t>
            </a:r>
            <a:endParaRPr lang="en-US" sz="2800" dirty="0" smtClean="0"/>
          </a:p>
          <a:p>
            <a:r>
              <a:rPr lang="el-GR" sz="2400" dirty="0"/>
              <a:t>Αναστάσιος </a:t>
            </a:r>
            <a:r>
              <a:rPr lang="el-GR" sz="2400" dirty="0" err="1"/>
              <a:t>Κριεμπάρδης</a:t>
            </a:r>
            <a:endParaRPr lang="el-GR" sz="2400" dirty="0"/>
          </a:p>
          <a:p>
            <a:r>
              <a:rPr lang="el-GR" sz="2400" dirty="0"/>
              <a:t>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05183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11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Έλεγχοι πριν την αιμοδοσία </a:t>
            </a:r>
            <a:r>
              <a:rPr lang="el-GR" sz="3000" b="0" dirty="0" smtClean="0"/>
              <a:t>1/5</a:t>
            </a:r>
            <a:endParaRPr lang="el-GR" sz="3000" b="0" dirty="0"/>
          </a:p>
        </p:txBody>
      </p:sp>
      <p:sp>
        <p:nvSpPr>
          <p:cNvPr id="5" name="4 - Θέση περιεχομένου"/>
          <p:cNvSpPr>
            <a:spLocks noGrp="1"/>
          </p:cNvSpPr>
          <p:nvPr>
            <p:ph idx="1"/>
          </p:nvPr>
        </p:nvSpPr>
        <p:spPr/>
        <p:txBody>
          <a:bodyPr>
            <a:normAutofit/>
          </a:bodyPr>
          <a:lstStyle/>
          <a:p>
            <a:r>
              <a:rPr lang="el-GR" dirty="0" smtClean="0"/>
              <a:t>Οι ασκοί αίματος ελέγχονται για σημεία φθοράς ή ελαττώματα, τόσο πριν τη χρήση, όσο και κατά τη διάρκεια της αιμοδοσίας.</a:t>
            </a:r>
          </a:p>
          <a:p>
            <a:r>
              <a:rPr lang="el-GR" dirty="0" smtClean="0"/>
              <a:t>Γίνεται έλεγχος της περιοχής του </a:t>
            </a:r>
            <a:r>
              <a:rPr lang="el-GR" dirty="0" err="1" smtClean="0"/>
              <a:t>περιέκτη</a:t>
            </a:r>
            <a:r>
              <a:rPr lang="el-GR" dirty="0" smtClean="0"/>
              <a:t> πίσω από την ετικέτα.</a:t>
            </a:r>
          </a:p>
          <a:p>
            <a:r>
              <a:rPr lang="el-GR" dirty="0" smtClean="0"/>
              <a:t>Απαραίτητη θεωρείται η μακροσκοπική παρατήρηση του αντιπηκτικού/συντηρητικού διαλύματος για τυχόν ιζήματα ή χρωματισμούς.</a:t>
            </a:r>
          </a:p>
        </p:txBody>
      </p:sp>
    </p:spTree>
    <p:extLst>
      <p:ext uri="{BB962C8B-B14F-4D97-AF65-F5344CB8AC3E}">
        <p14:creationId xmlns:p14="http://schemas.microsoft.com/office/powerpoint/2010/main" val="103590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Έλεγχοι πριν την αιμοδοσία </a:t>
            </a:r>
            <a:r>
              <a:rPr lang="el-GR" sz="3000" b="0" dirty="0" smtClean="0"/>
              <a:t>2/5</a:t>
            </a:r>
            <a:endParaRPr lang="el-GR" sz="3000" b="0" dirty="0"/>
          </a:p>
        </p:txBody>
      </p:sp>
      <p:sp>
        <p:nvSpPr>
          <p:cNvPr id="5" name="4 - Θέση περιεχομένου"/>
          <p:cNvSpPr>
            <a:spLocks noGrp="1"/>
          </p:cNvSpPr>
          <p:nvPr>
            <p:ph idx="1"/>
          </p:nvPr>
        </p:nvSpPr>
        <p:spPr/>
        <p:txBody>
          <a:bodyPr>
            <a:normAutofit/>
          </a:bodyPr>
          <a:lstStyle/>
          <a:p>
            <a:r>
              <a:rPr lang="el-GR" dirty="0" smtClean="0"/>
              <a:t>Αδικαιολόγητος αποχρωματισμός ή παρουσία υγρασίας στην επιφάνεια του ασκού ή στην ετικέτα μετά την αφαίρεση από τη συσκευασία υποδηλώνει διαρροή λόγω κάποιου ελαττώματος. Η παρατήρηση υγρασίας σε όλους τους ασκούς της συσκευασίας υποδηλώνει πρόβλημα σε όλους τους ασκούς.</a:t>
            </a:r>
            <a:endParaRPr lang="el-GR" dirty="0"/>
          </a:p>
        </p:txBody>
      </p:sp>
    </p:spTree>
    <p:extLst>
      <p:ext uri="{BB962C8B-B14F-4D97-AF65-F5344CB8AC3E}">
        <p14:creationId xmlns:p14="http://schemas.microsoft.com/office/powerpoint/2010/main" val="333830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Έλεγχοι πριν την αιμοδοσία </a:t>
            </a:r>
            <a:r>
              <a:rPr lang="el-GR" sz="3000" b="0" dirty="0" smtClean="0"/>
              <a:t>3/5</a:t>
            </a:r>
            <a:endParaRPr lang="el-GR" sz="3000" b="0" dirty="0"/>
          </a:p>
        </p:txBody>
      </p:sp>
      <p:sp>
        <p:nvSpPr>
          <p:cNvPr id="5" name="4 - Θέση περιεχομένου"/>
          <p:cNvSpPr>
            <a:spLocks noGrp="1"/>
          </p:cNvSpPr>
          <p:nvPr>
            <p:ph idx="1"/>
          </p:nvPr>
        </p:nvSpPr>
        <p:spPr/>
        <p:txBody>
          <a:bodyPr>
            <a:normAutofit/>
          </a:bodyPr>
          <a:lstStyle/>
          <a:p>
            <a:r>
              <a:rPr lang="el-GR" dirty="0" smtClean="0"/>
              <a:t>Κατά τη διάρκεια της αιμοδοσίας τοποθετούνται στον </a:t>
            </a:r>
            <a:r>
              <a:rPr lang="el-GR" dirty="0" err="1" smtClean="0"/>
              <a:t>περιέκτη</a:t>
            </a:r>
            <a:r>
              <a:rPr lang="el-GR" dirty="0" smtClean="0"/>
              <a:t> αίματος, στα </a:t>
            </a:r>
            <a:r>
              <a:rPr lang="el-GR" dirty="0" err="1" smtClean="0"/>
              <a:t>συνοδά</a:t>
            </a:r>
            <a:r>
              <a:rPr lang="el-GR" dirty="0" smtClean="0"/>
              <a:t> σωληνάρια για τις εργαστηριακές δοκιμασίες και στο ιστορικό του αιμοδότη γραμμωτός κώδικας (</a:t>
            </a:r>
            <a:r>
              <a:rPr lang="en-US" dirty="0" smtClean="0"/>
              <a:t>barcode</a:t>
            </a:r>
            <a:r>
              <a:rPr lang="el-GR" dirty="0" smtClean="0"/>
              <a:t>). Με αυτόν τον τρόπο η αιμοδοσία, καθώς και ο αιμοδότης </a:t>
            </a:r>
            <a:r>
              <a:rPr lang="el-GR" dirty="0" err="1" smtClean="0"/>
              <a:t>ταυτοποιούνται</a:t>
            </a:r>
            <a:r>
              <a:rPr lang="el-GR" dirty="0" smtClean="0"/>
              <a:t> μονοσήμαντα (μοναδιαία). Ο γραμμωτός κώδικας στις ετικέτες επιτρέπει την πλήρη εξιχνίαση όλων των συναφών στοιχείων καταχωρημένα από τη νοσοκομειακή υπηρεσία αιμοδοσίας σχετικά με την αιμοδοσία, αλλά και με τον αιμοδότη (</a:t>
            </a:r>
            <a:r>
              <a:rPr lang="el-GR" dirty="0" err="1" smtClean="0"/>
              <a:t>ανιχνευσιμότητα</a:t>
            </a:r>
            <a:r>
              <a:rPr lang="el-GR" dirty="0" smtClean="0"/>
              <a:t>).</a:t>
            </a:r>
          </a:p>
        </p:txBody>
      </p:sp>
    </p:spTree>
    <p:extLst>
      <p:ext uri="{BB962C8B-B14F-4D97-AF65-F5344CB8AC3E}">
        <p14:creationId xmlns:p14="http://schemas.microsoft.com/office/powerpoint/2010/main" val="297059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Έλεγχοι πριν την αιμοδοσία </a:t>
            </a:r>
            <a:r>
              <a:rPr lang="el-GR" sz="3000" b="0" dirty="0" smtClean="0"/>
              <a:t>4/5</a:t>
            </a:r>
            <a:endParaRPr lang="el-GR" sz="3000" b="0" dirty="0"/>
          </a:p>
        </p:txBody>
      </p:sp>
      <p:sp>
        <p:nvSpPr>
          <p:cNvPr id="5" name="4 - Θέση περιεχομένου"/>
          <p:cNvSpPr>
            <a:spLocks noGrp="1"/>
          </p:cNvSpPr>
          <p:nvPr>
            <p:ph idx="1"/>
          </p:nvPr>
        </p:nvSpPr>
        <p:spPr/>
        <p:txBody>
          <a:bodyPr>
            <a:normAutofit/>
          </a:bodyPr>
          <a:lstStyle/>
          <a:p>
            <a:r>
              <a:rPr lang="el-GR" dirty="0" smtClean="0"/>
              <a:t>Τα στοιχεία ταυτότητας του αιμοδότη ελέγχονται με ιδιαίτερη προσοχή και συγκρίνονται με το γραμμωτό κώδικα που δόθηκε από τον ιατρό του ιστορικού για τη συγκεκριμένη αιμοδοσία.</a:t>
            </a:r>
          </a:p>
        </p:txBody>
      </p:sp>
      <p:pic>
        <p:nvPicPr>
          <p:cNvPr id="6" name="Picture 7" descr="P1303_29-12-10"/>
          <p:cNvPicPr>
            <a:picLocks noChangeAspect="1" noChangeArrowheads="1"/>
          </p:cNvPicPr>
          <p:nvPr/>
        </p:nvPicPr>
        <p:blipFill>
          <a:blip r:embed="rId2" cstate="print"/>
          <a:srcRect l="53748" t="30000" r="8127" b="42918"/>
          <a:stretch>
            <a:fillRect/>
          </a:stretch>
        </p:blipFill>
        <p:spPr bwMode="auto">
          <a:xfrm>
            <a:off x="2288381" y="3501008"/>
            <a:ext cx="4567238" cy="2433637"/>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801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Έλεγχοι πριν την </a:t>
            </a:r>
            <a:r>
              <a:rPr lang="el-GR" smtClean="0"/>
              <a:t>αιμοδοσία </a:t>
            </a:r>
            <a:r>
              <a:rPr lang="el-GR" sz="3000" b="0" smtClean="0"/>
              <a:t>5/5</a:t>
            </a:r>
            <a:endParaRPr lang="el-GR" sz="3000" b="0" dirty="0"/>
          </a:p>
        </p:txBody>
      </p:sp>
      <p:sp>
        <p:nvSpPr>
          <p:cNvPr id="5" name="4 - Θέση περιεχομένου"/>
          <p:cNvSpPr>
            <a:spLocks noGrp="1"/>
          </p:cNvSpPr>
          <p:nvPr>
            <p:ph idx="1"/>
          </p:nvPr>
        </p:nvSpPr>
        <p:spPr>
          <a:xfrm>
            <a:off x="457200" y="1600200"/>
            <a:ext cx="8435280" cy="5257800"/>
          </a:xfrm>
        </p:spPr>
        <p:txBody>
          <a:bodyPr>
            <a:normAutofit/>
          </a:bodyPr>
          <a:lstStyle/>
          <a:p>
            <a:r>
              <a:rPr lang="el-GR" dirty="0" smtClean="0"/>
              <a:t>Σύμφωνα με την Παγκόσμια Ένωση </a:t>
            </a:r>
            <a:r>
              <a:rPr lang="el-GR" dirty="0" err="1" smtClean="0"/>
              <a:t>Μεταγγισιοθεραπείας</a:t>
            </a:r>
            <a:r>
              <a:rPr lang="el-GR" dirty="0" smtClean="0"/>
              <a:t> </a:t>
            </a:r>
            <a:r>
              <a:rPr lang="el-GR" i="1" dirty="0" smtClean="0"/>
              <a:t>(</a:t>
            </a:r>
            <a:r>
              <a:rPr lang="en-US" i="1" dirty="0" smtClean="0"/>
              <a:t>International Society of Blood Transfusion</a:t>
            </a:r>
            <a:r>
              <a:rPr lang="el-GR" i="1" dirty="0" smtClean="0"/>
              <a:t>) </a:t>
            </a:r>
            <a:r>
              <a:rPr lang="en-US" dirty="0" smtClean="0"/>
              <a:t>o </a:t>
            </a:r>
            <a:r>
              <a:rPr lang="el-GR" dirty="0" smtClean="0"/>
              <a:t>γραμμωτός κώδικας είναι ένας μοναδικός αριθμός αποτελούμενος από δεκαέξι ψηφία. Τα πρώτα τέσσερα κωδικοποιούν τη νοσοκομειακή υπηρεσία προέλευσης του παραγώγου αίματος. Τα επόμενα δύο αναφέρονται στο έτος αιμοληψίας ενώ τα τελευταία δέκα στον αύξοντα αριθμό των παραγώγων της συγκεκριμένης νοσοκομειακής υπηρεσίας αιμοδοσίας. </a:t>
            </a:r>
          </a:p>
        </p:txBody>
      </p:sp>
    </p:spTree>
    <p:extLst>
      <p:ext uri="{BB962C8B-B14F-4D97-AF65-F5344CB8AC3E}">
        <p14:creationId xmlns:p14="http://schemas.microsoft.com/office/powerpoint/2010/main" val="183636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a:t>Κριεμπάρδης</a:t>
            </a:r>
            <a:r>
              <a:rPr lang="el-GR" sz="2000" dirty="0"/>
              <a:t> 2014</a:t>
            </a:r>
            <a:r>
              <a:rPr lang="el-GR" sz="2000" dirty="0" smtClean="0"/>
              <a:t>. </a:t>
            </a:r>
            <a:r>
              <a:rPr lang="el-GR" sz="2000" dirty="0"/>
              <a:t>Αναστάσιος </a:t>
            </a:r>
            <a:r>
              <a:rPr lang="el-GR" sz="2000" dirty="0" err="1"/>
              <a:t>Κριεμπάρδης</a:t>
            </a:r>
            <a:r>
              <a:rPr lang="el-GR" sz="2000" dirty="0"/>
              <a:t>. </a:t>
            </a:r>
            <a:r>
              <a:rPr lang="el-GR" sz="2000" dirty="0" smtClean="0"/>
              <a:t>«</a:t>
            </a:r>
            <a:r>
              <a:rPr lang="el-GR" sz="2000" dirty="0"/>
              <a:t>Τεχνικές Λήψης Βιολογικών </a:t>
            </a:r>
            <a:r>
              <a:rPr lang="el-GR" sz="2000" dirty="0" smtClean="0"/>
              <a:t>Υλικών</a:t>
            </a:r>
            <a:r>
              <a:rPr lang="en-US" sz="2000"/>
              <a:t> (E)</a:t>
            </a:r>
            <a:r>
              <a:rPr lang="el-GR" sz="2000" smtClean="0"/>
              <a:t>. </a:t>
            </a:r>
            <a:r>
              <a:rPr lang="el-GR" sz="2000" dirty="0" smtClean="0"/>
              <a:t>Ενότητα 10</a:t>
            </a:r>
            <a:r>
              <a:rPr lang="en-US" sz="2000" dirty="0" smtClean="0"/>
              <a:t>:</a:t>
            </a:r>
            <a:r>
              <a:rPr lang="el-GR" sz="2000" dirty="0"/>
              <a:t> Λήψη αίματος για αιμοδοσία (Έλεγχοι πριν την αιμοδοσία)».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TotalTime>
  <Words>882</Words>
  <Application>Microsoft Office PowerPoint</Application>
  <PresentationFormat>Προβολή στην οθόνη (4:3)</PresentationFormat>
  <Paragraphs>77</Paragraphs>
  <Slides>13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13</vt:i4>
      </vt:variant>
    </vt:vector>
  </HeadingPairs>
  <TitlesOfParts>
    <vt:vector size="15" baseType="lpstr">
      <vt:lpstr>OC_template_updated</vt:lpstr>
      <vt:lpstr>template</vt:lpstr>
      <vt:lpstr>Τεχνικές Λήψης Βιολογικών Υλικών (E)</vt:lpstr>
      <vt:lpstr>Έλεγχοι πριν την αιμοδοσία 1/5</vt:lpstr>
      <vt:lpstr>Έλεγχοι πριν την αιμοδοσία 2/5</vt:lpstr>
      <vt:lpstr>Έλεγχοι πριν την αιμοδοσία 3/5</vt:lpstr>
      <vt:lpstr>Έλεγχοι πριν την αιμοδοσία 4/5</vt:lpstr>
      <vt:lpstr>Έλεγχοι πριν την αιμοδοσία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 - E</dc:title>
  <dc:creator>opencourses@teiath.gr</dc:creator>
  <cp:lastModifiedBy>fkaram2</cp:lastModifiedBy>
  <cp:revision>3</cp:revision>
  <dcterms:created xsi:type="dcterms:W3CDTF">2014-10-07T08:33:29Z</dcterms:created>
  <dcterms:modified xsi:type="dcterms:W3CDTF">2015-03-02T08:02:19Z</dcterms:modified>
</cp:coreProperties>
</file>