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 id="2147483708" r:id="rId3"/>
  </p:sldMasterIdLst>
  <p:notesMasterIdLst>
    <p:notesMasterId r:id="rId28"/>
  </p:notesMasterIdLst>
  <p:handoutMasterIdLst>
    <p:handoutMasterId r:id="rId29"/>
  </p:handoutMasterIdLst>
  <p:sldIdLst>
    <p:sldId id="256" r:id="rId4"/>
    <p:sldId id="271" r:id="rId5"/>
    <p:sldId id="272" r:id="rId6"/>
    <p:sldId id="273" r:id="rId7"/>
    <p:sldId id="274" r:id="rId8"/>
    <p:sldId id="275" r:id="rId9"/>
    <p:sldId id="276" r:id="rId10"/>
    <p:sldId id="277" r:id="rId11"/>
    <p:sldId id="278" r:id="rId12"/>
    <p:sldId id="279" r:id="rId13"/>
    <p:sldId id="280" r:id="rId14"/>
    <p:sldId id="282" r:id="rId15"/>
    <p:sldId id="281" r:id="rId16"/>
    <p:sldId id="283" r:id="rId17"/>
    <p:sldId id="284" r:id="rId18"/>
    <p:sldId id="285" r:id="rId19"/>
    <p:sldId id="257" r:id="rId20"/>
    <p:sldId id="262" r:id="rId21"/>
    <p:sldId id="264" r:id="rId22"/>
    <p:sldId id="269" r:id="rId23"/>
    <p:sldId id="270" r:id="rId24"/>
    <p:sldId id="266" r:id="rId25"/>
    <p:sldId id="286" r:id="rId26"/>
    <p:sldId id="261" r:id="rId27"/>
  </p:sldIdLst>
  <p:sldSz cx="9144000" cy="6858000" type="screen4x3"/>
  <p:notesSz cx="7104063" cy="10234613"/>
  <p:custDataLst>
    <p:tags r:id="rId30"/>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varScale="1">
        <p:scale>
          <a:sx n="111" d="100"/>
          <a:sy n="111" d="100"/>
        </p:scale>
        <p:origin x="-1788" y="-78"/>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notesMaster" Target="notesMasters/notes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tags" Target="tags/tag1.xml"/><Relationship Id="rId8" Type="http://schemas.openxmlformats.org/officeDocument/2006/relationships/slide" Target="slides/slide5.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ECF9606-B6C5-4473-B4CE-756474D7E991}" type="doc">
      <dgm:prSet loTypeId="urn:microsoft.com/office/officeart/2005/8/layout/radial1" loCatId="relationship" qsTypeId="urn:microsoft.com/office/officeart/2005/8/quickstyle/simple1" qsCatId="simple" csTypeId="urn:microsoft.com/office/officeart/2005/8/colors/accent1_2" csCatId="accent1" phldr="1"/>
      <dgm:spPr/>
    </dgm:pt>
    <dgm:pt modelId="{02EEC3DA-1BF5-4DE4-B355-352EE65441E0}">
      <dgm:prSet/>
      <dgm:spPr>
        <a:solidFill>
          <a:schemeClr val="accent5">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Εισαγωγή Συστήματος </a:t>
          </a:r>
          <a:r>
            <a:rPr kumimoji="0" lang="en-US" altLang="el-GR"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HACCP</a:t>
          </a:r>
          <a:endParaRPr kumimoji="0" lang="en-US" altLang="el-GR" b="0" i="0" u="none" strike="noStrike" cap="none" normalizeH="0" baseline="0" dirty="0" smtClean="0">
            <a:ln>
              <a:noFill/>
            </a:ln>
            <a:solidFill>
              <a:schemeClr val="tx1"/>
            </a:solidFill>
            <a:effectLst/>
            <a:latin typeface="Arial" pitchFamily="34" charset="0"/>
            <a:cs typeface="Arial" pitchFamily="34" charset="0"/>
          </a:endParaRPr>
        </a:p>
      </dgm:t>
    </dgm:pt>
    <dgm:pt modelId="{A332F240-9B9E-48DC-BCE3-D09CFF9B3C33}" type="parTrans" cxnId="{51F5F00F-4DD2-49D8-BE2D-912E2489A8FA}">
      <dgm:prSet/>
      <dgm:spPr/>
      <dgm:t>
        <a:bodyPr/>
        <a:lstStyle/>
        <a:p>
          <a:endParaRPr lang="el-GR"/>
        </a:p>
      </dgm:t>
    </dgm:pt>
    <dgm:pt modelId="{30BFA004-E34D-4048-AC26-5176F95B0045}" type="sibTrans" cxnId="{51F5F00F-4DD2-49D8-BE2D-912E2489A8FA}">
      <dgm:prSet/>
      <dgm:spPr/>
      <dgm:t>
        <a:bodyPr/>
        <a:lstStyle/>
        <a:p>
          <a:endParaRPr lang="el-GR"/>
        </a:p>
      </dgm:t>
    </dgm:pt>
    <dgm:pt modelId="{4AA9F503-22B3-426D-8242-9CD3B71483D3}">
      <dgm:prSet/>
      <dgm:spPr>
        <a:solidFill>
          <a:schemeClr val="accent3">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Διαδικασίες Υγιεινής και Εκπαίδευσης</a:t>
          </a:r>
          <a:endParaRPr kumimoji="0" lang="el-GR" altLang="el-GR" b="0" i="0" u="none" strike="noStrike" cap="none" normalizeH="0" baseline="0" dirty="0" smtClean="0">
            <a:ln>
              <a:noFill/>
            </a:ln>
            <a:solidFill>
              <a:schemeClr val="tx1"/>
            </a:solidFill>
            <a:effectLst/>
            <a:latin typeface="Arial" pitchFamily="34" charset="0"/>
            <a:cs typeface="Arial" pitchFamily="34" charset="0"/>
          </a:endParaRPr>
        </a:p>
      </dgm:t>
    </dgm:pt>
    <dgm:pt modelId="{1EE1B2B5-E1CF-4B63-9AE3-1B7C76DF09F3}" type="parTrans" cxnId="{F01E8D43-0452-4235-BDD0-971FFEDD156C}">
      <dgm:prSet/>
      <dgm:spPr/>
      <dgm:t>
        <a:bodyPr/>
        <a:lstStyle/>
        <a:p>
          <a:endParaRPr lang="el-GR" dirty="0"/>
        </a:p>
      </dgm:t>
    </dgm:pt>
    <dgm:pt modelId="{48F6E7F2-6C37-4E58-B06F-B1263F2909C2}" type="sibTrans" cxnId="{F01E8D43-0452-4235-BDD0-971FFEDD156C}">
      <dgm:prSet/>
      <dgm:spPr/>
      <dgm:t>
        <a:bodyPr/>
        <a:lstStyle/>
        <a:p>
          <a:endParaRPr lang="el-GR"/>
        </a:p>
      </dgm:t>
    </dgm:pt>
    <dgm:pt modelId="{64610FCA-F65A-4DE8-928C-2E08BF6F96C0}">
      <dgm:prSet/>
      <dgm:spPr>
        <a:solidFill>
          <a:schemeClr val="accent4">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Ανάκληση </a:t>
          </a:r>
          <a:endParaRPr kumimoji="0" lang="el-GR" alt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&amp; </a:t>
          </a:r>
          <a:endParaRPr kumimoji="0" lang="el-GR" altLang="el-GR" b="0" i="0" u="none" strike="noStrike"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Διαχείριση Κρίσεων</a:t>
          </a:r>
          <a:endParaRPr kumimoji="0" lang="el-GR" altLang="el-GR" b="0" i="0" u="none" strike="noStrike" cap="none" normalizeH="0" baseline="0" dirty="0" smtClean="0">
            <a:ln>
              <a:noFill/>
            </a:ln>
            <a:solidFill>
              <a:schemeClr val="tx1"/>
            </a:solidFill>
            <a:effectLst/>
            <a:latin typeface="Arial" pitchFamily="34" charset="0"/>
            <a:cs typeface="Arial" pitchFamily="34" charset="0"/>
          </a:endParaRPr>
        </a:p>
      </dgm:t>
    </dgm:pt>
    <dgm:pt modelId="{D6F9600C-4AC3-450E-A833-36C980CDCBC2}" type="parTrans" cxnId="{47D8B7F8-EF54-4DBE-9F5C-5A51C524A18B}">
      <dgm:prSet/>
      <dgm:spPr/>
      <dgm:t>
        <a:bodyPr/>
        <a:lstStyle/>
        <a:p>
          <a:endParaRPr lang="el-GR" dirty="0"/>
        </a:p>
      </dgm:t>
    </dgm:pt>
    <dgm:pt modelId="{8B448969-0D46-4210-A12D-C0112F13DAAD}" type="sibTrans" cxnId="{47D8B7F8-EF54-4DBE-9F5C-5A51C524A18B}">
      <dgm:prSet/>
      <dgm:spPr/>
      <dgm:t>
        <a:bodyPr/>
        <a:lstStyle/>
        <a:p>
          <a:endParaRPr lang="el-GR"/>
        </a:p>
      </dgm:t>
    </dgm:pt>
    <dgm:pt modelId="{5663F0CE-DED8-4A98-87A1-BF194EA2FEA3}">
      <dgm:prSet/>
      <dgm:spPr>
        <a:solidFill>
          <a:schemeClr val="accent6">
            <a:lumMod val="60000"/>
            <a:lumOff val="4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Κανόνες Ορθής Βιομηχανικής Πρακτικής</a:t>
          </a:r>
          <a:endParaRPr kumimoji="0" lang="el-GR" altLang="el-GR" b="0" i="0" u="none" strike="noStrike" cap="none" normalizeH="0" baseline="0" dirty="0" smtClean="0">
            <a:ln>
              <a:noFill/>
            </a:ln>
            <a:solidFill>
              <a:schemeClr val="tx1"/>
            </a:solidFill>
            <a:effectLst/>
            <a:latin typeface="Arial" pitchFamily="34" charset="0"/>
            <a:cs typeface="Arial" pitchFamily="34" charset="0"/>
          </a:endParaRPr>
        </a:p>
      </dgm:t>
    </dgm:pt>
    <dgm:pt modelId="{2ECE044D-9842-4373-86C4-69F186533333}" type="parTrans" cxnId="{5983E9CA-A3F4-4E7A-B39B-69167BAF33F7}">
      <dgm:prSet/>
      <dgm:spPr/>
      <dgm:t>
        <a:bodyPr/>
        <a:lstStyle/>
        <a:p>
          <a:endParaRPr lang="el-GR" dirty="0"/>
        </a:p>
      </dgm:t>
    </dgm:pt>
    <dgm:pt modelId="{153DBF74-BE06-4C29-913E-A411C34C4FAA}" type="sibTrans" cxnId="{5983E9CA-A3F4-4E7A-B39B-69167BAF33F7}">
      <dgm:prSet/>
      <dgm:spPr/>
      <dgm:t>
        <a:bodyPr/>
        <a:lstStyle/>
        <a:p>
          <a:endParaRPr lang="el-GR"/>
        </a:p>
      </dgm:t>
    </dgm:pt>
    <dgm:pt modelId="{98C2F9B8-D5A7-4CFF-938C-4FD1AF640B9A}">
      <dgm:prSet/>
      <dgm:spPr>
        <a:solidFill>
          <a:schemeClr val="accent3">
            <a:lumMod val="40000"/>
            <a:lumOff val="60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Πιστοποίηση Αναλυτικού Εργαστηρίου</a:t>
          </a:r>
          <a:endParaRPr kumimoji="0" lang="el-GR" altLang="el-GR" b="0" i="0" u="none" strike="noStrike" cap="none" normalizeH="0" baseline="0" dirty="0" smtClean="0">
            <a:ln>
              <a:noFill/>
            </a:ln>
            <a:solidFill>
              <a:schemeClr val="tx1"/>
            </a:solidFill>
            <a:effectLst/>
            <a:latin typeface="Arial" pitchFamily="34" charset="0"/>
            <a:cs typeface="Arial" pitchFamily="34" charset="0"/>
          </a:endParaRPr>
        </a:p>
      </dgm:t>
    </dgm:pt>
    <dgm:pt modelId="{780CBACB-38E4-4FDE-BDF1-07BE14DA6FD3}" type="parTrans" cxnId="{221BF55D-C641-45E0-AC22-D62883D1A472}">
      <dgm:prSet/>
      <dgm:spPr/>
      <dgm:t>
        <a:bodyPr/>
        <a:lstStyle/>
        <a:p>
          <a:endParaRPr lang="el-GR" dirty="0"/>
        </a:p>
      </dgm:t>
    </dgm:pt>
    <dgm:pt modelId="{7E9C10DA-DD2D-436C-B61E-417AF6019A31}" type="sibTrans" cxnId="{221BF55D-C641-45E0-AC22-D62883D1A472}">
      <dgm:prSet/>
      <dgm:spPr/>
      <dgm:t>
        <a:bodyPr/>
        <a:lstStyle/>
        <a:p>
          <a:endParaRPr lang="el-GR"/>
        </a:p>
      </dgm:t>
    </dgm:pt>
    <dgm:pt modelId="{3D2F5F5A-D4A5-49AE-9CFC-FD15190F36E2}">
      <dgm:prSet/>
      <dgm:spPr>
        <a:solidFill>
          <a:schemeClr val="bg2">
            <a:lumMod val="75000"/>
          </a:schemeClr>
        </a:solidFill>
      </dgm:spPr>
      <dgm: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Εργασίες Υποδομής</a:t>
          </a:r>
          <a:endParaRPr kumimoji="0" lang="el-GR" altLang="el-GR" b="0" i="0" u="none" strike="noStrike" cap="none" normalizeH="0" baseline="0" dirty="0" smtClean="0">
            <a:ln>
              <a:noFill/>
            </a:ln>
            <a:solidFill>
              <a:schemeClr val="tx1"/>
            </a:solidFill>
            <a:effectLst/>
            <a:latin typeface="Arial" pitchFamily="34" charset="0"/>
            <a:cs typeface="Arial" pitchFamily="34" charset="0"/>
          </a:endParaRPr>
        </a:p>
      </dgm:t>
    </dgm:pt>
    <dgm:pt modelId="{93D0FEF8-E365-4F1F-A557-6523319D5F0C}" type="parTrans" cxnId="{B90729C6-A5A8-4298-81FB-863625E02BD4}">
      <dgm:prSet/>
      <dgm:spPr/>
      <dgm:t>
        <a:bodyPr/>
        <a:lstStyle/>
        <a:p>
          <a:endParaRPr lang="el-GR" dirty="0"/>
        </a:p>
      </dgm:t>
    </dgm:pt>
    <dgm:pt modelId="{95828E24-A3A6-4D51-BB8D-9B239CB287F4}" type="sibTrans" cxnId="{B90729C6-A5A8-4298-81FB-863625E02BD4}">
      <dgm:prSet/>
      <dgm:spPr/>
      <dgm:t>
        <a:bodyPr/>
        <a:lstStyle/>
        <a:p>
          <a:endParaRPr lang="el-GR"/>
        </a:p>
      </dgm:t>
    </dgm:pt>
    <dgm:pt modelId="{CCCD4DC9-7B07-4FD4-B1A8-7C5DFC567C5C}" type="pres">
      <dgm:prSet presAssocID="{8ECF9606-B6C5-4473-B4CE-756474D7E991}" presName="cycle" presStyleCnt="0">
        <dgm:presLayoutVars>
          <dgm:chMax val="1"/>
          <dgm:dir/>
          <dgm:animLvl val="ctr"/>
          <dgm:resizeHandles val="exact"/>
        </dgm:presLayoutVars>
      </dgm:prSet>
      <dgm:spPr/>
    </dgm:pt>
    <dgm:pt modelId="{ACE61BC7-3903-4996-AAD0-8A17DBDA77BC}" type="pres">
      <dgm:prSet presAssocID="{02EEC3DA-1BF5-4DE4-B355-352EE65441E0}" presName="centerShape" presStyleLbl="node0" presStyleIdx="0" presStyleCnt="1"/>
      <dgm:spPr/>
      <dgm:t>
        <a:bodyPr/>
        <a:lstStyle/>
        <a:p>
          <a:endParaRPr lang="el-GR"/>
        </a:p>
      </dgm:t>
    </dgm:pt>
    <dgm:pt modelId="{3D404F25-BD2B-4B25-AB4D-5A23FA5048A7}" type="pres">
      <dgm:prSet presAssocID="{1EE1B2B5-E1CF-4B63-9AE3-1B7C76DF09F3}" presName="Name9" presStyleLbl="parChTrans1D2" presStyleIdx="0" presStyleCnt="5"/>
      <dgm:spPr/>
      <dgm:t>
        <a:bodyPr/>
        <a:lstStyle/>
        <a:p>
          <a:endParaRPr lang="el-GR"/>
        </a:p>
      </dgm:t>
    </dgm:pt>
    <dgm:pt modelId="{33C6C658-ED8D-481C-B407-10D717C353A8}" type="pres">
      <dgm:prSet presAssocID="{1EE1B2B5-E1CF-4B63-9AE3-1B7C76DF09F3}" presName="connTx" presStyleLbl="parChTrans1D2" presStyleIdx="0" presStyleCnt="5"/>
      <dgm:spPr/>
      <dgm:t>
        <a:bodyPr/>
        <a:lstStyle/>
        <a:p>
          <a:endParaRPr lang="el-GR"/>
        </a:p>
      </dgm:t>
    </dgm:pt>
    <dgm:pt modelId="{203076BF-2E64-46D2-9D5E-6167EA0B9EF6}" type="pres">
      <dgm:prSet presAssocID="{4AA9F503-22B3-426D-8242-9CD3B71483D3}" presName="node" presStyleLbl="node1" presStyleIdx="0" presStyleCnt="5">
        <dgm:presLayoutVars>
          <dgm:bulletEnabled val="1"/>
        </dgm:presLayoutVars>
      </dgm:prSet>
      <dgm:spPr/>
      <dgm:t>
        <a:bodyPr/>
        <a:lstStyle/>
        <a:p>
          <a:endParaRPr lang="el-GR"/>
        </a:p>
      </dgm:t>
    </dgm:pt>
    <dgm:pt modelId="{2260D39C-B005-4237-96FF-5483E97989C6}" type="pres">
      <dgm:prSet presAssocID="{D6F9600C-4AC3-450E-A833-36C980CDCBC2}" presName="Name9" presStyleLbl="parChTrans1D2" presStyleIdx="1" presStyleCnt="5"/>
      <dgm:spPr/>
      <dgm:t>
        <a:bodyPr/>
        <a:lstStyle/>
        <a:p>
          <a:endParaRPr lang="el-GR"/>
        </a:p>
      </dgm:t>
    </dgm:pt>
    <dgm:pt modelId="{270604FD-A2DC-43F0-873C-6AD7C0BB25F8}" type="pres">
      <dgm:prSet presAssocID="{D6F9600C-4AC3-450E-A833-36C980CDCBC2}" presName="connTx" presStyleLbl="parChTrans1D2" presStyleIdx="1" presStyleCnt="5"/>
      <dgm:spPr/>
      <dgm:t>
        <a:bodyPr/>
        <a:lstStyle/>
        <a:p>
          <a:endParaRPr lang="el-GR"/>
        </a:p>
      </dgm:t>
    </dgm:pt>
    <dgm:pt modelId="{0C4FD8F8-1A04-41CC-8A7C-2A35CA6AB514}" type="pres">
      <dgm:prSet presAssocID="{64610FCA-F65A-4DE8-928C-2E08BF6F96C0}" presName="node" presStyleLbl="node1" presStyleIdx="1" presStyleCnt="5" custRadScaleRad="99492" custRadScaleInc="2563">
        <dgm:presLayoutVars>
          <dgm:bulletEnabled val="1"/>
        </dgm:presLayoutVars>
      </dgm:prSet>
      <dgm:spPr/>
      <dgm:t>
        <a:bodyPr/>
        <a:lstStyle/>
        <a:p>
          <a:endParaRPr lang="el-GR"/>
        </a:p>
      </dgm:t>
    </dgm:pt>
    <dgm:pt modelId="{CB58397E-9DF1-4A02-AC92-FACD3744C960}" type="pres">
      <dgm:prSet presAssocID="{2ECE044D-9842-4373-86C4-69F186533333}" presName="Name9" presStyleLbl="parChTrans1D2" presStyleIdx="2" presStyleCnt="5"/>
      <dgm:spPr/>
      <dgm:t>
        <a:bodyPr/>
        <a:lstStyle/>
        <a:p>
          <a:endParaRPr lang="el-GR"/>
        </a:p>
      </dgm:t>
    </dgm:pt>
    <dgm:pt modelId="{BBE291C7-9E43-4165-8D83-D743CF6D1E2B}" type="pres">
      <dgm:prSet presAssocID="{2ECE044D-9842-4373-86C4-69F186533333}" presName="connTx" presStyleLbl="parChTrans1D2" presStyleIdx="2" presStyleCnt="5"/>
      <dgm:spPr/>
      <dgm:t>
        <a:bodyPr/>
        <a:lstStyle/>
        <a:p>
          <a:endParaRPr lang="el-GR"/>
        </a:p>
      </dgm:t>
    </dgm:pt>
    <dgm:pt modelId="{D89FF1EC-8912-4FC7-89DD-968A6AA14287}" type="pres">
      <dgm:prSet presAssocID="{5663F0CE-DED8-4A98-87A1-BF194EA2FEA3}" presName="node" presStyleLbl="node1" presStyleIdx="2" presStyleCnt="5">
        <dgm:presLayoutVars>
          <dgm:bulletEnabled val="1"/>
        </dgm:presLayoutVars>
      </dgm:prSet>
      <dgm:spPr/>
      <dgm:t>
        <a:bodyPr/>
        <a:lstStyle/>
        <a:p>
          <a:endParaRPr lang="el-GR"/>
        </a:p>
      </dgm:t>
    </dgm:pt>
    <dgm:pt modelId="{37A58EDF-8CA0-4ED6-9EB8-69ED5594DCBC}" type="pres">
      <dgm:prSet presAssocID="{780CBACB-38E4-4FDE-BDF1-07BE14DA6FD3}" presName="Name9" presStyleLbl="parChTrans1D2" presStyleIdx="3" presStyleCnt="5"/>
      <dgm:spPr/>
      <dgm:t>
        <a:bodyPr/>
        <a:lstStyle/>
        <a:p>
          <a:endParaRPr lang="el-GR"/>
        </a:p>
      </dgm:t>
    </dgm:pt>
    <dgm:pt modelId="{1B29C867-1176-4894-8029-4CA6EB823C6E}" type="pres">
      <dgm:prSet presAssocID="{780CBACB-38E4-4FDE-BDF1-07BE14DA6FD3}" presName="connTx" presStyleLbl="parChTrans1D2" presStyleIdx="3" presStyleCnt="5"/>
      <dgm:spPr/>
      <dgm:t>
        <a:bodyPr/>
        <a:lstStyle/>
        <a:p>
          <a:endParaRPr lang="el-GR"/>
        </a:p>
      </dgm:t>
    </dgm:pt>
    <dgm:pt modelId="{8E4319B1-7D14-4106-A56D-79DEC7CB3C51}" type="pres">
      <dgm:prSet presAssocID="{98C2F9B8-D5A7-4CFF-938C-4FD1AF640B9A}" presName="node" presStyleLbl="node1" presStyleIdx="3" presStyleCnt="5">
        <dgm:presLayoutVars>
          <dgm:bulletEnabled val="1"/>
        </dgm:presLayoutVars>
      </dgm:prSet>
      <dgm:spPr/>
      <dgm:t>
        <a:bodyPr/>
        <a:lstStyle/>
        <a:p>
          <a:endParaRPr lang="el-GR"/>
        </a:p>
      </dgm:t>
    </dgm:pt>
    <dgm:pt modelId="{C62B6B3B-FAD0-4D97-AD48-74969C35932A}" type="pres">
      <dgm:prSet presAssocID="{93D0FEF8-E365-4F1F-A557-6523319D5F0C}" presName="Name9" presStyleLbl="parChTrans1D2" presStyleIdx="4" presStyleCnt="5"/>
      <dgm:spPr/>
      <dgm:t>
        <a:bodyPr/>
        <a:lstStyle/>
        <a:p>
          <a:endParaRPr lang="el-GR"/>
        </a:p>
      </dgm:t>
    </dgm:pt>
    <dgm:pt modelId="{0BC69DE8-DA58-401F-BDE3-CA741F366A35}" type="pres">
      <dgm:prSet presAssocID="{93D0FEF8-E365-4F1F-A557-6523319D5F0C}" presName="connTx" presStyleLbl="parChTrans1D2" presStyleIdx="4" presStyleCnt="5"/>
      <dgm:spPr/>
      <dgm:t>
        <a:bodyPr/>
        <a:lstStyle/>
        <a:p>
          <a:endParaRPr lang="el-GR"/>
        </a:p>
      </dgm:t>
    </dgm:pt>
    <dgm:pt modelId="{417DEEC9-2587-452A-97BB-3E2A04EE11E6}" type="pres">
      <dgm:prSet presAssocID="{3D2F5F5A-D4A5-49AE-9CFC-FD15190F36E2}" presName="node" presStyleLbl="node1" presStyleIdx="4" presStyleCnt="5">
        <dgm:presLayoutVars>
          <dgm:bulletEnabled val="1"/>
        </dgm:presLayoutVars>
      </dgm:prSet>
      <dgm:spPr/>
      <dgm:t>
        <a:bodyPr/>
        <a:lstStyle/>
        <a:p>
          <a:endParaRPr lang="el-GR"/>
        </a:p>
      </dgm:t>
    </dgm:pt>
  </dgm:ptLst>
  <dgm:cxnLst>
    <dgm:cxn modelId="{A39911D3-F7B9-4DA0-AFB5-A3568DB9DA5B}" type="presOf" srcId="{D6F9600C-4AC3-450E-A833-36C980CDCBC2}" destId="{270604FD-A2DC-43F0-873C-6AD7C0BB25F8}" srcOrd="1" destOrd="0" presId="urn:microsoft.com/office/officeart/2005/8/layout/radial1"/>
    <dgm:cxn modelId="{E31E1B89-7E7A-4A4E-9CB4-6AA6FD0DBF1F}" type="presOf" srcId="{93D0FEF8-E365-4F1F-A557-6523319D5F0C}" destId="{C62B6B3B-FAD0-4D97-AD48-74969C35932A}" srcOrd="0" destOrd="0" presId="urn:microsoft.com/office/officeart/2005/8/layout/radial1"/>
    <dgm:cxn modelId="{51F5F00F-4DD2-49D8-BE2D-912E2489A8FA}" srcId="{8ECF9606-B6C5-4473-B4CE-756474D7E991}" destId="{02EEC3DA-1BF5-4DE4-B355-352EE65441E0}" srcOrd="0" destOrd="0" parTransId="{A332F240-9B9E-48DC-BCE3-D09CFF9B3C33}" sibTransId="{30BFA004-E34D-4048-AC26-5176F95B0045}"/>
    <dgm:cxn modelId="{AC911A3C-A2E2-483B-AAB6-0E48A6A37A2C}" type="presOf" srcId="{02EEC3DA-1BF5-4DE4-B355-352EE65441E0}" destId="{ACE61BC7-3903-4996-AAD0-8A17DBDA77BC}" srcOrd="0" destOrd="0" presId="urn:microsoft.com/office/officeart/2005/8/layout/radial1"/>
    <dgm:cxn modelId="{75187734-8653-4F88-A7D1-306B75A308B4}" type="presOf" srcId="{780CBACB-38E4-4FDE-BDF1-07BE14DA6FD3}" destId="{37A58EDF-8CA0-4ED6-9EB8-69ED5594DCBC}" srcOrd="0" destOrd="0" presId="urn:microsoft.com/office/officeart/2005/8/layout/radial1"/>
    <dgm:cxn modelId="{8DC8BB1C-C655-4441-83AB-D86BF7E781A4}" type="presOf" srcId="{93D0FEF8-E365-4F1F-A557-6523319D5F0C}" destId="{0BC69DE8-DA58-401F-BDE3-CA741F366A35}" srcOrd="1" destOrd="0" presId="urn:microsoft.com/office/officeart/2005/8/layout/radial1"/>
    <dgm:cxn modelId="{2496C857-87A0-49EB-B91E-904B1EE2DAD8}" type="presOf" srcId="{D6F9600C-4AC3-450E-A833-36C980CDCBC2}" destId="{2260D39C-B005-4237-96FF-5483E97989C6}" srcOrd="0" destOrd="0" presId="urn:microsoft.com/office/officeart/2005/8/layout/radial1"/>
    <dgm:cxn modelId="{2EDBD349-E668-4D70-9973-196577BAEBEF}" type="presOf" srcId="{4AA9F503-22B3-426D-8242-9CD3B71483D3}" destId="{203076BF-2E64-46D2-9D5E-6167EA0B9EF6}" srcOrd="0" destOrd="0" presId="urn:microsoft.com/office/officeart/2005/8/layout/radial1"/>
    <dgm:cxn modelId="{F01E8D43-0452-4235-BDD0-971FFEDD156C}" srcId="{02EEC3DA-1BF5-4DE4-B355-352EE65441E0}" destId="{4AA9F503-22B3-426D-8242-9CD3B71483D3}" srcOrd="0" destOrd="0" parTransId="{1EE1B2B5-E1CF-4B63-9AE3-1B7C76DF09F3}" sibTransId="{48F6E7F2-6C37-4E58-B06F-B1263F2909C2}"/>
    <dgm:cxn modelId="{2D6B4631-8CB5-4F65-9FF5-E100FD1FD5A1}" type="presOf" srcId="{98C2F9B8-D5A7-4CFF-938C-4FD1AF640B9A}" destId="{8E4319B1-7D14-4106-A56D-79DEC7CB3C51}" srcOrd="0" destOrd="0" presId="urn:microsoft.com/office/officeart/2005/8/layout/radial1"/>
    <dgm:cxn modelId="{5983E9CA-A3F4-4E7A-B39B-69167BAF33F7}" srcId="{02EEC3DA-1BF5-4DE4-B355-352EE65441E0}" destId="{5663F0CE-DED8-4A98-87A1-BF194EA2FEA3}" srcOrd="2" destOrd="0" parTransId="{2ECE044D-9842-4373-86C4-69F186533333}" sibTransId="{153DBF74-BE06-4C29-913E-A411C34C4FAA}"/>
    <dgm:cxn modelId="{221BF55D-C641-45E0-AC22-D62883D1A472}" srcId="{02EEC3DA-1BF5-4DE4-B355-352EE65441E0}" destId="{98C2F9B8-D5A7-4CFF-938C-4FD1AF640B9A}" srcOrd="3" destOrd="0" parTransId="{780CBACB-38E4-4FDE-BDF1-07BE14DA6FD3}" sibTransId="{7E9C10DA-DD2D-436C-B61E-417AF6019A31}"/>
    <dgm:cxn modelId="{F7134993-4A49-401B-98D6-B81A77E27265}" type="presOf" srcId="{8ECF9606-B6C5-4473-B4CE-756474D7E991}" destId="{CCCD4DC9-7B07-4FD4-B1A8-7C5DFC567C5C}" srcOrd="0" destOrd="0" presId="urn:microsoft.com/office/officeart/2005/8/layout/radial1"/>
    <dgm:cxn modelId="{02B097B7-A51C-46B6-AD15-F05147DE58BD}" type="presOf" srcId="{64610FCA-F65A-4DE8-928C-2E08BF6F96C0}" destId="{0C4FD8F8-1A04-41CC-8A7C-2A35CA6AB514}" srcOrd="0" destOrd="0" presId="urn:microsoft.com/office/officeart/2005/8/layout/radial1"/>
    <dgm:cxn modelId="{773050A4-2E6B-4DD2-8CAB-050A31CC02B1}" type="presOf" srcId="{5663F0CE-DED8-4A98-87A1-BF194EA2FEA3}" destId="{D89FF1EC-8912-4FC7-89DD-968A6AA14287}" srcOrd="0" destOrd="0" presId="urn:microsoft.com/office/officeart/2005/8/layout/radial1"/>
    <dgm:cxn modelId="{B90729C6-A5A8-4298-81FB-863625E02BD4}" srcId="{02EEC3DA-1BF5-4DE4-B355-352EE65441E0}" destId="{3D2F5F5A-D4A5-49AE-9CFC-FD15190F36E2}" srcOrd="4" destOrd="0" parTransId="{93D0FEF8-E365-4F1F-A557-6523319D5F0C}" sibTransId="{95828E24-A3A6-4D51-BB8D-9B239CB287F4}"/>
    <dgm:cxn modelId="{AFA89101-14A6-4BCB-AF15-D919AF1B47F3}" type="presOf" srcId="{3D2F5F5A-D4A5-49AE-9CFC-FD15190F36E2}" destId="{417DEEC9-2587-452A-97BB-3E2A04EE11E6}" srcOrd="0" destOrd="0" presId="urn:microsoft.com/office/officeart/2005/8/layout/radial1"/>
    <dgm:cxn modelId="{47D8B7F8-EF54-4DBE-9F5C-5A51C524A18B}" srcId="{02EEC3DA-1BF5-4DE4-B355-352EE65441E0}" destId="{64610FCA-F65A-4DE8-928C-2E08BF6F96C0}" srcOrd="1" destOrd="0" parTransId="{D6F9600C-4AC3-450E-A833-36C980CDCBC2}" sibTransId="{8B448969-0D46-4210-A12D-C0112F13DAAD}"/>
    <dgm:cxn modelId="{2B283B67-6B3F-4697-870C-24FD593B3A0C}" type="presOf" srcId="{780CBACB-38E4-4FDE-BDF1-07BE14DA6FD3}" destId="{1B29C867-1176-4894-8029-4CA6EB823C6E}" srcOrd="1" destOrd="0" presId="urn:microsoft.com/office/officeart/2005/8/layout/radial1"/>
    <dgm:cxn modelId="{DD47D422-FA87-4BF7-97B1-9CB248ABD4A7}" type="presOf" srcId="{1EE1B2B5-E1CF-4B63-9AE3-1B7C76DF09F3}" destId="{33C6C658-ED8D-481C-B407-10D717C353A8}" srcOrd="1" destOrd="0" presId="urn:microsoft.com/office/officeart/2005/8/layout/radial1"/>
    <dgm:cxn modelId="{294CEC00-8C0B-4095-BC84-693ADF2A83EF}" type="presOf" srcId="{1EE1B2B5-E1CF-4B63-9AE3-1B7C76DF09F3}" destId="{3D404F25-BD2B-4B25-AB4D-5A23FA5048A7}" srcOrd="0" destOrd="0" presId="urn:microsoft.com/office/officeart/2005/8/layout/radial1"/>
    <dgm:cxn modelId="{DA55E00B-0931-4789-9C6C-34D5A52DB619}" type="presOf" srcId="{2ECE044D-9842-4373-86C4-69F186533333}" destId="{BBE291C7-9E43-4165-8D83-D743CF6D1E2B}" srcOrd="1" destOrd="0" presId="urn:microsoft.com/office/officeart/2005/8/layout/radial1"/>
    <dgm:cxn modelId="{E72B7FDA-2FF8-4D2E-A193-BF603311DCED}" type="presOf" srcId="{2ECE044D-9842-4373-86C4-69F186533333}" destId="{CB58397E-9DF1-4A02-AC92-FACD3744C960}" srcOrd="0" destOrd="0" presId="urn:microsoft.com/office/officeart/2005/8/layout/radial1"/>
    <dgm:cxn modelId="{1C8EEBD9-E4A3-40A6-B9DA-94DACC3C3671}" type="presParOf" srcId="{CCCD4DC9-7B07-4FD4-B1A8-7C5DFC567C5C}" destId="{ACE61BC7-3903-4996-AAD0-8A17DBDA77BC}" srcOrd="0" destOrd="0" presId="urn:microsoft.com/office/officeart/2005/8/layout/radial1"/>
    <dgm:cxn modelId="{4EFE8804-1D5B-4095-A418-D0EAD080CDB4}" type="presParOf" srcId="{CCCD4DC9-7B07-4FD4-B1A8-7C5DFC567C5C}" destId="{3D404F25-BD2B-4B25-AB4D-5A23FA5048A7}" srcOrd="1" destOrd="0" presId="urn:microsoft.com/office/officeart/2005/8/layout/radial1"/>
    <dgm:cxn modelId="{8E082C11-3844-4BA5-ACD3-412FEA9FD22E}" type="presParOf" srcId="{3D404F25-BD2B-4B25-AB4D-5A23FA5048A7}" destId="{33C6C658-ED8D-481C-B407-10D717C353A8}" srcOrd="0" destOrd="0" presId="urn:microsoft.com/office/officeart/2005/8/layout/radial1"/>
    <dgm:cxn modelId="{92132F3F-82E0-4AFD-B773-2F347E29793A}" type="presParOf" srcId="{CCCD4DC9-7B07-4FD4-B1A8-7C5DFC567C5C}" destId="{203076BF-2E64-46D2-9D5E-6167EA0B9EF6}" srcOrd="2" destOrd="0" presId="urn:microsoft.com/office/officeart/2005/8/layout/radial1"/>
    <dgm:cxn modelId="{30DA1261-5B87-41C0-8C9B-4E7F5FA95FF9}" type="presParOf" srcId="{CCCD4DC9-7B07-4FD4-B1A8-7C5DFC567C5C}" destId="{2260D39C-B005-4237-96FF-5483E97989C6}" srcOrd="3" destOrd="0" presId="urn:microsoft.com/office/officeart/2005/8/layout/radial1"/>
    <dgm:cxn modelId="{8DB84A05-0209-4C66-B05B-00B03316EB9E}" type="presParOf" srcId="{2260D39C-B005-4237-96FF-5483E97989C6}" destId="{270604FD-A2DC-43F0-873C-6AD7C0BB25F8}" srcOrd="0" destOrd="0" presId="urn:microsoft.com/office/officeart/2005/8/layout/radial1"/>
    <dgm:cxn modelId="{0C6A11CF-F8A7-4052-8765-32696322ABA3}" type="presParOf" srcId="{CCCD4DC9-7B07-4FD4-B1A8-7C5DFC567C5C}" destId="{0C4FD8F8-1A04-41CC-8A7C-2A35CA6AB514}" srcOrd="4" destOrd="0" presId="urn:microsoft.com/office/officeart/2005/8/layout/radial1"/>
    <dgm:cxn modelId="{5258A444-1A03-4A40-9505-C4264E4E1A24}" type="presParOf" srcId="{CCCD4DC9-7B07-4FD4-B1A8-7C5DFC567C5C}" destId="{CB58397E-9DF1-4A02-AC92-FACD3744C960}" srcOrd="5" destOrd="0" presId="urn:microsoft.com/office/officeart/2005/8/layout/radial1"/>
    <dgm:cxn modelId="{B3487B03-91F0-43D7-BDE7-4DB0D75E027D}" type="presParOf" srcId="{CB58397E-9DF1-4A02-AC92-FACD3744C960}" destId="{BBE291C7-9E43-4165-8D83-D743CF6D1E2B}" srcOrd="0" destOrd="0" presId="urn:microsoft.com/office/officeart/2005/8/layout/radial1"/>
    <dgm:cxn modelId="{FF25BA0B-AFE2-48A2-B8C0-C2462271EC24}" type="presParOf" srcId="{CCCD4DC9-7B07-4FD4-B1A8-7C5DFC567C5C}" destId="{D89FF1EC-8912-4FC7-89DD-968A6AA14287}" srcOrd="6" destOrd="0" presId="urn:microsoft.com/office/officeart/2005/8/layout/radial1"/>
    <dgm:cxn modelId="{2FA11293-0064-44C1-99B7-8290BDDC1CEE}" type="presParOf" srcId="{CCCD4DC9-7B07-4FD4-B1A8-7C5DFC567C5C}" destId="{37A58EDF-8CA0-4ED6-9EB8-69ED5594DCBC}" srcOrd="7" destOrd="0" presId="urn:microsoft.com/office/officeart/2005/8/layout/radial1"/>
    <dgm:cxn modelId="{DDE2FD93-7ED5-455D-B68B-998E28AD3DF3}" type="presParOf" srcId="{37A58EDF-8CA0-4ED6-9EB8-69ED5594DCBC}" destId="{1B29C867-1176-4894-8029-4CA6EB823C6E}" srcOrd="0" destOrd="0" presId="urn:microsoft.com/office/officeart/2005/8/layout/radial1"/>
    <dgm:cxn modelId="{5A40F610-8582-41D7-AA81-632814D939FC}" type="presParOf" srcId="{CCCD4DC9-7B07-4FD4-B1A8-7C5DFC567C5C}" destId="{8E4319B1-7D14-4106-A56D-79DEC7CB3C51}" srcOrd="8" destOrd="0" presId="urn:microsoft.com/office/officeart/2005/8/layout/radial1"/>
    <dgm:cxn modelId="{9F39557A-1F2C-41C3-B259-D533309DE8EE}" type="presParOf" srcId="{CCCD4DC9-7B07-4FD4-B1A8-7C5DFC567C5C}" destId="{C62B6B3B-FAD0-4D97-AD48-74969C35932A}" srcOrd="9" destOrd="0" presId="urn:microsoft.com/office/officeart/2005/8/layout/radial1"/>
    <dgm:cxn modelId="{43E75BDC-81F9-49E6-9E3E-7B89F31DD99A}" type="presParOf" srcId="{C62B6B3B-FAD0-4D97-AD48-74969C35932A}" destId="{0BC69DE8-DA58-401F-BDE3-CA741F366A35}" srcOrd="0" destOrd="0" presId="urn:microsoft.com/office/officeart/2005/8/layout/radial1"/>
    <dgm:cxn modelId="{1996BCAB-61EF-4954-A6C2-DF7BB019E082}" type="presParOf" srcId="{CCCD4DC9-7B07-4FD4-B1A8-7C5DFC567C5C}" destId="{417DEEC9-2587-452A-97BB-3E2A04EE11E6}" srcOrd="10" destOrd="0" presId="urn:microsoft.com/office/officeart/2005/8/layout/radia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E61BC7-3903-4996-AAD0-8A17DBDA77BC}">
      <dsp:nvSpPr>
        <dsp:cNvPr id="0" name=""/>
        <dsp:cNvSpPr/>
      </dsp:nvSpPr>
      <dsp:spPr>
        <a:xfrm>
          <a:off x="2250822" y="2128093"/>
          <a:ext cx="1619034" cy="1619034"/>
        </a:xfrm>
        <a:prstGeom prst="ellipse">
          <a:avLst/>
        </a:prstGeom>
        <a:solidFill>
          <a:schemeClr val="accent5">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525" tIns="9525" rIns="9525" bIns="9525"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5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Εισαγωγή Συστήματος </a:t>
          </a:r>
          <a:r>
            <a:rPr kumimoji="0" lang="en-US" altLang="el-GR" sz="1500" b="1"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HACCP</a:t>
          </a:r>
          <a:endParaRPr kumimoji="0" lang="en-US" altLang="el-GR" sz="1500" b="0" i="0" u="none" strike="noStrike" kern="1200" cap="none" normalizeH="0" baseline="0" dirty="0" smtClean="0">
            <a:ln>
              <a:noFill/>
            </a:ln>
            <a:solidFill>
              <a:schemeClr val="tx1"/>
            </a:solidFill>
            <a:effectLst/>
            <a:latin typeface="Arial" pitchFamily="34" charset="0"/>
            <a:cs typeface="Arial" pitchFamily="34" charset="0"/>
          </a:endParaRPr>
        </a:p>
      </dsp:txBody>
      <dsp:txXfrm>
        <a:off x="2487924" y="2365195"/>
        <a:ext cx="1144830" cy="1144830"/>
      </dsp:txXfrm>
    </dsp:sp>
    <dsp:sp modelId="{3D404F25-BD2B-4B25-AB4D-5A23FA5048A7}">
      <dsp:nvSpPr>
        <dsp:cNvPr id="0" name=""/>
        <dsp:cNvSpPr/>
      </dsp:nvSpPr>
      <dsp:spPr>
        <a:xfrm rot="16200000">
          <a:off x="2815803" y="1859749"/>
          <a:ext cx="489073" cy="47613"/>
        </a:xfrm>
        <a:custGeom>
          <a:avLst/>
          <a:gdLst/>
          <a:ahLst/>
          <a:cxnLst/>
          <a:rect l="0" t="0" r="0" b="0"/>
          <a:pathLst>
            <a:path>
              <a:moveTo>
                <a:pt x="0" y="23806"/>
              </a:moveTo>
              <a:lnTo>
                <a:pt x="489073" y="238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3048113" y="1871329"/>
        <a:ext cx="24453" cy="24453"/>
      </dsp:txXfrm>
    </dsp:sp>
    <dsp:sp modelId="{203076BF-2E64-46D2-9D5E-6167EA0B9EF6}">
      <dsp:nvSpPr>
        <dsp:cNvPr id="0" name=""/>
        <dsp:cNvSpPr/>
      </dsp:nvSpPr>
      <dsp:spPr>
        <a:xfrm>
          <a:off x="2250822" y="19984"/>
          <a:ext cx="1619034" cy="1619034"/>
        </a:xfrm>
        <a:prstGeom prst="ellipse">
          <a:avLst/>
        </a:prstGeom>
        <a:solidFill>
          <a:schemeClr val="accent3">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Διαδικασίες Υγιεινής και Εκπαίδευσης</a:t>
          </a:r>
          <a:endParaRPr kumimoji="0" lang="el-GR" altLang="el-GR" sz="1400" b="0" i="0" u="none" strike="noStrike" kern="1200" cap="none" normalizeH="0" baseline="0" dirty="0" smtClean="0">
            <a:ln>
              <a:noFill/>
            </a:ln>
            <a:solidFill>
              <a:schemeClr val="tx1"/>
            </a:solidFill>
            <a:effectLst/>
            <a:latin typeface="Arial" pitchFamily="34" charset="0"/>
            <a:cs typeface="Arial" pitchFamily="34" charset="0"/>
          </a:endParaRPr>
        </a:p>
      </dsp:txBody>
      <dsp:txXfrm>
        <a:off x="2487924" y="257086"/>
        <a:ext cx="1144830" cy="1144830"/>
      </dsp:txXfrm>
    </dsp:sp>
    <dsp:sp modelId="{2260D39C-B005-4237-96FF-5483E97989C6}">
      <dsp:nvSpPr>
        <dsp:cNvPr id="0" name=""/>
        <dsp:cNvSpPr/>
      </dsp:nvSpPr>
      <dsp:spPr>
        <a:xfrm rot="20575361">
          <a:off x="3823619" y="2605840"/>
          <a:ext cx="478364" cy="47613"/>
        </a:xfrm>
        <a:custGeom>
          <a:avLst/>
          <a:gdLst/>
          <a:ahLst/>
          <a:cxnLst/>
          <a:rect l="0" t="0" r="0" b="0"/>
          <a:pathLst>
            <a:path>
              <a:moveTo>
                <a:pt x="0" y="23806"/>
              </a:moveTo>
              <a:lnTo>
                <a:pt x="478364" y="238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4050842" y="2617688"/>
        <a:ext cx="23918" cy="23918"/>
      </dsp:txXfrm>
    </dsp:sp>
    <dsp:sp modelId="{0C4FD8F8-1A04-41CC-8A7C-2A35CA6AB514}">
      <dsp:nvSpPr>
        <dsp:cNvPr id="0" name=""/>
        <dsp:cNvSpPr/>
      </dsp:nvSpPr>
      <dsp:spPr>
        <a:xfrm>
          <a:off x="4255746" y="1512166"/>
          <a:ext cx="1619034" cy="1619034"/>
        </a:xfrm>
        <a:prstGeom prst="ellipse">
          <a:avLst/>
        </a:prstGeom>
        <a:solidFill>
          <a:schemeClr val="accent4">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Ανάκληση </a:t>
          </a:r>
          <a:endParaRPr kumimoji="0" lang="el-GR" altLang="el-GR" sz="1400" b="0" i="0" u="none" strike="noStrike" kern="1200"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&amp; </a:t>
          </a:r>
          <a:endParaRPr kumimoji="0" lang="el-GR" altLang="el-GR" sz="1400" b="0" i="0" u="none" strike="noStrike" kern="1200" cap="none" normalizeH="0" baseline="0" dirty="0" smtClean="0">
            <a:ln>
              <a:noFill/>
            </a:ln>
            <a:solidFill>
              <a:schemeClr val="tx1"/>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l-GR" altLang="el-G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Διαχείριση Κρίσεων</a:t>
          </a:r>
          <a:endParaRPr kumimoji="0" lang="el-GR" altLang="el-GR" sz="1400" b="0" i="0" u="none" strike="noStrike" kern="1200" cap="none" normalizeH="0" baseline="0" dirty="0" smtClean="0">
            <a:ln>
              <a:noFill/>
            </a:ln>
            <a:solidFill>
              <a:schemeClr val="tx1"/>
            </a:solidFill>
            <a:effectLst/>
            <a:latin typeface="Arial" pitchFamily="34" charset="0"/>
            <a:cs typeface="Arial" pitchFamily="34" charset="0"/>
          </a:endParaRPr>
        </a:p>
      </dsp:txBody>
      <dsp:txXfrm>
        <a:off x="4492848" y="1749268"/>
        <a:ext cx="1144830" cy="1144830"/>
      </dsp:txXfrm>
    </dsp:sp>
    <dsp:sp modelId="{CB58397E-9DF1-4A02-AC92-FACD3744C960}">
      <dsp:nvSpPr>
        <dsp:cNvPr id="0" name=""/>
        <dsp:cNvSpPr/>
      </dsp:nvSpPr>
      <dsp:spPr>
        <a:xfrm rot="3240000">
          <a:off x="3435360" y="3766551"/>
          <a:ext cx="489073" cy="47613"/>
        </a:xfrm>
        <a:custGeom>
          <a:avLst/>
          <a:gdLst/>
          <a:ahLst/>
          <a:cxnLst/>
          <a:rect l="0" t="0" r="0" b="0"/>
          <a:pathLst>
            <a:path>
              <a:moveTo>
                <a:pt x="0" y="23806"/>
              </a:moveTo>
              <a:lnTo>
                <a:pt x="489073" y="238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a:off x="3667670" y="3778131"/>
        <a:ext cx="24453" cy="24453"/>
      </dsp:txXfrm>
    </dsp:sp>
    <dsp:sp modelId="{D89FF1EC-8912-4FC7-89DD-968A6AA14287}">
      <dsp:nvSpPr>
        <dsp:cNvPr id="0" name=""/>
        <dsp:cNvSpPr/>
      </dsp:nvSpPr>
      <dsp:spPr>
        <a:xfrm>
          <a:off x="3489937" y="3833588"/>
          <a:ext cx="1619034" cy="1619034"/>
        </a:xfrm>
        <a:prstGeom prst="ellipse">
          <a:avLst/>
        </a:prstGeom>
        <a:solidFill>
          <a:schemeClr val="accent6">
            <a:lumMod val="60000"/>
            <a:lumOff val="4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Κανόνες Ορθής Βιομηχανικής Πρακτικής</a:t>
          </a:r>
          <a:endParaRPr kumimoji="0" lang="el-GR" altLang="el-GR" sz="1400" b="0" i="0" u="none" strike="noStrike" kern="1200" cap="none" normalizeH="0" baseline="0" dirty="0" smtClean="0">
            <a:ln>
              <a:noFill/>
            </a:ln>
            <a:solidFill>
              <a:schemeClr val="tx1"/>
            </a:solidFill>
            <a:effectLst/>
            <a:latin typeface="Arial" pitchFamily="34" charset="0"/>
            <a:cs typeface="Arial" pitchFamily="34" charset="0"/>
          </a:endParaRPr>
        </a:p>
      </dsp:txBody>
      <dsp:txXfrm>
        <a:off x="3727039" y="4070690"/>
        <a:ext cx="1144830" cy="1144830"/>
      </dsp:txXfrm>
    </dsp:sp>
    <dsp:sp modelId="{37A58EDF-8CA0-4ED6-9EB8-69ED5594DCBC}">
      <dsp:nvSpPr>
        <dsp:cNvPr id="0" name=""/>
        <dsp:cNvSpPr/>
      </dsp:nvSpPr>
      <dsp:spPr>
        <a:xfrm rot="7560000">
          <a:off x="2196245" y="3766551"/>
          <a:ext cx="489073" cy="47613"/>
        </a:xfrm>
        <a:custGeom>
          <a:avLst/>
          <a:gdLst/>
          <a:ahLst/>
          <a:cxnLst/>
          <a:rect l="0" t="0" r="0" b="0"/>
          <a:pathLst>
            <a:path>
              <a:moveTo>
                <a:pt x="0" y="23806"/>
              </a:moveTo>
              <a:lnTo>
                <a:pt x="489073" y="238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rot="10800000">
        <a:off x="2428555" y="3778131"/>
        <a:ext cx="24453" cy="24453"/>
      </dsp:txXfrm>
    </dsp:sp>
    <dsp:sp modelId="{8E4319B1-7D14-4106-A56D-79DEC7CB3C51}">
      <dsp:nvSpPr>
        <dsp:cNvPr id="0" name=""/>
        <dsp:cNvSpPr/>
      </dsp:nvSpPr>
      <dsp:spPr>
        <a:xfrm>
          <a:off x="1011707" y="3833588"/>
          <a:ext cx="1619034" cy="1619034"/>
        </a:xfrm>
        <a:prstGeom prst="ellipse">
          <a:avLst/>
        </a:prstGeom>
        <a:solidFill>
          <a:schemeClr val="accent3">
            <a:lumMod val="40000"/>
            <a:lumOff val="6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Πιστοποίηση Αναλυτικού Εργαστηρίου</a:t>
          </a:r>
          <a:endParaRPr kumimoji="0" lang="el-GR" altLang="el-GR" sz="1400" b="0" i="0" u="none" strike="noStrike" kern="1200" cap="none" normalizeH="0" baseline="0" dirty="0" smtClean="0">
            <a:ln>
              <a:noFill/>
            </a:ln>
            <a:solidFill>
              <a:schemeClr val="tx1"/>
            </a:solidFill>
            <a:effectLst/>
            <a:latin typeface="Arial" pitchFamily="34" charset="0"/>
            <a:cs typeface="Arial" pitchFamily="34" charset="0"/>
          </a:endParaRPr>
        </a:p>
      </dsp:txBody>
      <dsp:txXfrm>
        <a:off x="1248809" y="4070690"/>
        <a:ext cx="1144830" cy="1144830"/>
      </dsp:txXfrm>
    </dsp:sp>
    <dsp:sp modelId="{C62B6B3B-FAD0-4D97-AD48-74969C35932A}">
      <dsp:nvSpPr>
        <dsp:cNvPr id="0" name=""/>
        <dsp:cNvSpPr/>
      </dsp:nvSpPr>
      <dsp:spPr>
        <a:xfrm rot="11880000">
          <a:off x="1813337" y="2588083"/>
          <a:ext cx="489073" cy="47613"/>
        </a:xfrm>
        <a:custGeom>
          <a:avLst/>
          <a:gdLst/>
          <a:ahLst/>
          <a:cxnLst/>
          <a:rect l="0" t="0" r="0" b="0"/>
          <a:pathLst>
            <a:path>
              <a:moveTo>
                <a:pt x="0" y="23806"/>
              </a:moveTo>
              <a:lnTo>
                <a:pt x="489073" y="23806"/>
              </a:lnTo>
            </a:path>
          </a:pathLst>
        </a:cu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l-GR" sz="500" kern="1200" dirty="0"/>
        </a:p>
      </dsp:txBody>
      <dsp:txXfrm rot="10800000">
        <a:off x="2045648" y="2599662"/>
        <a:ext cx="24453" cy="24453"/>
      </dsp:txXfrm>
    </dsp:sp>
    <dsp:sp modelId="{417DEEC9-2587-452A-97BB-3E2A04EE11E6}">
      <dsp:nvSpPr>
        <dsp:cNvPr id="0" name=""/>
        <dsp:cNvSpPr/>
      </dsp:nvSpPr>
      <dsp:spPr>
        <a:xfrm>
          <a:off x="245892" y="1476651"/>
          <a:ext cx="1619034" cy="1619034"/>
        </a:xfrm>
        <a:prstGeom prst="ellipse">
          <a:avLst/>
        </a:prstGeom>
        <a:solidFill>
          <a:schemeClr val="bg2">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400" b="0" i="0" u="none" strike="noStrike" kern="1200" cap="none" normalizeH="0" baseline="0" dirty="0" smtClean="0">
              <a:ln>
                <a:noFill/>
              </a:ln>
              <a:solidFill>
                <a:schemeClr val="tx1"/>
              </a:solidFill>
              <a:effectLst/>
              <a:latin typeface="Arial" pitchFamily="34" charset="0"/>
              <a:ea typeface="Times New Roman" pitchFamily="18" charset="0"/>
              <a:cs typeface="Arial" pitchFamily="34" charset="0"/>
            </a:rPr>
            <a:t>Εργασίες Υποδομής</a:t>
          </a:r>
          <a:endParaRPr kumimoji="0" lang="el-GR" altLang="el-GR" sz="1400" b="0" i="0" u="none" strike="noStrike" kern="1200" cap="none" normalizeH="0" baseline="0" dirty="0" smtClean="0">
            <a:ln>
              <a:noFill/>
            </a:ln>
            <a:solidFill>
              <a:schemeClr val="tx1"/>
            </a:solidFill>
            <a:effectLst/>
            <a:latin typeface="Arial" pitchFamily="34" charset="0"/>
            <a:cs typeface="Arial" pitchFamily="34" charset="0"/>
          </a:endParaRPr>
        </a:p>
      </dsp:txBody>
      <dsp:txXfrm>
        <a:off x="482994" y="1713753"/>
        <a:ext cx="1144830" cy="1144830"/>
      </dsp:txXfrm>
    </dsp:sp>
  </dsp:spTree>
</dsp:drawing>
</file>

<file path=ppt/diagrams/layout1.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6/5/2015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6/5/2015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dirty="0"/>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19</a:t>
            </a:fld>
            <a:endParaRPr lang="el-GR" dirty="0">
              <a:solidFill>
                <a:prstClr val="black"/>
              </a:solidFill>
            </a:endParaRP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solidFill>
                  <a:prstClr val="black"/>
                </a:solidFill>
              </a:rPr>
              <a:pPr/>
              <a:t>22</a:t>
            </a:fld>
            <a:endParaRPr lang="el-GR" dirty="0">
              <a:solidFill>
                <a:prstClr val="black"/>
              </a:solidFill>
            </a:endParaRPr>
          </a:p>
        </p:txBody>
      </p:sp>
    </p:spTree>
    <p:extLst>
      <p:ext uri="{BB962C8B-B14F-4D97-AF65-F5344CB8AC3E}">
        <p14:creationId xmlns:p14="http://schemas.microsoft.com/office/powerpoint/2010/main" val="214512316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23</a:t>
            </a:fld>
            <a:endParaRPr lang="el-GR" dirty="0"/>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240587754"/>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708751945"/>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41939791"/>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392425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337897127"/>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6021857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236355620"/>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737166075"/>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052736"/>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Content Placeholder 2"/>
          <p:cNvSpPr>
            <a:spLocks noGrp="1"/>
          </p:cNvSpPr>
          <p:nvPr>
            <p:ph idx="1"/>
          </p:nvPr>
        </p:nvSpPr>
        <p:spPr>
          <a:xfrm>
            <a:off x="323528" y="1196752"/>
            <a:ext cx="8496944" cy="5040560"/>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415744171"/>
      </p:ext>
    </p:extLst>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020954638"/>
      </p:ext>
    </p:extLst>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92872042"/>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04467835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366557659"/>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984135635"/>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solidFill>
                <a:prstClr val="black">
                  <a:tint val="75000"/>
                </a:prstClr>
              </a:solidFill>
            </a:endParaRPr>
          </a:p>
        </p:txBody>
      </p:sp>
      <p:sp>
        <p:nvSpPr>
          <p:cNvPr id="8" name="Footer Placeholder 7"/>
          <p:cNvSpPr>
            <a:spLocks noGrp="1"/>
          </p:cNvSpPr>
          <p:nvPr>
            <p:ph type="ftr" sz="quarter" idx="11"/>
          </p:nvPr>
        </p:nvSpPr>
        <p:spPr/>
        <p:txBody>
          <a:bodyPr/>
          <a:lstStyle/>
          <a:p>
            <a:pPr>
              <a:defRPr/>
            </a:pPr>
            <a:endParaRPr lang="el-GR" dirty="0">
              <a:solidFill>
                <a:prstClr val="black">
                  <a:tint val="75000"/>
                </a:prstClr>
              </a:solidFill>
            </a:endParaRP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6386410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solidFill>
                <a:prstClr val="black">
                  <a:tint val="75000"/>
                </a:prstClr>
              </a:solidFill>
            </a:endParaRPr>
          </a:p>
        </p:txBody>
      </p:sp>
      <p:sp>
        <p:nvSpPr>
          <p:cNvPr id="4" name="Footer Placeholder 3"/>
          <p:cNvSpPr>
            <a:spLocks noGrp="1"/>
          </p:cNvSpPr>
          <p:nvPr>
            <p:ph type="ftr" sz="quarter" idx="11"/>
          </p:nvPr>
        </p:nvSpPr>
        <p:spPr/>
        <p:txBody>
          <a:bodyPr/>
          <a:lstStyle/>
          <a:p>
            <a:pPr>
              <a:defRPr/>
            </a:pPr>
            <a:endParaRPr lang="el-GR" dirty="0">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2596254172"/>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940898423"/>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solidFill>
                <a:prstClr val="black">
                  <a:tint val="75000"/>
                </a:prstClr>
              </a:solidFill>
            </a:endParaRPr>
          </a:p>
        </p:txBody>
      </p:sp>
      <p:sp>
        <p:nvSpPr>
          <p:cNvPr id="6" name="Footer Placeholder 5"/>
          <p:cNvSpPr>
            <a:spLocks noGrp="1"/>
          </p:cNvSpPr>
          <p:nvPr>
            <p:ph type="ftr" sz="quarter" idx="11"/>
          </p:nvPr>
        </p:nvSpPr>
        <p:spPr/>
        <p:txBody>
          <a:bodyPr/>
          <a:lstStyle/>
          <a:p>
            <a:pPr>
              <a:defRPr/>
            </a:pPr>
            <a:endParaRPr lang="el-GR" dirty="0">
              <a:solidFill>
                <a:prstClr val="black">
                  <a:tint val="75000"/>
                </a:prstClr>
              </a:solidFill>
            </a:endParaRP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1940009904"/>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Προσαρμοσμένη διάταξη">
    <p:spTree>
      <p:nvGrpSpPr>
        <p:cNvPr id="1" name=""/>
        <p:cNvGrpSpPr/>
        <p:nvPr/>
      </p:nvGrpSpPr>
      <p:grpSpPr>
        <a:xfrm>
          <a:off x="0" y="0"/>
          <a:ext cx="0" cy="0"/>
          <a:chOff x="0" y="0"/>
          <a:chExt cx="0" cy="0"/>
        </a:xfrm>
      </p:grpSpPr>
      <p:sp>
        <p:nvSpPr>
          <p:cNvPr id="2" name="Τίτλος 1"/>
          <p:cNvSpPr>
            <a:spLocks noGrp="1"/>
          </p:cNvSpPr>
          <p:nvPr>
            <p:ph type="title"/>
          </p:nvPr>
        </p:nvSpPr>
        <p:spPr>
          <a:xfrm>
            <a:off x="0" y="0"/>
            <a:ext cx="9144000" cy="1196752"/>
          </a:xfrm>
          <a:solidFill>
            <a:schemeClr val="accent5">
              <a:lumMod val="50000"/>
            </a:schemeClr>
          </a:solidFill>
        </p:spPr>
        <p:txBody>
          <a:bodyPr>
            <a:normAutofit/>
          </a:bodyPr>
          <a:lstStyle>
            <a:lvl1pPr marL="268288" indent="0" algn="l">
              <a:defRPr sz="3600">
                <a:solidFill>
                  <a:schemeClr val="bg1"/>
                </a:solidFill>
              </a:defRPr>
            </a:lvl1pPr>
          </a:lstStyle>
          <a:p>
            <a:r>
              <a:rPr lang="el-GR" smtClean="0"/>
              <a:t>Στυλ κύριου τίτλου</a:t>
            </a:r>
            <a:endParaRPr lang="el-GR" dirty="0"/>
          </a:p>
        </p:txBody>
      </p:sp>
      <p:sp>
        <p:nvSpPr>
          <p:cNvPr id="3" name="Θέση ημερομηνίας 2"/>
          <p:cNvSpPr>
            <a:spLocks noGrp="1"/>
          </p:cNvSpPr>
          <p:nvPr>
            <p:ph type="dt" sz="half" idx="10"/>
          </p:nvPr>
        </p:nvSpPr>
        <p:spPr/>
        <p:txBody>
          <a:bodyPr/>
          <a:lstStyle/>
          <a:p>
            <a:pPr>
              <a:defRPr/>
            </a:pPr>
            <a:endParaRPr lang="el-GR" dirty="0"/>
          </a:p>
        </p:txBody>
      </p:sp>
      <p:sp>
        <p:nvSpPr>
          <p:cNvPr id="4" name="Θέση υποσέλιδου 3"/>
          <p:cNvSpPr>
            <a:spLocks noGrp="1"/>
          </p:cNvSpPr>
          <p:nvPr>
            <p:ph type="ftr" sz="quarter" idx="11"/>
          </p:nvPr>
        </p:nvSpPr>
        <p:spPr/>
        <p:txBody>
          <a:bodyPr/>
          <a:lstStyle/>
          <a:p>
            <a:pPr>
              <a:defRPr/>
            </a:pPr>
            <a:endParaRPr lang="el-GR" dirty="0"/>
          </a:p>
        </p:txBody>
      </p:sp>
      <p:sp>
        <p:nvSpPr>
          <p:cNvPr id="5" name="Θέση αριθμού διαφάνειας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
        <p:nvSpPr>
          <p:cNvPr id="6" name="Content Placeholder 2"/>
          <p:cNvSpPr>
            <a:spLocks noGrp="1"/>
          </p:cNvSpPr>
          <p:nvPr>
            <p:ph idx="1"/>
          </p:nvPr>
        </p:nvSpPr>
        <p:spPr>
          <a:xfrm>
            <a:off x="251520" y="1412776"/>
            <a:ext cx="8640960" cy="4968552"/>
          </a:xfrm>
        </p:spPr>
        <p:txBody>
          <a:bodyPr>
            <a:normAutofit/>
          </a:bodyPr>
          <a:lstStyle>
            <a:lvl1pPr>
              <a:lnSpc>
                <a:spcPct val="112000"/>
              </a:lnSpc>
              <a:spcBef>
                <a:spcPts val="1200"/>
              </a:spcBef>
              <a:defRPr sz="2400"/>
            </a:lvl1pPr>
            <a:lvl2pPr marL="742950" indent="-382588">
              <a:lnSpc>
                <a:spcPct val="112000"/>
              </a:lnSpc>
              <a:spcBef>
                <a:spcPts val="1200"/>
              </a:spcBef>
              <a:buFont typeface="Courier New" panose="02070309020205020404" pitchFamily="49" charset="0"/>
              <a:buChar char="o"/>
              <a:defRPr sz="2400"/>
            </a:lvl2pPr>
            <a:lvl3pPr>
              <a:defRPr sz="2400"/>
            </a:lvl3pPr>
            <a:lvl4pPr>
              <a:defRPr sz="2400"/>
            </a:lvl4pPr>
            <a:lvl5pPr>
              <a:defRPr sz="2400"/>
            </a:lvl5pPr>
          </a:lstStyle>
          <a:p>
            <a:pPr lvl="0"/>
            <a:r>
              <a:rPr lang="el-GR" smtClean="0"/>
              <a:t>Στυλ υποδείγματος κειμένου</a:t>
            </a:r>
          </a:p>
          <a:p>
            <a:pPr lvl="1"/>
            <a:r>
              <a:rPr lang="el-GR" smtClean="0"/>
              <a:t>Δεύτερου επιπέδου</a:t>
            </a:r>
          </a:p>
        </p:txBody>
      </p:sp>
    </p:spTree>
    <p:extLst>
      <p:ext uri="{BB962C8B-B14F-4D97-AF65-F5344CB8AC3E}">
        <p14:creationId xmlns:p14="http://schemas.microsoft.com/office/powerpoint/2010/main" val="1538870502"/>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522501099"/>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dirty="0">
              <a:solidFill>
                <a:prstClr val="black">
                  <a:tint val="75000"/>
                </a:prstClr>
              </a:solidFill>
            </a:endParaRPr>
          </a:p>
        </p:txBody>
      </p:sp>
      <p:sp>
        <p:nvSpPr>
          <p:cNvPr id="5" name="Footer Placeholder 4"/>
          <p:cNvSpPr>
            <a:spLocks noGrp="1"/>
          </p:cNvSpPr>
          <p:nvPr>
            <p:ph type="ftr" sz="quarter" idx="11"/>
          </p:nvPr>
        </p:nvSpPr>
        <p:spPr/>
        <p:txBody>
          <a:bodyPr/>
          <a:lstStyle/>
          <a:p>
            <a:pPr>
              <a:defRPr/>
            </a:pPr>
            <a:endParaRPr lang="el-GR" dirty="0">
              <a:solidFill>
                <a:prstClr val="black">
                  <a:tint val="75000"/>
                </a:prstClr>
              </a:solidFill>
            </a:endParaRP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424568734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dirty="0" smtClean="0"/>
              <a:t>Κάντε κλικ στο εικονίδιο για να προσθέσετε μια εικόνα</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theme" Target="../theme/theme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3" Type="http://schemas.openxmlformats.org/officeDocument/2006/relationships/slideLayout" Target="../slideLayouts/slideLayout24.xml"/><Relationship Id="rId7" Type="http://schemas.openxmlformats.org/officeDocument/2006/relationships/slideLayout" Target="../slideLayouts/slideLayout28.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theme" Target="../theme/theme3.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07" r:id="rId3"/>
    <p:sldLayoutId id="2147483687" r:id="rId4"/>
    <p:sldLayoutId id="2147483688" r:id="rId5"/>
    <p:sldLayoutId id="2147483689" r:id="rId6"/>
    <p:sldLayoutId id="2147483690" r:id="rId7"/>
    <p:sldLayoutId id="2147483692" r:id="rId8"/>
    <p:sldLayoutId id="2147483693" r:id="rId9"/>
    <p:sldLayoutId id="2147483694" r:id="rId10"/>
    <p:sldLayoutId id="2147483695"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582171968"/>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solidFill>
                  <a:prstClr val="black"/>
                </a:solidFill>
              </a:rPr>
              <a:pPr>
                <a:defRPr/>
              </a:pPr>
              <a:t>‹#›</a:t>
            </a:fld>
            <a:endParaRPr lang="el-GR" dirty="0">
              <a:solidFill>
                <a:prstClr val="black"/>
              </a:solidFill>
            </a:endParaRPr>
          </a:p>
        </p:txBody>
      </p:sp>
    </p:spTree>
    <p:extLst>
      <p:ext uri="{BB962C8B-B14F-4D97-AF65-F5344CB8AC3E}">
        <p14:creationId xmlns:p14="http://schemas.microsoft.com/office/powerpoint/2010/main" val="301694538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82911"/>
            <a:ext cx="9144000" cy="1470025"/>
          </a:xfrm>
        </p:spPr>
        <p:txBody>
          <a:bodyPr>
            <a:normAutofit/>
          </a:bodyPr>
          <a:lstStyle/>
          <a:p>
            <a:pPr lvl="1" algn="ctr"/>
            <a:r>
              <a:rPr lang="el-GR" sz="3600" b="1" dirty="0" smtClean="0">
                <a:solidFill>
                  <a:schemeClr val="tx1"/>
                </a:solidFill>
                <a:latin typeface="+mn-lt"/>
              </a:rPr>
              <a:t>Διασφάλιση ποιότητας</a:t>
            </a:r>
            <a:endParaRPr lang="el-GR" sz="3600" b="1" dirty="0">
              <a:solidFill>
                <a:schemeClr val="tx1"/>
              </a:solidFill>
              <a:latin typeface="+mn-lt"/>
            </a:endParaRPr>
          </a:p>
        </p:txBody>
      </p:sp>
      <p:sp>
        <p:nvSpPr>
          <p:cNvPr id="3" name="Υπότιτλος 2"/>
          <p:cNvSpPr>
            <a:spLocks noGrp="1"/>
          </p:cNvSpPr>
          <p:nvPr>
            <p:ph type="subTitle" idx="1"/>
          </p:nvPr>
        </p:nvSpPr>
        <p:spPr>
          <a:xfrm>
            <a:off x="0" y="2996952"/>
            <a:ext cx="9144000" cy="1852191"/>
          </a:xfrm>
        </p:spPr>
        <p:txBody>
          <a:bodyPr>
            <a:normAutofit/>
          </a:bodyPr>
          <a:lstStyle/>
          <a:p>
            <a:pPr>
              <a:spcBef>
                <a:spcPts val="0"/>
              </a:spcBef>
              <a:spcAft>
                <a:spcPts val="1800"/>
              </a:spcAft>
            </a:pPr>
            <a:r>
              <a:rPr lang="el-GR" sz="2600" b="1" dirty="0" smtClean="0"/>
              <a:t>Ενότητα 5</a:t>
            </a:r>
            <a:r>
              <a:rPr lang="el-GR" sz="2600" dirty="0" smtClean="0"/>
              <a:t>:</a:t>
            </a:r>
            <a:r>
              <a:rPr lang="en-US" sz="2600" dirty="0" smtClean="0"/>
              <a:t> </a:t>
            </a:r>
            <a:r>
              <a:rPr lang="el-GR" sz="2600" dirty="0" smtClean="0"/>
              <a:t>Προετοιμασία για την εισαγωγή του συστήματος HACCP</a:t>
            </a:r>
            <a:endParaRPr lang="en-US" sz="2600" dirty="0" smtClean="0"/>
          </a:p>
          <a:p>
            <a:pPr>
              <a:spcBef>
                <a:spcPts val="0"/>
              </a:spcBef>
            </a:pPr>
            <a:r>
              <a:rPr lang="el-GR" sz="2200" dirty="0" smtClean="0"/>
              <a:t>Ιωάννης Τσάκνης, Καθηγητής</a:t>
            </a:r>
          </a:p>
          <a:p>
            <a:pPr>
              <a:spcBef>
                <a:spcPts val="0"/>
              </a:spcBef>
            </a:pPr>
            <a:r>
              <a:rPr lang="el-GR" sz="2200" dirty="0" smtClean="0"/>
              <a:t>Τμήμα Τεχνολογίας Τροφίμων</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Προτεινόμενες πηγές για ενημέρωση </a:t>
            </a:r>
            <a:r>
              <a:rPr lang="el-GR" dirty="0" smtClean="0"/>
              <a:t/>
            </a:r>
            <a:br>
              <a:rPr lang="el-GR" dirty="0" smtClean="0"/>
            </a:br>
            <a:r>
              <a:rPr lang="el-GR" dirty="0" smtClean="0"/>
              <a:t>της </a:t>
            </a:r>
            <a:r>
              <a:rPr lang="el-GR" dirty="0"/>
              <a:t>ομάδας </a:t>
            </a:r>
            <a:r>
              <a:rPr lang="el-GR" dirty="0" smtClean="0"/>
              <a:t>HACCP </a:t>
            </a:r>
            <a:r>
              <a:rPr lang="el-GR" sz="3000" b="0" dirty="0" smtClean="0"/>
              <a:t>3/6</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9</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2258028467"/>
              </p:ext>
            </p:extLst>
          </p:nvPr>
        </p:nvGraphicFramePr>
        <p:xfrm>
          <a:off x="179513" y="1412776"/>
          <a:ext cx="8784975" cy="5242560"/>
        </p:xfrm>
        <a:graphic>
          <a:graphicData uri="http://schemas.openxmlformats.org/drawingml/2006/table">
            <a:tbl>
              <a:tblPr firstRow="1" firstCol="1" lastRow="1" lastCol="1" bandRow="1" bandCol="1"/>
              <a:tblGrid>
                <a:gridCol w="4896543"/>
                <a:gridCol w="3888432"/>
              </a:tblGrid>
              <a:tr h="62133">
                <a:tc>
                  <a:txBody>
                    <a:bodyPr/>
                    <a:lstStyle/>
                    <a:p>
                      <a:pPr indent="457200" algn="just">
                        <a:lnSpc>
                          <a:spcPct val="150000"/>
                        </a:lnSpc>
                        <a:spcBef>
                          <a:spcPts val="600"/>
                        </a:spcBef>
                        <a:spcAft>
                          <a:spcPts val="600"/>
                        </a:spcAft>
                      </a:pPr>
                      <a:r>
                        <a:rPr lang="el-GR" sz="1800" b="1" dirty="0">
                          <a:effectLst/>
                          <a:latin typeface="+mn-lt"/>
                          <a:ea typeface="Times New Roman"/>
                          <a:cs typeface="Times New Roman"/>
                        </a:rPr>
                        <a:t>Θεματολογία</a:t>
                      </a:r>
                      <a:endParaRPr lang="el-GR" sz="1800" dirty="0">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just">
                        <a:lnSpc>
                          <a:spcPct val="150000"/>
                        </a:lnSpc>
                        <a:spcBef>
                          <a:spcPts val="600"/>
                        </a:spcBef>
                        <a:spcAft>
                          <a:spcPts val="600"/>
                        </a:spcAft>
                      </a:pPr>
                      <a:r>
                        <a:rPr lang="el-GR" sz="1800" b="1" dirty="0">
                          <a:effectLst/>
                          <a:latin typeface="+mn-lt"/>
                          <a:ea typeface="Times New Roman"/>
                          <a:cs typeface="Times New Roman"/>
                        </a:rPr>
                        <a:t>Μέσα για την παροχή της</a:t>
                      </a:r>
                      <a:endParaRPr lang="el-GR" sz="1800" dirty="0">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23845">
                <a:tc>
                  <a:txBody>
                    <a:bodyPr/>
                    <a:lstStyle/>
                    <a:p>
                      <a:pPr marL="0" indent="0" algn="l" defTabSz="914400" rtl="0" eaLnBrk="1" latinLnBrk="0" hangingPunct="1">
                        <a:lnSpc>
                          <a:spcPct val="150000"/>
                        </a:lnSpc>
                        <a:spcBef>
                          <a:spcPts val="600"/>
                        </a:spcBef>
                        <a:spcAft>
                          <a:spcPts val="600"/>
                        </a:spcAft>
                      </a:pPr>
                      <a:r>
                        <a:rPr lang="el-GR" sz="1800" kern="1200" dirty="0">
                          <a:solidFill>
                            <a:schemeClr val="tx1"/>
                          </a:solidFill>
                          <a:effectLst/>
                          <a:latin typeface="+mn-lt"/>
                          <a:ea typeface="Times New Roman"/>
                          <a:cs typeface="Times New Roman"/>
                        </a:rPr>
                        <a:t> </a:t>
                      </a:r>
                      <a:r>
                        <a:rPr lang="el-GR" sz="1800" kern="1200" dirty="0" smtClean="0">
                          <a:solidFill>
                            <a:schemeClr val="tx1"/>
                          </a:solidFill>
                          <a:effectLst/>
                          <a:latin typeface="+mn-lt"/>
                          <a:ea typeface="Times New Roman"/>
                          <a:cs typeface="Times New Roman"/>
                        </a:rPr>
                        <a:t>Λεπτομερής </a:t>
                      </a:r>
                      <a:r>
                        <a:rPr lang="el-GR" sz="1800" kern="1200" dirty="0">
                          <a:solidFill>
                            <a:schemeClr val="tx1"/>
                          </a:solidFill>
                          <a:effectLst/>
                          <a:latin typeface="+mn-lt"/>
                          <a:ea typeface="Times New Roman"/>
                          <a:cs typeface="Times New Roman"/>
                        </a:rPr>
                        <a:t>γνώση των κανόνων Ορθής Παραγωγικής Πρακτικής και διορθωτικών ενεργειών (GMP</a:t>
                      </a:r>
                      <a:r>
                        <a:rPr lang="el-GR" sz="1800" kern="1200" dirty="0" smtClean="0">
                          <a:solidFill>
                            <a:schemeClr val="tx1"/>
                          </a:solidFill>
                          <a:effectLst/>
                          <a:latin typeface="+mn-lt"/>
                          <a:ea typeface="Times New Roman"/>
                          <a:cs typeface="Times New Roman"/>
                        </a:rPr>
                        <a:t>).</a:t>
                      </a:r>
                      <a:endParaRPr lang="el-GR" sz="1800" kern="1200" dirty="0">
                        <a:solidFill>
                          <a:schemeClr val="tx1"/>
                        </a:solidFill>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600"/>
                        </a:spcAft>
                      </a:pPr>
                      <a:r>
                        <a:rPr lang="el-GR" sz="1800" kern="1200" dirty="0" smtClean="0">
                          <a:solidFill>
                            <a:schemeClr val="tx1"/>
                          </a:solidFill>
                          <a:effectLst/>
                          <a:latin typeface="+mn-lt"/>
                          <a:ea typeface="Times New Roman"/>
                          <a:cs typeface="Times New Roman"/>
                        </a:rPr>
                        <a:t>-</a:t>
                      </a:r>
                      <a:r>
                        <a:rPr lang="el-GR" sz="1800" kern="1200" dirty="0">
                          <a:solidFill>
                            <a:schemeClr val="tx1"/>
                          </a:solidFill>
                          <a:effectLst/>
                          <a:latin typeface="+mn-lt"/>
                          <a:ea typeface="Times New Roman"/>
                          <a:cs typeface="Times New Roman"/>
                        </a:rPr>
                        <a:t>Απαραίτητη η εμπειρία σε βιομηχανία τροφίμων </a:t>
                      </a:r>
                    </a:p>
                    <a:p>
                      <a:pPr marL="0" indent="0" algn="l" defTabSz="914400" rtl="0" eaLnBrk="1" latinLnBrk="0" hangingPunct="1">
                        <a:lnSpc>
                          <a:spcPct val="150000"/>
                        </a:lnSpc>
                        <a:spcBef>
                          <a:spcPts val="600"/>
                        </a:spcBef>
                        <a:spcAft>
                          <a:spcPts val="600"/>
                        </a:spcAft>
                      </a:pPr>
                      <a:r>
                        <a:rPr lang="el-GR" sz="1800" kern="1200" dirty="0">
                          <a:solidFill>
                            <a:schemeClr val="tx1"/>
                          </a:solidFill>
                          <a:effectLst/>
                          <a:latin typeface="+mn-lt"/>
                          <a:ea typeface="Times New Roman"/>
                          <a:cs typeface="Times New Roman"/>
                        </a:rPr>
                        <a:t>-Σχετική βιβλιογραφία </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189">
                <a:tc>
                  <a:txBody>
                    <a:bodyPr/>
                    <a:lstStyle/>
                    <a:p>
                      <a:pPr marL="0" indent="0" algn="l" defTabSz="914400" rtl="0" eaLnBrk="1" latinLnBrk="0" hangingPunct="1">
                        <a:lnSpc>
                          <a:spcPct val="150000"/>
                        </a:lnSpc>
                        <a:spcBef>
                          <a:spcPts val="600"/>
                        </a:spcBef>
                        <a:spcAft>
                          <a:spcPts val="600"/>
                        </a:spcAft>
                      </a:pPr>
                      <a:r>
                        <a:rPr lang="el-GR" sz="1800" kern="1200" dirty="0">
                          <a:solidFill>
                            <a:schemeClr val="tx1"/>
                          </a:solidFill>
                          <a:effectLst/>
                          <a:latin typeface="+mn-lt"/>
                          <a:ea typeface="Times New Roman"/>
                          <a:cs typeface="Times New Roman"/>
                        </a:rPr>
                        <a:t>Ικανότητα να αναγνωρίζονται πια είναι Κρίσιμα Σημεία Ελέγχου στην παραγωγή και μέθοδοι παρακολούθησης. Εγκατάσταση πλάνων δειγματοληψίας σε περιπτώσεις απόκλισης</a:t>
                      </a:r>
                      <a:r>
                        <a:rPr lang="el-GR" sz="1800" kern="1200" dirty="0" smtClean="0">
                          <a:solidFill>
                            <a:schemeClr val="tx1"/>
                          </a:solidFill>
                          <a:effectLst/>
                          <a:latin typeface="+mn-lt"/>
                          <a:ea typeface="Times New Roman"/>
                          <a:cs typeface="Times New Roman"/>
                        </a:rPr>
                        <a:t>.</a:t>
                      </a:r>
                      <a:endParaRPr lang="el-GR" sz="1800" kern="1200" dirty="0">
                        <a:solidFill>
                          <a:schemeClr val="tx1"/>
                        </a:solidFill>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600"/>
                        </a:spcAft>
                      </a:pPr>
                      <a:r>
                        <a:rPr lang="el-GR" sz="1800" kern="1200" dirty="0">
                          <a:solidFill>
                            <a:schemeClr val="tx1"/>
                          </a:solidFill>
                          <a:effectLst/>
                          <a:latin typeface="+mn-lt"/>
                          <a:ea typeface="Times New Roman"/>
                          <a:cs typeface="Times New Roman"/>
                        </a:rPr>
                        <a:t>Όπως προηγουμένως -3</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189">
                <a:tc>
                  <a:txBody>
                    <a:bodyPr/>
                    <a:lstStyle/>
                    <a:p>
                      <a:pPr marL="0" indent="0" algn="l" defTabSz="914400" rtl="0" eaLnBrk="1" latinLnBrk="0" hangingPunct="1">
                        <a:lnSpc>
                          <a:spcPct val="150000"/>
                        </a:lnSpc>
                        <a:spcBef>
                          <a:spcPts val="600"/>
                        </a:spcBef>
                        <a:spcAft>
                          <a:spcPts val="600"/>
                        </a:spcAft>
                      </a:pPr>
                      <a:r>
                        <a:rPr lang="el-GR" sz="1800" kern="1200" dirty="0">
                          <a:solidFill>
                            <a:schemeClr val="tx1"/>
                          </a:solidFill>
                          <a:effectLst/>
                          <a:latin typeface="+mn-lt"/>
                          <a:ea typeface="Times New Roman"/>
                          <a:cs typeface="Times New Roman"/>
                        </a:rPr>
                        <a:t>Ομαδικότητα, πνεύμα συνεργασίας, επικοινωνία (πολύ σημαντικό ειδικά αν αυτός είναι ένας καινούργιος τρόπος εργασίας για τους περισσότερους από τα μέλη της ομάδας</a:t>
                      </a:r>
                      <a:r>
                        <a:rPr lang="el-GR" sz="1800" kern="1200" dirty="0" smtClean="0">
                          <a:solidFill>
                            <a:schemeClr val="tx1"/>
                          </a:solidFill>
                          <a:effectLst/>
                          <a:latin typeface="+mn-lt"/>
                          <a:ea typeface="Times New Roman"/>
                          <a:cs typeface="Times New Roman"/>
                        </a:rPr>
                        <a:t>).</a:t>
                      </a:r>
                      <a:endParaRPr lang="el-GR" sz="1800" kern="1200" dirty="0">
                        <a:solidFill>
                          <a:schemeClr val="tx1"/>
                        </a:solidFill>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600"/>
                        </a:spcAft>
                      </a:pPr>
                      <a:r>
                        <a:rPr lang="el-GR" sz="1800" kern="1200" dirty="0">
                          <a:solidFill>
                            <a:schemeClr val="tx1"/>
                          </a:solidFill>
                          <a:effectLst/>
                          <a:latin typeface="+mn-lt"/>
                          <a:ea typeface="Times New Roman"/>
                          <a:cs typeface="Times New Roman"/>
                        </a:rPr>
                        <a:t>-Το τμήμα προσωπικού μπορεί να είναι ικανό να βοηθήσει με εκπαιδεύσεις στην ώρα εργασίας</a:t>
                      </a:r>
                    </a:p>
                    <a:p>
                      <a:pPr marL="0" indent="0" algn="l" defTabSz="914400" rtl="0" eaLnBrk="1" latinLnBrk="0" hangingPunct="1">
                        <a:lnSpc>
                          <a:spcPct val="150000"/>
                        </a:lnSpc>
                        <a:spcBef>
                          <a:spcPts val="600"/>
                        </a:spcBef>
                        <a:spcAft>
                          <a:spcPts val="600"/>
                        </a:spcAft>
                        <a:tabLst>
                          <a:tab pos="809625" algn="l"/>
                        </a:tabLst>
                      </a:pPr>
                      <a:r>
                        <a:rPr lang="el-GR" sz="1800" kern="1200" dirty="0">
                          <a:solidFill>
                            <a:schemeClr val="tx1"/>
                          </a:solidFill>
                          <a:effectLst/>
                          <a:latin typeface="+mn-lt"/>
                          <a:ea typeface="Times New Roman"/>
                          <a:cs typeface="Times New Roman"/>
                        </a:rPr>
                        <a:t>-Εξωτερικές εκπαιδεύσεις 5 ημερών</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5606313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Προτεινόμενες πηγές για ενημέρωση </a:t>
            </a:r>
            <a:r>
              <a:rPr lang="el-GR" dirty="0" smtClean="0"/>
              <a:t/>
            </a:r>
            <a:br>
              <a:rPr lang="el-GR" dirty="0" smtClean="0"/>
            </a:br>
            <a:r>
              <a:rPr lang="el-GR" dirty="0" smtClean="0"/>
              <a:t>της </a:t>
            </a:r>
            <a:r>
              <a:rPr lang="el-GR" dirty="0"/>
              <a:t>ομάδας </a:t>
            </a:r>
            <a:r>
              <a:rPr lang="el-GR" dirty="0" smtClean="0"/>
              <a:t>HACCP </a:t>
            </a:r>
            <a:r>
              <a:rPr lang="el-GR" sz="3000" b="0" dirty="0" smtClean="0"/>
              <a:t>4/6</a:t>
            </a:r>
            <a:endParaRPr lang="el-GR" sz="3000" b="0" dirty="0"/>
          </a:p>
        </p:txBody>
      </p:sp>
      <p:sp>
        <p:nvSpPr>
          <p:cNvPr id="3" name="Θέση αριθμού διαφάνειας 2"/>
          <p:cNvSpPr>
            <a:spLocks noGrp="1"/>
          </p:cNvSpPr>
          <p:nvPr>
            <p:ph type="sldNum" sz="quarter" idx="12"/>
          </p:nvPr>
        </p:nvSpPr>
        <p:spPr>
          <a:xfrm>
            <a:off x="6758880" y="6592267"/>
            <a:ext cx="2133600" cy="365125"/>
          </a:xfrm>
        </p:spPr>
        <p:txBody>
          <a:bodyPr/>
          <a:lstStyle/>
          <a:p>
            <a:pPr>
              <a:defRPr/>
            </a:pPr>
            <a:fld id="{7E55E3B3-0445-4CFC-BED8-763D4409E61F}" type="slidenum">
              <a:rPr lang="el-GR" smtClean="0"/>
              <a:pPr>
                <a:defRPr/>
              </a:pPr>
              <a:t>10</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748979077"/>
              </p:ext>
            </p:extLst>
          </p:nvPr>
        </p:nvGraphicFramePr>
        <p:xfrm>
          <a:off x="179513" y="1412776"/>
          <a:ext cx="8784975" cy="5257800"/>
        </p:xfrm>
        <a:graphic>
          <a:graphicData uri="http://schemas.openxmlformats.org/drawingml/2006/table">
            <a:tbl>
              <a:tblPr firstRow="1" firstCol="1" lastRow="1" lastCol="1" bandRow="1" bandCol="1"/>
              <a:tblGrid>
                <a:gridCol w="3672407"/>
                <a:gridCol w="5112568"/>
              </a:tblGrid>
              <a:tr h="62133">
                <a:tc>
                  <a:txBody>
                    <a:bodyPr/>
                    <a:lstStyle/>
                    <a:p>
                      <a:pPr indent="457200" algn="just">
                        <a:lnSpc>
                          <a:spcPct val="150000"/>
                        </a:lnSpc>
                        <a:spcBef>
                          <a:spcPts val="600"/>
                        </a:spcBef>
                        <a:spcAft>
                          <a:spcPts val="600"/>
                        </a:spcAft>
                      </a:pPr>
                      <a:r>
                        <a:rPr lang="el-GR" sz="1800" b="1" dirty="0">
                          <a:effectLst/>
                          <a:latin typeface="+mn-lt"/>
                          <a:ea typeface="Times New Roman"/>
                          <a:cs typeface="Times New Roman"/>
                        </a:rPr>
                        <a:t>Θεματολογία</a:t>
                      </a:r>
                      <a:endParaRPr lang="el-GR" sz="1800" dirty="0">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just">
                        <a:lnSpc>
                          <a:spcPct val="150000"/>
                        </a:lnSpc>
                        <a:spcBef>
                          <a:spcPts val="600"/>
                        </a:spcBef>
                        <a:spcAft>
                          <a:spcPts val="600"/>
                        </a:spcAft>
                      </a:pPr>
                      <a:r>
                        <a:rPr lang="el-GR" sz="1800" b="1" dirty="0">
                          <a:effectLst/>
                          <a:latin typeface="+mn-lt"/>
                          <a:ea typeface="Times New Roman"/>
                          <a:cs typeface="Times New Roman"/>
                        </a:rPr>
                        <a:t>Μέσα για την παροχή της</a:t>
                      </a:r>
                      <a:endParaRPr lang="el-GR" sz="1800" dirty="0">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48322">
                <a:tc>
                  <a:txBody>
                    <a:bodyPr/>
                    <a:lstStyle/>
                    <a:p>
                      <a:pPr marL="0" indent="0" algn="l" defTabSz="914400" rtl="0" eaLnBrk="1" latinLnBrk="0" hangingPunct="1">
                        <a:lnSpc>
                          <a:spcPct val="150000"/>
                        </a:lnSpc>
                        <a:spcBef>
                          <a:spcPts val="600"/>
                        </a:spcBef>
                        <a:spcAft>
                          <a:spcPts val="600"/>
                        </a:spcAft>
                      </a:pPr>
                      <a:r>
                        <a:rPr lang="el-GR" sz="1600" kern="1200" dirty="0">
                          <a:solidFill>
                            <a:schemeClr val="tx1"/>
                          </a:solidFill>
                          <a:effectLst/>
                          <a:latin typeface="+mn-lt"/>
                          <a:ea typeface="Times New Roman"/>
                          <a:cs typeface="Times New Roman"/>
                        </a:rPr>
                        <a:t>Σχεδιασμός του έργου και διοικητικές ικανότητες (η εγκατάσταση του σχεδίου HACCP μπορεί να έχει ένα ξεχωριστό Project Manager αλλά αν η ομάδα είναι υπεύθυνη, η ικανότητα αυτή είναι ανεκτίμητη</a:t>
                      </a:r>
                      <a:r>
                        <a:rPr lang="el-GR" sz="1600" kern="1200" dirty="0" smtClean="0">
                          <a:solidFill>
                            <a:schemeClr val="tx1"/>
                          </a:solidFill>
                          <a:effectLst/>
                          <a:latin typeface="+mn-lt"/>
                          <a:ea typeface="Times New Roman"/>
                          <a:cs typeface="Times New Roman"/>
                        </a:rPr>
                        <a:t>).</a:t>
                      </a:r>
                      <a:r>
                        <a:rPr lang="el-GR" sz="1600" kern="1200" dirty="0">
                          <a:solidFill>
                            <a:schemeClr val="tx1"/>
                          </a:solidFill>
                          <a:effectLst/>
                          <a:latin typeface="+mn-lt"/>
                          <a:ea typeface="Times New Roman"/>
                          <a:cs typeface="Times New Roman"/>
                        </a:rPr>
                        <a:t> </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600"/>
                        </a:spcAft>
                      </a:pPr>
                      <a:r>
                        <a:rPr lang="el-GR" sz="1600" kern="1200" dirty="0">
                          <a:solidFill>
                            <a:schemeClr val="tx1"/>
                          </a:solidFill>
                          <a:effectLst/>
                          <a:latin typeface="+mn-lt"/>
                          <a:ea typeface="Times New Roman"/>
                          <a:cs typeface="Times New Roman"/>
                        </a:rPr>
                        <a:t>-Σεμινάρια από εκπαιδευτικούς οργανισμούς ή εταιρείες συμβούλων </a:t>
                      </a:r>
                    </a:p>
                    <a:p>
                      <a:pPr marL="0" indent="0" algn="l" defTabSz="914400" rtl="0" eaLnBrk="1" latinLnBrk="0" hangingPunct="1">
                        <a:lnSpc>
                          <a:spcPct val="150000"/>
                        </a:lnSpc>
                        <a:spcBef>
                          <a:spcPts val="600"/>
                        </a:spcBef>
                        <a:spcAft>
                          <a:spcPts val="600"/>
                        </a:spcAft>
                      </a:pPr>
                      <a:r>
                        <a:rPr lang="el-GR" sz="1600" kern="1200" dirty="0">
                          <a:solidFill>
                            <a:schemeClr val="tx1"/>
                          </a:solidFill>
                          <a:effectLst/>
                          <a:latin typeface="+mn-lt"/>
                          <a:ea typeface="Times New Roman"/>
                          <a:cs typeface="Times New Roman"/>
                        </a:rPr>
                        <a:t>-Χρήση ενός συμβούλου μέσα στο εργοστάσιο για τα πρώτα στάδια της μελέτης.</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85768">
                <a:tc>
                  <a:txBody>
                    <a:bodyPr/>
                    <a:lstStyle/>
                    <a:p>
                      <a:pPr marL="0" indent="0" algn="l" defTabSz="914400" rtl="0" eaLnBrk="1" latinLnBrk="0" hangingPunct="1">
                        <a:lnSpc>
                          <a:spcPct val="150000"/>
                        </a:lnSpc>
                        <a:spcBef>
                          <a:spcPts val="600"/>
                        </a:spcBef>
                        <a:spcAft>
                          <a:spcPts val="600"/>
                        </a:spcAft>
                      </a:pPr>
                      <a:r>
                        <a:rPr lang="el-GR" sz="1600" kern="1200" dirty="0">
                          <a:solidFill>
                            <a:schemeClr val="tx1"/>
                          </a:solidFill>
                          <a:effectLst/>
                          <a:latin typeface="+mn-lt"/>
                          <a:ea typeface="Times New Roman"/>
                          <a:cs typeface="Times New Roman"/>
                        </a:rPr>
                        <a:t>Εκπαίδευση σε επιθεωρήσεις- σημαντικό για την επαλήθευση του διαγράμματος ροής και του σχεδίου HACCP.</a:t>
                      </a:r>
                    </a:p>
                    <a:p>
                      <a:pPr marL="0" indent="0" algn="l" defTabSz="914400" rtl="0" eaLnBrk="1" latinLnBrk="0" hangingPunct="1">
                        <a:lnSpc>
                          <a:spcPct val="150000"/>
                        </a:lnSpc>
                        <a:spcBef>
                          <a:spcPts val="600"/>
                        </a:spcBef>
                        <a:spcAft>
                          <a:spcPts val="600"/>
                        </a:spcAft>
                      </a:pPr>
                      <a:r>
                        <a:rPr lang="el-GR" sz="1600" kern="1200" dirty="0">
                          <a:solidFill>
                            <a:schemeClr val="tx1"/>
                          </a:solidFill>
                          <a:effectLst/>
                          <a:latin typeface="+mn-lt"/>
                          <a:ea typeface="Times New Roman"/>
                          <a:cs typeface="Times New Roman"/>
                        </a:rPr>
                        <a:t>Ικανότητες- προσόντα επιθεωρητή, τύποι επιθεώρησης.</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600"/>
                        </a:spcAft>
                      </a:pPr>
                      <a:r>
                        <a:rPr lang="el-GR" sz="1600" kern="1200" dirty="0">
                          <a:solidFill>
                            <a:schemeClr val="tx1"/>
                          </a:solidFill>
                          <a:effectLst/>
                          <a:latin typeface="+mn-lt"/>
                          <a:ea typeface="Times New Roman"/>
                          <a:cs typeface="Times New Roman"/>
                        </a:rPr>
                        <a:t>Σεμινάριο στην Διαχείριση Συστημάτων Ποιότητας, προτείνεται: </a:t>
                      </a:r>
                    </a:p>
                    <a:p>
                      <a:pPr marL="0" indent="0" algn="l" defTabSz="914400" rtl="0" eaLnBrk="1" latinLnBrk="0" hangingPunct="1">
                        <a:lnSpc>
                          <a:spcPct val="150000"/>
                        </a:lnSpc>
                        <a:spcBef>
                          <a:spcPts val="600"/>
                        </a:spcBef>
                        <a:spcAft>
                          <a:spcPts val="600"/>
                        </a:spcAft>
                      </a:pPr>
                      <a:r>
                        <a:rPr lang="el-GR" sz="1600" kern="1200" dirty="0">
                          <a:solidFill>
                            <a:schemeClr val="tx1"/>
                          </a:solidFill>
                          <a:effectLst/>
                          <a:latin typeface="+mn-lt"/>
                          <a:ea typeface="Times New Roman"/>
                          <a:cs typeface="Times New Roman"/>
                        </a:rPr>
                        <a:t>-Επίπεδο 1: Εσωτερικοί επιθεωρητές- 2 ημέρες </a:t>
                      </a:r>
                    </a:p>
                    <a:p>
                      <a:pPr marL="0" indent="0" algn="l" defTabSz="914400" rtl="0" eaLnBrk="1" latinLnBrk="0" hangingPunct="1">
                        <a:lnSpc>
                          <a:spcPct val="150000"/>
                        </a:lnSpc>
                        <a:spcBef>
                          <a:spcPts val="600"/>
                        </a:spcBef>
                        <a:spcAft>
                          <a:spcPts val="600"/>
                        </a:spcAft>
                      </a:pPr>
                      <a:r>
                        <a:rPr lang="el-GR" sz="1600" kern="1200" dirty="0">
                          <a:solidFill>
                            <a:schemeClr val="tx1"/>
                          </a:solidFill>
                          <a:effectLst/>
                          <a:latin typeface="+mn-lt"/>
                          <a:ea typeface="Times New Roman"/>
                          <a:cs typeface="Times New Roman"/>
                        </a:rPr>
                        <a:t>-Επίπεδο 2: Εξωτερικοί επιθεωρητές – 5 ημέρες</a:t>
                      </a:r>
                    </a:p>
                    <a:p>
                      <a:pPr marL="0" indent="0" algn="l" defTabSz="914400" rtl="0" eaLnBrk="1" latinLnBrk="0" hangingPunct="1">
                        <a:lnSpc>
                          <a:spcPct val="150000"/>
                        </a:lnSpc>
                        <a:spcBef>
                          <a:spcPts val="600"/>
                        </a:spcBef>
                        <a:spcAft>
                          <a:spcPts val="600"/>
                        </a:spcAft>
                      </a:pPr>
                      <a:r>
                        <a:rPr lang="el-GR" sz="1600" kern="1200" dirty="0">
                          <a:solidFill>
                            <a:schemeClr val="tx1"/>
                          </a:solidFill>
                          <a:effectLst/>
                          <a:latin typeface="+mn-lt"/>
                          <a:ea typeface="Times New Roman"/>
                          <a:cs typeface="Times New Roman"/>
                        </a:rPr>
                        <a:t>-Διαθέσιμα από εταιρεία συμβούλων σε συνεργασία με τον οργανισμό </a:t>
                      </a:r>
                      <a:r>
                        <a:rPr lang="en-US" sz="1600" kern="1200" dirty="0">
                          <a:solidFill>
                            <a:schemeClr val="tx1"/>
                          </a:solidFill>
                          <a:effectLst/>
                          <a:latin typeface="+mn-lt"/>
                          <a:ea typeface="Times New Roman"/>
                          <a:cs typeface="Times New Roman"/>
                        </a:rPr>
                        <a:t>ISO</a:t>
                      </a:r>
                      <a:r>
                        <a:rPr lang="el-GR" sz="1600" kern="1200" dirty="0">
                          <a:solidFill>
                            <a:schemeClr val="tx1"/>
                          </a:solidFill>
                          <a:effectLst/>
                          <a:latin typeface="+mn-lt"/>
                          <a:ea typeface="Times New Roman"/>
                          <a:cs typeface="Times New Roman"/>
                        </a:rPr>
                        <a:t>, σε οργανισμούς πιστοποίησης (ΕΛΟΤ) κ.α.</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34541030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Προτεινόμενες πηγές για ενημέρωση </a:t>
            </a:r>
            <a:r>
              <a:rPr lang="el-GR" dirty="0" smtClean="0"/>
              <a:t/>
            </a:r>
            <a:br>
              <a:rPr lang="el-GR" dirty="0" smtClean="0"/>
            </a:br>
            <a:r>
              <a:rPr lang="el-GR" dirty="0" smtClean="0"/>
              <a:t>της </a:t>
            </a:r>
            <a:r>
              <a:rPr lang="el-GR" dirty="0"/>
              <a:t>ομάδας </a:t>
            </a:r>
            <a:r>
              <a:rPr lang="el-GR" dirty="0" smtClean="0"/>
              <a:t>HACCP </a:t>
            </a:r>
            <a:r>
              <a:rPr lang="el-GR" sz="3000" b="0" dirty="0" smtClean="0"/>
              <a:t>5/6</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11</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325146230"/>
              </p:ext>
            </p:extLst>
          </p:nvPr>
        </p:nvGraphicFramePr>
        <p:xfrm>
          <a:off x="179513" y="1412776"/>
          <a:ext cx="8784975" cy="4843272"/>
        </p:xfrm>
        <a:graphic>
          <a:graphicData uri="http://schemas.openxmlformats.org/drawingml/2006/table">
            <a:tbl>
              <a:tblPr firstRow="1" firstCol="1" lastRow="1" lastCol="1" bandRow="1" bandCol="1"/>
              <a:tblGrid>
                <a:gridCol w="4032447"/>
                <a:gridCol w="4752528"/>
              </a:tblGrid>
              <a:tr h="62133">
                <a:tc>
                  <a:txBody>
                    <a:bodyPr/>
                    <a:lstStyle/>
                    <a:p>
                      <a:pPr indent="457200" algn="just">
                        <a:lnSpc>
                          <a:spcPct val="150000"/>
                        </a:lnSpc>
                        <a:spcBef>
                          <a:spcPts val="600"/>
                        </a:spcBef>
                        <a:spcAft>
                          <a:spcPts val="600"/>
                        </a:spcAft>
                      </a:pPr>
                      <a:r>
                        <a:rPr lang="el-GR" sz="1800" b="1" dirty="0">
                          <a:effectLst/>
                          <a:latin typeface="+mn-lt"/>
                          <a:ea typeface="Times New Roman"/>
                          <a:cs typeface="Times New Roman"/>
                        </a:rPr>
                        <a:t>Θεματολογία</a:t>
                      </a:r>
                      <a:endParaRPr lang="el-GR" sz="1800" dirty="0">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just">
                        <a:lnSpc>
                          <a:spcPct val="150000"/>
                        </a:lnSpc>
                        <a:spcBef>
                          <a:spcPts val="600"/>
                        </a:spcBef>
                        <a:spcAft>
                          <a:spcPts val="600"/>
                        </a:spcAft>
                      </a:pPr>
                      <a:r>
                        <a:rPr lang="el-GR" sz="1800" b="1" dirty="0">
                          <a:effectLst/>
                          <a:latin typeface="+mn-lt"/>
                          <a:ea typeface="Times New Roman"/>
                          <a:cs typeface="Times New Roman"/>
                        </a:rPr>
                        <a:t>Μέσα για την παροχή της</a:t>
                      </a:r>
                      <a:endParaRPr lang="el-GR" sz="1800" dirty="0">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23635">
                <a:tc>
                  <a:txBody>
                    <a:bodyPr/>
                    <a:lstStyle/>
                    <a:p>
                      <a:pPr marL="0" indent="0" algn="l" defTabSz="914400" rtl="0" eaLnBrk="1" latinLnBrk="0" hangingPunct="1">
                        <a:lnSpc>
                          <a:spcPct val="130000"/>
                        </a:lnSpc>
                        <a:spcBef>
                          <a:spcPts val="600"/>
                        </a:spcBef>
                        <a:spcAft>
                          <a:spcPts val="600"/>
                        </a:spcAft>
                      </a:pPr>
                      <a:r>
                        <a:rPr lang="el-GR" sz="1800" kern="1200" dirty="0">
                          <a:solidFill>
                            <a:schemeClr val="tx1"/>
                          </a:solidFill>
                          <a:effectLst/>
                          <a:latin typeface="+mn-lt"/>
                          <a:ea typeface="Times New Roman"/>
                          <a:cs typeface="Times New Roman"/>
                        </a:rPr>
                        <a:t> </a:t>
                      </a:r>
                      <a:r>
                        <a:rPr lang="el-GR" sz="1800" kern="1200" dirty="0" smtClean="0">
                          <a:solidFill>
                            <a:schemeClr val="tx1"/>
                          </a:solidFill>
                          <a:effectLst/>
                          <a:latin typeface="+mn-lt"/>
                          <a:ea typeface="Times New Roman"/>
                          <a:cs typeface="Times New Roman"/>
                        </a:rPr>
                        <a:t>Στατιστική </a:t>
                      </a:r>
                      <a:r>
                        <a:rPr lang="el-GR" sz="1800" kern="1200" dirty="0">
                          <a:solidFill>
                            <a:schemeClr val="tx1"/>
                          </a:solidFill>
                          <a:effectLst/>
                          <a:latin typeface="+mn-lt"/>
                          <a:ea typeface="Times New Roman"/>
                          <a:cs typeface="Times New Roman"/>
                        </a:rPr>
                        <a:t>ανάλυση (εμπειρία, ώστε να γίνεται έγκυρη αξιολόγηση της αποτελεσματικότητας κάθε διαδικασίας και στην επεξεργασία δεδομένων).</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30000"/>
                        </a:lnSpc>
                        <a:spcBef>
                          <a:spcPts val="600"/>
                        </a:spcBef>
                        <a:spcAft>
                          <a:spcPts val="600"/>
                        </a:spcAft>
                      </a:pPr>
                      <a:r>
                        <a:rPr lang="el-GR" sz="1800" kern="1200" dirty="0">
                          <a:solidFill>
                            <a:schemeClr val="tx1"/>
                          </a:solidFill>
                          <a:effectLst/>
                          <a:latin typeface="+mn-lt"/>
                          <a:ea typeface="Times New Roman"/>
                          <a:cs typeface="Times New Roman"/>
                        </a:rPr>
                        <a:t> </a:t>
                      </a:r>
                      <a:r>
                        <a:rPr lang="el-GR" sz="1800" kern="1200" dirty="0" smtClean="0">
                          <a:solidFill>
                            <a:schemeClr val="tx1"/>
                          </a:solidFill>
                          <a:effectLst/>
                          <a:latin typeface="+mn-lt"/>
                          <a:ea typeface="Times New Roman"/>
                          <a:cs typeface="Times New Roman"/>
                        </a:rPr>
                        <a:t>-</a:t>
                      </a:r>
                      <a:r>
                        <a:rPr lang="el-GR" sz="1800" kern="1200" dirty="0">
                          <a:solidFill>
                            <a:schemeClr val="tx1"/>
                          </a:solidFill>
                          <a:effectLst/>
                          <a:latin typeface="+mn-lt"/>
                          <a:ea typeface="Times New Roman"/>
                          <a:cs typeface="Times New Roman"/>
                        </a:rPr>
                        <a:t>Συνεργασία με εξωτερικούς συμβούλους επιχειρήσεων οι οποίοι παρέχουν πακέτα εκπαίδευσης.</a:t>
                      </a:r>
                    </a:p>
                    <a:p>
                      <a:pPr marL="0" indent="0" algn="l" defTabSz="914400" rtl="0" eaLnBrk="1" latinLnBrk="0" hangingPunct="1">
                        <a:lnSpc>
                          <a:spcPct val="130000"/>
                        </a:lnSpc>
                        <a:spcBef>
                          <a:spcPts val="600"/>
                        </a:spcBef>
                        <a:spcAft>
                          <a:spcPts val="600"/>
                        </a:spcAft>
                      </a:pPr>
                      <a:r>
                        <a:rPr lang="el-GR" sz="1800" kern="1200" dirty="0">
                          <a:solidFill>
                            <a:schemeClr val="tx1"/>
                          </a:solidFill>
                          <a:effectLst/>
                          <a:latin typeface="+mn-lt"/>
                          <a:ea typeface="Times New Roman"/>
                          <a:cs typeface="Times New Roman"/>
                        </a:rPr>
                        <a:t>-Πρόσβαση σε σχετική βιβλιογραφία (</a:t>
                      </a:r>
                      <a:r>
                        <a:rPr lang="en-US" sz="1800" kern="1200" dirty="0">
                          <a:solidFill>
                            <a:schemeClr val="tx1"/>
                          </a:solidFill>
                          <a:effectLst/>
                          <a:latin typeface="+mn-lt"/>
                          <a:ea typeface="Times New Roman"/>
                          <a:cs typeface="Times New Roman"/>
                        </a:rPr>
                        <a:t>Price</a:t>
                      </a:r>
                      <a:r>
                        <a:rPr lang="el-GR" sz="1800" kern="1200" dirty="0">
                          <a:solidFill>
                            <a:schemeClr val="tx1"/>
                          </a:solidFill>
                          <a:effectLst/>
                          <a:latin typeface="+mn-lt"/>
                          <a:ea typeface="Times New Roman"/>
                          <a:cs typeface="Times New Roman"/>
                        </a:rPr>
                        <a:t>, 1984</a:t>
                      </a:r>
                      <a:r>
                        <a:rPr lang="el-GR" sz="1800" kern="1200" dirty="0" smtClean="0">
                          <a:solidFill>
                            <a:schemeClr val="tx1"/>
                          </a:solidFill>
                          <a:effectLst/>
                          <a:latin typeface="+mn-lt"/>
                          <a:ea typeface="Times New Roman"/>
                          <a:cs typeface="Times New Roman"/>
                        </a:rPr>
                        <a:t>)</a:t>
                      </a:r>
                      <a:endParaRPr lang="el-GR" sz="1800" kern="1200" dirty="0">
                        <a:solidFill>
                          <a:schemeClr val="tx1"/>
                        </a:solidFill>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48111">
                <a:tc>
                  <a:txBody>
                    <a:bodyPr/>
                    <a:lstStyle/>
                    <a:p>
                      <a:pPr marL="0" indent="0" algn="l" defTabSz="914400" rtl="0" eaLnBrk="1" latinLnBrk="0" hangingPunct="1">
                        <a:lnSpc>
                          <a:spcPct val="130000"/>
                        </a:lnSpc>
                        <a:spcBef>
                          <a:spcPts val="600"/>
                        </a:spcBef>
                        <a:spcAft>
                          <a:spcPts val="600"/>
                        </a:spcAft>
                      </a:pPr>
                      <a:r>
                        <a:rPr lang="el-GR" sz="1800" kern="1200" dirty="0">
                          <a:solidFill>
                            <a:schemeClr val="tx1"/>
                          </a:solidFill>
                          <a:effectLst/>
                          <a:latin typeface="+mn-lt"/>
                          <a:ea typeface="Times New Roman"/>
                          <a:cs typeface="Times New Roman"/>
                        </a:rPr>
                        <a:t>Τεχνικές επίλυσης προβλημάτων- προκειμένου να αντιμετωπιστούν επαναλαμβανόμενα προβλήματα με έναν δομημένο τρόπο και να εξασφαλισθεί ότι θα βρεθούν πιο μόνιμες λύσεις. Μπορεί να είναι πολύ χρήσιμες στο σχεδιασμό διαγραμμάτων ροής και στο χειρισμό των δεδομένων.</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30000"/>
                        </a:lnSpc>
                        <a:spcBef>
                          <a:spcPts val="600"/>
                        </a:spcBef>
                        <a:spcAft>
                          <a:spcPts val="600"/>
                        </a:spcAft>
                      </a:pPr>
                      <a:r>
                        <a:rPr lang="el-GR" sz="1800" kern="1200" dirty="0">
                          <a:solidFill>
                            <a:schemeClr val="tx1"/>
                          </a:solidFill>
                          <a:effectLst/>
                          <a:latin typeface="+mn-lt"/>
                          <a:ea typeface="Times New Roman"/>
                          <a:cs typeface="Times New Roman"/>
                        </a:rPr>
                        <a:t>-Πακέτα εκπαίδευσης μπορούν να αγορασθούν ή να οργανωθούν σεμινάρια από εξωτερικούς συμβούλους.</a:t>
                      </a:r>
                    </a:p>
                    <a:p>
                      <a:pPr marL="0" indent="0" algn="l" defTabSz="914400" rtl="0" eaLnBrk="1" latinLnBrk="0" hangingPunct="1">
                        <a:lnSpc>
                          <a:spcPct val="130000"/>
                        </a:lnSpc>
                        <a:spcBef>
                          <a:spcPts val="600"/>
                        </a:spcBef>
                        <a:spcAft>
                          <a:spcPts val="600"/>
                        </a:spcAft>
                      </a:pPr>
                      <a:r>
                        <a:rPr lang="el-GR" sz="1800" kern="1200" dirty="0">
                          <a:solidFill>
                            <a:schemeClr val="tx1"/>
                          </a:solidFill>
                          <a:effectLst/>
                          <a:latin typeface="+mn-lt"/>
                          <a:ea typeface="Times New Roman"/>
                          <a:cs typeface="Times New Roman"/>
                        </a:rPr>
                        <a:t>-Μαθήματα εντός της επιχείρησης προσανατολισμένα στις ανάγκες του </a:t>
                      </a:r>
                      <a:r>
                        <a:rPr lang="en-US" sz="1800" kern="1200" dirty="0">
                          <a:solidFill>
                            <a:schemeClr val="tx1"/>
                          </a:solidFill>
                          <a:effectLst/>
                          <a:latin typeface="+mn-lt"/>
                          <a:ea typeface="Times New Roman"/>
                          <a:cs typeface="Times New Roman"/>
                        </a:rPr>
                        <a:t>HACCP</a:t>
                      </a:r>
                      <a:r>
                        <a:rPr lang="el-GR" sz="1800" kern="1200" dirty="0">
                          <a:solidFill>
                            <a:schemeClr val="tx1"/>
                          </a:solidFill>
                          <a:effectLst/>
                          <a:latin typeface="+mn-lt"/>
                          <a:ea typeface="Times New Roman"/>
                          <a:cs typeface="Times New Roman"/>
                        </a:rPr>
                        <a:t>, ώστε να γίνει κατανοητό και να έχει εφαρμογή μετά την εκπαίδευση</a:t>
                      </a:r>
                      <a:r>
                        <a:rPr lang="el-GR" sz="1800" kern="1200" dirty="0" smtClean="0">
                          <a:solidFill>
                            <a:schemeClr val="tx1"/>
                          </a:solidFill>
                          <a:effectLst/>
                          <a:latin typeface="+mn-lt"/>
                          <a:ea typeface="Times New Roman"/>
                          <a:cs typeface="Times New Roman"/>
                        </a:rPr>
                        <a:t>.</a:t>
                      </a:r>
                      <a:endParaRPr lang="el-GR" sz="1800" kern="1200" dirty="0">
                        <a:solidFill>
                          <a:schemeClr val="tx1"/>
                        </a:solidFill>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43613256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Προτεινόμενες πηγές για ενημέρωση </a:t>
            </a:r>
            <a:r>
              <a:rPr lang="el-GR" dirty="0" smtClean="0"/>
              <a:t/>
            </a:r>
            <a:br>
              <a:rPr lang="el-GR" dirty="0" smtClean="0"/>
            </a:br>
            <a:r>
              <a:rPr lang="el-GR" dirty="0" smtClean="0"/>
              <a:t>της </a:t>
            </a:r>
            <a:r>
              <a:rPr lang="el-GR" dirty="0"/>
              <a:t>ομάδας </a:t>
            </a:r>
            <a:r>
              <a:rPr lang="el-GR" dirty="0" smtClean="0"/>
              <a:t>HACCP </a:t>
            </a:r>
            <a:r>
              <a:rPr lang="el-GR" sz="3000" b="0" dirty="0" smtClean="0"/>
              <a:t>6/6</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12</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364312497"/>
              </p:ext>
            </p:extLst>
          </p:nvPr>
        </p:nvGraphicFramePr>
        <p:xfrm>
          <a:off x="179513" y="1412776"/>
          <a:ext cx="8784975" cy="4160520"/>
        </p:xfrm>
        <a:graphic>
          <a:graphicData uri="http://schemas.openxmlformats.org/drawingml/2006/table">
            <a:tbl>
              <a:tblPr firstRow="1" firstCol="1" lastRow="1" lastCol="1" bandRow="1" bandCol="1"/>
              <a:tblGrid>
                <a:gridCol w="3816423"/>
                <a:gridCol w="4968552"/>
              </a:tblGrid>
              <a:tr h="62133">
                <a:tc>
                  <a:txBody>
                    <a:bodyPr/>
                    <a:lstStyle/>
                    <a:p>
                      <a:pPr indent="457200" algn="just">
                        <a:lnSpc>
                          <a:spcPct val="150000"/>
                        </a:lnSpc>
                        <a:spcBef>
                          <a:spcPts val="600"/>
                        </a:spcBef>
                        <a:spcAft>
                          <a:spcPts val="600"/>
                        </a:spcAft>
                      </a:pPr>
                      <a:r>
                        <a:rPr lang="el-GR" sz="1800" b="1" dirty="0">
                          <a:effectLst/>
                          <a:latin typeface="+mn-lt"/>
                          <a:ea typeface="Times New Roman"/>
                          <a:cs typeface="Times New Roman"/>
                        </a:rPr>
                        <a:t>Θεματολογία</a:t>
                      </a:r>
                      <a:endParaRPr lang="el-GR" sz="1800" dirty="0">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just">
                        <a:lnSpc>
                          <a:spcPct val="150000"/>
                        </a:lnSpc>
                        <a:spcBef>
                          <a:spcPts val="600"/>
                        </a:spcBef>
                        <a:spcAft>
                          <a:spcPts val="600"/>
                        </a:spcAft>
                      </a:pPr>
                      <a:r>
                        <a:rPr lang="el-GR" sz="1800" b="1" dirty="0">
                          <a:effectLst/>
                          <a:latin typeface="+mn-lt"/>
                          <a:ea typeface="Times New Roman"/>
                          <a:cs typeface="Times New Roman"/>
                        </a:rPr>
                        <a:t>Μέσα για την παροχή της</a:t>
                      </a:r>
                      <a:endParaRPr lang="el-GR" sz="1800" dirty="0">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647691">
                <a:tc>
                  <a:txBody>
                    <a:bodyPr/>
                    <a:lstStyle/>
                    <a:p>
                      <a:pPr marL="0" indent="0" algn="l" defTabSz="914400" rtl="0" eaLnBrk="1" latinLnBrk="0" hangingPunct="1">
                        <a:lnSpc>
                          <a:spcPct val="150000"/>
                        </a:lnSpc>
                        <a:spcBef>
                          <a:spcPts val="600"/>
                        </a:spcBef>
                        <a:spcAft>
                          <a:spcPts val="600"/>
                        </a:spcAft>
                      </a:pPr>
                      <a:r>
                        <a:rPr lang="el-GR" sz="1800" kern="1200" dirty="0">
                          <a:solidFill>
                            <a:schemeClr val="tx1"/>
                          </a:solidFill>
                          <a:effectLst/>
                          <a:latin typeface="+mn-lt"/>
                          <a:ea typeface="Times New Roman"/>
                          <a:cs typeface="Times New Roman"/>
                        </a:rPr>
                        <a:t> </a:t>
                      </a:r>
                      <a:r>
                        <a:rPr lang="el-GR" sz="1800" kern="1200" dirty="0" smtClean="0">
                          <a:solidFill>
                            <a:schemeClr val="tx1"/>
                          </a:solidFill>
                          <a:effectLst/>
                          <a:latin typeface="+mn-lt"/>
                          <a:ea typeface="Times New Roman"/>
                          <a:cs typeface="Times New Roman"/>
                        </a:rPr>
                        <a:t>Ικανότητες </a:t>
                      </a:r>
                      <a:r>
                        <a:rPr lang="el-GR" sz="1800" kern="1200" dirty="0">
                          <a:solidFill>
                            <a:schemeClr val="tx1"/>
                          </a:solidFill>
                          <a:effectLst/>
                          <a:latin typeface="+mn-lt"/>
                          <a:ea typeface="Times New Roman"/>
                          <a:cs typeface="Times New Roman"/>
                        </a:rPr>
                        <a:t>εκπαίδευσης- απαραίτητες εάν η εκπαίδευση του HACCP γίνει από εσωτερικούς εκπαιδευτές, εντός της επιχείρησης.</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600"/>
                        </a:spcAft>
                        <a:tabLst>
                          <a:tab pos="809625" algn="l"/>
                        </a:tabLst>
                      </a:pPr>
                      <a:r>
                        <a:rPr lang="el-GR" sz="1800" kern="1200" dirty="0" smtClean="0">
                          <a:solidFill>
                            <a:schemeClr val="tx1"/>
                          </a:solidFill>
                          <a:effectLst/>
                          <a:latin typeface="+mn-lt"/>
                          <a:ea typeface="Times New Roman"/>
                          <a:cs typeface="Times New Roman"/>
                        </a:rPr>
                        <a:t>-</a:t>
                      </a:r>
                      <a:r>
                        <a:rPr lang="el-GR" sz="1800" kern="1200" dirty="0">
                          <a:solidFill>
                            <a:schemeClr val="tx1"/>
                          </a:solidFill>
                          <a:effectLst/>
                          <a:latin typeface="+mn-lt"/>
                          <a:ea typeface="Times New Roman"/>
                          <a:cs typeface="Times New Roman"/>
                        </a:rPr>
                        <a:t>Προγράμματα εκπαίδευσης για την βιομηχανία τροφίμων από δημόσιες υπηρεσίες ή από εταιρείες συμβούλων επιχειρήσεων. Αποτελεσματικά σεμινάρια παρουσιάσεων μπορεί να είναι μια καλή υποδομή. </a:t>
                      </a:r>
                    </a:p>
                    <a:p>
                      <a:pPr marL="0" indent="0" algn="l" defTabSz="914400" rtl="0" eaLnBrk="1" latinLnBrk="0" hangingPunct="1">
                        <a:lnSpc>
                          <a:spcPct val="150000"/>
                        </a:lnSpc>
                        <a:spcBef>
                          <a:spcPts val="600"/>
                        </a:spcBef>
                        <a:spcAft>
                          <a:spcPts val="600"/>
                        </a:spcAft>
                        <a:tabLst>
                          <a:tab pos="809625" algn="l"/>
                        </a:tabLst>
                      </a:pPr>
                      <a:r>
                        <a:rPr lang="el-GR" sz="1800" kern="1200" dirty="0">
                          <a:solidFill>
                            <a:schemeClr val="tx1"/>
                          </a:solidFill>
                          <a:effectLst/>
                          <a:latin typeface="+mn-lt"/>
                          <a:ea typeface="Times New Roman"/>
                          <a:cs typeface="Times New Roman"/>
                        </a:rPr>
                        <a:t>-Αναφορά στη σχετική βιβλιογραφία (</a:t>
                      </a:r>
                      <a:r>
                        <a:rPr lang="en-US" sz="1800" kern="1200" dirty="0">
                          <a:solidFill>
                            <a:schemeClr val="tx1"/>
                          </a:solidFill>
                          <a:effectLst/>
                          <a:latin typeface="+mn-lt"/>
                          <a:ea typeface="Times New Roman"/>
                          <a:cs typeface="Times New Roman"/>
                        </a:rPr>
                        <a:t>JAY</a:t>
                      </a:r>
                      <a:r>
                        <a:rPr lang="el-GR" sz="1800" kern="1200" dirty="0">
                          <a:solidFill>
                            <a:schemeClr val="tx1"/>
                          </a:solidFill>
                          <a:effectLst/>
                          <a:latin typeface="+mn-lt"/>
                          <a:ea typeface="Times New Roman"/>
                          <a:cs typeface="Times New Roman"/>
                        </a:rPr>
                        <a:t>, 1993)</a:t>
                      </a:r>
                    </a:p>
                    <a:p>
                      <a:pPr marL="0" indent="0" algn="l" defTabSz="914400" rtl="0" eaLnBrk="1" latinLnBrk="0" hangingPunct="1">
                        <a:lnSpc>
                          <a:spcPct val="150000"/>
                        </a:lnSpc>
                        <a:spcBef>
                          <a:spcPts val="600"/>
                        </a:spcBef>
                        <a:spcAft>
                          <a:spcPts val="600"/>
                        </a:spcAft>
                        <a:tabLst>
                          <a:tab pos="809625" algn="l"/>
                        </a:tabLst>
                      </a:pPr>
                      <a:r>
                        <a:rPr lang="el-GR" sz="1800" kern="1200" dirty="0">
                          <a:solidFill>
                            <a:schemeClr val="tx1"/>
                          </a:solidFill>
                          <a:effectLst/>
                          <a:latin typeface="+mn-lt"/>
                          <a:ea typeface="Times New Roman"/>
                          <a:cs typeface="Times New Roman"/>
                        </a:rPr>
                        <a:t> </a:t>
                      </a:r>
                    </a:p>
                    <a:p>
                      <a:pPr marL="0" indent="0" algn="l" defTabSz="914400" rtl="0" eaLnBrk="1" latinLnBrk="0" hangingPunct="1">
                        <a:lnSpc>
                          <a:spcPct val="150000"/>
                        </a:lnSpc>
                        <a:spcBef>
                          <a:spcPts val="600"/>
                        </a:spcBef>
                        <a:spcAft>
                          <a:spcPts val="600"/>
                        </a:spcAft>
                        <a:tabLst>
                          <a:tab pos="809625" algn="l"/>
                        </a:tabLst>
                      </a:pPr>
                      <a:r>
                        <a:rPr lang="el-GR" sz="1800" kern="1200" dirty="0">
                          <a:solidFill>
                            <a:schemeClr val="tx1"/>
                          </a:solidFill>
                          <a:effectLst/>
                          <a:latin typeface="+mn-lt"/>
                          <a:ea typeface="Times New Roman"/>
                          <a:cs typeface="Times New Roman"/>
                        </a:rPr>
                        <a:t> </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4" name="Rectangle 1"/>
          <p:cNvSpPr>
            <a:spLocks noChangeArrowheads="1"/>
          </p:cNvSpPr>
          <p:nvPr/>
        </p:nvSpPr>
        <p:spPr bwMode="auto">
          <a:xfrm>
            <a:off x="155828" y="5756865"/>
            <a:ext cx="8352928"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l-GR" altLang="el-GR" sz="1200" b="0" u="none" strike="noStrike" cap="none" normalizeH="0" baseline="0" dirty="0" smtClean="0">
                <a:ln>
                  <a:noFill/>
                </a:ln>
                <a:solidFill>
                  <a:schemeClr val="tx1"/>
                </a:solidFill>
                <a:effectLst/>
                <a:latin typeface="+mn-lt"/>
                <a:ea typeface="Times New Roman" pitchFamily="18" charset="0"/>
                <a:cs typeface="Times New Roman" pitchFamily="18" charset="0"/>
              </a:rPr>
              <a:t>Πηγή</a:t>
            </a:r>
            <a:r>
              <a:rPr kumimoji="0" lang="en-GB" altLang="el-GR" sz="1200" b="0" u="none" strike="noStrike" cap="none" normalizeH="0" baseline="0" dirty="0" smtClean="0">
                <a:ln>
                  <a:noFill/>
                </a:ln>
                <a:solidFill>
                  <a:schemeClr val="tx1"/>
                </a:solidFill>
                <a:effectLst/>
                <a:latin typeface="+mn-lt"/>
                <a:ea typeface="Times New Roman" pitchFamily="18" charset="0"/>
                <a:cs typeface="Times New Roman" pitchFamily="18" charset="0"/>
              </a:rPr>
              <a:t>: Lasermedia Statistical Process Control Interactive Video Training Package, Arundel, West Sussex.</a:t>
            </a:r>
            <a:r>
              <a:rPr kumimoji="0" lang="el-GR" altLang="el-GR" sz="1200" b="0" u="none" strike="noStrike" cap="none" normalizeH="0" baseline="0" dirty="0" smtClean="0">
                <a:ln>
                  <a:noFill/>
                </a:ln>
                <a:solidFill>
                  <a:schemeClr val="tx1"/>
                </a:solidFill>
                <a:effectLst/>
                <a:latin typeface="+mn-lt"/>
                <a:cs typeface="Arial" pitchFamily="34" charset="0"/>
              </a:rPr>
              <a:t> </a:t>
            </a:r>
          </a:p>
        </p:txBody>
      </p:sp>
    </p:spTree>
    <p:extLst>
      <p:ext uri="{BB962C8B-B14F-4D97-AF65-F5344CB8AC3E}">
        <p14:creationId xmlns:p14="http://schemas.microsoft.com/office/powerpoint/2010/main" val="309123215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Σχεδιασμός </a:t>
            </a:r>
            <a:r>
              <a:rPr lang="el-GR" dirty="0"/>
              <a:t>του </a:t>
            </a:r>
            <a:r>
              <a:rPr lang="el-GR" dirty="0" smtClean="0"/>
              <a:t>έργου</a:t>
            </a:r>
            <a:r>
              <a:rPr lang="en-US" dirty="0" smtClean="0"/>
              <a:t/>
            </a:r>
            <a:br>
              <a:rPr lang="en-US" dirty="0" smtClean="0"/>
            </a:br>
            <a:r>
              <a:rPr lang="el-GR" dirty="0" smtClean="0"/>
              <a:t>Project </a:t>
            </a:r>
            <a:r>
              <a:rPr lang="el-GR" dirty="0"/>
              <a:t>Plan</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13</a:t>
            </a:fld>
            <a:endParaRPr lang="el-GR" dirty="0"/>
          </a:p>
        </p:txBody>
      </p:sp>
      <p:sp>
        <p:nvSpPr>
          <p:cNvPr id="4" name="Θέση περιεχομένου 3"/>
          <p:cNvSpPr>
            <a:spLocks noGrp="1"/>
          </p:cNvSpPr>
          <p:nvPr>
            <p:ph idx="1"/>
          </p:nvPr>
        </p:nvSpPr>
        <p:spPr/>
        <p:txBody>
          <a:bodyPr/>
          <a:lstStyle/>
          <a:p>
            <a:r>
              <a:rPr lang="el-GR" dirty="0" smtClean="0"/>
              <a:t>Ένα σχέδιο </a:t>
            </a:r>
            <a:r>
              <a:rPr lang="el-GR" dirty="0"/>
              <a:t>HACCP </a:t>
            </a:r>
            <a:r>
              <a:rPr lang="el-GR" dirty="0" smtClean="0"/>
              <a:t>έχει </a:t>
            </a:r>
            <a:r>
              <a:rPr lang="el-GR" dirty="0"/>
              <a:t>έναν καθορισμένο κύκλο ζωής που σημαίνει ότι θα καθοριστεί μια ημερομηνία έναρξης και μια ημερομηνία </a:t>
            </a:r>
            <a:r>
              <a:rPr lang="el-GR" dirty="0" smtClean="0"/>
              <a:t>λήξης</a:t>
            </a:r>
            <a:r>
              <a:rPr lang="en-US" dirty="0" smtClean="0"/>
              <a:t> </a:t>
            </a:r>
            <a:r>
              <a:rPr lang="el-GR" dirty="0" smtClean="0"/>
              <a:t>και στη συνέχεια θα επαναξιολογηθεί.</a:t>
            </a:r>
          </a:p>
          <a:p>
            <a:r>
              <a:rPr lang="el-GR" dirty="0" smtClean="0"/>
              <a:t>Υπεύθυνη του έργου είναι η </a:t>
            </a:r>
            <a:r>
              <a:rPr lang="el-GR" dirty="0"/>
              <a:t>ομάδα HACCP, ή οποία θα θέσει το χρονοδιάγραμμα και θα εκτιμήσει τις </a:t>
            </a:r>
            <a:r>
              <a:rPr lang="el-GR" dirty="0" smtClean="0"/>
              <a:t>δαπάνες.</a:t>
            </a:r>
          </a:p>
          <a:p>
            <a:r>
              <a:rPr lang="el-GR" dirty="0"/>
              <a:t>Το κύριο ζήτημα είναι να καθοριστεί το πρόγραμμα εφαρμογής του συστήματος HACCP - ποιοι είναι οι στόχοι, ποιοι οι περιορισμοί και πώς θα υλοποιηθεί μέσα από αυτούς τους περιορισμούς.</a:t>
            </a:r>
          </a:p>
        </p:txBody>
      </p:sp>
    </p:spTree>
    <p:extLst>
      <p:ext uri="{BB962C8B-B14F-4D97-AF65-F5344CB8AC3E}">
        <p14:creationId xmlns:p14="http://schemas.microsoft.com/office/powerpoint/2010/main" val="380858722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Σχεδιασμός </a:t>
            </a:r>
            <a:r>
              <a:rPr lang="el-GR" dirty="0"/>
              <a:t>του </a:t>
            </a:r>
            <a:r>
              <a:rPr lang="el-GR" dirty="0" smtClean="0"/>
              <a:t>έργου</a:t>
            </a:r>
            <a:r>
              <a:rPr lang="en-US" dirty="0" smtClean="0"/>
              <a:t/>
            </a:r>
            <a:br>
              <a:rPr lang="en-US" dirty="0" smtClean="0"/>
            </a:br>
            <a:r>
              <a:rPr lang="el-GR" dirty="0" smtClean="0"/>
              <a:t>Project Plan </a:t>
            </a:r>
            <a:r>
              <a:rPr lang="el-GR" sz="3000" b="0" dirty="0" smtClean="0"/>
              <a:t>(ρόλοι)</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14</a:t>
            </a:fld>
            <a:endParaRPr lang="el-GR" dirty="0"/>
          </a:p>
        </p:txBody>
      </p:sp>
      <p:sp>
        <p:nvSpPr>
          <p:cNvPr id="4" name="Θέση περιεχομένου 3"/>
          <p:cNvSpPr>
            <a:spLocks noGrp="1"/>
          </p:cNvSpPr>
          <p:nvPr>
            <p:ph idx="1"/>
          </p:nvPr>
        </p:nvSpPr>
        <p:spPr/>
        <p:txBody>
          <a:bodyPr/>
          <a:lstStyle/>
          <a:p>
            <a:r>
              <a:rPr lang="el-GR" b="1" dirty="0" smtClean="0"/>
              <a:t>Χορηγός </a:t>
            </a:r>
            <a:r>
              <a:rPr lang="el-GR" b="1" dirty="0"/>
              <a:t>του έργου</a:t>
            </a:r>
          </a:p>
          <a:p>
            <a:pPr marL="355600" indent="0">
              <a:spcBef>
                <a:spcPts val="600"/>
              </a:spcBef>
              <a:spcAft>
                <a:spcPts val="1200"/>
              </a:spcAft>
              <a:buNone/>
            </a:pPr>
            <a:r>
              <a:rPr lang="el-GR" dirty="0"/>
              <a:t>Ο χορηγός του σχεδίου HACCP είναι ο Γενικός Διευθυντής, ο Εμπορικός ή ο Διευθυντής Παραγωγής της επιχείρησης</a:t>
            </a:r>
            <a:r>
              <a:rPr lang="el-GR" dirty="0" smtClean="0"/>
              <a:t>.</a:t>
            </a:r>
          </a:p>
          <a:p>
            <a:r>
              <a:rPr lang="el-GR" b="1" dirty="0" smtClean="0"/>
              <a:t>Ο </a:t>
            </a:r>
            <a:r>
              <a:rPr lang="el-GR" b="1" dirty="0"/>
              <a:t>Συντονιστής του έργου </a:t>
            </a:r>
            <a:r>
              <a:rPr lang="el-GR" dirty="0"/>
              <a:t>(Project Manager)</a:t>
            </a:r>
          </a:p>
          <a:p>
            <a:pPr marL="355600" indent="0">
              <a:spcBef>
                <a:spcPts val="600"/>
              </a:spcBef>
              <a:buNone/>
            </a:pPr>
            <a:r>
              <a:rPr lang="el-GR" dirty="0"/>
              <a:t>Αυτός ο ρόλος μπορεί να αναληφθεί από τον τεχνικό διευθυντή ή το διευθυντή παραγωγής που μπορεί επίσης να γίνει και ο συντονιστής της ομάδας HACCP. Ο συντονιστής του έργου εξασφαλίζει ότι το σχέδιο συντάσσεται και ότι οι στόχοι επιτυγχάνονται μέσα στο συμφωνηθέν χρονικό διάστημα.</a:t>
            </a:r>
          </a:p>
        </p:txBody>
      </p:sp>
    </p:spTree>
    <p:extLst>
      <p:ext uri="{BB962C8B-B14F-4D97-AF65-F5344CB8AC3E}">
        <p14:creationId xmlns:p14="http://schemas.microsoft.com/office/powerpoint/2010/main" val="365757185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Αλληλεπίδραση του </a:t>
            </a:r>
            <a:r>
              <a:rPr lang="el-GR" dirty="0"/>
              <a:t>σ</a:t>
            </a:r>
            <a:r>
              <a:rPr lang="el-GR" dirty="0" smtClean="0"/>
              <a:t>υστήματος </a:t>
            </a:r>
            <a:r>
              <a:rPr lang="el-GR" dirty="0"/>
              <a:t>HACCP με άλλα επιχειρησιακά σχέδια</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15</a:t>
            </a:fld>
            <a:endParaRPr lang="el-GR" dirty="0"/>
          </a:p>
        </p:txBody>
      </p:sp>
      <p:sp>
        <p:nvSpPr>
          <p:cNvPr id="5" name="Rectangle 1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aphicFrame>
        <p:nvGraphicFramePr>
          <p:cNvPr id="7" name="Διάγραμμα 6"/>
          <p:cNvGraphicFramePr/>
          <p:nvPr>
            <p:extLst>
              <p:ext uri="{D42A27DB-BD31-4B8C-83A1-F6EECF244321}">
                <p14:modId xmlns:p14="http://schemas.microsoft.com/office/powerpoint/2010/main" val="3976217054"/>
              </p:ext>
            </p:extLst>
          </p:nvPr>
        </p:nvGraphicFramePr>
        <p:xfrm>
          <a:off x="1331640" y="1268760"/>
          <a:ext cx="6120680" cy="547260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59123951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3" name="Ομάδα 2"/>
          <p:cNvGrpSpPr/>
          <p:nvPr/>
        </p:nvGrpSpPr>
        <p:grpSpPr>
          <a:xfrm>
            <a:off x="1767633" y="5931169"/>
            <a:ext cx="5828703" cy="768532"/>
            <a:chOff x="1767633" y="5931169"/>
            <a:chExt cx="5828703" cy="768532"/>
          </a:xfrm>
        </p:grpSpPr>
        <p:pic>
          <p:nvPicPr>
            <p:cNvPr id="9"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10"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08679105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118133689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lvl="0" indent="0">
              <a:buNone/>
            </a:pPr>
            <a:r>
              <a:rPr lang="el-GR" sz="2000" dirty="0">
                <a:solidFill>
                  <a:prstClr val="black"/>
                </a:solidFill>
              </a:rPr>
              <a:t>Copyright Τεχνολογικό Εκπαιδευτικό Ίδρυμα Αθήνας</a:t>
            </a:r>
            <a:r>
              <a:rPr lang="en-US" sz="2000" dirty="0">
                <a:solidFill>
                  <a:prstClr val="black"/>
                </a:solidFill>
              </a:rPr>
              <a:t>, </a:t>
            </a:r>
            <a:r>
              <a:rPr lang="el-GR" sz="2000" dirty="0">
                <a:solidFill>
                  <a:prstClr val="black"/>
                </a:solidFill>
              </a:rPr>
              <a:t>Ιωάννης Τσάκνης 2014. Ιωάννης Τσάκνης. «Διασφάλιση ποιότητας. Ενότητα </a:t>
            </a:r>
            <a:r>
              <a:rPr lang="el-GR" sz="2000" dirty="0" smtClean="0">
                <a:solidFill>
                  <a:prstClr val="black"/>
                </a:solidFill>
              </a:rPr>
              <a:t>5</a:t>
            </a:r>
            <a:r>
              <a:rPr lang="en-US" sz="2000" dirty="0" smtClean="0">
                <a:solidFill>
                  <a:prstClr val="black"/>
                </a:solidFill>
              </a:rPr>
              <a:t>:</a:t>
            </a:r>
            <a:r>
              <a:rPr lang="el-GR" sz="2000" dirty="0">
                <a:solidFill>
                  <a:prstClr val="black"/>
                </a:solidFill>
              </a:rPr>
              <a:t> Προετοιμασία για την εισαγωγή του συστήματος HACCP». Έκδοση: 1.0. Αθήνα 2014. Διαθέσιμο από τη δικτυακή διεύθυνση: </a:t>
            </a:r>
            <a:r>
              <a:rPr lang="en-US" sz="2000" dirty="0">
                <a:solidFill>
                  <a:prstClr val="black"/>
                </a:solidFill>
                <a:hlinkClick r:id="rId3"/>
              </a:rPr>
              <a:t>ocp.teiath.gr</a:t>
            </a:r>
            <a:r>
              <a:rPr lang="el-GR" sz="2000" dirty="0" smtClean="0">
                <a:solidFill>
                  <a:prstClr val="black"/>
                </a:solidFill>
              </a:rPr>
              <a:t>.</a:t>
            </a:r>
            <a:endParaRPr lang="el-GR" sz="2000" dirty="0">
              <a:solidFill>
                <a:prstClr val="black"/>
              </a:solidFill>
            </a:endParaRPr>
          </a:p>
        </p:txBody>
      </p:sp>
    </p:spTree>
    <p:extLst>
      <p:ext uri="{BB962C8B-B14F-4D97-AF65-F5344CB8AC3E}">
        <p14:creationId xmlns:p14="http://schemas.microsoft.com/office/powerpoint/2010/main" val="27666537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Ποιοι </a:t>
            </a:r>
            <a:r>
              <a:rPr lang="el-GR" dirty="0"/>
              <a:t>θα πρέπει να </a:t>
            </a:r>
            <a:r>
              <a:rPr lang="el-GR" dirty="0" smtClean="0"/>
              <a:t>εμπλακούν;</a:t>
            </a:r>
            <a:endParaRPr lang="el-GR" dirty="0"/>
          </a:p>
        </p:txBody>
      </p:sp>
      <p:sp>
        <p:nvSpPr>
          <p:cNvPr id="3" name="Θέση περιεχομένου 2"/>
          <p:cNvSpPr>
            <a:spLocks noGrp="1"/>
          </p:cNvSpPr>
          <p:nvPr>
            <p:ph idx="1"/>
          </p:nvPr>
        </p:nvSpPr>
        <p:spPr/>
        <p:txBody>
          <a:bodyPr/>
          <a:lstStyle/>
          <a:p>
            <a:r>
              <a:rPr lang="el-GR" b="1" dirty="0" smtClean="0"/>
              <a:t>Ανώτατη διοίκηση.</a:t>
            </a:r>
          </a:p>
          <a:p>
            <a:r>
              <a:rPr lang="el-GR" b="1" dirty="0" smtClean="0"/>
              <a:t>Ομάδα </a:t>
            </a:r>
            <a:r>
              <a:rPr lang="en-US" b="1" dirty="0" smtClean="0"/>
              <a:t>HACCP</a:t>
            </a:r>
            <a:r>
              <a:rPr lang="el-GR" b="1" dirty="0" smtClean="0"/>
              <a:t>, </a:t>
            </a:r>
            <a:r>
              <a:rPr lang="el-GR" dirty="0" smtClean="0"/>
              <a:t>αποτελείται </a:t>
            </a:r>
            <a:r>
              <a:rPr lang="el-GR" dirty="0"/>
              <a:t>από ειδικούς </a:t>
            </a:r>
            <a:r>
              <a:rPr lang="el-GR" dirty="0" smtClean="0"/>
              <a:t>στις </a:t>
            </a:r>
            <a:r>
              <a:rPr lang="el-GR" dirty="0"/>
              <a:t>ακόλουθες περιοχές: </a:t>
            </a:r>
          </a:p>
          <a:p>
            <a:pPr lvl="1"/>
            <a:r>
              <a:rPr lang="el-GR" dirty="0"/>
              <a:t>Διασφάλιση </a:t>
            </a:r>
            <a:r>
              <a:rPr lang="el-GR" dirty="0" smtClean="0"/>
              <a:t>ποιότητας,</a:t>
            </a:r>
          </a:p>
          <a:p>
            <a:pPr lvl="1"/>
            <a:r>
              <a:rPr lang="el-GR" dirty="0" smtClean="0"/>
              <a:t>Διαδικασίες  παραγωγής,</a:t>
            </a:r>
          </a:p>
          <a:p>
            <a:pPr lvl="1"/>
            <a:r>
              <a:rPr lang="el-GR" dirty="0"/>
              <a:t>Εφαρμοσμένη </a:t>
            </a:r>
            <a:r>
              <a:rPr lang="el-GR" dirty="0" smtClean="0"/>
              <a:t>μηχανική,</a:t>
            </a:r>
            <a:endParaRPr lang="el-GR" dirty="0"/>
          </a:p>
          <a:p>
            <a:pPr lvl="1"/>
            <a:r>
              <a:rPr lang="el-GR" dirty="0"/>
              <a:t>Εξωτερικός </a:t>
            </a:r>
            <a:r>
              <a:rPr lang="el-GR" dirty="0" smtClean="0"/>
              <a:t>Σύμβουλος.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1</a:t>
            </a:fld>
            <a:endParaRPr lang="el-GR" dirty="0"/>
          </a:p>
        </p:txBody>
      </p:sp>
    </p:spTree>
    <p:extLst>
      <p:ext uri="{BB962C8B-B14F-4D97-AF65-F5344CB8AC3E}">
        <p14:creationId xmlns:p14="http://schemas.microsoft.com/office/powerpoint/2010/main" val="45968196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207833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και δοθεί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563888" y="2843040"/>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solidFill>
                  <a:prstClr val="black"/>
                </a:solidFill>
                <a:latin typeface="Calibri"/>
              </a:rPr>
              <a:t>[1] http://creativecommons.org/licenses/by-nc-sa/4.0/ </a:t>
            </a:r>
            <a:endParaRPr lang="en-US" dirty="0" smtClean="0">
              <a:solidFill>
                <a:prstClr val="black"/>
              </a:solidFill>
              <a:latin typeface="Calibri"/>
            </a:endParaRPr>
          </a:p>
          <a:p>
            <a:pPr>
              <a:spcBef>
                <a:spcPts val="600"/>
              </a:spcBef>
            </a:pPr>
            <a:r>
              <a:rPr lang="el-GR" dirty="0" smtClean="0">
                <a:solidFill>
                  <a:prstClr val="black"/>
                </a:solidFill>
                <a:latin typeface="Calibri"/>
              </a:rPr>
              <a:t>Ως </a:t>
            </a:r>
            <a:r>
              <a:rPr lang="el-GR" b="1" dirty="0">
                <a:solidFill>
                  <a:prstClr val="black"/>
                </a:solidFill>
                <a:latin typeface="Calibri"/>
              </a:rPr>
              <a:t>Μη Εμπορική</a:t>
            </a:r>
            <a:r>
              <a:rPr lang="el-GR" dirty="0">
                <a:solidFill>
                  <a:prstClr val="black"/>
                </a:solidFill>
                <a:latin typeface="Calibri"/>
              </a:rPr>
              <a:t> ορίζεται η χρήση:</a:t>
            </a:r>
          </a:p>
          <a:p>
            <a:pPr marL="342900" indent="-342900">
              <a:spcBef>
                <a:spcPts val="600"/>
              </a:spcBef>
              <a:buFont typeface="Arial" panose="020B0604020202020204" pitchFamily="34" charset="0"/>
              <a:buChar char="•"/>
            </a:pPr>
            <a:r>
              <a:rPr lang="el-GR" dirty="0">
                <a:solidFill>
                  <a:prstClr val="black"/>
                </a:solidFill>
                <a:latin typeface="Calibri"/>
              </a:rPr>
              <a:t>που δεν περιλαμβάνει άμεσο ή έμμεσο οικονομικό όφελος από την χρήση του έργου, για το διανομέα του έργου και αδειοδόχο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περιλαμβάνει οικονομική συναλλαγή ως προϋπόθεση για τη χρήση ή πρόσβαση στο έργο</a:t>
            </a:r>
          </a:p>
          <a:p>
            <a:pPr marL="342900" indent="-342900">
              <a:spcBef>
                <a:spcPts val="600"/>
              </a:spcBef>
              <a:buFont typeface="Arial" panose="020B0604020202020204" pitchFamily="34" charset="0"/>
              <a:buChar char="•"/>
            </a:pPr>
            <a:r>
              <a:rPr lang="el-GR" dirty="0">
                <a:solidFill>
                  <a:prstClr val="black"/>
                </a:solidFill>
                <a:latin typeface="Calibri"/>
              </a:rPr>
              <a:t>που</a:t>
            </a:r>
            <a:r>
              <a:rPr lang="en-GB" dirty="0">
                <a:solidFill>
                  <a:prstClr val="black"/>
                </a:solidFill>
                <a:latin typeface="Calibri"/>
              </a:rPr>
              <a:t> </a:t>
            </a:r>
            <a:r>
              <a:rPr lang="el-GR" dirty="0">
                <a:solidFill>
                  <a:prstClr val="black"/>
                </a:solidFill>
                <a:latin typeface="Calibri"/>
              </a:rPr>
              <a:t>δεν προσπορίζει στο διανομέα του έργου και</a:t>
            </a:r>
            <a:r>
              <a:rPr lang="en-GB" dirty="0">
                <a:solidFill>
                  <a:prstClr val="black"/>
                </a:solidFill>
                <a:latin typeface="Calibri"/>
              </a:rPr>
              <a:t> </a:t>
            </a:r>
            <a:r>
              <a:rPr lang="el-GR" dirty="0">
                <a:solidFill>
                  <a:prstClr val="black"/>
                </a:solidFill>
                <a:latin typeface="Calibri"/>
              </a:rPr>
              <a:t>αδειοδόχο</a:t>
            </a:r>
            <a:r>
              <a:rPr lang="en-GB" dirty="0">
                <a:solidFill>
                  <a:prstClr val="black"/>
                </a:solidFill>
                <a:latin typeface="Calibri"/>
              </a:rPr>
              <a:t> </a:t>
            </a:r>
            <a:r>
              <a:rPr lang="el-GR" dirty="0">
                <a:solidFill>
                  <a:prstClr val="black"/>
                </a:solidFill>
                <a:latin typeface="Calibri"/>
              </a:rPr>
              <a:t>έμμεσο οικονομικό όφελος (π.χ. διαφημίσεις) από την προβολή του έργου σε διαδικτυακό </a:t>
            </a:r>
            <a:r>
              <a:rPr lang="el-GR" dirty="0" smtClean="0">
                <a:solidFill>
                  <a:prstClr val="black"/>
                </a:solidFill>
                <a:latin typeface="Calibri"/>
              </a:rPr>
              <a:t>τόπο</a:t>
            </a:r>
            <a:endParaRPr lang="en-US" dirty="0" smtClean="0">
              <a:solidFill>
                <a:prstClr val="black"/>
              </a:solidFill>
              <a:latin typeface="Calibri"/>
            </a:endParaRPr>
          </a:p>
          <a:p>
            <a:pPr>
              <a:spcBef>
                <a:spcPts val="600"/>
              </a:spcBef>
            </a:pPr>
            <a:r>
              <a:rPr lang="el-GR" dirty="0" smtClean="0">
                <a:solidFill>
                  <a:prstClr val="black"/>
                </a:solidFill>
                <a:latin typeface="Calibri"/>
              </a:rPr>
              <a:t>Ο </a:t>
            </a:r>
            <a:r>
              <a:rPr lang="el-GR" dirty="0">
                <a:solidFill>
                  <a:prstClr val="black"/>
                </a:solidFill>
                <a:latin typeface="Calibri"/>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solidFill>
                  <a:prstClr val="black"/>
                </a:solidFill>
                <a:latin typeface="Calibri"/>
              </a:rPr>
              <a:t>.</a:t>
            </a:r>
            <a:endParaRPr lang="el-GR" dirty="0">
              <a:solidFill>
                <a:prstClr val="black"/>
              </a:solidFill>
              <a:latin typeface="Calibri"/>
            </a:endParaRPr>
          </a:p>
        </p:txBody>
      </p:sp>
    </p:spTree>
    <p:extLst>
      <p:ext uri="{BB962C8B-B14F-4D97-AF65-F5344CB8AC3E}">
        <p14:creationId xmlns:p14="http://schemas.microsoft.com/office/powerpoint/2010/main" val="118090983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3366" y="0"/>
            <a:ext cx="8229600" cy="908720"/>
          </a:xfrm>
          <a:noFill/>
        </p:spPr>
        <p:txBody>
          <a:bodyPr>
            <a:normAutofit fontScale="90000"/>
          </a:bodyPr>
          <a:lstStyle/>
          <a:p>
            <a:r>
              <a:rPr lang="el-GR" dirty="0" smtClean="0"/>
              <a:t>Επεξήγηση όρων χρήσης έργων τρίτων</a:t>
            </a:r>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Δεν επιτρέπεται η επαναχρησιμοποίηση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παρά μόνο εάν ζητηθεί εκ νέου άδεια από το δημιουργό.</a:t>
            </a:r>
            <a:endParaRPr lang="el-GR" sz="3200" dirty="0">
              <a:solidFill>
                <a:prstClr val="black"/>
              </a:solidFill>
              <a:latin typeface="Calibri"/>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prstClr val="black">
                    <a:lumMod val="75000"/>
                    <a:lumOff val="25000"/>
                  </a:prstClr>
                </a:solidFill>
                <a:latin typeface="Calibri"/>
              </a:rPr>
              <a:t>©</a:t>
            </a:r>
            <a:endParaRPr lang="el-GR" sz="2000" dirty="0">
              <a:solidFill>
                <a:prstClr val="black">
                  <a:lumMod val="75000"/>
                  <a:lumOff val="25000"/>
                </a:prstClr>
              </a:solidFill>
              <a:latin typeface="Calibri"/>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endParaRPr lang="el-GR" dirty="0">
              <a:solidFill>
                <a:prstClr val="black">
                  <a:lumMod val="75000"/>
                  <a:lumOff val="25000"/>
                </a:prstClr>
              </a:solidFill>
              <a:latin typeface="Calibri"/>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CC-BY-SA</a:t>
            </a:r>
            <a:endParaRPr lang="el-GR" dirty="0">
              <a:solidFill>
                <a:prstClr val="black">
                  <a:lumMod val="75000"/>
                  <a:lumOff val="25000"/>
                </a:prstClr>
              </a:solidFill>
              <a:latin typeface="Calibri"/>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NC-SA</a:t>
            </a:r>
            <a:endParaRPr lang="el-GR" dirty="0">
              <a:solidFill>
                <a:prstClr val="black">
                  <a:lumMod val="75000"/>
                  <a:lumOff val="25000"/>
                </a:prstClr>
              </a:solidFill>
              <a:latin typeface="Calibri"/>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a:t>
            </a:r>
            <a:endParaRPr lang="el-GR" dirty="0">
              <a:solidFill>
                <a:prstClr val="black">
                  <a:lumMod val="75000"/>
                  <a:lumOff val="25000"/>
                </a:prstClr>
              </a:solidFill>
              <a:latin typeface="Calibri"/>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και η δημιουργία παραγώγων αυτού με απλή αναφορά του δημιουργού.</a:t>
            </a:r>
            <a:endParaRPr lang="el-GR" sz="3200" dirty="0">
              <a:solidFill>
                <a:prstClr val="black"/>
              </a:solidFill>
              <a:latin typeface="Calibri"/>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solidFill>
                <a:prstClr val="black"/>
              </a:solidFill>
              <a:latin typeface="Calibri"/>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r>
              <a:rPr lang="el-GR" sz="1400" dirty="0" smtClean="0">
                <a:solidFill>
                  <a:prstClr val="black">
                    <a:lumMod val="75000"/>
                    <a:lumOff val="25000"/>
                  </a:prstClr>
                </a:solidFill>
                <a:latin typeface="Calibri"/>
              </a:rPr>
              <a:t> </a:t>
            </a:r>
            <a:endParaRPr lang="el-GR" sz="1400" dirty="0">
              <a:solidFill>
                <a:prstClr val="black">
                  <a:lumMod val="75000"/>
                  <a:lumOff val="25000"/>
                </a:prstClr>
              </a:solidFill>
              <a:latin typeface="Calibri"/>
            </a:endParaRP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a:solidFill>
                  <a:prstClr val="black">
                    <a:lumMod val="75000"/>
                    <a:lumOff val="25000"/>
                  </a:prstClr>
                </a:solidFill>
                <a:latin typeface="Calibri"/>
              </a:rPr>
              <a:t>και διάθεση του έργου ή του παράγωγου αυτού με την ίδια άδεια</a:t>
            </a:r>
          </a:p>
          <a:p>
            <a:r>
              <a:rPr lang="el-GR" sz="1400" dirty="0" smtClean="0">
                <a:solidFill>
                  <a:prstClr val="black">
                    <a:lumMod val="75000"/>
                    <a:lumOff val="25000"/>
                  </a:prstClr>
                </a:solidFill>
                <a:latin typeface="Calibri"/>
              </a:rPr>
              <a:t>Δεν επιτρέπεται η εμπορική χρήση του έργου.</a:t>
            </a:r>
            <a:endParaRPr lang="el-GR" sz="3200" dirty="0">
              <a:solidFill>
                <a:prstClr val="black"/>
              </a:solidFill>
              <a:latin typeface="Calibri"/>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CC-BY-ND</a:t>
            </a:r>
            <a:endParaRPr lang="el-GR" dirty="0">
              <a:solidFill>
                <a:prstClr val="black">
                  <a:lumMod val="75000"/>
                  <a:lumOff val="25000"/>
                </a:prstClr>
              </a:solidFill>
              <a:latin typeface="Calibri"/>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prstClr val="black">
                    <a:lumMod val="75000"/>
                    <a:lumOff val="25000"/>
                  </a:prstClr>
                </a:solidFill>
                <a:latin typeface="Calibri"/>
              </a:rPr>
              <a:t>Επιτρέπεται η επαναχρησιμοποίηση του έργου με αναφορά του </a:t>
            </a:r>
            <a:r>
              <a:rPr lang="el-GR" sz="1400" dirty="0" smtClean="0">
                <a:solidFill>
                  <a:prstClr val="black">
                    <a:lumMod val="75000"/>
                    <a:lumOff val="25000"/>
                  </a:prstClr>
                </a:solidFill>
                <a:latin typeface="Calibri"/>
              </a:rPr>
              <a:t>δημιουργού. </a:t>
            </a:r>
          </a:p>
          <a:p>
            <a:r>
              <a:rPr lang="el-GR" sz="1400" dirty="0" smtClean="0">
                <a:solidFill>
                  <a:prstClr val="black">
                    <a:lumMod val="75000"/>
                    <a:lumOff val="25000"/>
                  </a:prstClr>
                </a:solidFill>
                <a:latin typeface="Calibri"/>
              </a:rPr>
              <a:t>Δεν </a:t>
            </a:r>
            <a:r>
              <a:rPr lang="el-GR" sz="1400" dirty="0">
                <a:solidFill>
                  <a:prstClr val="black">
                    <a:lumMod val="75000"/>
                    <a:lumOff val="25000"/>
                  </a:prstClr>
                </a:solidFill>
                <a:latin typeface="Calibri"/>
              </a:rPr>
              <a:t>επιτρέπεται η </a:t>
            </a:r>
            <a:r>
              <a:rPr lang="el-GR" sz="1400" dirty="0" smtClean="0">
                <a:solidFill>
                  <a:prstClr val="black">
                    <a:lumMod val="75000"/>
                    <a:lumOff val="25000"/>
                  </a:prstClr>
                </a:solidFill>
                <a:latin typeface="Calibri"/>
              </a:rPr>
              <a:t>δημιουργία παραγώγων του έργου.</a:t>
            </a:r>
            <a:endParaRPr lang="el-GR" sz="1400" dirty="0">
              <a:solidFill>
                <a:prstClr val="black">
                  <a:lumMod val="75000"/>
                  <a:lumOff val="25000"/>
                </a:prstClr>
              </a:solidFill>
              <a:latin typeface="Calibri"/>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prstClr val="black">
                    <a:lumMod val="75000"/>
                    <a:lumOff val="25000"/>
                  </a:prstClr>
                </a:solidFill>
                <a:latin typeface="Calibri"/>
              </a:rPr>
              <a:t>διαθέσιμο με άδεια </a:t>
            </a:r>
            <a:r>
              <a:rPr lang="en-US" dirty="0" smtClean="0">
                <a:solidFill>
                  <a:prstClr val="black">
                    <a:lumMod val="75000"/>
                    <a:lumOff val="25000"/>
                  </a:prstClr>
                </a:solidFill>
                <a:latin typeface="Calibri"/>
              </a:rPr>
              <a:t>CC-BY</a:t>
            </a:r>
            <a:r>
              <a:rPr lang="el-GR" dirty="0" smtClean="0">
                <a:solidFill>
                  <a:prstClr val="black">
                    <a:lumMod val="75000"/>
                    <a:lumOff val="25000"/>
                  </a:prstClr>
                </a:solidFill>
                <a:latin typeface="Calibri"/>
              </a:rPr>
              <a:t>-</a:t>
            </a:r>
            <a:r>
              <a:rPr lang="en-US" dirty="0" smtClean="0">
                <a:solidFill>
                  <a:prstClr val="black">
                    <a:lumMod val="75000"/>
                    <a:lumOff val="25000"/>
                  </a:prstClr>
                </a:solidFill>
                <a:latin typeface="Calibri"/>
              </a:rPr>
              <a:t>NC-ND</a:t>
            </a:r>
            <a:endParaRPr lang="el-GR" dirty="0">
              <a:solidFill>
                <a:prstClr val="black">
                  <a:lumMod val="75000"/>
                  <a:lumOff val="25000"/>
                </a:prstClr>
              </a:solidFill>
              <a:latin typeface="Calibri"/>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με αναφορά του δημιουργού</a:t>
            </a:r>
            <a:r>
              <a:rPr lang="en-US" sz="1400" dirty="0" smtClean="0">
                <a:solidFill>
                  <a:prstClr val="black">
                    <a:lumMod val="75000"/>
                    <a:lumOff val="25000"/>
                  </a:prstClr>
                </a:solidFill>
                <a:latin typeface="Calibri"/>
              </a:rPr>
              <a:t>.</a:t>
            </a:r>
          </a:p>
          <a:p>
            <a:r>
              <a:rPr lang="el-GR" sz="1400" dirty="0" smtClean="0">
                <a:solidFill>
                  <a:prstClr val="black">
                    <a:lumMod val="75000"/>
                    <a:lumOff val="25000"/>
                  </a:prstClr>
                </a:solidFill>
                <a:latin typeface="Calibri"/>
              </a:rPr>
              <a:t>Δεν επιτρέπεται η εμπορική χρήση του έργου</a:t>
            </a:r>
            <a:r>
              <a:rPr lang="en-US" sz="1400" dirty="0" smtClean="0">
                <a:solidFill>
                  <a:prstClr val="black">
                    <a:lumMod val="75000"/>
                    <a:lumOff val="25000"/>
                  </a:prstClr>
                </a:solidFill>
                <a:latin typeface="Calibri"/>
              </a:rPr>
              <a:t> </a:t>
            </a:r>
            <a:r>
              <a:rPr lang="el-GR" sz="1400" dirty="0" smtClean="0">
                <a:solidFill>
                  <a:prstClr val="black">
                    <a:lumMod val="75000"/>
                    <a:lumOff val="25000"/>
                  </a:prstClr>
                </a:solidFill>
                <a:latin typeface="Calibri"/>
              </a:rPr>
              <a:t>και η δημιουργία παραγώγων του.</a:t>
            </a:r>
            <a:endParaRPr lang="el-GR" sz="3200" dirty="0">
              <a:solidFill>
                <a:prstClr val="black"/>
              </a:solidFill>
              <a:latin typeface="Calibri"/>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με </a:t>
            </a:r>
            <a:r>
              <a:rPr lang="el-GR" sz="1400" dirty="0" smtClean="0">
                <a:solidFill>
                  <a:prstClr val="black">
                    <a:lumMod val="75000"/>
                    <a:lumOff val="25000"/>
                  </a:prstClr>
                </a:solidFill>
                <a:latin typeface="Calibri"/>
              </a:rPr>
              <a:t>άδεια </a:t>
            </a:r>
          </a:p>
          <a:p>
            <a:pPr algn="r"/>
            <a:r>
              <a:rPr lang="en-US" dirty="0" smtClean="0">
                <a:solidFill>
                  <a:prstClr val="black">
                    <a:lumMod val="75000"/>
                    <a:lumOff val="25000"/>
                  </a:prstClr>
                </a:solidFill>
                <a:latin typeface="Calibri"/>
              </a:rPr>
              <a:t>CC0 </a:t>
            </a:r>
            <a:r>
              <a:rPr lang="en-US" dirty="0">
                <a:solidFill>
                  <a:prstClr val="black">
                    <a:lumMod val="75000"/>
                    <a:lumOff val="25000"/>
                  </a:prstClr>
                </a:solidFill>
                <a:latin typeface="Calibri"/>
              </a:rPr>
              <a:t>Public Domain</a:t>
            </a:r>
            <a:endParaRPr lang="el-GR" dirty="0">
              <a:solidFill>
                <a:prstClr val="black">
                  <a:lumMod val="75000"/>
                  <a:lumOff val="25000"/>
                </a:prstClr>
              </a:solidFill>
              <a:latin typeface="Calibri"/>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prstClr val="black">
                    <a:lumMod val="75000"/>
                    <a:lumOff val="25000"/>
                  </a:prstClr>
                </a:solidFill>
                <a:latin typeface="Calibri"/>
              </a:rPr>
              <a:t>διαθέσιμο </a:t>
            </a:r>
            <a:r>
              <a:rPr lang="el-GR" sz="1400" dirty="0" smtClean="0">
                <a:solidFill>
                  <a:prstClr val="black">
                    <a:lumMod val="75000"/>
                    <a:lumOff val="25000"/>
                  </a:prstClr>
                </a:solidFill>
                <a:latin typeface="Calibri"/>
              </a:rPr>
              <a:t>ως κοινό κτήμα</a:t>
            </a:r>
            <a:endParaRPr lang="el-GR" dirty="0">
              <a:solidFill>
                <a:prstClr val="black">
                  <a:lumMod val="75000"/>
                  <a:lumOff val="25000"/>
                </a:prstClr>
              </a:solidFill>
              <a:latin typeface="Calibri"/>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prstClr val="black">
                    <a:lumMod val="75000"/>
                    <a:lumOff val="25000"/>
                  </a:prstClr>
                </a:solidFill>
                <a:latin typeface="Calibri"/>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prstClr val="black">
                  <a:lumMod val="75000"/>
                  <a:lumOff val="25000"/>
                </a:prstClr>
              </a:solidFill>
              <a:latin typeface="Calibri"/>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prstClr val="black">
                    <a:lumMod val="75000"/>
                    <a:lumOff val="25000"/>
                  </a:prstClr>
                </a:solidFill>
                <a:latin typeface="Calibri"/>
              </a:rPr>
              <a:t>χωρίς σήμανση</a:t>
            </a:r>
            <a:endParaRPr lang="el-GR" dirty="0">
              <a:solidFill>
                <a:prstClr val="black">
                  <a:lumMod val="75000"/>
                  <a:lumOff val="25000"/>
                </a:prstClr>
              </a:solidFill>
              <a:latin typeface="Calibri"/>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prstClr val="black">
                    <a:lumMod val="75000"/>
                    <a:lumOff val="25000"/>
                  </a:prstClr>
                </a:solidFill>
                <a:latin typeface="Calibri"/>
              </a:rPr>
              <a:t>Συνήθως δεν επιτρέπεται η επαναχρησιμοποίηση του έργου.</a:t>
            </a:r>
            <a:endParaRPr lang="en-US" sz="1400" dirty="0" smtClean="0">
              <a:solidFill>
                <a:prstClr val="black">
                  <a:lumMod val="75000"/>
                  <a:lumOff val="25000"/>
                </a:prstClr>
              </a:solidFill>
              <a:latin typeface="Calibri"/>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26249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417192795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99392"/>
            <a:ext cx="9144000" cy="1143000"/>
          </a:xfrm>
        </p:spPr>
        <p:txBody>
          <a:bodyPr>
            <a:noAutofit/>
          </a:bodyPr>
          <a:lstStyle/>
          <a:p>
            <a:r>
              <a:rPr lang="el-GR" dirty="0"/>
              <a:t>Σημείωμα Χρήσης Έργων </a:t>
            </a:r>
            <a:r>
              <a:rPr lang="el-GR" dirty="0" smtClean="0"/>
              <a:t>Τρίτων</a:t>
            </a:r>
            <a:endParaRPr lang="el-GR" dirty="0"/>
          </a:p>
        </p:txBody>
      </p:sp>
      <p:sp>
        <p:nvSpPr>
          <p:cNvPr id="3" name="Content Placeholder 2"/>
          <p:cNvSpPr>
            <a:spLocks noGrp="1"/>
          </p:cNvSpPr>
          <p:nvPr>
            <p:ph idx="1"/>
          </p:nvPr>
        </p:nvSpPr>
        <p:spPr>
          <a:xfrm>
            <a:off x="179512" y="1556792"/>
            <a:ext cx="8640960" cy="4525963"/>
          </a:xfrm>
        </p:spPr>
        <p:txBody>
          <a:bodyPr>
            <a:noAutofit/>
          </a:bodyPr>
          <a:lstStyle/>
          <a:p>
            <a:pPr marL="0" indent="0">
              <a:spcBef>
                <a:spcPts val="1200"/>
              </a:spcBef>
              <a:buNone/>
            </a:pPr>
            <a:r>
              <a:rPr lang="el-GR" sz="2200" dirty="0" smtClean="0"/>
              <a:t>Το </a:t>
            </a:r>
            <a:r>
              <a:rPr lang="el-GR" sz="2200" dirty="0"/>
              <a:t>Έργο αυτό κάνει χρήση των ακόλουθων έργων</a:t>
            </a:r>
            <a:r>
              <a:rPr lang="el-GR" sz="2200" dirty="0" smtClean="0"/>
              <a:t>:</a:t>
            </a:r>
            <a:endParaRPr lang="en-US" sz="2200" dirty="0" smtClean="0"/>
          </a:p>
          <a:p>
            <a:pPr>
              <a:spcBef>
                <a:spcPts val="1200"/>
              </a:spcBef>
            </a:pPr>
            <a:r>
              <a:rPr lang="el-GR" sz="2200" dirty="0" smtClean="0"/>
              <a:t>Τσάκνης Γιάννης, «Διασφάλιση ποιότητας τροφίμων», Εκδόσεις Παπασωτηρίου, 2008.</a:t>
            </a:r>
          </a:p>
        </p:txBody>
      </p:sp>
    </p:spTree>
    <p:extLst>
      <p:ext uri="{BB962C8B-B14F-4D97-AF65-F5344CB8AC3E}">
        <p14:creationId xmlns:p14="http://schemas.microsoft.com/office/powerpoint/2010/main" val="35698109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Αθηνών</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213956560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Εσωτερική </a:t>
            </a:r>
            <a:r>
              <a:rPr lang="el-GR" dirty="0"/>
              <a:t>εμπειρία</a:t>
            </a:r>
          </a:p>
        </p:txBody>
      </p:sp>
      <p:sp>
        <p:nvSpPr>
          <p:cNvPr id="3" name="Θέση περιεχομένου 2"/>
          <p:cNvSpPr>
            <a:spLocks noGrp="1"/>
          </p:cNvSpPr>
          <p:nvPr>
            <p:ph idx="1"/>
          </p:nvPr>
        </p:nvSpPr>
        <p:spPr/>
        <p:txBody>
          <a:bodyPr/>
          <a:lstStyle/>
          <a:p>
            <a:pPr>
              <a:spcBef>
                <a:spcPts val="2400"/>
              </a:spcBef>
            </a:pPr>
            <a:r>
              <a:rPr lang="el-GR" dirty="0"/>
              <a:t>Διασφάλιση της ποιότητας των προμηθευτών.</a:t>
            </a:r>
          </a:p>
          <a:p>
            <a:pPr>
              <a:spcBef>
                <a:spcPts val="2400"/>
              </a:spcBef>
            </a:pPr>
            <a:r>
              <a:rPr lang="el-GR" dirty="0"/>
              <a:t>Έρευνα και </a:t>
            </a:r>
            <a:r>
              <a:rPr lang="el-GR" dirty="0" smtClean="0"/>
              <a:t>ανάπτυξη.</a:t>
            </a:r>
            <a:endParaRPr lang="el-GR" dirty="0"/>
          </a:p>
          <a:p>
            <a:pPr>
              <a:spcBef>
                <a:spcPts val="2400"/>
              </a:spcBef>
            </a:pPr>
            <a:r>
              <a:rPr lang="el-GR" dirty="0" smtClean="0"/>
              <a:t>Διανομή.</a:t>
            </a:r>
            <a:endParaRPr lang="el-GR" dirty="0"/>
          </a:p>
          <a:p>
            <a:pPr>
              <a:spcBef>
                <a:spcPts val="2400"/>
              </a:spcBef>
            </a:pPr>
            <a:r>
              <a:rPr lang="el-GR" dirty="0" smtClean="0"/>
              <a:t>Προμήθειες.</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2</a:t>
            </a:fld>
            <a:endParaRPr lang="el-GR" dirty="0"/>
          </a:p>
        </p:txBody>
      </p:sp>
    </p:spTree>
    <p:extLst>
      <p:ext uri="{BB962C8B-B14F-4D97-AF65-F5344CB8AC3E}">
        <p14:creationId xmlns:p14="http://schemas.microsoft.com/office/powerpoint/2010/main" val="287577204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Εξωτερική </a:t>
            </a:r>
            <a:r>
              <a:rPr lang="el-GR" dirty="0"/>
              <a:t>εμπειρία</a:t>
            </a:r>
          </a:p>
        </p:txBody>
      </p:sp>
      <p:sp>
        <p:nvSpPr>
          <p:cNvPr id="3" name="Θέση περιεχομένου 2"/>
          <p:cNvSpPr>
            <a:spLocks noGrp="1"/>
          </p:cNvSpPr>
          <p:nvPr>
            <p:ph idx="1"/>
          </p:nvPr>
        </p:nvSpPr>
        <p:spPr/>
        <p:txBody>
          <a:bodyPr/>
          <a:lstStyle/>
          <a:p>
            <a:pPr>
              <a:spcBef>
                <a:spcPts val="2400"/>
              </a:spcBef>
            </a:pPr>
            <a:r>
              <a:rPr lang="el-GR" dirty="0" smtClean="0"/>
              <a:t>Μικροβιολόγος.</a:t>
            </a:r>
          </a:p>
          <a:p>
            <a:pPr>
              <a:spcBef>
                <a:spcPts val="2400"/>
              </a:spcBef>
            </a:pPr>
            <a:r>
              <a:rPr lang="el-GR" dirty="0" smtClean="0"/>
              <a:t>Τοξικολόγος.</a:t>
            </a:r>
            <a:endParaRPr lang="el-GR" dirty="0"/>
          </a:p>
          <a:p>
            <a:pPr>
              <a:spcBef>
                <a:spcPts val="2400"/>
              </a:spcBef>
            </a:pPr>
            <a:r>
              <a:rPr lang="el-GR" dirty="0"/>
              <a:t>Στατιστική </a:t>
            </a:r>
            <a:r>
              <a:rPr lang="el-GR" dirty="0" smtClean="0"/>
              <a:t>Ανάλυση.</a:t>
            </a:r>
            <a:endParaRPr lang="el-GR" dirty="0"/>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3</a:t>
            </a:fld>
            <a:endParaRPr lang="el-GR" dirty="0"/>
          </a:p>
        </p:txBody>
      </p:sp>
    </p:spTree>
    <p:extLst>
      <p:ext uri="{BB962C8B-B14F-4D97-AF65-F5344CB8AC3E}">
        <p14:creationId xmlns:p14="http://schemas.microsoft.com/office/powerpoint/2010/main" val="205827434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Ομάδα </a:t>
            </a:r>
            <a:r>
              <a:rPr lang="en-US" dirty="0"/>
              <a:t>HACCP </a:t>
            </a:r>
            <a:endParaRPr lang="el-GR" dirty="0"/>
          </a:p>
        </p:txBody>
      </p:sp>
      <p:sp>
        <p:nvSpPr>
          <p:cNvPr id="3" name="Θέση περιεχομένου 2"/>
          <p:cNvSpPr>
            <a:spLocks noGrp="1"/>
          </p:cNvSpPr>
          <p:nvPr>
            <p:ph idx="1"/>
          </p:nvPr>
        </p:nvSpPr>
        <p:spPr>
          <a:xfrm>
            <a:off x="323528" y="1196752"/>
            <a:ext cx="8568952" cy="5400600"/>
          </a:xfrm>
        </p:spPr>
        <p:txBody>
          <a:bodyPr>
            <a:noAutofit/>
          </a:bodyPr>
          <a:lstStyle/>
          <a:p>
            <a:r>
              <a:rPr lang="el-GR" sz="2200" dirty="0"/>
              <a:t>Η ομάδα HACCP αποτελείται από άτομα τα οποία έχουν πραγματική εμπειρία και γνώση του τι συμβαίνει σε κάθε παραγωγική διαδικασία και γι αυτό διεργασίες οι οποίες διασταυρώνουν περισσότερα τμήματα  μπορούν να αντιμετωπίζονται με μεγαλύτερη αποτελεσματικότητα</a:t>
            </a:r>
            <a:r>
              <a:rPr lang="el-GR" sz="2200" dirty="0" smtClean="0"/>
              <a:t>.</a:t>
            </a:r>
          </a:p>
          <a:p>
            <a:r>
              <a:rPr lang="el-GR" sz="2200" dirty="0"/>
              <a:t>Σε μικρές επιχειρήσεις το ίδιο άτομο μπορεί να είναι υπεύθυνο τόσο για την διασφάλιση της ποιότητας όσο και της  παραγωγής. Τέσσερα έως έξι άτομα είναι ένα ικανοποιητικός αριθμός για την ομάδα, γιατί είναι μικρός ώστε να μην υπάρχει πρόβλημα στην επικοινωνία αλλά αρκετά μεγάλος, ώστε να υπάρχει σαφής διαχωρισμός αρμοδιοτήτων και εργασιών.</a:t>
            </a:r>
          </a:p>
          <a:p>
            <a:r>
              <a:rPr lang="el-GR" sz="2200" dirty="0"/>
              <a:t>Σε μεγάλους οργανισμούς, μπορεί να υπάρχουν περισσότερες από μια ομάδες HACCP.</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4</a:t>
            </a:fld>
            <a:endParaRPr lang="el-GR" dirty="0"/>
          </a:p>
        </p:txBody>
      </p:sp>
    </p:spTree>
    <p:extLst>
      <p:ext uri="{BB962C8B-B14F-4D97-AF65-F5344CB8AC3E}">
        <p14:creationId xmlns:p14="http://schemas.microsoft.com/office/powerpoint/2010/main" val="417892797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a:bodyPr>
          <a:lstStyle/>
          <a:p>
            <a:r>
              <a:rPr lang="el-GR" dirty="0"/>
              <a:t>Παράδειγμα της δομής της ομάδας HACCP </a:t>
            </a:r>
            <a:r>
              <a:rPr lang="el-GR" dirty="0" smtClean="0"/>
              <a:t/>
            </a:r>
            <a:br>
              <a:rPr lang="el-GR" dirty="0" smtClean="0"/>
            </a:br>
            <a:r>
              <a:rPr lang="el-GR" dirty="0" smtClean="0"/>
              <a:t>σε </a:t>
            </a:r>
            <a:r>
              <a:rPr lang="el-GR" dirty="0"/>
              <a:t>μια μεγάλη επιχείρηση</a:t>
            </a:r>
          </a:p>
        </p:txBody>
      </p:sp>
      <p:sp>
        <p:nvSpPr>
          <p:cNvPr id="4" name="Θέση αριθμού διαφάνειας 3"/>
          <p:cNvSpPr>
            <a:spLocks noGrp="1"/>
          </p:cNvSpPr>
          <p:nvPr>
            <p:ph type="sldNum" sz="quarter" idx="12"/>
          </p:nvPr>
        </p:nvSpPr>
        <p:spPr/>
        <p:txBody>
          <a:bodyPr/>
          <a:lstStyle/>
          <a:p>
            <a:pPr>
              <a:defRPr/>
            </a:pPr>
            <a:fld id="{7E55E3B3-0445-4CFC-BED8-763D4409E61F}" type="slidenum">
              <a:rPr lang="el-GR" smtClean="0"/>
              <a:pPr>
                <a:defRPr/>
              </a:pPr>
              <a:t>5</a:t>
            </a:fld>
            <a:endParaRPr lang="el-GR" dirty="0"/>
          </a:p>
        </p:txBody>
      </p:sp>
      <p:sp>
        <p:nvSpPr>
          <p:cNvPr id="5" name="Rectangle 10"/>
          <p:cNvSpPr>
            <a:spLocks noChangeArrowheads="1"/>
          </p:cNvSpPr>
          <p:nvPr/>
        </p:nvSpPr>
        <p:spPr bwMode="auto">
          <a:xfrm>
            <a:off x="152400" y="1524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l-GR" dirty="0"/>
          </a:p>
        </p:txBody>
      </p:sp>
      <p:grpSp>
        <p:nvGrpSpPr>
          <p:cNvPr id="6" name="Group 1"/>
          <p:cNvGrpSpPr>
            <a:grpSpLocks noChangeAspect="1"/>
          </p:cNvGrpSpPr>
          <p:nvPr/>
        </p:nvGrpSpPr>
        <p:grpSpPr bwMode="auto">
          <a:xfrm>
            <a:off x="1260426" y="1224136"/>
            <a:ext cx="6623148" cy="6093296"/>
            <a:chOff x="1797" y="2268"/>
            <a:chExt cx="9000" cy="8280"/>
          </a:xfrm>
        </p:grpSpPr>
        <p:sp>
          <p:nvSpPr>
            <p:cNvPr id="7" name="AutoShape 9"/>
            <p:cNvSpPr>
              <a:spLocks noChangeAspect="1" noChangeArrowheads="1" noTextEdit="1"/>
            </p:cNvSpPr>
            <p:nvPr/>
          </p:nvSpPr>
          <p:spPr bwMode="auto">
            <a:xfrm>
              <a:off x="1797" y="2268"/>
              <a:ext cx="9000" cy="828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l-GR" dirty="0"/>
            </a:p>
          </p:txBody>
        </p:sp>
        <p:sp>
          <p:nvSpPr>
            <p:cNvPr id="8" name="Rectangle 8"/>
            <p:cNvSpPr>
              <a:spLocks noChangeArrowheads="1"/>
            </p:cNvSpPr>
            <p:nvPr/>
          </p:nvSpPr>
          <p:spPr bwMode="auto">
            <a:xfrm>
              <a:off x="4317" y="2628"/>
              <a:ext cx="3600" cy="2520"/>
            </a:xfrm>
            <a:prstGeom prst="rect">
              <a:avLst/>
            </a:prstGeom>
            <a:solidFill>
              <a:srgbClr val="BBE0E3"/>
            </a:solidFill>
            <a:ln w="12700">
              <a:solidFill>
                <a:srgbClr val="000000"/>
              </a:solidFill>
              <a:miter lim="800000"/>
              <a:headEnd/>
              <a:tailEnd/>
            </a:ln>
          </p:spPr>
          <p:txBody>
            <a:bodyPr vert="horz" wrap="square" lIns="0" tIns="0" rIns="0" bIns="0" numCol="1" anchor="ctr" anchorCtr="0" compatLnSpc="1">
              <a:prstTxWarp prst="textNoShape">
                <a:avLst/>
              </a:prstTxWarp>
            </a:bodyPr>
            <a:lstStyle>
              <a:lvl1pPr indent="4572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Πυρήνας της Ομάδας </a:t>
              </a:r>
              <a:r>
                <a:rPr kumimoji="0" lang="en-US"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HACCP</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Υπ</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εύθυνος</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Διαχείρισης Ποιότητας</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Υπ</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εύθυνος</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Παρα</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γωγής</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Εξωτερικοί</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Σύμ</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βουλοι</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endParaRPr kumimoji="0" lang="en-US"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9" name="Rectangle 7"/>
            <p:cNvSpPr>
              <a:spLocks noChangeArrowheads="1"/>
            </p:cNvSpPr>
            <p:nvPr/>
          </p:nvSpPr>
          <p:spPr bwMode="auto">
            <a:xfrm>
              <a:off x="1797" y="6228"/>
              <a:ext cx="2520" cy="3146"/>
            </a:xfrm>
            <a:prstGeom prst="rect">
              <a:avLst/>
            </a:prstGeom>
            <a:solidFill>
              <a:srgbClr val="BBE0E3"/>
            </a:solidFill>
            <a:ln w="9525">
              <a:solidFill>
                <a:srgbClr val="000000"/>
              </a:solidFill>
              <a:miter lim="800000"/>
              <a:headEnd/>
              <a:tailEnd/>
            </a:ln>
          </p:spPr>
          <p:txBody>
            <a:bodyPr vert="horz" wrap="square" lIns="0" tIns="0" rIns="0" bIns="0" numCol="1" anchor="ctr" anchorCtr="0" compatLnSpc="1">
              <a:prstTxWarp prst="textNoShape">
                <a:avLst/>
              </a:prstTxWarp>
            </a:bodyPr>
            <a:lstStyle>
              <a:lvl1pPr indent="4572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Παράρτημα Ομάδας </a:t>
              </a:r>
              <a:r>
                <a:rPr kumimoji="0" lang="en-US"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HACCP</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Προϊστάμενος</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Διαχείρισης Ποιότητας</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Προϊστάμενος</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Παρα</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γωγής</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Υπ</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εύθυνος</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Υγιεινής</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l" defTabSz="914400" rtl="0" eaLnBrk="0" fontAlgn="base" latinLnBrk="0" hangingPunct="0">
                <a:lnSpc>
                  <a:spcPct val="100000"/>
                </a:lnSpc>
                <a:spcBef>
                  <a:spcPct val="0"/>
                </a:spcBef>
                <a:spcAft>
                  <a:spcPct val="0"/>
                </a:spcAft>
                <a:buClrTx/>
                <a:buSzTx/>
                <a:buFontTx/>
                <a:buNone/>
                <a:tabLst/>
              </a:pPr>
              <a:endParaRPr kumimoji="0" lang="en-US"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0" name="Rectangle 6"/>
            <p:cNvSpPr>
              <a:spLocks noChangeArrowheads="1"/>
            </p:cNvSpPr>
            <p:nvPr/>
          </p:nvSpPr>
          <p:spPr bwMode="auto">
            <a:xfrm>
              <a:off x="4857" y="6228"/>
              <a:ext cx="2544" cy="3146"/>
            </a:xfrm>
            <a:prstGeom prst="rect">
              <a:avLst/>
            </a:prstGeom>
            <a:solidFill>
              <a:srgbClr val="BBE0E3"/>
            </a:solidFill>
            <a:ln w="9525">
              <a:solidFill>
                <a:srgbClr val="000000"/>
              </a:solidFill>
              <a:miter lim="800000"/>
              <a:headEnd/>
              <a:tailEnd/>
            </a:ln>
          </p:spPr>
          <p:txBody>
            <a:bodyPr vert="horz" wrap="square" lIns="0" tIns="0" rIns="0" bIns="0" numCol="1" anchor="ctr" anchorCtr="0" compatLnSpc="1">
              <a:prstTxWarp prst="textNoShape">
                <a:avLst/>
              </a:prstTxWarp>
            </a:bodyPr>
            <a:lstStyle>
              <a:lvl1pPr indent="4572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Παράρτημα Ομάδας </a:t>
              </a:r>
              <a:r>
                <a:rPr kumimoji="0" lang="en-US"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HACCP</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Προϊστάμενος</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Τμήμ</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ατος Διαχείρισης Ποιότητας</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Προϊστάμενος</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Παρα</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γωγής</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Προϊστάμενος</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Τμήμ</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ατος Συντήρησης</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Υπ</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εύθυνος</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Υγιεινής</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l" defTabSz="914400" rtl="0" eaLnBrk="0" fontAlgn="base" latinLnBrk="0" hangingPunct="0">
                <a:lnSpc>
                  <a:spcPct val="100000"/>
                </a:lnSpc>
                <a:spcBef>
                  <a:spcPct val="0"/>
                </a:spcBef>
                <a:spcAft>
                  <a:spcPct val="0"/>
                </a:spcAft>
                <a:buClrTx/>
                <a:buSzTx/>
                <a:buFontTx/>
                <a:buNone/>
                <a:tabLst/>
              </a:pPr>
              <a:endParaRPr kumimoji="0" lang="en-US"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1" name="Rectangle 5"/>
            <p:cNvSpPr>
              <a:spLocks noChangeArrowheads="1"/>
            </p:cNvSpPr>
            <p:nvPr/>
          </p:nvSpPr>
          <p:spPr bwMode="auto">
            <a:xfrm>
              <a:off x="7737" y="6228"/>
              <a:ext cx="2880" cy="3146"/>
            </a:xfrm>
            <a:prstGeom prst="rect">
              <a:avLst/>
            </a:prstGeom>
            <a:solidFill>
              <a:srgbClr val="BBE0E3"/>
            </a:solidFill>
            <a:ln w="9525">
              <a:solidFill>
                <a:srgbClr val="000000"/>
              </a:solidFill>
              <a:miter lim="800000"/>
              <a:headEnd/>
              <a:tailEnd/>
            </a:ln>
          </p:spPr>
          <p:txBody>
            <a:bodyPr vert="horz" wrap="square" lIns="0" tIns="0" rIns="0" bIns="0" numCol="1" anchor="ctr" anchorCtr="0" compatLnSpc="1">
              <a:prstTxWarp prst="textNoShape">
                <a:avLst/>
              </a:prstTxWarp>
            </a:bodyPr>
            <a:lstStyle>
              <a:lvl1pPr indent="457200">
                <a:defRPr>
                  <a:solidFill>
                    <a:schemeClr val="tx1"/>
                  </a:solidFill>
                  <a:latin typeface="Arial" pitchFamily="34" charset="0"/>
                  <a:cs typeface="Arial" pitchFamily="34" charset="0"/>
                </a:defRPr>
              </a:lvl1pPr>
              <a:lvl2pPr>
                <a:defRPr>
                  <a:solidFill>
                    <a:schemeClr val="tx1"/>
                  </a:solidFill>
                  <a:latin typeface="Arial" pitchFamily="34" charset="0"/>
                  <a:cs typeface="Arial" pitchFamily="34" charset="0"/>
                </a:defRPr>
              </a:lvl2pPr>
              <a:lvl3pPr>
                <a:defRPr>
                  <a:solidFill>
                    <a:schemeClr val="tx1"/>
                  </a:solidFill>
                  <a:latin typeface="Arial" pitchFamily="34" charset="0"/>
                  <a:cs typeface="Arial" pitchFamily="34" charset="0"/>
                </a:defRPr>
              </a:lvl3pPr>
              <a:lvl4pPr>
                <a:defRPr>
                  <a:solidFill>
                    <a:schemeClr val="tx1"/>
                  </a:solidFill>
                  <a:latin typeface="Arial" pitchFamily="34" charset="0"/>
                  <a:cs typeface="Arial" pitchFamily="34" charset="0"/>
                </a:defRPr>
              </a:lvl4pPr>
              <a:lvl5pPr>
                <a:defRPr>
                  <a:solidFill>
                    <a:schemeClr val="tx1"/>
                  </a:solidFill>
                  <a:latin typeface="Arial" pitchFamily="34" charset="0"/>
                  <a:cs typeface="Arial" pitchFamily="34" charset="0"/>
                </a:defRPr>
              </a:lvl5pPr>
              <a:lvl6pPr fontAlgn="base">
                <a:spcBef>
                  <a:spcPct val="0"/>
                </a:spcBef>
                <a:spcAft>
                  <a:spcPct val="0"/>
                </a:spcAft>
                <a:defRPr>
                  <a:solidFill>
                    <a:schemeClr val="tx1"/>
                  </a:solidFill>
                  <a:latin typeface="Arial" pitchFamily="34" charset="0"/>
                  <a:cs typeface="Arial" pitchFamily="34" charset="0"/>
                </a:defRPr>
              </a:lvl6pPr>
              <a:lvl7pPr fontAlgn="base">
                <a:spcBef>
                  <a:spcPct val="0"/>
                </a:spcBef>
                <a:spcAft>
                  <a:spcPct val="0"/>
                </a:spcAft>
                <a:defRPr>
                  <a:solidFill>
                    <a:schemeClr val="tx1"/>
                  </a:solidFill>
                  <a:latin typeface="Arial" pitchFamily="34" charset="0"/>
                  <a:cs typeface="Arial" pitchFamily="34" charset="0"/>
                </a:defRPr>
              </a:lvl7pPr>
              <a:lvl8pPr fontAlgn="base">
                <a:spcBef>
                  <a:spcPct val="0"/>
                </a:spcBef>
                <a:spcAft>
                  <a:spcPct val="0"/>
                </a:spcAft>
                <a:defRPr>
                  <a:solidFill>
                    <a:schemeClr val="tx1"/>
                  </a:solidFill>
                  <a:latin typeface="Arial" pitchFamily="34" charset="0"/>
                  <a:cs typeface="Arial" pitchFamily="34" charset="0"/>
                </a:defRPr>
              </a:lvl8pPr>
              <a:lvl9pPr fontAlgn="base">
                <a:spcBef>
                  <a:spcPct val="0"/>
                </a:spcBef>
                <a:spcAft>
                  <a:spcPct val="0"/>
                </a:spcAft>
                <a:defRPr>
                  <a:solidFill>
                    <a:schemeClr val="tx1"/>
                  </a:solidFill>
                  <a:latin typeface="Arial" pitchFamily="34" charset="0"/>
                  <a:cs typeface="Arial" pitchFamily="34" charset="0"/>
                </a:defRPr>
              </a:lvl9pPr>
            </a:lstStyle>
            <a:p>
              <a:pPr marR="0" lvl="0" indent="0" algn="ctr" defTabSz="914400" rtl="0" eaLnBrk="1" fontAlgn="base" latinLnBrk="0" hangingPunct="1">
                <a:lnSpc>
                  <a:spcPct val="100000"/>
                </a:lnSpc>
                <a:spcBef>
                  <a:spcPct val="0"/>
                </a:spcBef>
                <a:spcAft>
                  <a:spcPct val="0"/>
                </a:spcAft>
                <a:buClrTx/>
                <a:buSzTx/>
                <a:buFontTx/>
                <a:buNone/>
                <a:tabLst/>
              </a:pPr>
              <a:r>
                <a:rPr kumimoji="0" lang="el-GR"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Παράρτημα Ομάδας </a:t>
              </a:r>
              <a:r>
                <a:rPr kumimoji="0" lang="en-US" altLang="el-GR"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HACCP</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Επ</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ιθεωρητής</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Διαχείρισης Ποιότητας</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Προϊστάμενος</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Παρα</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γωγής</a:t>
              </a:r>
              <a:endParaRPr kumimoji="0" lang="en-US" altLang="el-GR" sz="600" b="0" i="0" u="none" strike="noStrike" cap="none" normalizeH="0" baseline="0" dirty="0" smtClean="0">
                <a:ln>
                  <a:noFill/>
                </a:ln>
                <a:solidFill>
                  <a:schemeClr val="tx1"/>
                </a:solidFill>
                <a:effectLst/>
                <a:latin typeface="Arial" pitchFamily="34" charset="0"/>
                <a:cs typeface="Arial" pitchFamily="34" charset="0"/>
              </a:endParaRPr>
            </a:p>
            <a:p>
              <a:pPr marR="0" lvl="0" indent="0" algn="ctr" defTabSz="914400" rtl="0" eaLnBrk="0" fontAlgn="base" latinLnBrk="0" hangingPunct="0">
                <a:lnSpc>
                  <a:spcPct val="100000"/>
                </a:lnSpc>
                <a:spcBef>
                  <a:spcPct val="0"/>
                </a:spcBef>
                <a:spcAft>
                  <a:spcPct val="0"/>
                </a:spcAft>
                <a:buClrTx/>
                <a:buSzTx/>
                <a:buFontTx/>
                <a:buNone/>
                <a:tabLst/>
              </a:pP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Υπ</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εύθυνος</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altLang="el-GR"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Υγιεινής</a:t>
              </a:r>
              <a:endParaRPr kumimoji="0" lang="en-US" altLang="el-GR"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2" name="AutoShape 4"/>
            <p:cNvSpPr>
              <a:spLocks noChangeShapeType="1"/>
            </p:cNvSpPr>
            <p:nvPr/>
          </p:nvSpPr>
          <p:spPr bwMode="auto">
            <a:xfrm rot="5400000">
              <a:off x="4047" y="4158"/>
              <a:ext cx="1080" cy="306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l-GR" dirty="0"/>
            </a:p>
          </p:txBody>
        </p:sp>
        <p:sp>
          <p:nvSpPr>
            <p:cNvPr id="13" name="AutoShape 3"/>
            <p:cNvSpPr>
              <a:spLocks noChangeShapeType="1"/>
            </p:cNvSpPr>
            <p:nvPr/>
          </p:nvSpPr>
          <p:spPr bwMode="auto">
            <a:xfrm rot="16200000" flipH="1">
              <a:off x="5583" y="5682"/>
              <a:ext cx="1080" cy="12"/>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l-GR" dirty="0"/>
            </a:p>
          </p:txBody>
        </p:sp>
        <p:sp>
          <p:nvSpPr>
            <p:cNvPr id="14" name="AutoShape 2"/>
            <p:cNvSpPr>
              <a:spLocks noChangeShapeType="1"/>
            </p:cNvSpPr>
            <p:nvPr/>
          </p:nvSpPr>
          <p:spPr bwMode="auto">
            <a:xfrm rot="16200000" flipH="1">
              <a:off x="7107" y="4158"/>
              <a:ext cx="1080" cy="3060"/>
            </a:xfrm>
            <a:prstGeom prst="bentConnector3">
              <a:avLst>
                <a:gd name="adj1" fmla="val 50000"/>
              </a:avLst>
            </a:prstGeom>
            <a:noFill/>
            <a:ln w="9525">
              <a:solidFill>
                <a:srgbClr val="000000"/>
              </a:solidFill>
              <a:miter lim="800000"/>
              <a:headEnd/>
              <a:tailEnd type="triangle" w="med" len="med"/>
            </a:ln>
            <a:extLst>
              <a:ext uri="{909E8E84-426E-40DD-AFC4-6F175D3DCCD1}">
                <a14:hiddenFill xmlns:a14="http://schemas.microsoft.com/office/drawing/2010/main">
                  <a:noFill/>
                </a14:hiddenFill>
              </a:ext>
            </a:extLst>
          </p:spPr>
          <p:txBody>
            <a:bodyPr vert="horz" wrap="square" lIns="91440" tIns="45720" rIns="91440" bIns="45720" numCol="1" anchor="ctr" anchorCtr="0" compatLnSpc="1">
              <a:prstTxWarp prst="textNoShape">
                <a:avLst/>
              </a:prstTxWarp>
            </a:bodyPr>
            <a:lstStyle/>
            <a:p>
              <a:endParaRPr lang="el-GR" dirty="0"/>
            </a:p>
          </p:txBody>
        </p:sp>
      </p:grpSp>
    </p:spTree>
    <p:extLst>
      <p:ext uri="{BB962C8B-B14F-4D97-AF65-F5344CB8AC3E}">
        <p14:creationId xmlns:p14="http://schemas.microsoft.com/office/powerpoint/2010/main" val="38570677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Εκπαίδευση </a:t>
            </a:r>
            <a:r>
              <a:rPr lang="el-GR" dirty="0"/>
              <a:t>στο σύστημα ασφάλειας </a:t>
            </a:r>
            <a:r>
              <a:rPr lang="el-GR" dirty="0" smtClean="0"/>
              <a:t/>
            </a:r>
            <a:br>
              <a:rPr lang="el-GR" dirty="0" smtClean="0"/>
            </a:br>
            <a:r>
              <a:rPr lang="el-GR" dirty="0" smtClean="0"/>
              <a:t>των </a:t>
            </a:r>
            <a:r>
              <a:rPr lang="el-GR" dirty="0"/>
              <a:t>τροφίμων</a:t>
            </a:r>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6</a:t>
            </a:fld>
            <a:endParaRPr lang="el-GR" dirty="0"/>
          </a:p>
        </p:txBody>
      </p:sp>
      <p:sp>
        <p:nvSpPr>
          <p:cNvPr id="4" name="Θέση περιεχομένου 3"/>
          <p:cNvSpPr>
            <a:spLocks noGrp="1"/>
          </p:cNvSpPr>
          <p:nvPr>
            <p:ph idx="1"/>
          </p:nvPr>
        </p:nvSpPr>
        <p:spPr/>
        <p:txBody>
          <a:bodyPr/>
          <a:lstStyle/>
          <a:p>
            <a:pPr>
              <a:spcBef>
                <a:spcPts val="2400"/>
              </a:spcBef>
            </a:pPr>
            <a:r>
              <a:rPr lang="el-GR" dirty="0" smtClean="0"/>
              <a:t>Εκπαίδευση </a:t>
            </a:r>
            <a:r>
              <a:rPr lang="el-GR" dirty="0"/>
              <a:t>της ομάδας HACCP (ΟΑΤ) </a:t>
            </a:r>
            <a:endParaRPr lang="el-GR" dirty="0" smtClean="0"/>
          </a:p>
          <a:p>
            <a:pPr>
              <a:spcBef>
                <a:spcPts val="2400"/>
              </a:spcBef>
            </a:pPr>
            <a:r>
              <a:rPr lang="el-GR" dirty="0" smtClean="0"/>
              <a:t>Εκπαίδευση </a:t>
            </a:r>
            <a:r>
              <a:rPr lang="el-GR" dirty="0"/>
              <a:t>στην παρακολούθηση των ΚΣΕ</a:t>
            </a:r>
          </a:p>
        </p:txBody>
      </p:sp>
    </p:spTree>
    <p:extLst>
      <p:ext uri="{BB962C8B-B14F-4D97-AF65-F5344CB8AC3E}">
        <p14:creationId xmlns:p14="http://schemas.microsoft.com/office/powerpoint/2010/main" val="31421244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Προτεινόμενες πηγές για ενημέρωση </a:t>
            </a:r>
            <a:r>
              <a:rPr lang="el-GR" dirty="0" smtClean="0"/>
              <a:t/>
            </a:r>
            <a:br>
              <a:rPr lang="el-GR" dirty="0" smtClean="0"/>
            </a:br>
            <a:r>
              <a:rPr lang="el-GR" dirty="0" smtClean="0"/>
              <a:t>της </a:t>
            </a:r>
            <a:r>
              <a:rPr lang="el-GR" dirty="0"/>
              <a:t>ομάδας </a:t>
            </a:r>
            <a:r>
              <a:rPr lang="el-GR" dirty="0" smtClean="0"/>
              <a:t>HACCP </a:t>
            </a:r>
            <a:r>
              <a:rPr lang="el-GR" sz="3000" b="0" dirty="0" smtClean="0"/>
              <a:t>1/6</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7</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751364015"/>
              </p:ext>
            </p:extLst>
          </p:nvPr>
        </p:nvGraphicFramePr>
        <p:xfrm>
          <a:off x="179513" y="1412776"/>
          <a:ext cx="8784975" cy="3855720"/>
        </p:xfrm>
        <a:graphic>
          <a:graphicData uri="http://schemas.openxmlformats.org/drawingml/2006/table">
            <a:tbl>
              <a:tblPr firstRow="1" firstCol="1" lastRow="1" lastCol="1" bandRow="1" bandCol="1"/>
              <a:tblGrid>
                <a:gridCol w="2088231"/>
                <a:gridCol w="6696744"/>
              </a:tblGrid>
              <a:tr h="62133">
                <a:tc>
                  <a:txBody>
                    <a:bodyPr/>
                    <a:lstStyle/>
                    <a:p>
                      <a:pPr indent="457200" algn="just">
                        <a:lnSpc>
                          <a:spcPct val="150000"/>
                        </a:lnSpc>
                        <a:spcBef>
                          <a:spcPts val="600"/>
                        </a:spcBef>
                        <a:spcAft>
                          <a:spcPts val="600"/>
                        </a:spcAft>
                      </a:pPr>
                      <a:r>
                        <a:rPr lang="el-GR" sz="1800" b="1" dirty="0">
                          <a:effectLst/>
                          <a:latin typeface="+mn-lt"/>
                          <a:ea typeface="Times New Roman"/>
                          <a:cs typeface="Times New Roman"/>
                        </a:rPr>
                        <a:t>Θεματολογία</a:t>
                      </a:r>
                      <a:endParaRPr lang="el-GR" sz="1800" dirty="0">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just">
                        <a:lnSpc>
                          <a:spcPct val="150000"/>
                        </a:lnSpc>
                        <a:spcBef>
                          <a:spcPts val="600"/>
                        </a:spcBef>
                        <a:spcAft>
                          <a:spcPts val="600"/>
                        </a:spcAft>
                      </a:pPr>
                      <a:r>
                        <a:rPr lang="el-GR" sz="1800" b="1" dirty="0">
                          <a:effectLst/>
                          <a:latin typeface="+mn-lt"/>
                          <a:ea typeface="Times New Roman"/>
                          <a:cs typeface="Times New Roman"/>
                        </a:rPr>
                        <a:t>Μέσα για την παροχή της</a:t>
                      </a:r>
                      <a:endParaRPr lang="el-GR" sz="1800" dirty="0">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10245">
                <a:tc>
                  <a:txBody>
                    <a:bodyPr/>
                    <a:lstStyle/>
                    <a:p>
                      <a:pPr marL="0" indent="0" algn="l">
                        <a:lnSpc>
                          <a:spcPct val="150000"/>
                        </a:lnSpc>
                        <a:spcBef>
                          <a:spcPts val="600"/>
                        </a:spcBef>
                        <a:spcAft>
                          <a:spcPts val="600"/>
                        </a:spcAft>
                      </a:pPr>
                      <a:r>
                        <a:rPr lang="el-GR" sz="1800" dirty="0" smtClean="0">
                          <a:effectLst/>
                          <a:latin typeface="+mn-lt"/>
                          <a:ea typeface="Times New Roman"/>
                          <a:cs typeface="Times New Roman"/>
                        </a:rPr>
                        <a:t>Αρχές </a:t>
                      </a:r>
                      <a:r>
                        <a:rPr lang="el-GR" sz="1800" dirty="0">
                          <a:effectLst/>
                          <a:latin typeface="+mn-lt"/>
                          <a:ea typeface="Times New Roman"/>
                          <a:cs typeface="Times New Roman"/>
                        </a:rPr>
                        <a:t>και τεχνικές του HACCP</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600"/>
                        </a:spcAft>
                      </a:pPr>
                      <a:r>
                        <a:rPr lang="el-GR" sz="1800" kern="1200" dirty="0" smtClean="0">
                          <a:solidFill>
                            <a:schemeClr val="tx1"/>
                          </a:solidFill>
                          <a:effectLst/>
                          <a:latin typeface="+mn-lt"/>
                          <a:ea typeface="Times New Roman"/>
                          <a:cs typeface="Times New Roman"/>
                        </a:rPr>
                        <a:t>Σεμινάρια </a:t>
                      </a:r>
                      <a:r>
                        <a:rPr lang="el-GR" sz="1800" kern="1200" dirty="0">
                          <a:solidFill>
                            <a:schemeClr val="tx1"/>
                          </a:solidFill>
                          <a:effectLst/>
                          <a:latin typeface="+mn-lt"/>
                          <a:ea typeface="Times New Roman"/>
                          <a:cs typeface="Times New Roman"/>
                        </a:rPr>
                        <a:t>από τον ΕΦΕΤ, τη Διεύθυνση Δημόσιας Υγείας ή από εξωτερικούς συμβούλους. Οδηγοί Υγιεινής και εγχειρίδια εφαρμογής και επιθεώρησης αντίστοιχων συστημάτων. Ελάχιστος χρόνος εκπαίδευσης δυο ημέρες για τα μέλη της ομάδας HACCP και περισσότερο για τους συντονιστές.</a:t>
                      </a:r>
                    </a:p>
                    <a:p>
                      <a:pPr marL="0" indent="0" algn="l" defTabSz="914400" rtl="0" eaLnBrk="1" latinLnBrk="0" hangingPunct="1">
                        <a:lnSpc>
                          <a:spcPct val="150000"/>
                        </a:lnSpc>
                        <a:spcBef>
                          <a:spcPts val="600"/>
                        </a:spcBef>
                        <a:spcAft>
                          <a:spcPts val="600"/>
                        </a:spcAft>
                      </a:pPr>
                      <a:r>
                        <a:rPr lang="el-GR" sz="1800" kern="1200" dirty="0">
                          <a:solidFill>
                            <a:schemeClr val="tx1"/>
                          </a:solidFill>
                          <a:effectLst/>
                          <a:latin typeface="+mn-lt"/>
                          <a:ea typeface="Times New Roman"/>
                          <a:cs typeface="Times New Roman"/>
                        </a:rPr>
                        <a:t>Πρόσβαση σε σχετική βιβλιογραφία και νομοθεσία.</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61502">
                <a:tc>
                  <a:txBody>
                    <a:bodyPr/>
                    <a:lstStyle/>
                    <a:p>
                      <a:pPr marL="0" indent="0" algn="l" defTabSz="914400" rtl="0" eaLnBrk="1" latinLnBrk="0" hangingPunct="1">
                        <a:lnSpc>
                          <a:spcPct val="150000"/>
                        </a:lnSpc>
                        <a:spcBef>
                          <a:spcPts val="600"/>
                        </a:spcBef>
                        <a:spcAft>
                          <a:spcPts val="600"/>
                        </a:spcAft>
                      </a:pPr>
                      <a:r>
                        <a:rPr lang="el-GR" sz="1800" kern="1200" dirty="0">
                          <a:solidFill>
                            <a:schemeClr val="tx1"/>
                          </a:solidFill>
                          <a:effectLst/>
                          <a:latin typeface="+mn-lt"/>
                          <a:ea typeface="Times New Roman"/>
                          <a:cs typeface="Times New Roman"/>
                        </a:rPr>
                        <a:t> </a:t>
                      </a:r>
                      <a:r>
                        <a:rPr lang="el-GR" sz="1800" kern="1200" dirty="0" smtClean="0">
                          <a:solidFill>
                            <a:schemeClr val="tx1"/>
                          </a:solidFill>
                          <a:effectLst/>
                          <a:latin typeface="+mn-lt"/>
                          <a:ea typeface="Times New Roman"/>
                          <a:cs typeface="Times New Roman"/>
                        </a:rPr>
                        <a:t>Σχεδιασμός </a:t>
                      </a:r>
                      <a:r>
                        <a:rPr lang="el-GR" sz="1800" kern="1200" dirty="0">
                          <a:solidFill>
                            <a:schemeClr val="tx1"/>
                          </a:solidFill>
                          <a:effectLst/>
                          <a:latin typeface="+mn-lt"/>
                          <a:ea typeface="Times New Roman"/>
                          <a:cs typeface="Times New Roman"/>
                        </a:rPr>
                        <a:t>διαγραμμάτων </a:t>
                      </a:r>
                      <a:r>
                        <a:rPr lang="el-GR" sz="1800" kern="1200" dirty="0" smtClean="0">
                          <a:solidFill>
                            <a:schemeClr val="tx1"/>
                          </a:solidFill>
                          <a:effectLst/>
                          <a:latin typeface="+mn-lt"/>
                          <a:ea typeface="Times New Roman"/>
                          <a:cs typeface="Times New Roman"/>
                        </a:rPr>
                        <a:t>ροής</a:t>
                      </a:r>
                      <a:endParaRPr lang="el-GR" sz="1800" kern="1200" dirty="0">
                        <a:solidFill>
                          <a:schemeClr val="tx1"/>
                        </a:solidFill>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600"/>
                        </a:spcAft>
                      </a:pPr>
                      <a:r>
                        <a:rPr lang="el-GR" sz="1800" kern="1200" dirty="0">
                          <a:solidFill>
                            <a:schemeClr val="tx1"/>
                          </a:solidFill>
                          <a:effectLst/>
                          <a:latin typeface="+mn-lt"/>
                          <a:ea typeface="Times New Roman"/>
                          <a:cs typeface="Times New Roman"/>
                        </a:rPr>
                        <a:t> </a:t>
                      </a:r>
                      <a:r>
                        <a:rPr lang="el-GR" sz="1800" kern="1200" dirty="0" smtClean="0">
                          <a:solidFill>
                            <a:schemeClr val="tx1"/>
                          </a:solidFill>
                          <a:effectLst/>
                          <a:latin typeface="+mn-lt"/>
                          <a:ea typeface="Times New Roman"/>
                          <a:cs typeface="Times New Roman"/>
                        </a:rPr>
                        <a:t>Πρακτική </a:t>
                      </a:r>
                      <a:r>
                        <a:rPr lang="el-GR" sz="1800" kern="1200" dirty="0">
                          <a:solidFill>
                            <a:schemeClr val="tx1"/>
                          </a:solidFill>
                          <a:effectLst/>
                          <a:latin typeface="+mn-lt"/>
                          <a:ea typeface="Times New Roman"/>
                          <a:cs typeface="Times New Roman"/>
                        </a:rPr>
                        <a:t>μέσα στο εργοστάσιο με την βοήθεια ενός «ειδικού» σε θέματα HACCP για την επαλήθευση του διαγράμματος. </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193212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Προτεινόμενες πηγές για ενημέρωση </a:t>
            </a:r>
            <a:r>
              <a:rPr lang="el-GR" dirty="0" smtClean="0"/>
              <a:t/>
            </a:r>
            <a:br>
              <a:rPr lang="el-GR" dirty="0" smtClean="0"/>
            </a:br>
            <a:r>
              <a:rPr lang="el-GR" dirty="0" smtClean="0"/>
              <a:t>της </a:t>
            </a:r>
            <a:r>
              <a:rPr lang="el-GR" dirty="0"/>
              <a:t>ομάδας </a:t>
            </a:r>
            <a:r>
              <a:rPr lang="el-GR" dirty="0" smtClean="0"/>
              <a:t>HACCP </a:t>
            </a:r>
            <a:r>
              <a:rPr lang="el-GR" sz="3000" b="0" dirty="0" smtClean="0"/>
              <a:t>2/6</a:t>
            </a:r>
            <a:endParaRPr lang="el-GR" sz="3000" b="0" dirty="0"/>
          </a:p>
        </p:txBody>
      </p:sp>
      <p:sp>
        <p:nvSpPr>
          <p:cNvPr id="3" name="Θέση αριθμού διαφάνειας 2"/>
          <p:cNvSpPr>
            <a:spLocks noGrp="1"/>
          </p:cNvSpPr>
          <p:nvPr>
            <p:ph type="sldNum" sz="quarter" idx="12"/>
          </p:nvPr>
        </p:nvSpPr>
        <p:spPr/>
        <p:txBody>
          <a:bodyPr/>
          <a:lstStyle/>
          <a:p>
            <a:pPr>
              <a:defRPr/>
            </a:pPr>
            <a:fld id="{7E55E3B3-0445-4CFC-BED8-763D4409E61F}" type="slidenum">
              <a:rPr lang="el-GR" smtClean="0"/>
              <a:pPr>
                <a:defRPr/>
              </a:pPr>
              <a:t>8</a:t>
            </a:fld>
            <a:endParaRPr lang="el-GR" dirty="0"/>
          </a:p>
        </p:txBody>
      </p:sp>
      <p:graphicFrame>
        <p:nvGraphicFramePr>
          <p:cNvPr id="5" name="Πίνακας 4"/>
          <p:cNvGraphicFramePr>
            <a:graphicFrameLocks noGrp="1"/>
          </p:cNvGraphicFramePr>
          <p:nvPr>
            <p:extLst>
              <p:ext uri="{D42A27DB-BD31-4B8C-83A1-F6EECF244321}">
                <p14:modId xmlns:p14="http://schemas.microsoft.com/office/powerpoint/2010/main" val="3440053578"/>
              </p:ext>
            </p:extLst>
          </p:nvPr>
        </p:nvGraphicFramePr>
        <p:xfrm>
          <a:off x="179513" y="1412776"/>
          <a:ext cx="8784975" cy="5318760"/>
        </p:xfrm>
        <a:graphic>
          <a:graphicData uri="http://schemas.openxmlformats.org/drawingml/2006/table">
            <a:tbl>
              <a:tblPr firstRow="1" firstCol="1" lastRow="1" lastCol="1" bandRow="1" bandCol="1"/>
              <a:tblGrid>
                <a:gridCol w="3816423"/>
                <a:gridCol w="4968552"/>
              </a:tblGrid>
              <a:tr h="62133">
                <a:tc>
                  <a:txBody>
                    <a:bodyPr/>
                    <a:lstStyle/>
                    <a:p>
                      <a:pPr indent="457200" algn="just">
                        <a:lnSpc>
                          <a:spcPct val="150000"/>
                        </a:lnSpc>
                        <a:spcBef>
                          <a:spcPts val="600"/>
                        </a:spcBef>
                        <a:spcAft>
                          <a:spcPts val="600"/>
                        </a:spcAft>
                      </a:pPr>
                      <a:r>
                        <a:rPr lang="el-GR" sz="1800" b="1" dirty="0">
                          <a:effectLst/>
                          <a:latin typeface="+mn-lt"/>
                          <a:ea typeface="Times New Roman"/>
                          <a:cs typeface="Times New Roman"/>
                        </a:rPr>
                        <a:t>Θεματολογία</a:t>
                      </a:r>
                      <a:endParaRPr lang="el-GR" sz="1800" dirty="0">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indent="457200" algn="just">
                        <a:lnSpc>
                          <a:spcPct val="150000"/>
                        </a:lnSpc>
                        <a:spcBef>
                          <a:spcPts val="600"/>
                        </a:spcBef>
                        <a:spcAft>
                          <a:spcPts val="600"/>
                        </a:spcAft>
                      </a:pPr>
                      <a:r>
                        <a:rPr lang="el-GR" sz="1800" b="1" dirty="0">
                          <a:effectLst/>
                          <a:latin typeface="+mn-lt"/>
                          <a:ea typeface="Times New Roman"/>
                          <a:cs typeface="Times New Roman"/>
                        </a:rPr>
                        <a:t>Μέσα για την παροχή της</a:t>
                      </a:r>
                      <a:endParaRPr lang="el-GR" sz="1800" dirty="0">
                        <a:effectLst/>
                        <a:latin typeface="+mn-lt"/>
                        <a:ea typeface="Times New Roman"/>
                        <a:cs typeface="Times New Roman"/>
                      </a:endParaRP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721121">
                <a:tc>
                  <a:txBody>
                    <a:bodyPr/>
                    <a:lstStyle/>
                    <a:p>
                      <a:pPr marL="0" indent="0" algn="l" defTabSz="914400" rtl="0" eaLnBrk="1" latinLnBrk="0" hangingPunct="1">
                        <a:lnSpc>
                          <a:spcPct val="150000"/>
                        </a:lnSpc>
                        <a:spcBef>
                          <a:spcPts val="600"/>
                        </a:spcBef>
                        <a:spcAft>
                          <a:spcPts val="600"/>
                        </a:spcAft>
                        <a:tabLst>
                          <a:tab pos="1400175" algn="l"/>
                        </a:tabLst>
                      </a:pPr>
                      <a:r>
                        <a:rPr lang="el-GR" sz="1600" kern="1200" dirty="0">
                          <a:solidFill>
                            <a:schemeClr val="tx1"/>
                          </a:solidFill>
                          <a:effectLst/>
                          <a:latin typeface="+mn-lt"/>
                          <a:ea typeface="Times New Roman"/>
                          <a:cs typeface="Times New Roman"/>
                        </a:rPr>
                        <a:t>Κατανόηση των κατηγοριών των κινδύνων- μέθοδοι για την πρόληψή τους. Π.χ. σε σχέση με τους παθογόνους μικροοργανισμούς, θα πρέπει να μπορεί το μέλος της ομάδας να γνωρίζει την συχνότητα και την έκταση της ύπαρξής τους σε διάφορα τρόφιμα. Η πιθανότητα και η σοβαρότητα μετάδοσης τροφοπαθογόνων μικροοργανισμών και των τοξινών τους στα διάφορα τρόφιμα, τα μέσα η  επίδραση της επιμόλυνσης όλων των τύπων και η εξάλειψη ή η μείωση με επεξεργασία ή άλλες διαδικασίες (π.χ. προληπτικές μετρήσεις).</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latinLnBrk="0" hangingPunct="1">
                        <a:lnSpc>
                          <a:spcPct val="150000"/>
                        </a:lnSpc>
                        <a:spcBef>
                          <a:spcPts val="600"/>
                        </a:spcBef>
                        <a:spcAft>
                          <a:spcPts val="600"/>
                        </a:spcAft>
                      </a:pPr>
                      <a:r>
                        <a:rPr lang="el-GR" sz="1600" kern="1200" dirty="0">
                          <a:solidFill>
                            <a:schemeClr val="tx1"/>
                          </a:solidFill>
                          <a:effectLst/>
                          <a:latin typeface="+mn-lt"/>
                          <a:ea typeface="Times New Roman"/>
                          <a:cs typeface="Times New Roman"/>
                        </a:rPr>
                        <a:t>Σωστός καταμερισμός αρμοδιοτήτων Ομάδας - με την προϋπόθεση ότι μεταξύ των μελών υπάρχουν άτομα με ακαδημαϊκές γνώσεις και επιστημονικό υπόβαθρό, π.χ. πτυχίο στην μικροβιολογία την Επιστήμη και την Τεχνολογία Τροφίμων και εμπειρία στην παραγωγή τροφίμων. Χρήσιμα σεμινάρια για την κατανόηση των κίνδυνων διεξάγονται και από τον ΕΦΕΤ και από διάφορα Κέντρα Επαγγελματικής Κατάρτισης. Επιπλέον προτείνεται εξειδίκευση στην υγιεινή των τροφίμων και την Δημόσια Υγεία (Διεύθυνση Δημόσιας Υγείας, ΕΦΕΤ αλλά και από Ευρωπαϊκές Αρχές όπως το Institute of Environmental Health Officers)</a:t>
                      </a:r>
                    </a:p>
                    <a:p>
                      <a:pPr marL="0" indent="0" algn="l" defTabSz="914400" rtl="0" eaLnBrk="1" latinLnBrk="0" hangingPunct="1">
                        <a:lnSpc>
                          <a:spcPct val="150000"/>
                        </a:lnSpc>
                        <a:spcBef>
                          <a:spcPts val="600"/>
                        </a:spcBef>
                        <a:spcAft>
                          <a:spcPts val="600"/>
                        </a:spcAft>
                      </a:pPr>
                      <a:r>
                        <a:rPr lang="el-GR" sz="1600" kern="1200" dirty="0">
                          <a:solidFill>
                            <a:schemeClr val="tx1"/>
                          </a:solidFill>
                          <a:effectLst/>
                          <a:latin typeface="+mn-lt"/>
                          <a:ea typeface="Times New Roman"/>
                          <a:cs typeface="Times New Roman"/>
                        </a:rPr>
                        <a:t>Χρήση βάσεων δεδομένων πανεπιστήμιων- βιβλιοθήκες.</a:t>
                      </a:r>
                    </a:p>
                  </a:txBody>
                  <a:tcPr marL="16945" marR="16945"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90989055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Lst>
</file>

<file path=ppt/theme/theme1.xml><?xml version="1.0" encoding="utf-8"?>
<a:theme xmlns:a="http://schemas.openxmlformats.org/drawingml/2006/main" name="template">
  <a:themeElements>
    <a:clrScheme name="Προσαρμοσμένο 22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C_template_updated">
  <a:themeElements>
    <a:clrScheme name="Custom 66">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exo-opistho_simeiomat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Template>
  <TotalTime>74</TotalTime>
  <Words>1674</Words>
  <Application>Microsoft Office PowerPoint</Application>
  <PresentationFormat>Προβολή στην οθόνη (4:3)</PresentationFormat>
  <Paragraphs>198</Paragraphs>
  <Slides>24</Slides>
  <Notes>8</Notes>
  <HiddenSlides>0</HiddenSlides>
  <MMClips>0</MMClips>
  <ScaleCrop>false</ScaleCrop>
  <HeadingPairs>
    <vt:vector size="4" baseType="variant">
      <vt:variant>
        <vt:lpstr>Θέμα</vt:lpstr>
      </vt:variant>
      <vt:variant>
        <vt:i4>3</vt:i4>
      </vt:variant>
      <vt:variant>
        <vt:lpstr>Τίτλοι διαφανειών</vt:lpstr>
      </vt:variant>
      <vt:variant>
        <vt:i4>24</vt:i4>
      </vt:variant>
    </vt:vector>
  </HeadingPairs>
  <TitlesOfParts>
    <vt:vector size="27" baseType="lpstr">
      <vt:lpstr>template</vt:lpstr>
      <vt:lpstr>OC_template_updated</vt:lpstr>
      <vt:lpstr>exo-opistho_simeiomata</vt:lpstr>
      <vt:lpstr>Διασφάλιση ποιότητας</vt:lpstr>
      <vt:lpstr>Ποιοι θα πρέπει να εμπλακούν;</vt:lpstr>
      <vt:lpstr>Εσωτερική εμπειρία</vt:lpstr>
      <vt:lpstr>Εξωτερική εμπειρία</vt:lpstr>
      <vt:lpstr>Ομάδα HACCP </vt:lpstr>
      <vt:lpstr>Παράδειγμα της δομής της ομάδας HACCP  σε μια μεγάλη επιχείρηση</vt:lpstr>
      <vt:lpstr>Εκπαίδευση στο σύστημα ασφάλειας  των τροφίμων</vt:lpstr>
      <vt:lpstr>Προτεινόμενες πηγές για ενημέρωση  της ομάδας HACCP 1/6</vt:lpstr>
      <vt:lpstr>Προτεινόμενες πηγές για ενημέρωση  της ομάδας HACCP 2/6</vt:lpstr>
      <vt:lpstr>Προτεινόμενες πηγές για ενημέρωση  της ομάδας HACCP 3/6</vt:lpstr>
      <vt:lpstr>Προτεινόμενες πηγές για ενημέρωση  της ομάδας HACCP 4/6</vt:lpstr>
      <vt:lpstr>Προτεινόμενες πηγές για ενημέρωση  της ομάδας HACCP 5/6</vt:lpstr>
      <vt:lpstr>Προτεινόμενες πηγές για ενημέρωση  της ομάδας HACCP 6/6</vt:lpstr>
      <vt:lpstr>Σχεδιασμός του έργου Project Plan</vt:lpstr>
      <vt:lpstr>Σχεδιασμός του έργου Project Plan (ρόλοι)</vt:lpstr>
      <vt:lpstr>Αλληλεπίδραση του συστήματος HACCP με άλλα επιχειρησιακά σχέδια</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Σημείωμα Χρήσης Έργων Τρίτων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Διασφάλιση ποιότητας</dc:title>
  <dc:creator>opencourses@teiath.gr</dc:creator>
  <cp:lastModifiedBy>natasakar new</cp:lastModifiedBy>
  <cp:revision>13</cp:revision>
  <dcterms:created xsi:type="dcterms:W3CDTF">2015-04-14T13:11:09Z</dcterms:created>
  <dcterms:modified xsi:type="dcterms:W3CDTF">2015-05-06T06:57:00Z</dcterms:modified>
</cp:coreProperties>
</file>