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2"/>
  </p:notesMasterIdLst>
  <p:handoutMasterIdLst>
    <p:handoutMasterId r:id="rId43"/>
  </p:handoutMasterIdLst>
  <p:sldIdLst>
    <p:sldId id="256" r:id="rId2"/>
    <p:sldId id="298" r:id="rId3"/>
    <p:sldId id="299" r:id="rId4"/>
    <p:sldId id="300" r:id="rId5"/>
    <p:sldId id="301" r:id="rId6"/>
    <p:sldId id="302" r:id="rId7"/>
    <p:sldId id="303" r:id="rId8"/>
    <p:sldId id="304" r:id="rId9"/>
    <p:sldId id="327" r:id="rId10"/>
    <p:sldId id="305" r:id="rId11"/>
    <p:sldId id="328"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257" r:id="rId34"/>
    <p:sldId id="262" r:id="rId35"/>
    <p:sldId id="264" r:id="rId36"/>
    <p:sldId id="296" r:id="rId37"/>
    <p:sldId id="297" r:id="rId38"/>
    <p:sldId id="266" r:id="rId39"/>
    <p:sldId id="267"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584" autoAdjust="0"/>
  </p:normalViewPr>
  <p:slideViewPr>
    <p:cSldViewPr>
      <p:cViewPr varScale="1">
        <p:scale>
          <a:sx n="108" d="100"/>
          <a:sy n="108" d="100"/>
        </p:scale>
        <p:origin x="-18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196416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106821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0176D7-54E0-41B3-A743-8C0E672E2780}" type="slidenum">
              <a:rPr lang="el-GR" altLang="el-GR"/>
              <a:pPr/>
              <a:t>‹#›</a:t>
            </a:fld>
            <a:endParaRPr lang="el-GR" altLang="el-GR" dirty="0"/>
          </a:p>
        </p:txBody>
      </p:sp>
    </p:spTree>
    <p:extLst>
      <p:ext uri="{BB962C8B-B14F-4D97-AF65-F5344CB8AC3E}">
        <p14:creationId xmlns:p14="http://schemas.microsoft.com/office/powerpoint/2010/main" val="359997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 – Εμβρυολογία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686916" y="3096543"/>
            <a:ext cx="7770168" cy="1752600"/>
          </a:xfrm>
        </p:spPr>
        <p:txBody>
          <a:bodyPr>
            <a:normAutofit/>
          </a:bodyPr>
          <a:lstStyle/>
          <a:p>
            <a:pPr>
              <a:spcBef>
                <a:spcPts val="0"/>
              </a:spcBef>
              <a:spcAft>
                <a:spcPts val="1200"/>
              </a:spcAft>
            </a:pPr>
            <a:r>
              <a:rPr lang="el-GR" sz="2800" b="1" dirty="0" smtClean="0"/>
              <a:t>Ενότητα </a:t>
            </a:r>
            <a:r>
              <a:rPr lang="en-US" sz="2800" b="1" dirty="0" smtClean="0"/>
              <a:t>6</a:t>
            </a:r>
            <a:r>
              <a:rPr lang="el-GR" sz="2800" dirty="0" smtClean="0"/>
              <a:t>:</a:t>
            </a:r>
            <a:r>
              <a:rPr lang="en-US" sz="2800" dirty="0" smtClean="0"/>
              <a:t> </a:t>
            </a:r>
            <a:r>
              <a:rPr lang="el-GR" sz="2800" dirty="0" smtClean="0"/>
              <a:t>Νευρικός ιστός</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l-GR" altLang="el-GR" sz="3600" dirty="0" smtClean="0"/>
              <a:t>Φαιά </a:t>
            </a:r>
            <a:r>
              <a:rPr lang="el-GR" altLang="el-GR" sz="3600" dirty="0" smtClean="0"/>
              <a:t>ουσία </a:t>
            </a:r>
            <a:r>
              <a:rPr lang="el-GR" altLang="el-GR" sz="3200" b="0" dirty="0">
                <a:solidFill>
                  <a:prstClr val="black"/>
                </a:solidFill>
              </a:rPr>
              <a:t>(1/2)</a:t>
            </a:r>
            <a:endParaRPr lang="el-GR" altLang="el-GR" sz="3600" dirty="0">
              <a:solidFill>
                <a:srgbClr val="FF9900"/>
              </a:solidFill>
            </a:endParaRPr>
          </a:p>
        </p:txBody>
      </p:sp>
      <p:sp>
        <p:nvSpPr>
          <p:cNvPr id="195587" name="Rectangle 3"/>
          <p:cNvSpPr>
            <a:spLocks noGrp="1" noChangeArrowheads="1"/>
          </p:cNvSpPr>
          <p:nvPr>
            <p:ph idx="1"/>
          </p:nvPr>
        </p:nvSpPr>
        <p:spPr>
          <a:xfrm>
            <a:off x="457200" y="1196752"/>
            <a:ext cx="4042792" cy="5040560"/>
          </a:xfrm>
        </p:spPr>
        <p:txBody>
          <a:bodyPr>
            <a:noAutofit/>
          </a:bodyPr>
          <a:lstStyle/>
          <a:p>
            <a:pPr marL="0" indent="0">
              <a:buNone/>
            </a:pPr>
            <a:r>
              <a:rPr lang="el-GR" altLang="el-GR" sz="2000" dirty="0" smtClean="0"/>
              <a:t>Η φαιά ουσία περιλαμβάνει στιβάδες από μικρούς και μεγάλους νευρώνες. Στην πλήρη της μορφή μπορεί να διακριθούν μέχρι έξι στιβάδες  κυττάρων, οι οποίες από την επιφάνεια προς το βάθος, και ανάλογα με το σχήμα και μέγεθος των κυττάρων τους, είναι  πρώτη η μοριώδης (πολύ μικρά νευρικά κύτταρα), δεύτερη η έξω κοκκώδης (κοκκώδους ή </a:t>
            </a:r>
            <a:r>
              <a:rPr lang="el-GR" altLang="el-GR" sz="2000" dirty="0"/>
              <a:t>αστεροειδούς</a:t>
            </a:r>
          </a:p>
        </p:txBody>
      </p:sp>
      <p:pic>
        <p:nvPicPr>
          <p:cNvPr id="19559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1819" y="1258112"/>
            <a:ext cx="3758613" cy="28189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4581128"/>
            <a:ext cx="8245339" cy="1631216"/>
          </a:xfrm>
          <a:prstGeom prst="rect">
            <a:avLst/>
          </a:prstGeom>
        </p:spPr>
        <p:txBody>
          <a:bodyPr wrap="square">
            <a:spAutoFit/>
          </a:bodyPr>
          <a:lstStyle/>
          <a:p>
            <a:pPr marL="0" indent="0">
              <a:buNone/>
            </a:pPr>
            <a:r>
              <a:rPr lang="el-GR" altLang="el-GR" sz="2000" dirty="0" smtClean="0">
                <a:latin typeface="+mn-lt"/>
              </a:rPr>
              <a:t>μορφής </a:t>
            </a:r>
            <a:r>
              <a:rPr lang="el-GR" altLang="el-GR" sz="2000" dirty="0">
                <a:latin typeface="+mn-lt"/>
              </a:rPr>
              <a:t>πολύπολα κύτταρα), τρίτη η των πυραμιδικών κυττάρων (πυραμιδικής μορφής κύτταρα), τέταρτη η έσω κοκκώδης (όπως της έξω κοκκώδους), πέμπτη η των γαγγλιακών κυττάρων (μεγάλα πυραμιδικά κύτταρα), και έκτη  η των πολυμόρφων κυττάρων (παραλλαγμένα πυραμιδικά). </a:t>
            </a:r>
          </a:p>
        </p:txBody>
      </p:sp>
      <p:sp>
        <p:nvSpPr>
          <p:cNvPr id="7" name="Rectangle 6"/>
          <p:cNvSpPr/>
          <p:nvPr/>
        </p:nvSpPr>
        <p:spPr>
          <a:xfrm>
            <a:off x="4672913" y="407707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595799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l-GR" altLang="el-GR" sz="3600" dirty="0" smtClean="0"/>
              <a:t>Φαιά </a:t>
            </a:r>
            <a:r>
              <a:rPr lang="el-GR" altLang="el-GR" sz="3600" dirty="0" smtClean="0"/>
              <a:t>ουσία </a:t>
            </a:r>
            <a:r>
              <a:rPr lang="el-GR" altLang="el-GR" sz="3200" b="0" dirty="0" smtClean="0">
                <a:solidFill>
                  <a:prstClr val="black"/>
                </a:solidFill>
              </a:rPr>
              <a:t>(2/2</a:t>
            </a:r>
            <a:r>
              <a:rPr lang="el-GR" altLang="el-GR" sz="3200" b="0" dirty="0">
                <a:solidFill>
                  <a:prstClr val="black"/>
                </a:solidFill>
              </a:rPr>
              <a:t>)</a:t>
            </a:r>
            <a:endParaRPr lang="el-GR" altLang="el-GR" sz="3600" dirty="0">
              <a:solidFill>
                <a:srgbClr val="FF9900"/>
              </a:solidFill>
            </a:endParaRPr>
          </a:p>
        </p:txBody>
      </p:sp>
      <p:sp>
        <p:nvSpPr>
          <p:cNvPr id="195587" name="Rectangle 3"/>
          <p:cNvSpPr>
            <a:spLocks noGrp="1" noChangeArrowheads="1"/>
          </p:cNvSpPr>
          <p:nvPr>
            <p:ph idx="1"/>
          </p:nvPr>
        </p:nvSpPr>
        <p:spPr>
          <a:xfrm>
            <a:off x="457200" y="1196752"/>
            <a:ext cx="3504936" cy="5040560"/>
          </a:xfrm>
        </p:spPr>
        <p:txBody>
          <a:bodyPr>
            <a:noAutofit/>
          </a:bodyPr>
          <a:lstStyle/>
          <a:p>
            <a:pPr marL="0" indent="0">
              <a:buNone/>
            </a:pPr>
            <a:r>
              <a:rPr lang="el-GR" altLang="el-GR" sz="2000" dirty="0" smtClean="0"/>
              <a:t>Στη </a:t>
            </a:r>
            <a:r>
              <a:rPr lang="el-GR" altLang="el-GR" sz="2000" dirty="0"/>
              <a:t>φωτογραφία φαίνεται μέρος της φαιάς ουσίας, με πληθώρα κυττάρων. </a:t>
            </a:r>
            <a:endParaRPr lang="el-GR" altLang="el-GR" sz="2000" dirty="0" smtClean="0"/>
          </a:p>
          <a:p>
            <a:pPr marL="0" indent="0">
              <a:buNone/>
            </a:pPr>
            <a:r>
              <a:rPr lang="el-GR" altLang="el-GR" sz="2000" dirty="0" smtClean="0"/>
              <a:t>Τα </a:t>
            </a:r>
            <a:r>
              <a:rPr lang="el-GR" altLang="el-GR" sz="2000" dirty="0"/>
              <a:t>διπλά βέλη δείχνουν πυραμιδικής μορφής κύτταρα. </a:t>
            </a:r>
            <a:endParaRPr lang="el-GR" altLang="el-GR" sz="2000" dirty="0" smtClean="0"/>
          </a:p>
          <a:p>
            <a:pPr marL="0" indent="0">
              <a:buNone/>
            </a:pPr>
            <a:r>
              <a:rPr lang="el-GR" altLang="el-GR" sz="2000" dirty="0" smtClean="0"/>
              <a:t>Τα </a:t>
            </a:r>
            <a:r>
              <a:rPr lang="el-GR" altLang="el-GR" sz="2000" dirty="0"/>
              <a:t>μονά βέλη δείχνουν μικρότερα κύτταρα, τα οποία είναι νευρογλοιακά (κυρίως αστροκύτταρα, λίγα ολιγοδενδροκύτταρα, και ελάχιστος αριθμός μικρογλοιακών κυττάρων). (χρώση Luxol fast blue, μεγέθυνση Χ100) </a:t>
            </a:r>
          </a:p>
        </p:txBody>
      </p:sp>
      <p:pic>
        <p:nvPicPr>
          <p:cNvPr id="19559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2136" y="1340768"/>
            <a:ext cx="4800533" cy="3600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454190" y="498070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22354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a:bodyPr>
          <a:lstStyle/>
          <a:p>
            <a:r>
              <a:rPr lang="el-GR" altLang="el-GR" sz="3200" dirty="0" smtClean="0"/>
              <a:t>Νευρικές </a:t>
            </a:r>
            <a:r>
              <a:rPr lang="el-GR" altLang="el-GR" sz="3200" dirty="0"/>
              <a:t>ίνες και νευρογλοιακά κύτταρα</a:t>
            </a:r>
            <a:endParaRPr lang="el-GR" altLang="el-GR" sz="3200" dirty="0">
              <a:solidFill>
                <a:srgbClr val="FF9900"/>
              </a:solidFill>
            </a:endParaRPr>
          </a:p>
        </p:txBody>
      </p:sp>
      <p:sp>
        <p:nvSpPr>
          <p:cNvPr id="194563" name="Rectangle 3"/>
          <p:cNvSpPr>
            <a:spLocks noGrp="1" noChangeArrowheads="1"/>
          </p:cNvSpPr>
          <p:nvPr>
            <p:ph idx="1"/>
          </p:nvPr>
        </p:nvSpPr>
        <p:spPr>
          <a:xfrm>
            <a:off x="457200" y="1196752"/>
            <a:ext cx="3178696" cy="5040560"/>
          </a:xfrm>
        </p:spPr>
        <p:txBody>
          <a:bodyPr>
            <a:normAutofit/>
          </a:bodyPr>
          <a:lstStyle/>
          <a:p>
            <a:pPr marL="0" indent="0">
              <a:spcBef>
                <a:spcPts val="600"/>
              </a:spcBef>
              <a:buNone/>
            </a:pPr>
            <a:r>
              <a:rPr lang="el-GR" altLang="el-GR" sz="2000" dirty="0" smtClean="0"/>
              <a:t>H </a:t>
            </a:r>
            <a:r>
              <a:rPr lang="el-GR" altLang="el-GR" sz="2000" dirty="0"/>
              <a:t>λευκή ουσία περιέχει μόνο νευρικές ίνες και νευρογλοιακά κύτταρα. Τα νευρογλοιακά κύτταρα είναι δύο τύπων. Τα αστεροειδή  κύτταρα και τα ολιγοδενδροκύτταρα. Τα αστεροειδή παρουσιάζουν δύο μορφές, τα ινώδη αστροκύτταρα και τα πλασμώδη αστροκύτταρα. </a:t>
            </a:r>
            <a:endParaRPr lang="el-GR" altLang="el-GR" sz="2000" dirty="0" smtClean="0"/>
          </a:p>
        </p:txBody>
      </p:sp>
      <p:pic>
        <p:nvPicPr>
          <p:cNvPr id="194571"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39952" y="1268760"/>
            <a:ext cx="4176464" cy="31323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4797152"/>
            <a:ext cx="8568952" cy="1938992"/>
          </a:xfrm>
          <a:prstGeom prst="rect">
            <a:avLst/>
          </a:prstGeom>
        </p:spPr>
        <p:txBody>
          <a:bodyPr wrap="square">
            <a:spAutoFit/>
          </a:bodyPr>
          <a:lstStyle/>
          <a:p>
            <a:pPr marL="0" indent="0">
              <a:spcBef>
                <a:spcPts val="600"/>
              </a:spcBef>
              <a:buNone/>
            </a:pPr>
            <a:r>
              <a:rPr lang="el-GR" altLang="el-GR" sz="2000" dirty="0">
                <a:latin typeface="+mn-lt"/>
              </a:rPr>
              <a:t>Τα ολιγοδενδροκύτταρα της λευκής ουσίας  σχηματίζουν  τα έλυτρα της μυελίνης που περιβάλλουν τους νευράξονες.  Ένα ολιγοδενδροκύτταρο μπορεί να περιβάλλει πολλούς νευράξονες σε διάφορες κατευθύνσεις. Διαδοχικά έλυτρα από πολλά ολιγοδενδροκύτταρα εξασφαλίζουν τη συνεχή κάλυψη των νευραξόνων από μυελίνη ουσία, η οποία προσδίδει και το λευκό χρώμα στη λευκή ουσία.  (χρώση Luxol fast blue, μεγέθυνση Χ100) </a:t>
            </a:r>
          </a:p>
        </p:txBody>
      </p:sp>
      <p:sp>
        <p:nvSpPr>
          <p:cNvPr id="7" name="Rectangle 6"/>
          <p:cNvSpPr/>
          <p:nvPr/>
        </p:nvSpPr>
        <p:spPr>
          <a:xfrm>
            <a:off x="4319972" y="440110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956167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a:bodyPr>
          <a:lstStyle/>
          <a:p>
            <a:r>
              <a:rPr lang="el-GR" altLang="el-GR" sz="3200" dirty="0" smtClean="0"/>
              <a:t>Στιβάδες παρεγκεφαλίτιδας</a:t>
            </a:r>
            <a:endParaRPr lang="el-GR" altLang="el-GR" sz="3200" dirty="0"/>
          </a:p>
        </p:txBody>
      </p:sp>
      <p:sp>
        <p:nvSpPr>
          <p:cNvPr id="193539" name="Rectangle 3"/>
          <p:cNvSpPr>
            <a:spLocks noGrp="1" noChangeArrowheads="1"/>
          </p:cNvSpPr>
          <p:nvPr>
            <p:ph idx="1"/>
          </p:nvPr>
        </p:nvSpPr>
        <p:spPr>
          <a:xfrm>
            <a:off x="5033728" y="1243976"/>
            <a:ext cx="3858752" cy="5040560"/>
          </a:xfrm>
        </p:spPr>
        <p:txBody>
          <a:bodyPr>
            <a:normAutofit/>
          </a:bodyPr>
          <a:lstStyle/>
          <a:p>
            <a:pPr marL="0" indent="0">
              <a:buNone/>
            </a:pPr>
            <a:r>
              <a:rPr lang="el-GR" altLang="el-GR" sz="2000" dirty="0" smtClean="0"/>
              <a:t>O </a:t>
            </a:r>
            <a:r>
              <a:rPr lang="el-GR" altLang="el-GR" sz="2000" dirty="0"/>
              <a:t>φλοιός της παρεγκεφαλίδας έχει τρεις στιβάδες. Εξωτερικά την μοριώδη στιβάδα (</a:t>
            </a:r>
            <a:r>
              <a:rPr lang="el-GR" altLang="el-GR" sz="2000" b="1" dirty="0"/>
              <a:t>1</a:t>
            </a:r>
            <a:r>
              <a:rPr lang="el-GR" altLang="el-GR" sz="2000" dirty="0"/>
              <a:t>)  που περιέχει νευρικές ίνες μεταξύ των οποίων βρίσκονται μικρά αραιά κύτταρα. Στο μέσο μία κεντρική μονόστιβη σειρά μεγάλων  κυττάρων του Purkinje (βέλη). Εσωτερικά υπάρχει η κοκκώδης στιβάδα (</a:t>
            </a:r>
            <a:r>
              <a:rPr lang="el-GR" altLang="el-GR" sz="2000" b="1" dirty="0"/>
              <a:t>2</a:t>
            </a:r>
            <a:r>
              <a:rPr lang="el-GR" altLang="el-GR" sz="2000" dirty="0"/>
              <a:t>) που αποτελείται από μικρούς νευρώνες σε πυκνή διάταξη. </a:t>
            </a:r>
            <a:endParaRPr lang="el-GR" altLang="el-GR" sz="2000" dirty="0" smtClean="0"/>
          </a:p>
        </p:txBody>
      </p:sp>
      <p:pic>
        <p:nvPicPr>
          <p:cNvPr id="1935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0712" y="1278648"/>
            <a:ext cx="4327312" cy="32454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4919008"/>
            <a:ext cx="8496944" cy="1938992"/>
          </a:xfrm>
          <a:prstGeom prst="rect">
            <a:avLst/>
          </a:prstGeom>
        </p:spPr>
        <p:txBody>
          <a:bodyPr wrap="square">
            <a:spAutoFit/>
          </a:bodyPr>
          <a:lstStyle/>
          <a:p>
            <a:pPr marL="0" indent="0">
              <a:buNone/>
            </a:pPr>
            <a:r>
              <a:rPr lang="el-GR" altLang="el-GR" sz="2000" dirty="0">
                <a:latin typeface="+mn-lt"/>
              </a:rPr>
              <a:t>Η εικόνα παρουσιάζει όλο το πάχος μιας φυλλοειδούς έλικας της παρεγκεφαλίδας, στο μέσο της οποίας διακρίνεται η λευκή ουσία (</a:t>
            </a:r>
            <a:r>
              <a:rPr lang="el-GR" altLang="el-GR" sz="2000" b="1" dirty="0">
                <a:latin typeface="+mn-lt"/>
              </a:rPr>
              <a:t>3</a:t>
            </a:r>
            <a:r>
              <a:rPr lang="el-GR" altLang="el-GR" sz="2000" dirty="0">
                <a:latin typeface="+mn-lt"/>
              </a:rPr>
              <a:t>), και εκατέρωθεν αυτής οι δύο πλευρές της φαιάς ουσίας της φυλλοειδούς έλικας της παρεγκεφαλίδας. Ο λευκός χώρος άνω δεξιά και κάτω αριστερά της εικόνας είναι η επιφάνεια της φυλλοειδούς έλικας της παρεγκεφαλίδας (χρώση αργύρου Glees, μεγέθυνση Χ50) </a:t>
            </a:r>
          </a:p>
        </p:txBody>
      </p:sp>
      <p:sp>
        <p:nvSpPr>
          <p:cNvPr id="7" name="Rectangle 6"/>
          <p:cNvSpPr/>
          <p:nvPr/>
        </p:nvSpPr>
        <p:spPr>
          <a:xfrm>
            <a:off x="716156" y="448631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043623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Autofit/>
          </a:bodyPr>
          <a:lstStyle/>
          <a:p>
            <a:r>
              <a:rPr lang="el-GR" altLang="el-GR" sz="3200" dirty="0"/>
              <a:t>Μεγαλύτερη μεγέθυνση της προηγούμενης εικόνας</a:t>
            </a:r>
            <a:endParaRPr lang="el-GR" altLang="el-GR" sz="3200" dirty="0">
              <a:solidFill>
                <a:srgbClr val="FF9900"/>
              </a:solidFill>
            </a:endParaRPr>
          </a:p>
        </p:txBody>
      </p:sp>
      <p:sp>
        <p:nvSpPr>
          <p:cNvPr id="192515" name="Rectangle 3"/>
          <p:cNvSpPr>
            <a:spLocks noGrp="1" noChangeArrowheads="1"/>
          </p:cNvSpPr>
          <p:nvPr>
            <p:ph idx="1"/>
          </p:nvPr>
        </p:nvSpPr>
        <p:spPr>
          <a:xfrm>
            <a:off x="457200" y="1196752"/>
            <a:ext cx="2818656" cy="5040560"/>
          </a:xfrm>
        </p:spPr>
        <p:txBody>
          <a:bodyPr>
            <a:normAutofit/>
          </a:bodyPr>
          <a:lstStyle/>
          <a:p>
            <a:pPr marL="0" indent="0">
              <a:buNone/>
            </a:pPr>
            <a:r>
              <a:rPr lang="el-GR" altLang="el-GR" sz="2000" dirty="0" smtClean="0"/>
              <a:t>Διακρίνονται </a:t>
            </a:r>
            <a:r>
              <a:rPr lang="el-GR" altLang="el-GR" sz="2000" dirty="0"/>
              <a:t>οι μικροί, αραιοί, και αστεροειδείς νευρώνες της μοριώδους στιβάδας του φλοιού της παρεγκεφαλίδας (</a:t>
            </a:r>
            <a:r>
              <a:rPr lang="el-GR" altLang="el-GR" sz="2000" b="1" dirty="0"/>
              <a:t>1</a:t>
            </a:r>
            <a:r>
              <a:rPr lang="el-GR" altLang="el-GR" sz="2000" dirty="0"/>
              <a:t>),  η μονόστιβη σειρά των μεγάλων απιοειδών κυττάρων του Purkinje (βέλη), και η κοκκώδης στιβάδα (</a:t>
            </a:r>
            <a:r>
              <a:rPr lang="el-GR" altLang="el-GR" sz="2000" b="1" dirty="0"/>
              <a:t>2</a:t>
            </a:r>
            <a:r>
              <a:rPr lang="el-GR" altLang="el-GR" sz="2000" dirty="0"/>
              <a:t>) με μικρούς νευρώνες σε πολύ πυκνή διάταξη</a:t>
            </a:r>
            <a:r>
              <a:rPr lang="el-GR" altLang="el-GR" sz="2000" dirty="0" smtClean="0"/>
              <a:t>.</a:t>
            </a:r>
          </a:p>
        </p:txBody>
      </p:sp>
      <p:pic>
        <p:nvPicPr>
          <p:cNvPr id="192524"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1881" y="1340768"/>
            <a:ext cx="4752528" cy="35643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199" y="5373216"/>
            <a:ext cx="8152003" cy="1015663"/>
          </a:xfrm>
          <a:prstGeom prst="rect">
            <a:avLst/>
          </a:prstGeom>
        </p:spPr>
        <p:txBody>
          <a:bodyPr wrap="square">
            <a:spAutoFit/>
          </a:bodyPr>
          <a:lstStyle/>
          <a:p>
            <a:pPr marL="0" indent="0">
              <a:buNone/>
            </a:pPr>
            <a:r>
              <a:rPr lang="el-GR" altLang="el-GR" sz="2000" dirty="0">
                <a:latin typeface="+mn-lt"/>
              </a:rPr>
              <a:t>Στο κέντρο της έλικας της παρεγκεφαλίδας διακρίνεται η λευκή ουσία (</a:t>
            </a:r>
            <a:r>
              <a:rPr lang="el-GR" altLang="el-GR" sz="2000" b="1" dirty="0">
                <a:latin typeface="+mn-lt"/>
              </a:rPr>
              <a:t>3</a:t>
            </a:r>
            <a:r>
              <a:rPr lang="el-GR" altLang="el-GR" sz="2000" dirty="0">
                <a:latin typeface="+mn-lt"/>
              </a:rPr>
              <a:t>). Κάτω από αυτή φαίνεται η κοκκώδης στιβάδα της άλλης πλευράς της φυλλοειδούς έλικας.  (χρώση αργύρου Glees, μεγέθυνση Χ100) </a:t>
            </a:r>
          </a:p>
        </p:txBody>
      </p:sp>
      <p:sp>
        <p:nvSpPr>
          <p:cNvPr id="7" name="Rectangle 6"/>
          <p:cNvSpPr/>
          <p:nvPr/>
        </p:nvSpPr>
        <p:spPr>
          <a:xfrm>
            <a:off x="3959933" y="490516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137232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a:bodyPr>
          <a:lstStyle/>
          <a:p>
            <a:r>
              <a:rPr lang="el-GR" altLang="el-GR" sz="3600" dirty="0" smtClean="0"/>
              <a:t>Παρεγκεφαλίδα</a:t>
            </a:r>
            <a:endParaRPr lang="el-GR" altLang="el-GR" sz="3600" dirty="0"/>
          </a:p>
        </p:txBody>
      </p:sp>
      <p:sp>
        <p:nvSpPr>
          <p:cNvPr id="191491" name="Rectangle 3"/>
          <p:cNvSpPr>
            <a:spLocks noGrp="1" noChangeArrowheads="1"/>
          </p:cNvSpPr>
          <p:nvPr>
            <p:ph idx="1"/>
          </p:nvPr>
        </p:nvSpPr>
        <p:spPr>
          <a:xfrm>
            <a:off x="5940152" y="1196752"/>
            <a:ext cx="3131840" cy="5040560"/>
          </a:xfrm>
        </p:spPr>
        <p:txBody>
          <a:bodyPr>
            <a:normAutofit/>
          </a:bodyPr>
          <a:lstStyle/>
          <a:p>
            <a:pPr marL="0" indent="0">
              <a:buNone/>
            </a:pPr>
            <a:r>
              <a:rPr lang="el-GR" altLang="el-GR" sz="2000" dirty="0" smtClean="0"/>
              <a:t>Τα </a:t>
            </a:r>
            <a:r>
              <a:rPr lang="el-GR" altLang="el-GR" sz="2000" dirty="0"/>
              <a:t>κύτταρα της στιβάδας του Purkinje  στην παρεγκεφαλίδα διατάσσονται σε ένα στίχο, και έχουν απιοειδές σχήμα. </a:t>
            </a:r>
            <a:endParaRPr lang="el-GR" altLang="el-GR" sz="2000" dirty="0" smtClean="0"/>
          </a:p>
          <a:p>
            <a:pPr marL="0" indent="0">
              <a:buNone/>
            </a:pPr>
            <a:r>
              <a:rPr lang="el-GR" altLang="el-GR" sz="2000" dirty="0" smtClean="0"/>
              <a:t>Η </a:t>
            </a:r>
            <a:r>
              <a:rPr lang="el-GR" altLang="el-GR" sz="2000" dirty="0"/>
              <a:t>κορυφή τους είναι στραμμένη προς τη μοριώδη στιβάδα, όπου διακλαδίζονται και οι δενδρίτες τους σχηματίζουν πολλαπλές συνάψεις (</a:t>
            </a:r>
            <a:r>
              <a:rPr lang="el-GR" altLang="el-GR" sz="2000" b="1" dirty="0"/>
              <a:t>βέλη</a:t>
            </a:r>
            <a:r>
              <a:rPr lang="el-GR" altLang="el-GR" sz="2000" dirty="0"/>
              <a:t>). (χρώση αργύρου Glees, μεγέθυνση Χ400) </a:t>
            </a:r>
          </a:p>
        </p:txBody>
      </p:sp>
      <p:pic>
        <p:nvPicPr>
          <p:cNvPr id="191502" name="Picture 14" descr="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629275"/>
            <a:ext cx="2973387" cy="2208212"/>
          </a:xfrm>
          <a:prstGeom prst="rect">
            <a:avLst/>
          </a:prstGeom>
          <a:noFill/>
          <a:extLst>
            <a:ext uri="{909E8E84-426E-40DD-AFC4-6F175D3DCCD1}">
              <a14:hiddenFill xmlns:a14="http://schemas.microsoft.com/office/drawing/2010/main">
                <a:solidFill>
                  <a:srgbClr val="FFFFFF"/>
                </a:solidFill>
              </a14:hiddenFill>
            </a:ext>
          </a:extLst>
        </p:spPr>
      </p:pic>
      <p:pic>
        <p:nvPicPr>
          <p:cNvPr id="191507"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552" y="1340768"/>
            <a:ext cx="5280587" cy="39604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271633" y="528505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667544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Autofit/>
          </a:bodyPr>
          <a:lstStyle/>
          <a:p>
            <a:r>
              <a:rPr lang="el-GR" altLang="el-GR" sz="3200" dirty="0"/>
              <a:t>Διατομή φυλλοειδούς έλικας της παρεγκεφαλίδας</a:t>
            </a:r>
            <a:endParaRPr lang="el-GR" altLang="el-GR" sz="3200" dirty="0">
              <a:solidFill>
                <a:srgbClr val="FF9900"/>
              </a:solidFill>
            </a:endParaRPr>
          </a:p>
        </p:txBody>
      </p:sp>
      <p:sp>
        <p:nvSpPr>
          <p:cNvPr id="190467" name="Rectangle 3"/>
          <p:cNvSpPr>
            <a:spLocks noGrp="1" noChangeArrowheads="1"/>
          </p:cNvSpPr>
          <p:nvPr>
            <p:ph idx="1"/>
          </p:nvPr>
        </p:nvSpPr>
        <p:spPr>
          <a:xfrm>
            <a:off x="443504" y="1196752"/>
            <a:ext cx="2746648" cy="5040560"/>
          </a:xfrm>
        </p:spPr>
        <p:txBody>
          <a:bodyPr>
            <a:normAutofit/>
          </a:bodyPr>
          <a:lstStyle/>
          <a:p>
            <a:pPr marL="0" indent="0">
              <a:buNone/>
            </a:pPr>
            <a:r>
              <a:rPr lang="el-GR" altLang="el-GR" sz="2000" dirty="0" smtClean="0"/>
              <a:t>Ο </a:t>
            </a:r>
            <a:r>
              <a:rPr lang="el-GR" altLang="el-GR" sz="2000" dirty="0"/>
              <a:t>αριθμός (</a:t>
            </a:r>
            <a:r>
              <a:rPr lang="el-GR" altLang="el-GR" sz="2000" b="1" dirty="0"/>
              <a:t>3</a:t>
            </a:r>
            <a:r>
              <a:rPr lang="el-GR" altLang="el-GR" sz="2000" dirty="0"/>
              <a:t>) δείχνει τη λευκή ουσία της παρεγκεφαλίδας στο μέσο της έλικας. Εκατέρωθεν αυτής, διατάσσονται οι δύο στιβάδες της φαιάς ουσίας που έχει η φυλλοειδής έλικά της. </a:t>
            </a:r>
            <a:endParaRPr lang="el-GR" altLang="el-GR" sz="2000" dirty="0" smtClean="0"/>
          </a:p>
          <a:p>
            <a:pPr marL="0" indent="0">
              <a:buNone/>
            </a:pPr>
            <a:r>
              <a:rPr lang="el-GR" altLang="el-GR" sz="2000" dirty="0"/>
              <a:t>Σε επαφή με τη λευκή ουσία βρίσκονται εκατέρωθεν οι δύο κοκκώδεις στιβάδες (</a:t>
            </a:r>
            <a:r>
              <a:rPr lang="el-GR" altLang="el-GR" sz="2000" b="1" dirty="0"/>
              <a:t>2</a:t>
            </a:r>
            <a:r>
              <a:rPr lang="el-GR" altLang="el-GR" sz="2000" dirty="0"/>
              <a:t>).</a:t>
            </a:r>
            <a:endParaRPr lang="el-GR" altLang="el-GR" sz="2000" dirty="0" smtClean="0"/>
          </a:p>
        </p:txBody>
      </p:sp>
      <p:pic>
        <p:nvPicPr>
          <p:cNvPr id="190477"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81685" y="1368952"/>
            <a:ext cx="5146998" cy="3860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43504" y="5733256"/>
            <a:ext cx="8085179" cy="1015663"/>
          </a:xfrm>
          <a:prstGeom prst="rect">
            <a:avLst/>
          </a:prstGeom>
        </p:spPr>
        <p:txBody>
          <a:bodyPr wrap="square">
            <a:spAutoFit/>
          </a:bodyPr>
          <a:lstStyle/>
          <a:p>
            <a:pPr marL="0" indent="0">
              <a:buNone/>
            </a:pPr>
            <a:r>
              <a:rPr lang="el-GR" altLang="el-GR" sz="2000" dirty="0" smtClean="0">
                <a:latin typeface="+mn-lt"/>
              </a:rPr>
              <a:t>Ανάμεσα </a:t>
            </a:r>
            <a:r>
              <a:rPr lang="el-GR" altLang="el-GR" sz="2000" dirty="0">
                <a:latin typeface="+mn-lt"/>
              </a:rPr>
              <a:t>στις κοκκώδεις στιβάδες (</a:t>
            </a:r>
            <a:r>
              <a:rPr lang="el-GR" altLang="el-GR" sz="2000" b="1" dirty="0">
                <a:latin typeface="+mn-lt"/>
              </a:rPr>
              <a:t>2</a:t>
            </a:r>
            <a:r>
              <a:rPr lang="el-GR" altLang="el-GR" sz="2000" dirty="0">
                <a:latin typeface="+mn-lt"/>
              </a:rPr>
              <a:t>) και στις μοριώδεις στιβάδες (</a:t>
            </a:r>
            <a:r>
              <a:rPr lang="el-GR" altLang="el-GR" sz="2000" b="1" dirty="0">
                <a:latin typeface="+mn-lt"/>
              </a:rPr>
              <a:t>1</a:t>
            </a:r>
            <a:r>
              <a:rPr lang="el-GR" altLang="el-GR" sz="2000" dirty="0">
                <a:latin typeface="+mn-lt"/>
              </a:rPr>
              <a:t>) διακρίνεται η μονόστιβη σειρά  των μεγάλων κυττάρων του Purkinje, με σχήμα απιοειδές.  (χρώση cresyl violet, μεγέθυνση Χ50)</a:t>
            </a:r>
          </a:p>
        </p:txBody>
      </p:sp>
      <p:sp>
        <p:nvSpPr>
          <p:cNvPr id="7" name="Rectangle 6"/>
          <p:cNvSpPr/>
          <p:nvPr/>
        </p:nvSpPr>
        <p:spPr>
          <a:xfrm>
            <a:off x="4046972" y="525771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071217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Autofit/>
          </a:bodyPr>
          <a:lstStyle/>
          <a:p>
            <a:r>
              <a:rPr lang="el-GR" altLang="el-GR" sz="3200" dirty="0"/>
              <a:t>Μεγαλύτερη μεγέθυνση της προηγούμενης εικόνας</a:t>
            </a:r>
          </a:p>
        </p:txBody>
      </p:sp>
      <p:pic>
        <p:nvPicPr>
          <p:cNvPr id="189473" name="Picture 3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19008" y="1315275"/>
            <a:ext cx="4170760" cy="55610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196752"/>
            <a:ext cx="3466728" cy="5040560"/>
          </a:xfrm>
        </p:spPr>
        <p:txBody>
          <a:bodyPr>
            <a:normAutofit/>
          </a:bodyPr>
          <a:lstStyle/>
          <a:p>
            <a:pPr marL="0" lvl="0" indent="0">
              <a:buNone/>
            </a:pPr>
            <a:r>
              <a:rPr lang="el-GR" altLang="el-GR" sz="2000" dirty="0" smtClean="0">
                <a:cs typeface="Arial" charset="0"/>
              </a:rPr>
              <a:t>Παρουσιάζει </a:t>
            </a:r>
            <a:r>
              <a:rPr lang="el-GR" altLang="el-GR" sz="2000" dirty="0">
                <a:cs typeface="Arial" charset="0"/>
              </a:rPr>
              <a:t>τη μονόστιβη σειρά των κυττάρων του Purkinje. </a:t>
            </a:r>
            <a:r>
              <a:rPr lang="el-GR" altLang="el-GR" sz="2000" dirty="0" smtClean="0">
                <a:cs typeface="Arial" charset="0"/>
              </a:rPr>
              <a:t>Ένας </a:t>
            </a:r>
            <a:r>
              <a:rPr lang="el-GR" altLang="el-GR" sz="2000" dirty="0">
                <a:cs typeface="Arial" charset="0"/>
              </a:rPr>
              <a:t>στίχος μεγάλων κυττάρων, με απιοειδές σχήμα, διατάσσεται ανάμεσα στη μοριώδη και στην κοκκώδη στιβάδα. (χρώση cresyl violet, μεγέθυνση Χ100)</a:t>
            </a:r>
          </a:p>
          <a:p>
            <a:endParaRPr lang="el-GR" sz="2000" dirty="0"/>
          </a:p>
        </p:txBody>
      </p:sp>
      <p:sp>
        <p:nvSpPr>
          <p:cNvPr id="6" name="Rectangle 5"/>
          <p:cNvSpPr/>
          <p:nvPr/>
        </p:nvSpPr>
        <p:spPr>
          <a:xfrm>
            <a:off x="502584" y="641758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645767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a:bodyPr>
          <a:lstStyle/>
          <a:p>
            <a:r>
              <a:rPr lang="el-GR" altLang="el-GR" sz="3200" dirty="0" smtClean="0"/>
              <a:t>Μοριώδης και κοκκώδης στιβάδα</a:t>
            </a:r>
            <a:endParaRPr lang="el-GR" altLang="el-GR" sz="3200" dirty="0"/>
          </a:p>
        </p:txBody>
      </p:sp>
      <p:sp>
        <p:nvSpPr>
          <p:cNvPr id="188419" name="Rectangle 3"/>
          <p:cNvSpPr>
            <a:spLocks noGrp="1" noChangeArrowheads="1"/>
          </p:cNvSpPr>
          <p:nvPr>
            <p:ph idx="1"/>
          </p:nvPr>
        </p:nvSpPr>
        <p:spPr>
          <a:xfrm>
            <a:off x="457200" y="1196752"/>
            <a:ext cx="2314600" cy="5040560"/>
          </a:xfrm>
        </p:spPr>
        <p:txBody>
          <a:bodyPr>
            <a:normAutofit/>
          </a:bodyPr>
          <a:lstStyle/>
          <a:p>
            <a:pPr marL="0" indent="0">
              <a:buNone/>
            </a:pPr>
            <a:r>
              <a:rPr lang="el-GR" altLang="el-GR" sz="2000" dirty="0" smtClean="0"/>
              <a:t>Οι </a:t>
            </a:r>
            <a:r>
              <a:rPr lang="el-GR" altLang="el-GR" sz="2000" dirty="0"/>
              <a:t>δενδρίτες των κυττάρων του Purkinje σχηματίζουν πολλαπλές διακλαδώσεις και συνάψεις στη μοριώδη στιβάδα (άνω μέρος της εικόνας). </a:t>
            </a:r>
          </a:p>
        </p:txBody>
      </p:sp>
      <p:pic>
        <p:nvPicPr>
          <p:cNvPr id="1884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268760"/>
            <a:ext cx="5463629" cy="39249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733256"/>
            <a:ext cx="7850237" cy="1015663"/>
          </a:xfrm>
          <a:prstGeom prst="rect">
            <a:avLst/>
          </a:prstGeom>
        </p:spPr>
        <p:txBody>
          <a:bodyPr wrap="square">
            <a:spAutoFit/>
          </a:bodyPr>
          <a:lstStyle/>
          <a:p>
            <a:pPr marL="0" indent="0">
              <a:buNone/>
            </a:pPr>
            <a:r>
              <a:rPr lang="el-GR" altLang="el-GR" sz="2000" dirty="0">
                <a:latin typeface="+mn-lt"/>
              </a:rPr>
              <a:t>Στο κάτω μέρος της εικόνας παρατηρείται η κοκκώδης στιβάδα με μικρούς νευρώνες σε πυκνή διάταξη. (χρώση cresyl violet, μεγέθυνση Χ400) </a:t>
            </a:r>
          </a:p>
        </p:txBody>
      </p:sp>
      <p:sp>
        <p:nvSpPr>
          <p:cNvPr id="7" name="Rectangle 6"/>
          <p:cNvSpPr/>
          <p:nvPr/>
        </p:nvSpPr>
        <p:spPr>
          <a:xfrm>
            <a:off x="3667410" y="519367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30615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a:bodyPr>
          <a:lstStyle/>
          <a:p>
            <a:r>
              <a:rPr lang="el-GR" altLang="el-GR" sz="2800" dirty="0" smtClean="0"/>
              <a:t>Φλοιός παρεγκεφαλίδας</a:t>
            </a:r>
            <a:endParaRPr lang="el-GR" altLang="el-GR" sz="2800" dirty="0">
              <a:solidFill>
                <a:srgbClr val="FF9900"/>
              </a:solidFill>
            </a:endParaRPr>
          </a:p>
        </p:txBody>
      </p:sp>
      <p:sp>
        <p:nvSpPr>
          <p:cNvPr id="187395" name="Rectangle 3"/>
          <p:cNvSpPr>
            <a:spLocks noGrp="1" noChangeArrowheads="1"/>
          </p:cNvSpPr>
          <p:nvPr>
            <p:ph idx="1"/>
          </p:nvPr>
        </p:nvSpPr>
        <p:spPr>
          <a:xfrm>
            <a:off x="457200" y="1196752"/>
            <a:ext cx="3394720" cy="5040560"/>
          </a:xfrm>
        </p:spPr>
        <p:txBody>
          <a:bodyPr>
            <a:normAutofit/>
          </a:bodyPr>
          <a:lstStyle/>
          <a:p>
            <a:pPr marL="0" indent="0">
              <a:buNone/>
            </a:pPr>
            <a:r>
              <a:rPr lang="el-GR" altLang="el-GR" sz="2000" dirty="0" smtClean="0"/>
              <a:t>Ο </a:t>
            </a:r>
            <a:r>
              <a:rPr lang="el-GR" altLang="el-GR" sz="2000" dirty="0"/>
              <a:t>φλοιός της παρεγκεφαλίδας έχει χαρακτηριστική μικροσκοπική εικόνα με την αραιοκυτταρική μοριώδη στιβάδα (</a:t>
            </a:r>
            <a:r>
              <a:rPr lang="el-GR" altLang="el-GR" sz="2000" b="1" dirty="0"/>
              <a:t>1</a:t>
            </a:r>
            <a:r>
              <a:rPr lang="el-GR" altLang="el-GR" sz="2000" dirty="0"/>
              <a:t>) εξωτερικά και την πυκνοκυτταρική κοκκώδη στιβάδα εσωτερικά (</a:t>
            </a:r>
            <a:r>
              <a:rPr lang="el-GR" altLang="el-GR" sz="2000" b="1" dirty="0"/>
              <a:t>2</a:t>
            </a:r>
            <a:r>
              <a:rPr lang="el-GR" altLang="el-GR" sz="2000" dirty="0"/>
              <a:t>). </a:t>
            </a:r>
            <a:endParaRPr lang="el-GR" altLang="el-GR" sz="2000" dirty="0" smtClean="0"/>
          </a:p>
          <a:p>
            <a:pPr marL="0" indent="0">
              <a:buNone/>
            </a:pPr>
            <a:r>
              <a:rPr lang="el-GR" altLang="el-GR" sz="2000" dirty="0" smtClean="0"/>
              <a:t>Στο </a:t>
            </a:r>
            <a:r>
              <a:rPr lang="el-GR" altLang="el-GR" sz="2000" dirty="0"/>
              <a:t>κέντρο των ελίκων της παρεγκεφαλίδας διακρίνεται η λευκή ουσία (</a:t>
            </a:r>
            <a:r>
              <a:rPr lang="el-GR" altLang="el-GR" sz="2000" b="1" dirty="0"/>
              <a:t>Λ</a:t>
            </a:r>
            <a:r>
              <a:rPr lang="el-GR" altLang="el-GR" sz="2000" dirty="0"/>
              <a:t>). (χρώση αιματοξυλίνη-εωσίνη, μεγέθυνση Χ50) </a:t>
            </a:r>
          </a:p>
        </p:txBody>
      </p:sp>
      <p:pic>
        <p:nvPicPr>
          <p:cNvPr id="187403"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340768"/>
            <a:ext cx="3726414" cy="49685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526995" y="630932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119476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r>
              <a:rPr lang="el-GR" altLang="el-GR" sz="3600" dirty="0"/>
              <a:t>Κάθετη διατομή περιφερικού νεύρου</a:t>
            </a:r>
            <a:endParaRPr lang="el-GR" altLang="el-GR" sz="3600" dirty="0">
              <a:solidFill>
                <a:srgbClr val="FF9933"/>
              </a:solidFill>
              <a:latin typeface="Arial" charset="0"/>
            </a:endParaRPr>
          </a:p>
        </p:txBody>
      </p:sp>
      <p:sp>
        <p:nvSpPr>
          <p:cNvPr id="119811" name="Rectangle 3"/>
          <p:cNvSpPr>
            <a:spLocks noGrp="1" noChangeArrowheads="1"/>
          </p:cNvSpPr>
          <p:nvPr>
            <p:ph idx="1"/>
          </p:nvPr>
        </p:nvSpPr>
        <p:spPr>
          <a:xfrm>
            <a:off x="457200" y="1196752"/>
            <a:ext cx="2746648" cy="5040560"/>
          </a:xfrm>
        </p:spPr>
        <p:txBody>
          <a:bodyPr>
            <a:normAutofit/>
          </a:bodyPr>
          <a:lstStyle/>
          <a:p>
            <a:pPr marL="0" indent="0">
              <a:buNone/>
            </a:pPr>
            <a:r>
              <a:rPr lang="el-GR" altLang="el-GR" sz="2000" dirty="0" smtClean="0"/>
              <a:t>Τα </a:t>
            </a:r>
            <a:r>
              <a:rPr lang="el-GR" altLang="el-GR" sz="2000" dirty="0"/>
              <a:t>περιφερικά νεύρα περιβάλλονται από έναν εξωτερικό χιτώνα συνδετικού ιστού, που ονομάζεται  επινεύριο. Αυτό προσεκβάλλει μέσα στο νεύρο και περιβάλλει τις δεσμίδες των νευρικών ινών (Ν). Μέσα στον συνδετικό πορεύονται τα αιμοφόρα αγγεία του νεύρου.  </a:t>
            </a:r>
            <a:endParaRPr lang="el-GR" altLang="el-GR" sz="2000" dirty="0" smtClean="0"/>
          </a:p>
        </p:txBody>
      </p:sp>
      <p:pic>
        <p:nvPicPr>
          <p:cNvPr id="119821"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7904" y="1340769"/>
            <a:ext cx="4608512" cy="34563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40856" y="5445224"/>
            <a:ext cx="8280920" cy="1323439"/>
          </a:xfrm>
          <a:prstGeom prst="rect">
            <a:avLst/>
          </a:prstGeom>
        </p:spPr>
        <p:txBody>
          <a:bodyPr wrap="square">
            <a:spAutoFit/>
          </a:bodyPr>
          <a:lstStyle/>
          <a:p>
            <a:pPr marL="0" indent="0">
              <a:buNone/>
            </a:pPr>
            <a:r>
              <a:rPr lang="el-GR" altLang="el-GR" sz="2000" dirty="0">
                <a:latin typeface="+mn-lt"/>
              </a:rPr>
              <a:t>Οι νευρικές ίνες είναι κατά κανόνα εμμύελες, με ποικίλη διάμετρο, αλλά μεταξύ τους βρίσκεται και πολύ μικρός αριθμός αμυέλων νευρικών ινών. Το έλυτρο της μυελίνης σχηματίζεται από τα κύτταρα του Schwann.   (χρώση Mallory, μεγέθυνση Χ50)</a:t>
            </a:r>
            <a:endParaRPr lang="el-GR" altLang="el-GR" sz="1050" dirty="0">
              <a:latin typeface="+mn-lt"/>
            </a:endParaRPr>
          </a:p>
        </p:txBody>
      </p:sp>
      <p:sp>
        <p:nvSpPr>
          <p:cNvPr id="7" name="Rectangle 6"/>
          <p:cNvSpPr/>
          <p:nvPr/>
        </p:nvSpPr>
        <p:spPr>
          <a:xfrm>
            <a:off x="4103948" y="479604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98500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Autofit/>
          </a:bodyPr>
          <a:lstStyle/>
          <a:p>
            <a:r>
              <a:rPr lang="el-GR" altLang="el-GR" sz="3200" dirty="0" smtClean="0"/>
              <a:t>Φλοιός παρεγκεφαλίδας - </a:t>
            </a:r>
            <a:r>
              <a:rPr lang="el-GR" altLang="el-GR" sz="3200" dirty="0"/>
              <a:t>κύτταρα του Purkinje</a:t>
            </a:r>
            <a:r>
              <a:rPr lang="el-GR" altLang="el-GR" sz="3200" dirty="0" smtClean="0"/>
              <a:t> </a:t>
            </a:r>
            <a:endParaRPr lang="el-GR" altLang="el-GR" sz="3200" dirty="0"/>
          </a:p>
        </p:txBody>
      </p:sp>
      <p:sp>
        <p:nvSpPr>
          <p:cNvPr id="185347" name="Rectangle 3"/>
          <p:cNvSpPr>
            <a:spLocks noGrp="1" noChangeArrowheads="1"/>
          </p:cNvSpPr>
          <p:nvPr>
            <p:ph idx="1"/>
          </p:nvPr>
        </p:nvSpPr>
        <p:spPr>
          <a:xfrm>
            <a:off x="457200" y="1196752"/>
            <a:ext cx="3466728" cy="5040560"/>
          </a:xfrm>
        </p:spPr>
        <p:txBody>
          <a:bodyPr>
            <a:normAutofit/>
          </a:bodyPr>
          <a:lstStyle/>
          <a:p>
            <a:pPr marL="0" indent="0">
              <a:buNone/>
            </a:pPr>
            <a:r>
              <a:rPr lang="el-GR" altLang="el-GR" sz="2000" dirty="0" smtClean="0"/>
              <a:t>Διακρίνονται </a:t>
            </a:r>
            <a:r>
              <a:rPr lang="el-GR" altLang="el-GR" sz="2000" dirty="0"/>
              <a:t>οι στιβάδες του φλοιού της παρεγκεφαλίδας (με βέλη σημειώνονται τα κύτταρα του Purkinje) με την λευκή ουσία (</a:t>
            </a:r>
            <a:r>
              <a:rPr lang="el-GR" altLang="el-GR" sz="2000" b="1" dirty="0"/>
              <a:t>Λ</a:t>
            </a:r>
            <a:r>
              <a:rPr lang="el-GR" altLang="el-GR" sz="2000" dirty="0"/>
              <a:t>) στο κάτω μέρος της εικόνας. (χρώση αιματοξυλίνη-εωσίνη, μεγέθυνση Χ100) </a:t>
            </a:r>
          </a:p>
        </p:txBody>
      </p:sp>
      <p:sp>
        <p:nvSpPr>
          <p:cNvPr id="185348"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8535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46039" y="1315617"/>
            <a:ext cx="4738058" cy="35535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06856" y="4869161"/>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480087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l-GR" altLang="el-GR" sz="3600" dirty="0" smtClean="0"/>
              <a:t>Χοριοειδή </a:t>
            </a:r>
            <a:r>
              <a:rPr lang="el-GR" altLang="el-GR" sz="3600" dirty="0" smtClean="0"/>
              <a:t>πλέγματα </a:t>
            </a:r>
            <a:r>
              <a:rPr lang="el-GR" altLang="el-GR" sz="3200" b="0" dirty="0">
                <a:solidFill>
                  <a:prstClr val="black"/>
                </a:solidFill>
              </a:rPr>
              <a:t>(1/2)</a:t>
            </a:r>
            <a:endParaRPr lang="el-GR" altLang="el-GR" sz="3600" dirty="0">
              <a:solidFill>
                <a:srgbClr val="FF9900"/>
              </a:solidFill>
            </a:endParaRPr>
          </a:p>
        </p:txBody>
      </p:sp>
      <p:sp>
        <p:nvSpPr>
          <p:cNvPr id="200707" name="Rectangle 3"/>
          <p:cNvSpPr>
            <a:spLocks noGrp="1" noChangeArrowheads="1"/>
          </p:cNvSpPr>
          <p:nvPr>
            <p:ph idx="1"/>
          </p:nvPr>
        </p:nvSpPr>
        <p:spPr>
          <a:xfrm>
            <a:off x="457200" y="1196752"/>
            <a:ext cx="3322712" cy="5040560"/>
          </a:xfrm>
        </p:spPr>
        <p:txBody>
          <a:bodyPr>
            <a:normAutofit/>
          </a:bodyPr>
          <a:lstStyle/>
          <a:p>
            <a:pPr marL="0" indent="0">
              <a:buNone/>
            </a:pPr>
            <a:r>
              <a:rPr lang="el-GR" altLang="el-GR" sz="2000" dirty="0" smtClean="0"/>
              <a:t>Τα </a:t>
            </a:r>
            <a:r>
              <a:rPr lang="el-GR" altLang="el-GR" sz="2000" dirty="0"/>
              <a:t>χοριοειδή πλέγματα σχηματίζονται από αγγειώδεις πτυχές της χοριοειδούς μήνιγγας, οι οποίες καλύπτονται  από διαφοροποιημένα επενδυματικά κύτταρα. </a:t>
            </a:r>
            <a:endParaRPr lang="el-GR" altLang="el-GR" sz="2000" dirty="0" smtClean="0"/>
          </a:p>
          <a:p>
            <a:pPr marL="0" indent="0">
              <a:buNone/>
            </a:pPr>
            <a:r>
              <a:rPr lang="el-GR" altLang="el-GR" sz="2000" dirty="0" smtClean="0"/>
              <a:t>Τα </a:t>
            </a:r>
            <a:r>
              <a:rPr lang="el-GR" altLang="el-GR" sz="2000" dirty="0"/>
              <a:t>χοριοειδή πλέγματα προβάλλουν μέσα στις κοιλίες του εγκεφάλου και παράγουν το εγκεφαλονωτιαίο υγρό. (χρώση αιματοξυλίνη-εωσίνη, μεγέθυνση Χ50) </a:t>
            </a:r>
          </a:p>
        </p:txBody>
      </p:sp>
      <p:pic>
        <p:nvPicPr>
          <p:cNvPr id="20071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1920" y="1334663"/>
            <a:ext cx="4897967" cy="38945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392691" y="522920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389060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r>
              <a:rPr lang="el-GR" altLang="el-GR" sz="3600" dirty="0"/>
              <a:t>Χοριοειδή </a:t>
            </a:r>
            <a:r>
              <a:rPr lang="el-GR" altLang="el-GR" sz="3600" dirty="0" smtClean="0"/>
              <a:t>πλέγματα </a:t>
            </a:r>
            <a:r>
              <a:rPr lang="el-GR" altLang="el-GR" sz="3200" b="0" dirty="0" smtClean="0">
                <a:solidFill>
                  <a:prstClr val="black"/>
                </a:solidFill>
              </a:rPr>
              <a:t>(2/2</a:t>
            </a:r>
            <a:r>
              <a:rPr lang="el-GR" altLang="el-GR" sz="3200" b="0" dirty="0">
                <a:solidFill>
                  <a:prstClr val="black"/>
                </a:solidFill>
              </a:rPr>
              <a:t>)</a:t>
            </a:r>
            <a:endParaRPr lang="el-GR" altLang="el-GR" sz="3600" dirty="0">
              <a:solidFill>
                <a:srgbClr val="FF9900"/>
              </a:solidFill>
            </a:endParaRPr>
          </a:p>
        </p:txBody>
      </p:sp>
      <p:sp>
        <p:nvSpPr>
          <p:cNvPr id="201731" name="Rectangle 3"/>
          <p:cNvSpPr>
            <a:spLocks noGrp="1" noChangeArrowheads="1"/>
          </p:cNvSpPr>
          <p:nvPr>
            <p:ph idx="1"/>
          </p:nvPr>
        </p:nvSpPr>
        <p:spPr>
          <a:xfrm>
            <a:off x="6056383" y="1196752"/>
            <a:ext cx="2746648" cy="5040560"/>
          </a:xfrm>
        </p:spPr>
        <p:txBody>
          <a:bodyPr>
            <a:normAutofit/>
          </a:bodyPr>
          <a:lstStyle/>
          <a:p>
            <a:pPr marL="0" indent="0">
              <a:buNone/>
            </a:pPr>
            <a:r>
              <a:rPr lang="el-GR" altLang="el-GR" sz="2000" dirty="0" smtClean="0"/>
              <a:t>Τα </a:t>
            </a:r>
            <a:r>
              <a:rPr lang="el-GR" altLang="el-GR" sz="2000" dirty="0"/>
              <a:t>χοριοειδή πλέγματα αποτελούν πτυχές της χοριοειδούς μήνιγγας. Έχουν θηλώδες σχήμα, καλύπτονται από ένα στίχο κυβοειδών ή χαμηλών κυλινδρικών κυττάρων (</a:t>
            </a:r>
            <a:r>
              <a:rPr lang="el-GR" altLang="el-GR" sz="2000" b="1" dirty="0"/>
              <a:t>βέλη</a:t>
            </a:r>
            <a:r>
              <a:rPr lang="el-GR" altLang="el-GR" sz="2000" dirty="0"/>
              <a:t>) και έχουν υπόστρωμα από χαλαρό συνδετικό ιστό (</a:t>
            </a:r>
            <a:r>
              <a:rPr lang="el-GR" altLang="el-GR" sz="2000" b="1" dirty="0"/>
              <a:t>σι</a:t>
            </a:r>
            <a:r>
              <a:rPr lang="el-GR" altLang="el-GR" sz="2000" dirty="0"/>
              <a:t>). (χρώση αιματοξυλίνη-εωσίνη, μεγέθυνση Χ100) </a:t>
            </a:r>
          </a:p>
        </p:txBody>
      </p:sp>
      <p:pic>
        <p:nvPicPr>
          <p:cNvPr id="201741"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930" y="1340768"/>
            <a:ext cx="5400203" cy="40501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363819" y="539092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450194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l-GR" altLang="el-GR" sz="3600" dirty="0" smtClean="0"/>
              <a:t>Αιματοεγκεφαλικός φραγμός</a:t>
            </a:r>
            <a:endParaRPr lang="el-GR" altLang="el-GR" sz="3600" dirty="0"/>
          </a:p>
        </p:txBody>
      </p:sp>
      <p:sp>
        <p:nvSpPr>
          <p:cNvPr id="202755" name="Rectangle 3"/>
          <p:cNvSpPr>
            <a:spLocks noGrp="1" noChangeArrowheads="1"/>
          </p:cNvSpPr>
          <p:nvPr>
            <p:ph idx="1"/>
          </p:nvPr>
        </p:nvSpPr>
        <p:spPr>
          <a:xfrm>
            <a:off x="457200" y="1196752"/>
            <a:ext cx="1882552" cy="5040560"/>
          </a:xfrm>
        </p:spPr>
        <p:txBody>
          <a:bodyPr>
            <a:normAutofit/>
          </a:bodyPr>
          <a:lstStyle/>
          <a:p>
            <a:pPr marL="0" indent="0">
              <a:buNone/>
            </a:pPr>
            <a:r>
              <a:rPr lang="el-GR" altLang="el-GR" sz="2000" dirty="0" smtClean="0"/>
              <a:t>Ο </a:t>
            </a:r>
            <a:r>
              <a:rPr lang="el-GR" altLang="el-GR" sz="2000" dirty="0"/>
              <a:t>εγκέφαλος ως ιδιαίτερα ευαίσθητο όργανο δεν επιτρέπει την άμεση επαφή του αίματος με τα νευρικά κύτταρα. </a:t>
            </a:r>
          </a:p>
        </p:txBody>
      </p:sp>
      <p:pic>
        <p:nvPicPr>
          <p:cNvPr id="20276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55776" y="1340769"/>
            <a:ext cx="5688632" cy="34710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301208"/>
            <a:ext cx="8162002" cy="1323439"/>
          </a:xfrm>
          <a:prstGeom prst="rect">
            <a:avLst/>
          </a:prstGeom>
        </p:spPr>
        <p:txBody>
          <a:bodyPr wrap="square">
            <a:spAutoFit/>
          </a:bodyPr>
          <a:lstStyle/>
          <a:p>
            <a:pPr marL="0" indent="0">
              <a:buNone/>
            </a:pPr>
            <a:r>
              <a:rPr lang="el-GR" altLang="el-GR" sz="2000" dirty="0">
                <a:latin typeface="+mn-lt"/>
              </a:rPr>
              <a:t>Ανάμεσα στο αίμα των τριχοειδών αγγείων του εγκεφάλου και τα νευρικά κύτταρα μεσολαβούν το ενδοθήλιο των τριχοειδών, το οποίο είναι συνεχούς τύπου, ο βασικός υμένας του τριχοειδούς (βέλη) και οι αποφυάδες των νευρογλοιακών κυττάρων. (Χ20000)</a:t>
            </a:r>
          </a:p>
        </p:txBody>
      </p:sp>
      <p:sp>
        <p:nvSpPr>
          <p:cNvPr id="7" name="Rectangle 6"/>
          <p:cNvSpPr/>
          <p:nvPr/>
        </p:nvSpPr>
        <p:spPr>
          <a:xfrm>
            <a:off x="3491880" y="484546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93474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a:bodyPr>
          <a:lstStyle/>
          <a:p>
            <a:r>
              <a:rPr lang="el-GR" altLang="el-GR" sz="3600" dirty="0" smtClean="0"/>
              <a:t>Νωτιαίος </a:t>
            </a:r>
            <a:r>
              <a:rPr lang="el-GR" altLang="el-GR" sz="3600" dirty="0" smtClean="0"/>
              <a:t>μυελός </a:t>
            </a:r>
            <a:r>
              <a:rPr lang="el-GR" altLang="el-GR" sz="3600" b="0" dirty="0"/>
              <a:t>(1/2)</a:t>
            </a:r>
            <a:endParaRPr lang="el-GR" altLang="el-GR" sz="3600" dirty="0"/>
          </a:p>
        </p:txBody>
      </p:sp>
      <p:sp>
        <p:nvSpPr>
          <p:cNvPr id="205827"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φαιά ουσία του νωτιαίου μυελού (</a:t>
            </a:r>
            <a:r>
              <a:rPr lang="el-GR" altLang="el-GR" sz="2000" b="1" dirty="0"/>
              <a:t>Φ</a:t>
            </a:r>
            <a:r>
              <a:rPr lang="el-GR" altLang="el-GR" sz="2000" dirty="0"/>
              <a:t>), σε εγκάρσια διατομή, έχει σχήμα πεταλούδας. Περιφερικά της φαιάς ουσίας υπάρχει η λευκή ουσία (</a:t>
            </a:r>
            <a:r>
              <a:rPr lang="el-GR" altLang="el-GR" sz="2000" b="1" dirty="0"/>
              <a:t>Λ</a:t>
            </a:r>
            <a:r>
              <a:rPr lang="el-GR" altLang="el-GR" sz="2000" dirty="0"/>
              <a:t>) και στο κέντρο του νωτιαίου μυελού, ο κεντρικός νευρικός σωλήνας (</a:t>
            </a:r>
            <a:r>
              <a:rPr lang="el-GR" altLang="el-GR" sz="2000" b="1" dirty="0"/>
              <a:t>Κ</a:t>
            </a:r>
            <a:r>
              <a:rPr lang="el-GR" altLang="el-GR" sz="2000" dirty="0"/>
              <a:t>). (χρώση αργύρου Glees, μεγέθυνση Χ50) </a:t>
            </a:r>
          </a:p>
        </p:txBody>
      </p:sp>
      <p:pic>
        <p:nvPicPr>
          <p:cNvPr id="20583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5641" y="2577494"/>
            <a:ext cx="4634432" cy="3475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994645" y="604408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006572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el-GR" altLang="el-GR" sz="3600" dirty="0" smtClean="0"/>
              <a:t>Νωτιαίος </a:t>
            </a:r>
            <a:r>
              <a:rPr lang="el-GR" altLang="el-GR" sz="3600" dirty="0" smtClean="0"/>
              <a:t>μυελός </a:t>
            </a:r>
            <a:r>
              <a:rPr lang="el-GR" altLang="el-GR" sz="3200" b="0" dirty="0" smtClean="0">
                <a:solidFill>
                  <a:prstClr val="black"/>
                </a:solidFill>
              </a:rPr>
              <a:t>(2/2</a:t>
            </a:r>
            <a:r>
              <a:rPr lang="el-GR" altLang="el-GR" sz="3200" b="0" dirty="0">
                <a:solidFill>
                  <a:prstClr val="black"/>
                </a:solidFill>
              </a:rPr>
              <a:t>)</a:t>
            </a:r>
            <a:endParaRPr lang="el-GR" altLang="el-GR" sz="3600" dirty="0"/>
          </a:p>
        </p:txBody>
      </p:sp>
      <p:sp>
        <p:nvSpPr>
          <p:cNvPr id="4" name="Content Placeholder 3"/>
          <p:cNvSpPr>
            <a:spLocks noGrp="1"/>
          </p:cNvSpPr>
          <p:nvPr>
            <p:ph idx="1"/>
          </p:nvPr>
        </p:nvSpPr>
        <p:spPr/>
        <p:txBody>
          <a:bodyPr>
            <a:normAutofit/>
          </a:bodyPr>
          <a:lstStyle/>
          <a:p>
            <a:pPr marL="0" indent="0">
              <a:buNone/>
            </a:pPr>
            <a:r>
              <a:rPr lang="el-GR" altLang="el-GR" sz="2000" dirty="0"/>
              <a:t>Το οπίσθιο κέρας της φαιάς ουσίας του νωτιαίου μυελού χωρίζει τη λευκή ουσία σε πλάγια και οπίσθια δεμάτια. Στους νευρώνες του οπίσθιου κέρατος απολήγουν οι νευράξονες των αισθητικών νωτιαίων γαγγλίων. (χρώση αργύρου Glees, μεγέθυνση Χ50)</a:t>
            </a:r>
            <a:endParaRPr lang="el-GR" sz="2000" dirty="0"/>
          </a:p>
        </p:txBody>
      </p:sp>
      <p:pic>
        <p:nvPicPr>
          <p:cNvPr id="206860"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3546" y="2564904"/>
            <a:ext cx="4656526" cy="34923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983597" y="6057299"/>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715483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l-GR" altLang="el-GR" sz="3600" dirty="0" smtClean="0"/>
              <a:t>Νωτιαίος μυελός - Φαιά και λευκή ουσία</a:t>
            </a:r>
            <a:endParaRPr lang="el-GR" altLang="el-GR" sz="3600" dirty="0"/>
          </a:p>
        </p:txBody>
      </p:sp>
      <p:sp>
        <p:nvSpPr>
          <p:cNvPr id="207875" name="Rectangle 3"/>
          <p:cNvSpPr>
            <a:spLocks noGrp="1" noChangeArrowheads="1"/>
          </p:cNvSpPr>
          <p:nvPr>
            <p:ph idx="1"/>
          </p:nvPr>
        </p:nvSpPr>
        <p:spPr>
          <a:xfrm>
            <a:off x="6012160" y="1196752"/>
            <a:ext cx="2098575" cy="5040560"/>
          </a:xfrm>
        </p:spPr>
        <p:txBody>
          <a:bodyPr>
            <a:normAutofit/>
          </a:bodyPr>
          <a:lstStyle/>
          <a:p>
            <a:pPr marL="0" indent="0">
              <a:buNone/>
            </a:pPr>
            <a:r>
              <a:rPr lang="el-GR" altLang="el-GR" sz="2000" dirty="0" smtClean="0"/>
              <a:t>Μέσα </a:t>
            </a:r>
            <a:r>
              <a:rPr lang="el-GR" altLang="el-GR" sz="2000" dirty="0"/>
              <a:t>στη λευκή ουσία διακρίνονται κάθετες διατομές νευρικών ινών, που συνδέουν το νωτιαίο μυελό με τον εγκέφαλο, καθώς και μοίρες του νωτιαίου μυελού μεταξύ τους. </a:t>
            </a:r>
          </a:p>
        </p:txBody>
      </p:sp>
      <p:sp>
        <p:nvSpPr>
          <p:cNvPr id="207876" name="Rectangle 4"/>
          <p:cNvSpPr>
            <a:spLocks noChangeArrowheads="1"/>
          </p:cNvSpPr>
          <p:nvPr/>
        </p:nvSpPr>
        <p:spPr bwMode="auto">
          <a:xfrm>
            <a:off x="31146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l-GR" altLang="el-GR" dirty="0">
              <a:latin typeface="Arial" charset="0"/>
            </a:endParaRPr>
          </a:p>
        </p:txBody>
      </p:sp>
      <p:pic>
        <p:nvPicPr>
          <p:cNvPr id="20789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340768"/>
            <a:ext cx="5328591" cy="37501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4245" y="5635073"/>
            <a:ext cx="8243951" cy="1015663"/>
          </a:xfrm>
          <a:prstGeom prst="rect">
            <a:avLst/>
          </a:prstGeom>
        </p:spPr>
        <p:txBody>
          <a:bodyPr wrap="square">
            <a:spAutoFit/>
          </a:bodyPr>
          <a:lstStyle/>
          <a:p>
            <a:pPr marL="0" indent="0">
              <a:buNone/>
            </a:pPr>
            <a:r>
              <a:rPr lang="el-GR" altLang="el-GR" sz="2000" dirty="0">
                <a:latin typeface="+mn-lt"/>
              </a:rPr>
              <a:t>Στη φαιά ουσία διακρίνονται νευρικά και νευρογλοιακά κύτταρα και νευρικές ίνες (Κ = κεντρικός νευρικός σωλήνας. (χρώση αργύρου Glees, μεγέθυνση Χ100)</a:t>
            </a:r>
          </a:p>
        </p:txBody>
      </p:sp>
      <p:sp>
        <p:nvSpPr>
          <p:cNvPr id="8" name="Rectangle 7"/>
          <p:cNvSpPr/>
          <p:nvPr/>
        </p:nvSpPr>
        <p:spPr>
          <a:xfrm>
            <a:off x="1295636" y="509091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934773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r>
              <a:rPr lang="el-GR" altLang="el-GR" sz="3600" dirty="0"/>
              <a:t>Εγκάρσια διατομή νωτιαίου </a:t>
            </a:r>
            <a:r>
              <a:rPr lang="el-GR" altLang="el-GR" sz="3600" dirty="0" smtClean="0"/>
              <a:t>μυελού </a:t>
            </a:r>
            <a:r>
              <a:rPr lang="el-GR" altLang="el-GR" sz="3200" b="0" dirty="0">
                <a:solidFill>
                  <a:prstClr val="black"/>
                </a:solidFill>
              </a:rPr>
              <a:t>(1/2)</a:t>
            </a:r>
            <a:endParaRPr lang="el-GR" altLang="el-GR" sz="3600" dirty="0">
              <a:solidFill>
                <a:srgbClr val="FF9900"/>
              </a:solidFill>
            </a:endParaRPr>
          </a:p>
        </p:txBody>
      </p:sp>
      <p:sp>
        <p:nvSpPr>
          <p:cNvPr id="219139" name="Rectangle 3"/>
          <p:cNvSpPr>
            <a:spLocks noGrp="1" noChangeArrowheads="1"/>
          </p:cNvSpPr>
          <p:nvPr>
            <p:ph idx="1"/>
          </p:nvPr>
        </p:nvSpPr>
        <p:spPr>
          <a:xfrm>
            <a:off x="457200" y="1196752"/>
            <a:ext cx="2636522" cy="5040560"/>
          </a:xfrm>
        </p:spPr>
        <p:txBody>
          <a:bodyPr>
            <a:normAutofit/>
          </a:bodyPr>
          <a:lstStyle/>
          <a:p>
            <a:pPr marL="0" indent="0">
              <a:buNone/>
            </a:pPr>
            <a:r>
              <a:rPr lang="el-GR" altLang="el-GR" sz="2000" dirty="0" smtClean="0"/>
              <a:t>1</a:t>
            </a:r>
            <a:r>
              <a:rPr lang="el-GR" altLang="el-GR" sz="2000" dirty="0"/>
              <a:t>: Φαιά ουσία, </a:t>
            </a:r>
            <a:endParaRPr lang="el-GR" altLang="el-GR" sz="2000" dirty="0" smtClean="0"/>
          </a:p>
          <a:p>
            <a:pPr marL="0" indent="0">
              <a:buNone/>
            </a:pPr>
            <a:r>
              <a:rPr lang="el-GR" altLang="el-GR" sz="2000" dirty="0" smtClean="0"/>
              <a:t>2</a:t>
            </a:r>
            <a:r>
              <a:rPr lang="el-GR" altLang="el-GR" sz="2000" dirty="0"/>
              <a:t>: Λευκή ουσία, </a:t>
            </a:r>
            <a:endParaRPr lang="el-GR" altLang="el-GR" sz="2000" dirty="0" smtClean="0"/>
          </a:p>
          <a:p>
            <a:pPr marL="0" indent="0">
              <a:buNone/>
            </a:pPr>
            <a:r>
              <a:rPr lang="el-GR" altLang="el-GR" sz="2000" dirty="0" smtClean="0"/>
              <a:t>ΝΚ</a:t>
            </a:r>
            <a:r>
              <a:rPr lang="el-GR" altLang="el-GR" sz="2000" dirty="0"/>
              <a:t>: Νευρικά κύτταρα. </a:t>
            </a:r>
            <a:endParaRPr lang="el-GR" altLang="el-GR" sz="2000" dirty="0" smtClean="0"/>
          </a:p>
          <a:p>
            <a:pPr marL="0" indent="0">
              <a:buNone/>
            </a:pPr>
            <a:r>
              <a:rPr lang="el-GR" altLang="el-GR" sz="2000" dirty="0" smtClean="0"/>
              <a:t>Χρώση </a:t>
            </a:r>
            <a:r>
              <a:rPr lang="el-GR" altLang="el-GR" sz="2000" dirty="0"/>
              <a:t>αιματοξυλίνης-εωσίνης Χ </a:t>
            </a:r>
          </a:p>
        </p:txBody>
      </p:sp>
      <p:sp>
        <p:nvSpPr>
          <p:cNvPr id="219140" name="Rectangle 4"/>
          <p:cNvSpPr>
            <a:spLocks noChangeArrowheads="1"/>
          </p:cNvSpPr>
          <p:nvPr/>
        </p:nvSpPr>
        <p:spPr bwMode="auto">
          <a:xfrm>
            <a:off x="31146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l-GR" altLang="el-GR" dirty="0">
              <a:latin typeface="Arial" charset="0"/>
            </a:endParaRPr>
          </a:p>
        </p:txBody>
      </p:sp>
      <p:pic>
        <p:nvPicPr>
          <p:cNvPr id="2191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721" y="1300028"/>
            <a:ext cx="5703217" cy="43905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37117" y="569060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389650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a:bodyPr>
          <a:lstStyle/>
          <a:p>
            <a:r>
              <a:rPr lang="el-GR" altLang="el-GR" sz="3600" dirty="0"/>
              <a:t>Εγκάρσια διατομή νωτιαίου </a:t>
            </a:r>
            <a:r>
              <a:rPr lang="el-GR" altLang="el-GR" sz="3600" dirty="0" smtClean="0"/>
              <a:t>μυελού </a:t>
            </a:r>
            <a:r>
              <a:rPr lang="el-GR" altLang="el-GR" sz="3200" b="0" dirty="0" smtClean="0">
                <a:solidFill>
                  <a:prstClr val="black"/>
                </a:solidFill>
              </a:rPr>
              <a:t>(2/2</a:t>
            </a:r>
            <a:r>
              <a:rPr lang="el-GR" altLang="el-GR" sz="3200" b="0" dirty="0">
                <a:solidFill>
                  <a:prstClr val="black"/>
                </a:solidFill>
              </a:rPr>
              <a:t>)</a:t>
            </a:r>
            <a:endParaRPr lang="el-GR" altLang="el-GR" sz="3600" dirty="0">
              <a:solidFill>
                <a:srgbClr val="FF9900"/>
              </a:solidFill>
            </a:endParaRPr>
          </a:p>
        </p:txBody>
      </p:sp>
      <p:sp>
        <p:nvSpPr>
          <p:cNvPr id="220163" name="Rectangle 3"/>
          <p:cNvSpPr>
            <a:spLocks noGrp="1" noChangeArrowheads="1"/>
          </p:cNvSpPr>
          <p:nvPr>
            <p:ph idx="1"/>
          </p:nvPr>
        </p:nvSpPr>
        <p:spPr>
          <a:xfrm>
            <a:off x="457199" y="1196752"/>
            <a:ext cx="2841625" cy="5040560"/>
          </a:xfrm>
        </p:spPr>
        <p:txBody>
          <a:bodyPr>
            <a:normAutofit/>
          </a:bodyPr>
          <a:lstStyle/>
          <a:p>
            <a:pPr marL="0" indent="0">
              <a:buNone/>
            </a:pPr>
            <a:r>
              <a:rPr lang="el-GR" altLang="el-GR" sz="2000" b="1" dirty="0" smtClean="0"/>
              <a:t>ΝΚ</a:t>
            </a:r>
            <a:r>
              <a:rPr lang="el-GR" altLang="el-GR" sz="2000" dirty="0"/>
              <a:t>: Νευρικά κύτταρα, </a:t>
            </a:r>
            <a:endParaRPr lang="el-GR" altLang="el-GR" sz="2000" dirty="0" smtClean="0"/>
          </a:p>
          <a:p>
            <a:pPr marL="0" indent="0">
              <a:buNone/>
            </a:pPr>
            <a:r>
              <a:rPr lang="el-GR" altLang="el-GR" sz="2000" b="1" dirty="0" smtClean="0"/>
              <a:t>ΝΑ</a:t>
            </a:r>
            <a:r>
              <a:rPr lang="el-GR" altLang="el-GR" sz="2000" dirty="0"/>
              <a:t>: Νευράξονας. Νευρογλοιακά κύτταρα</a:t>
            </a:r>
            <a:r>
              <a:rPr lang="el-GR" altLang="el-GR" sz="2000" dirty="0" smtClean="0"/>
              <a:t>.</a:t>
            </a:r>
          </a:p>
          <a:p>
            <a:pPr marL="0" indent="0">
              <a:buNone/>
            </a:pPr>
            <a:r>
              <a:rPr lang="el-GR" altLang="el-GR" sz="2000" dirty="0" smtClean="0"/>
              <a:t>Χρώση </a:t>
            </a:r>
            <a:r>
              <a:rPr lang="el-GR" altLang="el-GR" sz="2000" dirty="0"/>
              <a:t>αιματοξυλίνης-εωσίνης Χ 100 </a:t>
            </a:r>
          </a:p>
        </p:txBody>
      </p:sp>
      <p:sp>
        <p:nvSpPr>
          <p:cNvPr id="220164" name="Rectangle 4"/>
          <p:cNvSpPr>
            <a:spLocks noChangeArrowheads="1"/>
          </p:cNvSpPr>
          <p:nvPr/>
        </p:nvSpPr>
        <p:spPr bwMode="auto">
          <a:xfrm>
            <a:off x="31146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l-GR" altLang="el-GR" dirty="0">
              <a:latin typeface="Arial" charset="0"/>
            </a:endParaRPr>
          </a:p>
        </p:txBody>
      </p:sp>
      <p:pic>
        <p:nvPicPr>
          <p:cNvPr id="2201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162" y="1305607"/>
            <a:ext cx="5477369" cy="37795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27188" y="505422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788638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r>
              <a:rPr lang="el-GR" altLang="el-GR" sz="3600" dirty="0" smtClean="0"/>
              <a:t>Νωτιαίος μυελός - Επένδυμα</a:t>
            </a:r>
            <a:endParaRPr lang="el-GR" altLang="el-GR" sz="3600" dirty="0"/>
          </a:p>
        </p:txBody>
      </p:sp>
      <p:sp>
        <p:nvSpPr>
          <p:cNvPr id="221187" name="Rectangle 3"/>
          <p:cNvSpPr>
            <a:spLocks noGrp="1" noChangeArrowheads="1"/>
          </p:cNvSpPr>
          <p:nvPr>
            <p:ph idx="1"/>
          </p:nvPr>
        </p:nvSpPr>
        <p:spPr/>
        <p:txBody>
          <a:bodyPr>
            <a:normAutofit/>
          </a:bodyPr>
          <a:lstStyle/>
          <a:p>
            <a:pPr marL="0" indent="0">
              <a:buNone/>
            </a:pPr>
            <a:r>
              <a:rPr lang="el-GR" altLang="el-GR" sz="2000" dirty="0" smtClean="0"/>
              <a:t>Ο </a:t>
            </a:r>
            <a:r>
              <a:rPr lang="el-GR" altLang="el-GR" sz="2000" dirty="0"/>
              <a:t>κεντρικός σωλήνας του νωτιαίου μυελού, όπως και οι κοιλίες του εγκεφάλου, επαλείφονται από ένα στίχο κυβοειδών κυττάρων, που λέγονται επενδυματικά κύτταρα (βέλη). Διακρίνονται ακόμη η φαιά (</a:t>
            </a:r>
            <a:r>
              <a:rPr lang="el-GR" altLang="el-GR" sz="2000" b="1" dirty="0"/>
              <a:t>Φ</a:t>
            </a:r>
            <a:r>
              <a:rPr lang="el-GR" altLang="el-GR" sz="2000" dirty="0"/>
              <a:t>) και η λευκή ουσία (</a:t>
            </a:r>
            <a:r>
              <a:rPr lang="el-GR" altLang="el-GR" sz="2000" b="1" dirty="0"/>
              <a:t>Λ</a:t>
            </a:r>
            <a:r>
              <a:rPr lang="el-GR" altLang="el-GR" sz="2000" dirty="0"/>
              <a:t>). (χρώση αιματοξυλίνη-εωσίνη, μεγέθυνση Χ100) </a:t>
            </a:r>
          </a:p>
        </p:txBody>
      </p:sp>
      <p:sp>
        <p:nvSpPr>
          <p:cNvPr id="221188" name="Rectangle 4"/>
          <p:cNvSpPr>
            <a:spLocks noChangeArrowheads="1"/>
          </p:cNvSpPr>
          <p:nvPr/>
        </p:nvSpPr>
        <p:spPr bwMode="auto">
          <a:xfrm>
            <a:off x="31146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l-GR" altLang="el-GR" dirty="0">
              <a:latin typeface="Arial" charset="0"/>
            </a:endParaRPr>
          </a:p>
        </p:txBody>
      </p:sp>
      <p:pic>
        <p:nvPicPr>
          <p:cNvPr id="2211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77" y="2636912"/>
            <a:ext cx="5136758" cy="3600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29944" y="623731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021577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r>
              <a:rPr lang="el-GR" altLang="el-GR" sz="3600" dirty="0" smtClean="0">
                <a:latin typeface="+mn-lt"/>
              </a:rPr>
              <a:t>Περιφερικό νεύρο</a:t>
            </a:r>
            <a:endParaRPr lang="el-GR" altLang="el-GR" sz="3600" dirty="0">
              <a:latin typeface="+mn-lt"/>
            </a:endParaRPr>
          </a:p>
        </p:txBody>
      </p:sp>
      <p:sp>
        <p:nvSpPr>
          <p:cNvPr id="183299" name="Rectangle 3"/>
          <p:cNvSpPr>
            <a:spLocks noGrp="1" noChangeArrowheads="1"/>
          </p:cNvSpPr>
          <p:nvPr>
            <p:ph idx="1"/>
          </p:nvPr>
        </p:nvSpPr>
        <p:spPr/>
        <p:txBody>
          <a:bodyPr>
            <a:normAutofit/>
          </a:bodyPr>
          <a:lstStyle/>
          <a:p>
            <a:pPr marL="0" indent="0">
              <a:buNone/>
            </a:pPr>
            <a:r>
              <a:rPr lang="el-GR" altLang="el-GR" sz="2000" dirty="0" smtClean="0"/>
              <a:t>Το </a:t>
            </a:r>
            <a:r>
              <a:rPr lang="el-GR" altLang="el-GR" sz="2000" dirty="0"/>
              <a:t>επινεύριο (Ε) γεμίζει τα διάκενα ανάμεσα από τις δεσμίδες των νευρικών ινών (Ν), ενώ παράλληλα κάθε δεσμίδα νευρικών ινών περιβάλλεται από στιβάδα αποπλατυσμένων κυττάρων (βέλη) που αποτελεί το περινεύριο. (χρώση Mallory, μεγέθυνση Χ100)</a:t>
            </a:r>
          </a:p>
        </p:txBody>
      </p:sp>
      <p:pic>
        <p:nvPicPr>
          <p:cNvPr id="18330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7569" y="2545441"/>
            <a:ext cx="4752528" cy="35643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055621" y="610060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456535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a:bodyPr>
          <a:lstStyle/>
          <a:p>
            <a:r>
              <a:rPr lang="el-GR" altLang="el-GR" sz="3600" dirty="0" smtClean="0"/>
              <a:t>Νωτιαίος μυελός - Λεύκη ουσία</a:t>
            </a:r>
            <a:endParaRPr lang="el-GR" altLang="el-GR" sz="3600" dirty="0"/>
          </a:p>
        </p:txBody>
      </p:sp>
      <p:sp>
        <p:nvSpPr>
          <p:cNvPr id="222211" name="Rectangle 3"/>
          <p:cNvSpPr>
            <a:spLocks noGrp="1" noChangeArrowheads="1"/>
          </p:cNvSpPr>
          <p:nvPr>
            <p:ph idx="1"/>
          </p:nvPr>
        </p:nvSpPr>
        <p:spPr/>
        <p:txBody>
          <a:bodyPr>
            <a:normAutofit/>
          </a:bodyPr>
          <a:lstStyle/>
          <a:p>
            <a:pPr marL="0" indent="0">
              <a:buNone/>
            </a:pPr>
            <a:r>
              <a:rPr lang="el-GR" altLang="el-GR" sz="2000" dirty="0" smtClean="0"/>
              <a:t>Στη </a:t>
            </a:r>
            <a:r>
              <a:rPr lang="el-GR" altLang="el-GR" sz="2000" dirty="0"/>
              <a:t>λευκή ουσία παρατηρούνται κάθετες διατομές νευρικών ινών, που εμφανίζονται ως μικρές κουκίδες. (χρώση αιματοξυλίνη-εωσίνη, μεγέθυνση Χ100) </a:t>
            </a:r>
          </a:p>
        </p:txBody>
      </p:sp>
      <p:sp>
        <p:nvSpPr>
          <p:cNvPr id="222212" name="Rectangle 4"/>
          <p:cNvSpPr>
            <a:spLocks noChangeArrowheads="1"/>
          </p:cNvSpPr>
          <p:nvPr/>
        </p:nvSpPr>
        <p:spPr bwMode="auto">
          <a:xfrm>
            <a:off x="31146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l-GR" altLang="el-GR" dirty="0">
              <a:latin typeface="Arial" charset="0"/>
            </a:endParaRPr>
          </a:p>
        </p:txBody>
      </p:sp>
      <p:pic>
        <p:nvPicPr>
          <p:cNvPr id="2222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276872"/>
            <a:ext cx="4968552" cy="3853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15617" y="609651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869950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a:bodyPr>
          <a:lstStyle/>
          <a:p>
            <a:r>
              <a:rPr lang="el-GR" altLang="el-GR" sz="3600" dirty="0"/>
              <a:t>Λευκή ουσία Νωτιαίου μυελού</a:t>
            </a:r>
            <a:endParaRPr lang="el-GR" altLang="el-GR" sz="3600" dirty="0">
              <a:solidFill>
                <a:srgbClr val="FF9900"/>
              </a:solidFill>
            </a:endParaRPr>
          </a:p>
        </p:txBody>
      </p:sp>
      <p:sp>
        <p:nvSpPr>
          <p:cNvPr id="223235" name="Rectangle 3"/>
          <p:cNvSpPr>
            <a:spLocks noGrp="1" noChangeArrowheads="1"/>
          </p:cNvSpPr>
          <p:nvPr>
            <p:ph idx="1"/>
          </p:nvPr>
        </p:nvSpPr>
        <p:spPr/>
        <p:txBody>
          <a:bodyPr/>
          <a:lstStyle/>
          <a:p>
            <a:pPr marL="0" indent="0">
              <a:buNone/>
            </a:pPr>
            <a:r>
              <a:rPr lang="el-GR" altLang="el-GR" sz="2000" b="1" dirty="0" smtClean="0"/>
              <a:t>ΕΝΙ</a:t>
            </a:r>
            <a:r>
              <a:rPr lang="el-GR" altLang="el-GR" sz="2000" dirty="0"/>
              <a:t>: Εγκάρσια διατομή νευρικών ινών, </a:t>
            </a:r>
            <a:endParaRPr lang="el-GR" altLang="el-GR" sz="2000" dirty="0" smtClean="0"/>
          </a:p>
          <a:p>
            <a:pPr marL="0" indent="0">
              <a:buNone/>
            </a:pPr>
            <a:r>
              <a:rPr lang="el-GR" altLang="el-GR" sz="2000" b="1" dirty="0" smtClean="0"/>
              <a:t>ΝΑ</a:t>
            </a:r>
            <a:r>
              <a:rPr lang="el-GR" altLang="el-GR" sz="2000" dirty="0"/>
              <a:t>: Νευράξονας. Χρώση αιματοξυλίνης-εωσίνης Χ 400 </a:t>
            </a:r>
          </a:p>
        </p:txBody>
      </p:sp>
      <p:sp>
        <p:nvSpPr>
          <p:cNvPr id="223236" name="Rectangle 4"/>
          <p:cNvSpPr>
            <a:spLocks noChangeArrowheads="1"/>
          </p:cNvSpPr>
          <p:nvPr/>
        </p:nvSpPr>
        <p:spPr bwMode="auto">
          <a:xfrm>
            <a:off x="31146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l-GR" altLang="el-GR" dirty="0">
              <a:latin typeface="Arial" charset="0"/>
            </a:endParaRPr>
          </a:p>
        </p:txBody>
      </p:sp>
      <p:pic>
        <p:nvPicPr>
          <p:cNvPr id="2232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5832648" cy="41996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47664" y="626045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569619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rmAutofit/>
          </a:bodyPr>
          <a:lstStyle/>
          <a:p>
            <a:r>
              <a:rPr lang="el-GR" altLang="el-GR" sz="3600" dirty="0"/>
              <a:t>Φαιά ουσία Νωτιαίου Μυελού</a:t>
            </a:r>
            <a:endParaRPr lang="el-GR" altLang="el-GR" sz="3600" dirty="0">
              <a:solidFill>
                <a:srgbClr val="FF9900"/>
              </a:solidFill>
            </a:endParaRPr>
          </a:p>
        </p:txBody>
      </p:sp>
      <p:sp>
        <p:nvSpPr>
          <p:cNvPr id="224259" name="Rectangle 3"/>
          <p:cNvSpPr>
            <a:spLocks noGrp="1" noChangeArrowheads="1"/>
          </p:cNvSpPr>
          <p:nvPr>
            <p:ph idx="1"/>
          </p:nvPr>
        </p:nvSpPr>
        <p:spPr>
          <a:xfrm>
            <a:off x="457200" y="1196752"/>
            <a:ext cx="2962672" cy="5040560"/>
          </a:xfrm>
        </p:spPr>
        <p:txBody>
          <a:bodyPr>
            <a:normAutofit/>
          </a:bodyPr>
          <a:lstStyle/>
          <a:p>
            <a:pPr marL="0" indent="0">
              <a:buNone/>
            </a:pPr>
            <a:r>
              <a:rPr lang="el-GR" altLang="el-GR" sz="2000" b="1" dirty="0" smtClean="0"/>
              <a:t>ΚΝ</a:t>
            </a:r>
            <a:r>
              <a:rPr lang="el-GR" altLang="el-GR" sz="2000" dirty="0"/>
              <a:t>: Κινητικός </a:t>
            </a:r>
            <a:r>
              <a:rPr lang="el-GR" altLang="el-GR" sz="2000" dirty="0"/>
              <a:t>ν</a:t>
            </a:r>
            <a:r>
              <a:rPr lang="el-GR" altLang="el-GR" sz="2000" dirty="0" smtClean="0"/>
              <a:t>ευρώνας</a:t>
            </a:r>
            <a:r>
              <a:rPr lang="el-GR" altLang="el-GR" sz="2000" dirty="0"/>
              <a:t>, </a:t>
            </a:r>
            <a:endParaRPr lang="el-GR" altLang="el-GR" sz="2000" dirty="0" smtClean="0"/>
          </a:p>
          <a:p>
            <a:pPr marL="0" indent="0">
              <a:buNone/>
            </a:pPr>
            <a:r>
              <a:rPr lang="el-GR" altLang="el-GR" sz="2000" b="1" dirty="0" smtClean="0"/>
              <a:t>P</a:t>
            </a:r>
            <a:r>
              <a:rPr lang="el-GR" altLang="el-GR" sz="2000" dirty="0"/>
              <a:t>: Πυρήνας κινητικού νευρώνα, </a:t>
            </a:r>
            <a:endParaRPr lang="el-GR" altLang="el-GR" sz="2000" dirty="0" smtClean="0"/>
          </a:p>
          <a:p>
            <a:pPr marL="0" indent="0">
              <a:buNone/>
            </a:pPr>
            <a:r>
              <a:rPr lang="el-GR" altLang="el-GR" sz="2000" b="1" dirty="0" smtClean="0"/>
              <a:t>SN</a:t>
            </a:r>
            <a:r>
              <a:rPr lang="el-GR" altLang="el-GR" sz="2000" dirty="0"/>
              <a:t>: Σωμάτια του Nissle, </a:t>
            </a:r>
            <a:endParaRPr lang="el-GR" altLang="el-GR" sz="2000" dirty="0" smtClean="0"/>
          </a:p>
          <a:p>
            <a:pPr marL="0" indent="0">
              <a:buNone/>
            </a:pPr>
            <a:r>
              <a:rPr lang="el-GR" altLang="el-GR" sz="2000" b="1" dirty="0" smtClean="0"/>
              <a:t>Ν</a:t>
            </a:r>
            <a:r>
              <a:rPr lang="el-GR" altLang="el-GR" sz="2000" dirty="0"/>
              <a:t>: Νευράξονας, </a:t>
            </a:r>
            <a:endParaRPr lang="el-GR" altLang="el-GR" sz="2000" dirty="0" smtClean="0"/>
          </a:p>
          <a:p>
            <a:pPr marL="0" indent="0">
              <a:buNone/>
            </a:pPr>
            <a:r>
              <a:rPr lang="el-GR" altLang="el-GR" sz="2000" b="1" dirty="0" smtClean="0"/>
              <a:t>D</a:t>
            </a:r>
            <a:r>
              <a:rPr lang="el-GR" altLang="el-GR" sz="2000" dirty="0"/>
              <a:t>: Δενδρίτης, </a:t>
            </a:r>
            <a:endParaRPr lang="el-GR" altLang="el-GR" sz="2000" dirty="0" smtClean="0"/>
          </a:p>
          <a:p>
            <a:pPr marL="0" indent="0">
              <a:buNone/>
            </a:pPr>
            <a:r>
              <a:rPr lang="el-GR" altLang="el-GR" sz="2000" b="1" dirty="0" smtClean="0"/>
              <a:t>ΝΚ</a:t>
            </a:r>
            <a:r>
              <a:rPr lang="el-GR" altLang="el-GR" sz="2000" dirty="0"/>
              <a:t>: Νευρογλοιακό κύτταρο, </a:t>
            </a:r>
            <a:endParaRPr lang="el-GR" altLang="el-GR" sz="2000" dirty="0" smtClean="0"/>
          </a:p>
          <a:p>
            <a:pPr marL="0" indent="0">
              <a:buNone/>
            </a:pPr>
            <a:r>
              <a:rPr lang="el-GR" altLang="el-GR" sz="2000" b="1" dirty="0" smtClean="0"/>
              <a:t>ΝΙ</a:t>
            </a:r>
            <a:r>
              <a:rPr lang="el-GR" altLang="el-GR" sz="2000" dirty="0"/>
              <a:t>: Εγκάρσια διατομή νευρικών ινών, </a:t>
            </a:r>
            <a:endParaRPr lang="el-GR" altLang="el-GR" sz="2000" dirty="0" smtClean="0"/>
          </a:p>
          <a:p>
            <a:pPr marL="0" indent="0">
              <a:buNone/>
            </a:pPr>
            <a:r>
              <a:rPr lang="el-GR" altLang="el-GR" sz="2000" b="1" dirty="0" smtClean="0"/>
              <a:t>Α</a:t>
            </a:r>
            <a:r>
              <a:rPr lang="el-GR" altLang="el-GR" sz="2000" dirty="0"/>
              <a:t>: Αγγεία. </a:t>
            </a:r>
            <a:endParaRPr lang="el-GR" altLang="el-GR" sz="2000" dirty="0" smtClean="0"/>
          </a:p>
          <a:p>
            <a:pPr marL="0" indent="0">
              <a:buNone/>
            </a:pPr>
            <a:r>
              <a:rPr lang="el-GR" altLang="el-GR" sz="2000" dirty="0" smtClean="0"/>
              <a:t>Χρώση </a:t>
            </a:r>
            <a:r>
              <a:rPr lang="el-GR" altLang="el-GR" sz="2000" dirty="0"/>
              <a:t>αιματοξυλίνης-εωσίνης Χ 400 </a:t>
            </a:r>
          </a:p>
        </p:txBody>
      </p:sp>
      <p:sp>
        <p:nvSpPr>
          <p:cNvPr id="224260" name="Rectangle 4"/>
          <p:cNvSpPr>
            <a:spLocks noChangeArrowheads="1"/>
          </p:cNvSpPr>
          <p:nvPr/>
        </p:nvSpPr>
        <p:spPr bwMode="auto">
          <a:xfrm>
            <a:off x="31146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l-GR" altLang="el-GR" dirty="0">
              <a:latin typeface="Arial" charset="0"/>
            </a:endParaRPr>
          </a:p>
        </p:txBody>
      </p:sp>
      <p:pic>
        <p:nvPicPr>
          <p:cNvPr id="2242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268761"/>
            <a:ext cx="5341748" cy="35084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03948" y="479604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477044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 – Εμβρυολογία (Θ). </a:t>
            </a:r>
            <a:r>
              <a:rPr lang="el-GR" sz="2000" dirty="0"/>
              <a:t>Ενότητα </a:t>
            </a:r>
            <a:r>
              <a:rPr lang="en-US" sz="2000" dirty="0" smtClean="0"/>
              <a:t>6</a:t>
            </a:r>
            <a:r>
              <a:rPr lang="el-GR" sz="2000" dirty="0" smtClean="0"/>
              <a:t>: </a:t>
            </a:r>
            <a:r>
              <a:rPr lang="el-GR" sz="2000" dirty="0"/>
              <a:t>Νευρικός </a:t>
            </a:r>
            <a:r>
              <a:rPr lang="el-GR" sz="2000" dirty="0" smtClean="0"/>
              <a:t>ιστός».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14558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70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r>
              <a:rPr lang="el-GR" altLang="el-GR" sz="3600" dirty="0" smtClean="0"/>
              <a:t>Ενδονεύριο</a:t>
            </a:r>
            <a:endParaRPr lang="el-GR" altLang="el-GR" sz="3600" dirty="0">
              <a:solidFill>
                <a:srgbClr val="FF9900"/>
              </a:solidFill>
            </a:endParaRPr>
          </a:p>
        </p:txBody>
      </p:sp>
      <p:sp>
        <p:nvSpPr>
          <p:cNvPr id="199683" name="Rectangle 3"/>
          <p:cNvSpPr>
            <a:spLocks noGrp="1" noChangeArrowheads="1"/>
          </p:cNvSpPr>
          <p:nvPr>
            <p:ph idx="1"/>
          </p:nvPr>
        </p:nvSpPr>
        <p:spPr>
          <a:xfrm>
            <a:off x="457200" y="1196752"/>
            <a:ext cx="2674640" cy="5040560"/>
          </a:xfrm>
        </p:spPr>
        <p:txBody>
          <a:bodyPr>
            <a:normAutofit/>
          </a:bodyPr>
          <a:lstStyle/>
          <a:p>
            <a:pPr marL="0" indent="0">
              <a:buNone/>
            </a:pPr>
            <a:r>
              <a:rPr lang="el-GR" altLang="el-GR" sz="2000" dirty="0" smtClean="0"/>
              <a:t>Κάθε </a:t>
            </a:r>
            <a:r>
              <a:rPr lang="el-GR" altLang="el-GR" sz="2000" dirty="0"/>
              <a:t>νευρική ίνα στα περιφερικά νεύρα, περιβάλλεται από συνδετικό ιστό (γαλάζιο χρώμα), που λέγεται ενδονεύριο. </a:t>
            </a:r>
            <a:endParaRPr lang="el-GR" altLang="el-GR" sz="2000" dirty="0" smtClean="0"/>
          </a:p>
          <a:p>
            <a:pPr marL="0" indent="0">
              <a:buNone/>
            </a:pPr>
            <a:r>
              <a:rPr lang="el-GR" altLang="el-GR" sz="2000" dirty="0" smtClean="0"/>
              <a:t>Το </a:t>
            </a:r>
            <a:r>
              <a:rPr lang="el-GR" altLang="el-GR" sz="2000" dirty="0"/>
              <a:t>ενδονεύριο αποτελείται από δικτυωτές ίνες που παράγονται από τα κύτταρα του Schwann (βέλη). </a:t>
            </a:r>
            <a:endParaRPr lang="el-GR" altLang="el-GR" sz="2000" dirty="0" smtClean="0"/>
          </a:p>
          <a:p>
            <a:pPr marL="0" indent="0">
              <a:buNone/>
            </a:pPr>
            <a:r>
              <a:rPr lang="el-GR" altLang="el-GR" sz="2000" dirty="0" smtClean="0"/>
              <a:t>(</a:t>
            </a:r>
            <a:r>
              <a:rPr lang="el-GR" altLang="el-GR" sz="2000" dirty="0"/>
              <a:t>χρώση Mallory, μεγέθυνση Χ400)</a:t>
            </a:r>
          </a:p>
        </p:txBody>
      </p:sp>
      <p:pic>
        <p:nvPicPr>
          <p:cNvPr id="199691"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1840" y="1318680"/>
            <a:ext cx="5616550" cy="4212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031903" y="553109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875481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Autofit/>
          </a:bodyPr>
          <a:lstStyle/>
          <a:p>
            <a:r>
              <a:rPr lang="el-GR" altLang="el-GR" sz="3600" dirty="0" smtClean="0">
                <a:latin typeface="+mn-lt"/>
              </a:rPr>
              <a:t> Νευρικό κύτταρο - Η/Μ</a:t>
            </a:r>
            <a:endParaRPr lang="el-GR" altLang="el-GR" sz="3600" dirty="0">
              <a:latin typeface="+mn-lt"/>
            </a:endParaRPr>
          </a:p>
        </p:txBody>
      </p:sp>
      <p:sp>
        <p:nvSpPr>
          <p:cNvPr id="198659" name="Rectangle 3"/>
          <p:cNvSpPr>
            <a:spLocks noGrp="1" noChangeArrowheads="1"/>
          </p:cNvSpPr>
          <p:nvPr>
            <p:ph idx="1"/>
          </p:nvPr>
        </p:nvSpPr>
        <p:spPr>
          <a:xfrm>
            <a:off x="457200" y="1196752"/>
            <a:ext cx="3115689" cy="5040560"/>
          </a:xfrm>
        </p:spPr>
        <p:txBody>
          <a:bodyPr/>
          <a:lstStyle/>
          <a:p>
            <a:pPr marL="0" indent="0">
              <a:buNone/>
            </a:pPr>
            <a:r>
              <a:rPr lang="el-GR" altLang="el-GR" sz="2000" dirty="0" smtClean="0"/>
              <a:t>Διακρίνονται</a:t>
            </a:r>
            <a:r>
              <a:rPr lang="en-US" altLang="el-GR" sz="2000" dirty="0" smtClean="0"/>
              <a:t>:</a:t>
            </a:r>
            <a:endParaRPr lang="el-GR" altLang="el-GR" sz="2000" dirty="0" smtClean="0"/>
          </a:p>
          <a:p>
            <a:pPr marL="457200" indent="-457200">
              <a:buAutoNum type="arabicParenBoth"/>
            </a:pPr>
            <a:r>
              <a:rPr lang="el-GR" altLang="el-GR" sz="2000" dirty="0" smtClean="0"/>
              <a:t>ο </a:t>
            </a:r>
            <a:r>
              <a:rPr lang="el-GR" altLang="el-GR" sz="2000" dirty="0"/>
              <a:t>πυρήνας του </a:t>
            </a:r>
            <a:r>
              <a:rPr lang="el-GR" altLang="el-GR" sz="2000" dirty="0" smtClean="0"/>
              <a:t>κυττάρου, </a:t>
            </a:r>
            <a:r>
              <a:rPr lang="el-GR" altLang="el-GR" sz="2000" dirty="0"/>
              <a:t>η πυρηνική μεμβράνη (βέλη), </a:t>
            </a:r>
            <a:endParaRPr lang="el-GR" altLang="el-GR" sz="2000" dirty="0" smtClean="0"/>
          </a:p>
          <a:p>
            <a:pPr marL="457200" indent="-457200">
              <a:buAutoNum type="arabicParenBoth"/>
            </a:pPr>
            <a:r>
              <a:rPr lang="el-GR" altLang="el-GR" sz="2000" dirty="0" smtClean="0"/>
              <a:t>αδρό </a:t>
            </a:r>
            <a:r>
              <a:rPr lang="el-GR" altLang="el-GR" sz="2000" dirty="0"/>
              <a:t>ενδοπλασματικό </a:t>
            </a:r>
            <a:r>
              <a:rPr lang="el-GR" altLang="el-GR" sz="2000" dirty="0" smtClean="0"/>
              <a:t>δίκτυο, </a:t>
            </a:r>
          </a:p>
          <a:p>
            <a:pPr marL="457200" indent="-457200">
              <a:buAutoNum type="arabicParenBoth"/>
            </a:pPr>
            <a:r>
              <a:rPr lang="el-GR" altLang="el-GR" sz="2000" dirty="0" smtClean="0"/>
              <a:t>λυσοσωμάτια, </a:t>
            </a:r>
          </a:p>
          <a:p>
            <a:pPr marL="457200" indent="-457200">
              <a:buAutoNum type="arabicParenBoth"/>
            </a:pPr>
            <a:r>
              <a:rPr lang="el-GR" altLang="el-GR" sz="2000" dirty="0" smtClean="0"/>
              <a:t>μιτοχόνδριο, </a:t>
            </a:r>
            <a:r>
              <a:rPr lang="el-GR" altLang="el-GR" sz="2000" dirty="0"/>
              <a:t>η κυτταρική μεμβράνη (διπλά βέλη) και </a:t>
            </a:r>
            <a:endParaRPr lang="el-GR" altLang="el-GR" sz="2000" dirty="0" smtClean="0"/>
          </a:p>
          <a:p>
            <a:pPr marL="457200" indent="-457200">
              <a:buAutoNum type="arabicParenBoth"/>
            </a:pPr>
            <a:r>
              <a:rPr lang="el-GR" altLang="el-GR" sz="2000" dirty="0" smtClean="0"/>
              <a:t>αποφυάδες </a:t>
            </a:r>
            <a:r>
              <a:rPr lang="el-GR" altLang="el-GR" sz="2000" dirty="0"/>
              <a:t>των νευρογλοιακών </a:t>
            </a:r>
            <a:r>
              <a:rPr lang="el-GR" altLang="el-GR" sz="2000" dirty="0" smtClean="0"/>
              <a:t>κυττάρων. </a:t>
            </a:r>
          </a:p>
          <a:p>
            <a:pPr marL="0" indent="0">
              <a:buNone/>
            </a:pPr>
            <a:r>
              <a:rPr lang="el-GR" altLang="el-GR" sz="2000" dirty="0" smtClean="0"/>
              <a:t>(</a:t>
            </a:r>
            <a:r>
              <a:rPr lang="el-GR" altLang="el-GR" sz="2000" dirty="0"/>
              <a:t>Χ20000)</a:t>
            </a:r>
          </a:p>
        </p:txBody>
      </p:sp>
      <p:pic>
        <p:nvPicPr>
          <p:cNvPr id="19866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72889" y="1340769"/>
            <a:ext cx="5177856" cy="37444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253605" y="508518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937270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l-GR" altLang="el-GR" sz="3600" dirty="0" smtClean="0"/>
              <a:t>Αμύελες νευρικές ίνες - Η/Μ</a:t>
            </a:r>
            <a:endParaRPr lang="el-GR" altLang="el-GR" sz="3600" dirty="0"/>
          </a:p>
        </p:txBody>
      </p:sp>
      <p:sp>
        <p:nvSpPr>
          <p:cNvPr id="197635" name="Rectangle 3"/>
          <p:cNvSpPr>
            <a:spLocks noGrp="1" noChangeArrowheads="1"/>
          </p:cNvSpPr>
          <p:nvPr>
            <p:ph idx="1"/>
          </p:nvPr>
        </p:nvSpPr>
        <p:spPr>
          <a:xfrm>
            <a:off x="457200" y="1196752"/>
            <a:ext cx="2994367" cy="5040560"/>
          </a:xfrm>
        </p:spPr>
        <p:txBody>
          <a:bodyPr>
            <a:normAutofit/>
          </a:bodyPr>
          <a:lstStyle/>
          <a:p>
            <a:pPr marL="0" indent="0">
              <a:buNone/>
            </a:pPr>
            <a:r>
              <a:rPr lang="el-GR" altLang="el-GR" sz="2000" dirty="0" smtClean="0"/>
              <a:t>Παρατηρούνται </a:t>
            </a:r>
            <a:r>
              <a:rPr lang="el-GR" altLang="el-GR" sz="2000" dirty="0"/>
              <a:t>κάθετες διατομές νευρικών ινών οι οποίες περιέχουν μικροσωληνάρια (διπλά βέλη), μιτοχόνδρια (1) και μικροΐνίδια (κόκκινα βέλη). </a:t>
            </a:r>
            <a:endParaRPr lang="el-GR" altLang="el-GR" sz="2000" dirty="0" smtClean="0"/>
          </a:p>
          <a:p>
            <a:pPr marL="0" indent="0">
              <a:buNone/>
            </a:pPr>
            <a:r>
              <a:rPr lang="el-GR" altLang="el-GR" sz="2000" dirty="0" smtClean="0"/>
              <a:t>Στο </a:t>
            </a:r>
            <a:r>
              <a:rPr lang="el-GR" altLang="el-GR" sz="2000" dirty="0"/>
              <a:t>κέντρο της εικόνας φαίνεται το κυτταρόπλασμα ενός κυττάρου του Schwann (2), που περικλείει τις νευρικές ίνες. </a:t>
            </a:r>
            <a:endParaRPr lang="el-GR" altLang="el-GR" sz="2000" dirty="0" smtClean="0"/>
          </a:p>
          <a:p>
            <a:pPr marL="0" indent="0">
              <a:buNone/>
            </a:pPr>
            <a:r>
              <a:rPr lang="el-GR" altLang="el-GR" sz="2000" dirty="0" smtClean="0"/>
              <a:t>(</a:t>
            </a:r>
            <a:r>
              <a:rPr lang="el-GR" altLang="el-GR" sz="2000" dirty="0"/>
              <a:t>Χ200000</a:t>
            </a:r>
            <a:r>
              <a:rPr lang="el-GR" altLang="el-GR" sz="2000" dirty="0" smtClean="0"/>
              <a:t>)</a:t>
            </a:r>
            <a:endParaRPr lang="el-GR" altLang="el-GR" sz="2000" dirty="0"/>
          </a:p>
        </p:txBody>
      </p:sp>
      <p:sp>
        <p:nvSpPr>
          <p:cNvPr id="197636" name="Rectangle 4"/>
          <p:cNvSpPr>
            <a:spLocks noChangeArrowheads="1"/>
          </p:cNvSpPr>
          <p:nvPr/>
        </p:nvSpPr>
        <p:spPr bwMode="auto">
          <a:xfrm>
            <a:off x="311467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l-GR" altLang="el-GR" dirty="0">
              <a:latin typeface="Arial" charset="0"/>
            </a:endParaRPr>
          </a:p>
        </p:txBody>
      </p:sp>
      <p:pic>
        <p:nvPicPr>
          <p:cNvPr id="19764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51568" y="1268761"/>
            <a:ext cx="5263466" cy="38164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175089" y="508518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9673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normAutofit/>
          </a:bodyPr>
          <a:lstStyle/>
          <a:p>
            <a:r>
              <a:rPr lang="el-GR" altLang="el-GR" sz="3600" dirty="0" smtClean="0"/>
              <a:t>Νευρική σύναψη - Η/Μ</a:t>
            </a:r>
            <a:endParaRPr lang="el-GR" altLang="el-GR" sz="3600" dirty="0"/>
          </a:p>
        </p:txBody>
      </p:sp>
      <p:sp>
        <p:nvSpPr>
          <p:cNvPr id="218115" name="Rectangle 3"/>
          <p:cNvSpPr>
            <a:spLocks noGrp="1" noChangeArrowheads="1"/>
          </p:cNvSpPr>
          <p:nvPr>
            <p:ph idx="1"/>
          </p:nvPr>
        </p:nvSpPr>
        <p:spPr>
          <a:xfrm>
            <a:off x="457200" y="1196752"/>
            <a:ext cx="3548328" cy="5661248"/>
          </a:xfrm>
        </p:spPr>
        <p:txBody>
          <a:bodyPr>
            <a:normAutofit/>
          </a:bodyPr>
          <a:lstStyle/>
          <a:p>
            <a:pPr marL="0" indent="0">
              <a:buNone/>
            </a:pPr>
            <a:r>
              <a:rPr lang="el-GR" altLang="el-GR" sz="2000" dirty="0" smtClean="0"/>
              <a:t>Στην </a:t>
            </a:r>
            <a:r>
              <a:rPr lang="el-GR" altLang="el-GR" sz="2000" dirty="0"/>
              <a:t>εικόνα είναι </a:t>
            </a:r>
            <a:r>
              <a:rPr lang="el-GR" altLang="el-GR" sz="2000" dirty="0" smtClean="0"/>
              <a:t>εμφανής </a:t>
            </a:r>
          </a:p>
          <a:p>
            <a:pPr marL="457200" indent="-457200">
              <a:buAutoNum type="arabicParenBoth"/>
            </a:pPr>
            <a:r>
              <a:rPr lang="el-GR" altLang="el-GR" sz="2000" dirty="0" smtClean="0"/>
              <a:t>μία </a:t>
            </a:r>
            <a:r>
              <a:rPr lang="el-GR" altLang="el-GR" sz="2000" dirty="0"/>
              <a:t>προσυναπτική </a:t>
            </a:r>
            <a:r>
              <a:rPr lang="el-GR" altLang="el-GR" sz="2000" dirty="0" smtClean="0"/>
              <a:t>ίνα, </a:t>
            </a:r>
          </a:p>
          <a:p>
            <a:pPr marL="457200" indent="-457200">
              <a:buAutoNum type="arabicParenBoth"/>
            </a:pPr>
            <a:r>
              <a:rPr lang="el-GR" altLang="el-GR" sz="2000" dirty="0" smtClean="0"/>
              <a:t>η </a:t>
            </a:r>
            <a:r>
              <a:rPr lang="el-GR" altLang="el-GR" sz="2000" dirty="0"/>
              <a:t>μετασυναπτική </a:t>
            </a:r>
            <a:r>
              <a:rPr lang="el-GR" altLang="el-GR" sz="2000" dirty="0" smtClean="0"/>
              <a:t>ίνα, </a:t>
            </a:r>
          </a:p>
          <a:p>
            <a:pPr marL="457200" indent="-457200">
              <a:buAutoNum type="arabicParenBoth"/>
            </a:pPr>
            <a:r>
              <a:rPr lang="el-GR" altLang="el-GR" sz="2000" dirty="0" smtClean="0"/>
              <a:t>η </a:t>
            </a:r>
            <a:r>
              <a:rPr lang="el-GR" altLang="el-GR" sz="2000" dirty="0"/>
              <a:t>νευρική σύναψη ως πάχυνση αμφοτέρων των κυτταρικών </a:t>
            </a:r>
            <a:r>
              <a:rPr lang="el-GR" altLang="el-GR" sz="2000" dirty="0" smtClean="0"/>
              <a:t>μεμβρανών, </a:t>
            </a:r>
            <a:r>
              <a:rPr lang="el-GR" altLang="el-GR" sz="2000" dirty="0"/>
              <a:t>καθώς και </a:t>
            </a:r>
            <a:endParaRPr lang="el-GR" altLang="el-GR" sz="2000" dirty="0" smtClean="0"/>
          </a:p>
          <a:p>
            <a:pPr marL="457200" indent="-457200">
              <a:buAutoNum type="arabicParenBoth"/>
            </a:pPr>
            <a:r>
              <a:rPr lang="el-GR" altLang="el-GR" sz="2000" dirty="0" smtClean="0"/>
              <a:t>δύο </a:t>
            </a:r>
            <a:r>
              <a:rPr lang="el-GR" altLang="el-GR" sz="2000" dirty="0"/>
              <a:t>εμμύελες </a:t>
            </a:r>
            <a:r>
              <a:rPr lang="el-GR" altLang="el-GR" sz="2000" dirty="0" smtClean="0"/>
              <a:t>και </a:t>
            </a:r>
          </a:p>
          <a:p>
            <a:pPr marL="457200" indent="-457200">
              <a:buAutoNum type="arabicParenBoth"/>
            </a:pPr>
            <a:r>
              <a:rPr lang="el-GR" altLang="el-GR" sz="2000" dirty="0" smtClean="0"/>
              <a:t>πολλές </a:t>
            </a:r>
            <a:r>
              <a:rPr lang="el-GR" altLang="el-GR" sz="2000" dirty="0"/>
              <a:t>αμύελες </a:t>
            </a:r>
            <a:r>
              <a:rPr lang="el-GR" altLang="el-GR" sz="2000" dirty="0" smtClean="0"/>
              <a:t>νευρικές </a:t>
            </a:r>
            <a:r>
              <a:rPr lang="el-GR" altLang="el-GR" sz="2000" dirty="0"/>
              <a:t>ίνες. </a:t>
            </a:r>
            <a:endParaRPr lang="el-GR" altLang="el-GR" sz="2000" dirty="0" smtClean="0"/>
          </a:p>
          <a:p>
            <a:pPr marL="0" indent="0">
              <a:buNone/>
            </a:pPr>
            <a:r>
              <a:rPr lang="el-GR" altLang="el-GR" sz="2000" dirty="0" smtClean="0"/>
              <a:t>Χαρακτηριστική </a:t>
            </a:r>
            <a:r>
              <a:rPr lang="el-GR" altLang="el-GR" sz="2000" dirty="0"/>
              <a:t>είναι η παρουσία πολλών συναπτικών κυστιδίων στην προσυναπτική ίνα, που περιέχουν νευροδιαβιβαστικές ουσίες. </a:t>
            </a:r>
            <a:endParaRPr lang="el-GR" altLang="el-GR" sz="2000" dirty="0" smtClean="0"/>
          </a:p>
          <a:p>
            <a:pPr marL="0" indent="0">
              <a:buNone/>
            </a:pPr>
            <a:r>
              <a:rPr lang="el-GR" altLang="el-GR" sz="2000" dirty="0" smtClean="0"/>
              <a:t>(</a:t>
            </a:r>
            <a:r>
              <a:rPr lang="el-GR" altLang="el-GR" sz="2000" dirty="0"/>
              <a:t>Χ56000)</a:t>
            </a:r>
          </a:p>
          <a:p>
            <a:pPr>
              <a:lnSpc>
                <a:spcPct val="80000"/>
              </a:lnSpc>
            </a:pPr>
            <a:endParaRPr lang="el-GR" altLang="el-GR" sz="1600" b="1" dirty="0"/>
          </a:p>
        </p:txBody>
      </p:sp>
      <p:pic>
        <p:nvPicPr>
          <p:cNvPr id="218121"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05528" y="1268760"/>
            <a:ext cx="4851386" cy="43204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523009" y="558924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948459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r>
              <a:rPr lang="el-GR" altLang="el-GR" sz="3600" dirty="0" smtClean="0"/>
              <a:t>Εγκέφαλος </a:t>
            </a:r>
            <a:r>
              <a:rPr lang="el-GR" altLang="el-GR" sz="3200" b="0" dirty="0" smtClean="0"/>
              <a:t>(1/2)</a:t>
            </a:r>
            <a:endParaRPr lang="el-GR" altLang="el-GR" sz="3200" b="0" dirty="0"/>
          </a:p>
        </p:txBody>
      </p:sp>
      <p:sp>
        <p:nvSpPr>
          <p:cNvPr id="196611" name="Rectangle 3"/>
          <p:cNvSpPr>
            <a:spLocks noGrp="1" noChangeArrowheads="1"/>
          </p:cNvSpPr>
          <p:nvPr>
            <p:ph idx="1"/>
          </p:nvPr>
        </p:nvSpPr>
        <p:spPr>
          <a:xfrm>
            <a:off x="457200" y="1196752"/>
            <a:ext cx="3265836" cy="5661248"/>
          </a:xfrm>
        </p:spPr>
        <p:txBody>
          <a:bodyPr>
            <a:normAutofit/>
          </a:bodyPr>
          <a:lstStyle/>
          <a:p>
            <a:pPr marL="0" indent="0">
              <a:buNone/>
            </a:pPr>
            <a:r>
              <a:rPr lang="el-GR" altLang="el-GR" sz="2000" dirty="0" smtClean="0"/>
              <a:t>Ο </a:t>
            </a:r>
            <a:r>
              <a:rPr lang="el-GR" altLang="el-GR" sz="2000" dirty="0"/>
              <a:t>εγκέφαλος εξωτερικά εμφανίζει τη φαιά ουσία και εσωτερικά τη λευκή ουσία. </a:t>
            </a:r>
            <a:endParaRPr lang="el-GR" altLang="el-GR" sz="2000" dirty="0" smtClean="0"/>
          </a:p>
          <a:p>
            <a:pPr marL="0" indent="0">
              <a:buNone/>
            </a:pPr>
            <a:r>
              <a:rPr lang="el-GR" altLang="el-GR" sz="2000" dirty="0" smtClean="0"/>
              <a:t>Η </a:t>
            </a:r>
            <a:r>
              <a:rPr lang="el-GR" altLang="el-GR" sz="2000" dirty="0"/>
              <a:t>φαιά ουσία είναι </a:t>
            </a:r>
            <a:r>
              <a:rPr lang="el-GR" altLang="el-GR" sz="2000" dirty="0" smtClean="0"/>
              <a:t>κυτταροβριθής</a:t>
            </a:r>
            <a:r>
              <a:rPr lang="el-GR" altLang="el-GR" sz="2000" dirty="0"/>
              <a:t>, αποτελούμενη από νευρικά και νευρογλοιακά κύτταρα, ενώ η λευκή ουσία αποτελείται από τους νευράξονες των νευρικών κυττάρων της φαιάς ουσίας και από  νευρογλοιακά κύτταρα, με τα στοιχεία που αυτά σχηματίζουν, δηλαδή τα έλυτρα της </a:t>
            </a:r>
            <a:r>
              <a:rPr lang="el-GR" altLang="el-GR" sz="2000" dirty="0" smtClean="0"/>
              <a:t>μυελίνης.</a:t>
            </a:r>
          </a:p>
        </p:txBody>
      </p:sp>
      <p:pic>
        <p:nvPicPr>
          <p:cNvPr id="196619"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23036" y="1268761"/>
            <a:ext cx="5184576" cy="38884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407112" y="518453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777500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r>
              <a:rPr lang="el-GR" altLang="el-GR" sz="3600" dirty="0" smtClean="0"/>
              <a:t>Εγκέφαλος </a:t>
            </a:r>
            <a:r>
              <a:rPr lang="el-GR" altLang="el-GR" sz="3200" b="0" dirty="0" smtClean="0">
                <a:solidFill>
                  <a:prstClr val="black"/>
                </a:solidFill>
              </a:rPr>
              <a:t>(2/2</a:t>
            </a:r>
            <a:r>
              <a:rPr lang="el-GR" altLang="el-GR" sz="3200" b="0" dirty="0">
                <a:solidFill>
                  <a:prstClr val="black"/>
                </a:solidFill>
              </a:rPr>
              <a:t>)</a:t>
            </a:r>
            <a:endParaRPr lang="el-GR" altLang="el-GR" sz="3600" dirty="0"/>
          </a:p>
        </p:txBody>
      </p:sp>
      <p:sp>
        <p:nvSpPr>
          <p:cNvPr id="196611" name="Rectangle 3"/>
          <p:cNvSpPr>
            <a:spLocks noGrp="1" noChangeArrowheads="1"/>
          </p:cNvSpPr>
          <p:nvPr>
            <p:ph idx="1"/>
          </p:nvPr>
        </p:nvSpPr>
        <p:spPr>
          <a:xfrm>
            <a:off x="457200" y="1196752"/>
            <a:ext cx="3265836" cy="5040560"/>
          </a:xfrm>
        </p:spPr>
        <p:txBody>
          <a:bodyPr>
            <a:normAutofit/>
          </a:bodyPr>
          <a:lstStyle/>
          <a:p>
            <a:pPr marL="0" indent="0">
              <a:spcBef>
                <a:spcPts val="1200"/>
              </a:spcBef>
              <a:buNone/>
            </a:pPr>
            <a:r>
              <a:rPr lang="el-GR" altLang="el-GR" sz="2000" dirty="0" smtClean="0"/>
              <a:t>Το </a:t>
            </a:r>
            <a:r>
              <a:rPr lang="el-GR" altLang="el-GR" sz="2000" dirty="0"/>
              <a:t>λευκό χρώμα που παρουσιάζει μακροσκοπικά η λευκή ουσία, οφείλεται στα έλυτρα της μυελίνης των νευρικών ινών, τα οποία αποτελούν δομές των ολιγοδενδροκυττάρων. </a:t>
            </a:r>
            <a:r>
              <a:rPr lang="el-GR" altLang="el-GR" sz="2000" dirty="0" smtClean="0"/>
              <a:t/>
            </a:r>
            <a:br>
              <a:rPr lang="el-GR" altLang="el-GR" sz="2000" dirty="0" smtClean="0"/>
            </a:br>
            <a:r>
              <a:rPr lang="el-GR" altLang="el-GR" sz="2000" dirty="0" smtClean="0"/>
              <a:t>Το </a:t>
            </a:r>
            <a:r>
              <a:rPr lang="el-GR" altLang="el-GR" sz="2000" dirty="0"/>
              <a:t>κυανότερο χρώμα που παρουσιάζει η λευκή ουσία στην φωτογραφία οφείλεται στα μυελώδη έλυτρα των νευρικών ινών (χρώση Luxol fast blue, μεγέθυνση Χ50) </a:t>
            </a: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23036" y="1268761"/>
            <a:ext cx="5184576" cy="38884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07112" y="515719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2859122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12f349f9f0ffadcfe693d5dffd58ba8866f74292"/>
</p:tagLst>
</file>

<file path=ppt/theme/theme1.xml><?xml version="1.0" encoding="utf-8"?>
<a:theme xmlns:a="http://schemas.openxmlformats.org/drawingml/2006/main" name="OC_template_updated">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1261</TotalTime>
  <Words>2517</Words>
  <Application>Microsoft Office PowerPoint</Application>
  <PresentationFormat>Προβολή στην οθόνη (4:3)</PresentationFormat>
  <Paragraphs>249</Paragraphs>
  <Slides>40</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OC_template_updated</vt:lpstr>
      <vt:lpstr>Ιστολογία Ι – Εμβρυολογία (Θ)</vt:lpstr>
      <vt:lpstr>Κάθετη διατομή περιφερικού νεύρου</vt:lpstr>
      <vt:lpstr>Περιφερικό νεύρο</vt:lpstr>
      <vt:lpstr>Ενδονεύριο</vt:lpstr>
      <vt:lpstr> Νευρικό κύτταρο - Η/Μ</vt:lpstr>
      <vt:lpstr>Αμύελες νευρικές ίνες - Η/Μ</vt:lpstr>
      <vt:lpstr>Νευρική σύναψη - Η/Μ</vt:lpstr>
      <vt:lpstr>Εγκέφαλος (1/2)</vt:lpstr>
      <vt:lpstr>Εγκέφαλος (2/2)</vt:lpstr>
      <vt:lpstr>Φαιά ουσία (1/2)</vt:lpstr>
      <vt:lpstr>Φαιά ουσία (2/2)</vt:lpstr>
      <vt:lpstr>Νευρικές ίνες και νευρογλοιακά κύτταρα</vt:lpstr>
      <vt:lpstr>Στιβάδες παρεγκεφαλίτιδας</vt:lpstr>
      <vt:lpstr>Μεγαλύτερη μεγέθυνση της προηγούμενης εικόνας</vt:lpstr>
      <vt:lpstr>Παρεγκεφαλίδα</vt:lpstr>
      <vt:lpstr>Διατομή φυλλοειδούς έλικας της παρεγκεφαλίδας</vt:lpstr>
      <vt:lpstr>Μεγαλύτερη μεγέθυνση της προηγούμενης εικόνας</vt:lpstr>
      <vt:lpstr>Μοριώδης και κοκκώδης στιβάδα</vt:lpstr>
      <vt:lpstr>Φλοιός παρεγκεφαλίδας</vt:lpstr>
      <vt:lpstr>Φλοιός παρεγκεφαλίδας - κύτταρα του Purkinje </vt:lpstr>
      <vt:lpstr>Χοριοειδή πλέγματα (1/2)</vt:lpstr>
      <vt:lpstr>Χοριοειδή πλέγματα (2/2)</vt:lpstr>
      <vt:lpstr>Αιματοεγκεφαλικός φραγμός</vt:lpstr>
      <vt:lpstr>Νωτιαίος μυελός (1/2)</vt:lpstr>
      <vt:lpstr>Νωτιαίος μυελός (2/2)</vt:lpstr>
      <vt:lpstr>Νωτιαίος μυελός - Φαιά και λευκή ουσία</vt:lpstr>
      <vt:lpstr>Εγκάρσια διατομή νωτιαίου μυελού (1/2)</vt:lpstr>
      <vt:lpstr>Εγκάρσια διατομή νωτιαίου μυελού (2/2)</vt:lpstr>
      <vt:lpstr>Νωτιαίος μυελός - Επένδυμα</vt:lpstr>
      <vt:lpstr>Νωτιαίος μυελός - Λεύκη ουσία</vt:lpstr>
      <vt:lpstr>Λευκή ουσία Νωτιαίου μυελού</vt:lpstr>
      <vt:lpstr>Φαιά ουσία Νωτιαίου Μυελού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291</cp:revision>
  <dcterms:created xsi:type="dcterms:W3CDTF">2013-03-04T13:35:19Z</dcterms:created>
  <dcterms:modified xsi:type="dcterms:W3CDTF">2015-04-23T12:40:04Z</dcterms:modified>
</cp:coreProperties>
</file>