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257" r:id="rId13"/>
    <p:sldId id="262" r:id="rId14"/>
    <p:sldId id="309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A59"/>
    <a:srgbClr val="AD1F5C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3" d="100"/>
          <a:sy n="113" d="100"/>
        </p:scale>
        <p:origin x="-17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3A5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Μέθοδοι προσωρινής αποτρίχωσης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6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Παχυσαρκία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9731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Σημαντικότερη η πρόληψη ειδικά </a:t>
            </a:r>
            <a:r>
              <a:rPr lang="el-GR" smtClean="0"/>
              <a:t>στα </a:t>
            </a:r>
            <a:r>
              <a:rPr lang="el-GR" smtClean="0"/>
              <a:t>παιδιά</a:t>
            </a:r>
            <a:endParaRPr lang="el-GR" dirty="0" smtClean="0"/>
          </a:p>
          <a:p>
            <a:r>
              <a:rPr lang="el-GR" dirty="0" smtClean="0"/>
              <a:t>Αναποτελεσματικές οι περισσότερες θεραπευτικές μέθοδοι λόγω αυξημένης υποτροπής (περίπου 80%)</a:t>
            </a:r>
          </a:p>
          <a:p>
            <a:r>
              <a:rPr lang="el-GR" dirty="0" smtClean="0"/>
              <a:t>Τήρηση μακροχρόνιου προγράμματος με αλλαγές στις συνήθειες διαβίωσης και διατροφής και αύξηση φυσικής δραστηριότητας</a:t>
            </a:r>
          </a:p>
          <a:p>
            <a:r>
              <a:rPr lang="el-GR" dirty="0" smtClean="0"/>
              <a:t>Η φαρμακευτική </a:t>
            </a:r>
            <a:r>
              <a:rPr lang="el-GR" dirty="0" smtClean="0"/>
              <a:t>αγωγή δεν έχει να προσφέρει πολλά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1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«Μέθοδοι προσωρινής αποτρίχωσης. Ενότητα </a:t>
            </a:r>
            <a:r>
              <a:rPr lang="el-GR" sz="2000" dirty="0"/>
              <a:t>6</a:t>
            </a:r>
            <a:r>
              <a:rPr lang="en-US" sz="2000" dirty="0" smtClean="0"/>
              <a:t>:</a:t>
            </a:r>
            <a:r>
              <a:rPr lang="el-GR" sz="2000" dirty="0" smtClean="0"/>
              <a:t> Παχυσαρκία».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Παχυσαρκία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l-GR" dirty="0" smtClean="0"/>
              <a:t>Αύξηση λίπους σώματος</a:t>
            </a:r>
          </a:p>
          <a:p>
            <a:pPr marL="0" indent="0"/>
            <a:r>
              <a:rPr lang="el-GR" dirty="0" smtClean="0"/>
              <a:t>Όταν ΔΜΣ </a:t>
            </a:r>
            <a:r>
              <a:rPr lang="en-US" dirty="0" smtClean="0"/>
              <a:t>&gt; 30kg/ 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Δείκτης Μάζας Σώματος = βάρος (σε </a:t>
            </a:r>
            <a:r>
              <a:rPr lang="en-US" dirty="0" smtClean="0"/>
              <a:t>kg): [</a:t>
            </a:r>
            <a:r>
              <a:rPr lang="el-GR" dirty="0" smtClean="0"/>
              <a:t>ύψος (σε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)] 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H </a:t>
            </a:r>
            <a:r>
              <a:rPr lang="el-GR" dirty="0" smtClean="0"/>
              <a:t>κατανομή </a:t>
            </a:r>
            <a:r>
              <a:rPr lang="el-GR" dirty="0" smtClean="0"/>
              <a:t>λίπους επιδρά ανεξάρτητα από </a:t>
            </a:r>
            <a:r>
              <a:rPr lang="el-GR" dirty="0" smtClean="0"/>
              <a:t>τα επίπεδα </a:t>
            </a:r>
            <a:r>
              <a:rPr lang="el-GR" dirty="0" smtClean="0"/>
              <a:t>παχυσαρκίας.</a:t>
            </a:r>
          </a:p>
          <a:p>
            <a:pPr marL="0" indent="0">
              <a:buNone/>
            </a:pPr>
            <a:r>
              <a:rPr lang="el-GR" dirty="0" smtClean="0"/>
              <a:t>Όσο μεγαλύτερο το </a:t>
            </a:r>
            <a:r>
              <a:rPr lang="el-GR" dirty="0" err="1" smtClean="0"/>
              <a:t>ενδοκοιλιακό</a:t>
            </a:r>
            <a:r>
              <a:rPr lang="el-GR" dirty="0" smtClean="0"/>
              <a:t> </a:t>
            </a:r>
            <a:r>
              <a:rPr lang="el-GR" dirty="0" smtClean="0"/>
              <a:t>λίπος, </a:t>
            </a:r>
            <a:r>
              <a:rPr lang="el-GR" dirty="0" smtClean="0"/>
              <a:t>τόσο αυξάνονται οι κίνδυνοι από παχυσαρκία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04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Ρόλος ορμονών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/>
              <a:t>γ</a:t>
            </a:r>
            <a:r>
              <a:rPr lang="el-GR" dirty="0" smtClean="0"/>
              <a:t>λυκοκορτικοειδή </a:t>
            </a:r>
            <a:r>
              <a:rPr lang="el-GR" dirty="0" smtClean="0"/>
              <a:t>αυξάνουν </a:t>
            </a:r>
            <a:r>
              <a:rPr lang="el-GR" dirty="0" smtClean="0"/>
              <a:t>τον </a:t>
            </a:r>
            <a:r>
              <a:rPr lang="el-GR" dirty="0" err="1" smtClean="0"/>
              <a:t>ενδοκοιλιακό</a:t>
            </a:r>
            <a:r>
              <a:rPr lang="el-GR" dirty="0" smtClean="0"/>
              <a:t> </a:t>
            </a:r>
            <a:r>
              <a:rPr lang="el-GR" dirty="0" smtClean="0"/>
              <a:t>λιπώδη ιστό</a:t>
            </a:r>
          </a:p>
          <a:p>
            <a:r>
              <a:rPr lang="el-GR" dirty="0" smtClean="0"/>
              <a:t>Οι γυναικείες </a:t>
            </a:r>
            <a:r>
              <a:rPr lang="el-GR" dirty="0" smtClean="0"/>
              <a:t>ορμόνες αυξάνουν </a:t>
            </a:r>
            <a:r>
              <a:rPr lang="el-GR" dirty="0" smtClean="0"/>
              <a:t>το λίπος των γλουτών και των μηρών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παχυσαρκίας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Οστεοαρθρίτιδα</a:t>
            </a:r>
          </a:p>
          <a:p>
            <a:r>
              <a:rPr lang="el-GR" dirty="0" smtClean="0"/>
              <a:t>Κήλες</a:t>
            </a:r>
          </a:p>
          <a:p>
            <a:r>
              <a:rPr lang="el-GR" dirty="0" smtClean="0"/>
              <a:t>Σύνδρομο </a:t>
            </a:r>
            <a:r>
              <a:rPr lang="en-US" dirty="0" smtClean="0"/>
              <a:t>pickwick</a:t>
            </a:r>
          </a:p>
          <a:p>
            <a:r>
              <a:rPr lang="el-GR" dirty="0" smtClean="0"/>
              <a:t>Χολολιθίαση</a:t>
            </a:r>
          </a:p>
          <a:p>
            <a:r>
              <a:rPr lang="el-GR" dirty="0" smtClean="0"/>
              <a:t>Ουρική αρθρίτιδα</a:t>
            </a:r>
          </a:p>
          <a:p>
            <a:r>
              <a:rPr lang="el-GR" dirty="0" smtClean="0"/>
              <a:t>Νεοπλασίες εντέρου, ορθού, προστάτη, χοληδόχου κύστης, μαστού, μήτρας, ωοθηκών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00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Αυξημένη εναπόθεση τριγλυκεριδίων στο λίπος σώματος, το οποίο αυξάνει και αποτελεί την πρωταρχική μορφή εναποθήκευσης καύσιμης ύλης στον άνθρωπο</a:t>
            </a:r>
          </a:p>
          <a:p>
            <a:r>
              <a:rPr lang="el-GR" dirty="0" smtClean="0"/>
              <a:t>Υπέρβαση θερμιδικής πρόσληψης ή μειωμένη κατανάλωση ενέργειας είτε </a:t>
            </a:r>
            <a:r>
              <a:rPr lang="el-GR" dirty="0" smtClean="0"/>
              <a:t>συνδυασμός τους</a:t>
            </a:r>
            <a:endParaRPr lang="el-GR" dirty="0" smtClean="0"/>
          </a:p>
          <a:p>
            <a:r>
              <a:rPr lang="el-GR" dirty="0" smtClean="0"/>
              <a:t>Ετερογενής και πολυπαραγοντική νόσος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9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ανάπτυξης παχυσαρκίας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Γενετικοί παράγοντες</a:t>
            </a:r>
          </a:p>
          <a:p>
            <a:r>
              <a:rPr lang="el-GR" dirty="0" smtClean="0"/>
              <a:t>Ψυχολογικοί παράγοντες</a:t>
            </a:r>
          </a:p>
          <a:p>
            <a:r>
              <a:rPr lang="el-GR" dirty="0" smtClean="0"/>
              <a:t>Τρόπος ζωής</a:t>
            </a:r>
          </a:p>
          <a:p>
            <a:r>
              <a:rPr lang="el-GR" dirty="0" smtClean="0"/>
              <a:t>Μορφωτικό επίπεδο</a:t>
            </a:r>
          </a:p>
          <a:p>
            <a:r>
              <a:rPr lang="el-GR" dirty="0" smtClean="0"/>
              <a:t>Κοινωνικοοικονομικές συνθήκες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Ερεθίσματα αύξησης όρεξης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Οπιοειδή</a:t>
            </a:r>
          </a:p>
          <a:p>
            <a:r>
              <a:rPr lang="el-GR" dirty="0" smtClean="0"/>
              <a:t>Αυξητική ορμόνη</a:t>
            </a:r>
          </a:p>
          <a:p>
            <a:r>
              <a:rPr lang="el-GR" dirty="0" smtClean="0"/>
              <a:t>Σωματοστατίνη</a:t>
            </a:r>
          </a:p>
          <a:p>
            <a:r>
              <a:rPr lang="el-GR" dirty="0" smtClean="0"/>
              <a:t>Αδρεναλίνη</a:t>
            </a:r>
          </a:p>
          <a:p>
            <a:r>
              <a:rPr lang="el-GR" dirty="0" smtClean="0"/>
              <a:t>Νοραδρεναλίνη</a:t>
            </a:r>
          </a:p>
          <a:p>
            <a:r>
              <a:rPr lang="el-GR" dirty="0" smtClean="0"/>
              <a:t>Ανδρογόνα</a:t>
            </a:r>
          </a:p>
          <a:p>
            <a:r>
              <a:rPr lang="el-GR" dirty="0" smtClean="0"/>
              <a:t>Γλυκοκορτικοστεροειδή</a:t>
            </a:r>
          </a:p>
          <a:p>
            <a:r>
              <a:rPr lang="el-GR" dirty="0" smtClean="0"/>
              <a:t>Ινσουλίνη</a:t>
            </a:r>
          </a:p>
          <a:p>
            <a:r>
              <a:rPr lang="el-GR" dirty="0" smtClean="0"/>
              <a:t>Προγεστερόνη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2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Ερεθίσματα μείωσης της όρεξης </a:t>
            </a:r>
            <a:r>
              <a:rPr lang="el-GR" sz="36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Χολοκυστοκινίνη</a:t>
            </a:r>
          </a:p>
          <a:p>
            <a:r>
              <a:rPr lang="el-GR" dirty="0" smtClean="0"/>
              <a:t>Γλυκαγόνο</a:t>
            </a:r>
          </a:p>
          <a:p>
            <a:r>
              <a:rPr lang="el-GR" dirty="0" smtClean="0"/>
              <a:t>Γλυκόζη</a:t>
            </a:r>
          </a:p>
          <a:p>
            <a:r>
              <a:rPr lang="el-GR" dirty="0" smtClean="0"/>
              <a:t>Αδρεναλίνη (β-αδρενεργική δράση)</a:t>
            </a:r>
          </a:p>
          <a:p>
            <a:r>
              <a:rPr lang="el-GR" dirty="0" smtClean="0"/>
              <a:t>Οιστρογόνα</a:t>
            </a:r>
          </a:p>
          <a:p>
            <a:r>
              <a:rPr lang="el-GR" dirty="0" smtClean="0"/>
              <a:t>Λεπτίνη</a:t>
            </a:r>
          </a:p>
          <a:p>
            <a:r>
              <a:rPr lang="el-GR" dirty="0" smtClean="0"/>
              <a:t>Νοραδρεναλίνη (β-αδρενεργική δράση)</a:t>
            </a:r>
          </a:p>
          <a:p>
            <a:r>
              <a:rPr lang="el-GR" dirty="0" smtClean="0"/>
              <a:t>Ντοπαμίνη</a:t>
            </a:r>
          </a:p>
          <a:p>
            <a:r>
              <a:rPr lang="el-GR" dirty="0" smtClean="0"/>
              <a:t>Σεροτονίνη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Συνέπειες της παχυσαρκίας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Αυξάνεται ο ρυθμός έκκρισης κορτιζόλης</a:t>
            </a:r>
          </a:p>
          <a:p>
            <a:r>
              <a:rPr lang="el-GR" dirty="0" smtClean="0"/>
              <a:t>Ταχύτερη έναρξη </a:t>
            </a:r>
            <a:r>
              <a:rPr lang="el-GR" dirty="0" smtClean="0"/>
              <a:t>έμμηνης </a:t>
            </a:r>
            <a:r>
              <a:rPr lang="el-GR" dirty="0" smtClean="0"/>
              <a:t>ρύσης</a:t>
            </a:r>
          </a:p>
          <a:p>
            <a:r>
              <a:rPr lang="el-GR" dirty="0" smtClean="0"/>
              <a:t>Διαταραχές κύκλου</a:t>
            </a:r>
          </a:p>
          <a:p>
            <a:r>
              <a:rPr lang="el-GR" dirty="0" smtClean="0"/>
              <a:t>Αυξημένα επίπεδα πλάσματος της </a:t>
            </a:r>
            <a:r>
              <a:rPr lang="en-US" dirty="0" smtClean="0"/>
              <a:t>LH </a:t>
            </a:r>
            <a:r>
              <a:rPr lang="el-GR" dirty="0" smtClean="0"/>
              <a:t>και μειωμένα επίπεδα της </a:t>
            </a:r>
            <a:r>
              <a:rPr lang="en-US" dirty="0" smtClean="0"/>
              <a:t>FSH</a:t>
            </a:r>
            <a:endParaRPr lang="el-GR" dirty="0" smtClean="0"/>
          </a:p>
          <a:p>
            <a:r>
              <a:rPr lang="el-GR" dirty="0" smtClean="0"/>
              <a:t>Μειωμένες τιμές τεστοστερόνης </a:t>
            </a:r>
            <a:r>
              <a:rPr lang="el-GR" dirty="0" smtClean="0"/>
              <a:t>και </a:t>
            </a:r>
            <a:r>
              <a:rPr lang="el-GR" dirty="0" smtClean="0"/>
              <a:t>αυξημένες τιμές </a:t>
            </a:r>
            <a:r>
              <a:rPr lang="el-GR" dirty="0" smtClean="0"/>
              <a:t>οιστρογόνων, στους άνδρες</a:t>
            </a:r>
            <a:endParaRPr lang="el-GR" dirty="0" smtClean="0"/>
          </a:p>
          <a:p>
            <a:r>
              <a:rPr lang="el-GR" dirty="0" smtClean="0"/>
              <a:t>Παρουσία διαβήτη τύπου ΙΙ</a:t>
            </a:r>
          </a:p>
          <a:p>
            <a:r>
              <a:rPr lang="el-GR" dirty="0" smtClean="0"/>
              <a:t>Προδιάθεση για νόσο στεφανιαίων αγγείων της καρδίας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5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</TotalTime>
  <Words>856</Words>
  <Application>Microsoft Office PowerPoint</Application>
  <PresentationFormat>Προβολή στην οθόνη (4:3)</PresentationFormat>
  <Paragraphs>135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Μέθοδοι προσωρινής αποτρίχωσης</vt:lpstr>
      <vt:lpstr>Παχυσαρκία</vt:lpstr>
      <vt:lpstr>Ρόλος ορμονών</vt:lpstr>
      <vt:lpstr>Επιπλοκές παχυσαρκίας</vt:lpstr>
      <vt:lpstr>Αίτια</vt:lpstr>
      <vt:lpstr>Παράγοντες ανάπτυξης παχυσαρκίας </vt:lpstr>
      <vt:lpstr>Ερεθίσματα αύξησης όρεξης 1/2</vt:lpstr>
      <vt:lpstr>Ερεθίσματα μείωσης της όρεξης 2/2</vt:lpstr>
      <vt:lpstr>Συνέπειες της παχυσαρκίας</vt:lpstr>
      <vt:lpstr>Θεραπεία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20</cp:revision>
  <dcterms:created xsi:type="dcterms:W3CDTF">2015-05-12T06:58:27Z</dcterms:created>
  <dcterms:modified xsi:type="dcterms:W3CDTF">2015-07-08T09:39:54Z</dcterms:modified>
</cp:coreProperties>
</file>