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78"/>
  </p:notesMasterIdLst>
  <p:handoutMasterIdLst>
    <p:handoutMasterId r:id="rId79"/>
  </p:handoutMasterIdLst>
  <p:sldIdLst>
    <p:sldId id="32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5" r:id="rId70"/>
    <p:sldId id="326" r:id="rId71"/>
    <p:sldId id="327" r:id="rId72"/>
    <p:sldId id="332" r:id="rId73"/>
    <p:sldId id="333" r:id="rId74"/>
    <p:sldId id="334" r:id="rId75"/>
    <p:sldId id="330" r:id="rId76"/>
    <p:sldId id="335" r:id="rId77"/>
  </p:sldIdLst>
  <p:sldSz cx="9144000" cy="6858000" type="screen4x3"/>
  <p:notesSz cx="7104063" cy="10234613"/>
  <p:custDataLst>
    <p:tags r:id="rId8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075075"/>
    <a:srgbClr val="820000"/>
    <a:srgbClr val="333399"/>
    <a:srgbClr val="4545C3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4670" autoAdjust="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9070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1859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96395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230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0270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5287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8105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8215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8575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0991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5609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8287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967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9476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3846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9504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9481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2345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7383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3093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2371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67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4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76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2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5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14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2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7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01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3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3100" b="1" dirty="0" smtClean="0"/>
              <a:t>Ενότητα 8</a:t>
            </a:r>
            <a:r>
              <a:rPr lang="el-GR" sz="3100" dirty="0" smtClean="0"/>
              <a:t>:</a:t>
            </a:r>
            <a:r>
              <a:rPr lang="en-US" sz="3100" dirty="0" smtClean="0"/>
              <a:t> </a:t>
            </a:r>
            <a:r>
              <a:rPr lang="el-GR" sz="3100" dirty="0" smtClean="0">
                <a:solidFill>
                  <a:sysClr val="windowText" lastClr="000000"/>
                </a:solidFill>
              </a:rPr>
              <a:t>Τοποθέτηση αγωγών χύτευσης</a:t>
            </a:r>
            <a:endParaRPr lang="el-GR" sz="31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3087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14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Υλικό αγωγού χύτευσης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7235" y="2420888"/>
            <a:ext cx="8229600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820000"/>
                </a:solidFill>
              </a:rPr>
              <a:t>καταλληλότεροι</a:t>
            </a:r>
            <a:r>
              <a:rPr lang="el-GR" sz="2400" dirty="0"/>
              <a:t> από πλευράς υλικού είναι αυτοί που είναι κατασκευασμένοι από το ίδιο κερί που κατασκευάστηκε το κέρινο ομοίωμα.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44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Σχήμα αγωγού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680520"/>
          </a:xfrm>
        </p:spPr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dirty="0"/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κυλινδρικοί,</a:t>
            </a:r>
            <a:r>
              <a:rPr lang="el-GR" sz="2400" dirty="0"/>
              <a:t> με στρογγυλή διατομή και επιφάνεια λεία και ομαλή.</a:t>
            </a:r>
          </a:p>
          <a:p>
            <a:pPr>
              <a:spcBef>
                <a:spcPts val="4200"/>
              </a:spcBef>
            </a:pPr>
            <a:r>
              <a:rPr lang="el-GR" sz="2400" dirty="0" smtClean="0"/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ευθείς,</a:t>
            </a:r>
            <a:r>
              <a:rPr lang="el-GR" sz="2400" dirty="0"/>
              <a:t> χωρίς απότομες γωνίες και κάμψεις για να διευκολύνεται η ροή του λιωμένου κράματος. </a:t>
            </a: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235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Μέγεθος αγωγού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347864" y="1988840"/>
            <a:ext cx="1954560" cy="1512168"/>
          </a:xfrm>
        </p:spPr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 smtClean="0"/>
              <a:t>Μήκος,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Διάμετρος</a:t>
            </a: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22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Μήκος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(1 από 2)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400" dirty="0"/>
              <a:t>Επηρεάζει δύο πράγματα: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Τη </a:t>
            </a:r>
            <a:r>
              <a:rPr lang="el-GR" sz="2400" b="1" dirty="0">
                <a:solidFill>
                  <a:srgbClr val="075075"/>
                </a:solidFill>
              </a:rPr>
              <a:t>δημιουργία πόρων στα </a:t>
            </a:r>
            <a:r>
              <a:rPr lang="el-GR" sz="2400" b="1" dirty="0" smtClean="0">
                <a:solidFill>
                  <a:srgbClr val="075075"/>
                </a:solidFill>
              </a:rPr>
              <a:t>χυτά,</a:t>
            </a:r>
            <a:endParaRPr lang="el-GR" sz="2400" b="1" dirty="0">
              <a:solidFill>
                <a:srgbClr val="075075"/>
              </a:solidFill>
            </a:endParaRP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Την </a:t>
            </a:r>
            <a:r>
              <a:rPr lang="el-GR" sz="2400" b="1" dirty="0">
                <a:solidFill>
                  <a:srgbClr val="075075"/>
                </a:solidFill>
              </a:rPr>
              <a:t>δημιουργία ατελών </a:t>
            </a:r>
            <a:r>
              <a:rPr lang="el-GR" sz="2400" b="1" dirty="0" smtClean="0">
                <a:solidFill>
                  <a:srgbClr val="075075"/>
                </a:solidFill>
              </a:rPr>
              <a:t>χυτών.</a:t>
            </a:r>
            <a:endParaRPr lang="el-GR" sz="2400" b="1" dirty="0">
              <a:solidFill>
                <a:srgbClr val="075075"/>
              </a:solidFill>
            </a:endParaRPr>
          </a:p>
          <a:p>
            <a:pPr marL="0" indent="0" algn="ctr">
              <a:spcBef>
                <a:spcPts val="6000"/>
              </a:spcBef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μήκος του αγωγού δεν πρέπει να ξεπερνά  τα </a:t>
            </a:r>
            <a:r>
              <a:rPr lang="el-GR" sz="2400" b="1" dirty="0">
                <a:solidFill>
                  <a:srgbClr val="820000"/>
                </a:solidFill>
              </a:rPr>
              <a:t>15 mm.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91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Μήκος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575" y="1556792"/>
            <a:ext cx="3590769" cy="239232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572" y="3429000"/>
            <a:ext cx="3572609" cy="2324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14851" y="394934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5777795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99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Διάμετρος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(1 από 4)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1449" y="1916832"/>
            <a:ext cx="8229600" cy="216024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000"/>
              </a:spcBef>
              <a:buNone/>
            </a:pPr>
            <a:r>
              <a:rPr lang="el-GR" sz="2400" dirty="0"/>
              <a:t>Η διάμετρος του αγωγού, όπως και το μήκος του, επηρεάζουν άμεσα την </a:t>
            </a:r>
            <a:r>
              <a:rPr lang="el-GR" sz="2400" b="1" dirty="0">
                <a:solidFill>
                  <a:srgbClr val="075075"/>
                </a:solidFill>
              </a:rPr>
              <a:t>ταχύτητα ροής </a:t>
            </a:r>
            <a:r>
              <a:rPr lang="el-GR" sz="2400" dirty="0"/>
              <a:t>του λιωμένου κράματος</a:t>
            </a:r>
            <a:r>
              <a:rPr lang="el-GR" sz="2400" dirty="0" smtClean="0"/>
              <a:t>.</a:t>
            </a:r>
            <a:endParaRPr lang="el-GR" sz="2400" dirty="0"/>
          </a:p>
          <a:p>
            <a:pPr marL="0" indent="0" algn="ctr">
              <a:spcBef>
                <a:spcPts val="3000"/>
              </a:spcBef>
              <a:buNone/>
            </a:pPr>
            <a:r>
              <a:rPr lang="el-GR" sz="2400" dirty="0"/>
              <a:t>Η διάμετρος εξαρτάται από το μέγεθος του χυτού και κυμαίνεται μεταξύ </a:t>
            </a:r>
            <a:r>
              <a:rPr lang="el-GR" sz="2400" b="1" dirty="0">
                <a:solidFill>
                  <a:srgbClr val="820000"/>
                </a:solidFill>
              </a:rPr>
              <a:t>2-4 mm.</a:t>
            </a:r>
          </a:p>
          <a:p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784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Διάμετρος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483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Διάμετρος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Για χυτά από κράματα χρυσού: 2-2,5 mm.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Για χυτά από βασικά κράματα: 3 mm.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Για χυτά από κράματα μεταλλοκεραμικής: 3,5 – 4 mm.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600" dirty="0"/>
              <a:t>Για χυτά από τιτάνιο: &gt; 4mm</a:t>
            </a:r>
            <a:r>
              <a:rPr lang="el-GR" sz="2600" dirty="0" smtClean="0"/>
              <a:t>.</a:t>
            </a:r>
            <a:endParaRPr lang="el-GR" dirty="0"/>
          </a:p>
          <a:p>
            <a:pPr marL="0" indent="0" algn="ctr">
              <a:spcBef>
                <a:spcPts val="7200"/>
              </a:spcBef>
              <a:buNone/>
            </a:pPr>
            <a:r>
              <a:rPr lang="el-GR" sz="2400" b="1" dirty="0">
                <a:solidFill>
                  <a:srgbClr val="820000"/>
                </a:solidFill>
              </a:rPr>
              <a:t>Ό</a:t>
            </a:r>
            <a:r>
              <a:rPr lang="el-GR" sz="2400" b="1" dirty="0" smtClean="0">
                <a:solidFill>
                  <a:srgbClr val="820000"/>
                </a:solidFill>
              </a:rPr>
              <a:t>σο αυξάνεται η θερμοκρασία τήξης του κράματος τόσο αυξάνεται η διάμετρος του αγωγού</a:t>
            </a:r>
            <a:r>
              <a:rPr lang="en-US" sz="2400" b="1" dirty="0" smtClean="0">
                <a:solidFill>
                  <a:srgbClr val="820000"/>
                </a:solidFill>
              </a:rPr>
              <a:t>.</a:t>
            </a:r>
            <a:endParaRPr lang="el-GR" sz="2400" b="1" dirty="0" smtClean="0">
              <a:solidFill>
                <a:srgbClr val="820000"/>
              </a:solidFill>
            </a:endParaRPr>
          </a:p>
          <a:p>
            <a:pPr marL="0" indent="0">
              <a:buNone/>
            </a:pPr>
            <a:endParaRPr lang="el-GR" sz="2400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65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Διάμετρος αγωγού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Πρέπει να είναι τουλάχιστον </a:t>
            </a:r>
            <a:r>
              <a:rPr lang="el-GR" sz="2400" b="1" dirty="0">
                <a:solidFill>
                  <a:srgbClr val="820000"/>
                </a:solidFill>
              </a:rPr>
              <a:t>ΙΣΗ  ή ΜΕΓΑΛΥΤΕΡΗ </a:t>
            </a:r>
            <a:r>
              <a:rPr lang="el-GR" sz="2400" dirty="0"/>
              <a:t>από το παχύτερο μέρος του κέρινου ομοιώματος. Έτσι επιτρέπεται η στερεοποίηση του κράματος πρώτα στο καλούπι και μετά στον αγωγό. 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2323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Αριθμός αγωγών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l-GR" sz="2400" dirty="0"/>
              <a:t>Εξαρτάται από το μέγεθος του κέρινου ομοιώματος.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Για μικρά χυτά (ένθετα, επένθετα, μερικές στεφάνες), ένας αγωγός είναι αρκετός.</a:t>
            </a:r>
          </a:p>
          <a:p>
            <a:pPr>
              <a:spcBef>
                <a:spcPts val="3600"/>
              </a:spcBef>
            </a:pPr>
            <a:r>
              <a:rPr lang="el-GR" sz="2400" dirty="0"/>
              <a:t> Για ολικές στεφάνες απαιτείται συνήθως και </a:t>
            </a:r>
            <a:r>
              <a:rPr lang="el-GR" sz="2400" b="1" dirty="0">
                <a:solidFill>
                  <a:srgbClr val="075075"/>
                </a:solidFill>
              </a:rPr>
              <a:t>βοηθητικός αγωγός.</a:t>
            </a:r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6728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Αγωγός χύτευσης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6069" y="2276872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 smtClean="0"/>
              <a:t>Είναι </a:t>
            </a:r>
            <a:r>
              <a:rPr lang="el-GR" sz="2400" dirty="0"/>
              <a:t>μία κυλινδρική συνήθως καρφίδα, η οποία χρησιμεύει στη δημιουργία διόδου μεταξύ του κέρινου ομοιώματος της προσθετικής εργασίας που βρίσκεται εγκλωβισμένο μέσα στο πυρόχωμα και του εξωτερικού περιβάλλοντος.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956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Βοηθητικοί αγωγοί </a:t>
            </a:r>
            <a:r>
              <a:rPr lang="el-GR" sz="3200" b="0" dirty="0" smtClean="0">
                <a:solidFill>
                  <a:srgbClr val="075075"/>
                </a:solidFill>
              </a:rPr>
              <a:t>(1 από 3)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4800"/>
              </a:spcBef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075075"/>
                </a:solidFill>
              </a:rPr>
              <a:t>βοηθητικοί ή δευτερεύοντες αγωγοί</a:t>
            </a:r>
            <a:r>
              <a:rPr lang="el-GR" sz="2400" dirty="0"/>
              <a:t> είναι συνήθως μικρότερης διαμέτρου από τους κύριους.</a:t>
            </a:r>
            <a:br>
              <a:rPr lang="el-GR" sz="2400" dirty="0"/>
            </a:br>
            <a:r>
              <a:rPr lang="el-GR" sz="2400" dirty="0"/>
              <a:t>Το ένα άκρο τους προσκολλάται στον κύριο αγωγό και το άλλο σε λεπτό σημείου του κέρινου </a:t>
            </a:r>
            <a:r>
              <a:rPr lang="el-GR" sz="2400" dirty="0" smtClean="0"/>
              <a:t>ομοιώματος.</a:t>
            </a:r>
          </a:p>
          <a:p>
            <a:pPr marL="0" indent="0" algn="ctr">
              <a:spcBef>
                <a:spcPts val="48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Σκοπό</a:t>
            </a:r>
            <a:r>
              <a:rPr lang="el-GR" sz="2400" dirty="0" smtClean="0"/>
              <a:t> </a:t>
            </a:r>
            <a:r>
              <a:rPr lang="el-GR" sz="2400" dirty="0"/>
              <a:t>έχουν την διευκόλυνση της διόδου του λιωμένου κράματος προς όλες τις επιφάνειες του χυτού, ιδίως όταν αυτό έχει να διανύσει τμήματα με διαφορετικές διατομές.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4574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Βοηθητικοί αγωγοί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49" y="1196975"/>
            <a:ext cx="420250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0207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Βοηθητικοί αγωγοί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3)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276" y="1196975"/>
            <a:ext cx="39874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926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(1 από </a:t>
            </a:r>
            <a:r>
              <a:rPr lang="el-GR" sz="3200" b="0" dirty="0">
                <a:solidFill>
                  <a:srgbClr val="075075"/>
                </a:solidFill>
              </a:rPr>
              <a:t>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Συνήθως σχηματίζεται από κερί πάνω στον κύριο αγωγό χύτευσης, </a:t>
            </a:r>
            <a:r>
              <a:rPr lang="el-GR" sz="2400" b="1" dirty="0">
                <a:solidFill>
                  <a:srgbClr val="820000"/>
                </a:solidFill>
              </a:rPr>
              <a:t>σε απόσταση 2-3 mm </a:t>
            </a:r>
            <a:r>
              <a:rPr lang="el-GR" sz="2400" dirty="0"/>
              <a:t>από το κέρινο ομοίωμα.</a:t>
            </a:r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διάμετρός </a:t>
            </a:r>
            <a:r>
              <a:rPr lang="el-GR" sz="2400" dirty="0"/>
              <a:t>της είναι </a:t>
            </a:r>
            <a:r>
              <a:rPr lang="el-GR" sz="2400" b="1" dirty="0">
                <a:solidFill>
                  <a:srgbClr val="820000"/>
                </a:solidFill>
              </a:rPr>
              <a:t>τουλάχιστον διπλάσια </a:t>
            </a:r>
            <a:r>
              <a:rPr lang="el-GR" sz="2400" dirty="0"/>
              <a:t>από του αγωγού και οπωσδήποτε μεγαλύτερη από το παχύτερο τμήμα του κέρινου ομοιώματος.</a:t>
            </a:r>
          </a:p>
          <a:p>
            <a:pPr marL="0" indent="0" algn="ctr">
              <a:spcBef>
                <a:spcPts val="4200"/>
              </a:spcBef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713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(2 από</a:t>
            </a:r>
            <a:r>
              <a:rPr lang="el-GR" sz="3200" b="0" dirty="0">
                <a:solidFill>
                  <a:srgbClr val="075075"/>
                </a:solidFill>
              </a:rPr>
              <a:t>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76" y="1196975"/>
            <a:ext cx="46236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31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6069" y="2348880"/>
            <a:ext cx="8229600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Σκοπός της δεξαμενής μετάλλου ε</a:t>
            </a:r>
            <a:r>
              <a:rPr lang="el-GR" sz="2400" dirty="0" smtClean="0"/>
              <a:t>ίναι </a:t>
            </a:r>
            <a:r>
              <a:rPr lang="el-GR" sz="2400" dirty="0"/>
              <a:t>η συνεχής τροφοδότηση ολόκληρης της μάζας του χυτού με λιωμένο κράμα, αντισταθμίζοντας έτσι τη συστολή του.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54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dirty="0"/>
              <a:t>Σφαιρικού </a:t>
            </a:r>
            <a:r>
              <a:rPr lang="el-GR" sz="2400" dirty="0" smtClean="0"/>
              <a:t>τύπου,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Σχήματος </a:t>
            </a:r>
            <a:r>
              <a:rPr lang="el-GR" sz="2400" dirty="0" smtClean="0"/>
              <a:t>δοκού.</a:t>
            </a:r>
            <a:endParaRPr lang="el-GR" sz="2400" dirty="0"/>
          </a:p>
          <a:p>
            <a:pPr>
              <a:spcBef>
                <a:spcPts val="42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839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276" y="1196975"/>
            <a:ext cx="39874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05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268760"/>
            <a:ext cx="7139136" cy="436439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5805264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53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(7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196752"/>
            <a:ext cx="7530503" cy="4603647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712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Χρησιμότητα των αγωγών χύτευσης 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+mj-lt"/>
              <a:buAutoNum type="romanUcPeriod"/>
            </a:pPr>
            <a:r>
              <a:rPr lang="el-GR" sz="2400" dirty="0"/>
              <a:t>Απομάκρυνση του λιωμένου κεριού από το εσωτερικό του πυροχώματος κατά το στάδιο της αποκήρωσης.</a:t>
            </a:r>
          </a:p>
          <a:p>
            <a:pPr marL="514350" indent="-514350">
              <a:spcBef>
                <a:spcPts val="2400"/>
              </a:spcBef>
              <a:buFont typeface="+mj-lt"/>
              <a:buAutoNum type="romanUcPeriod"/>
            </a:pPr>
            <a:r>
              <a:rPr lang="el-GR" sz="2400" dirty="0"/>
              <a:t>Εισροή του λιωμένου κράματος μέσα στο πυροχωμάτινο καλούπι κατά το στάδιο της χύτευσης.</a:t>
            </a:r>
          </a:p>
          <a:p>
            <a:pPr marL="514350" indent="-514350">
              <a:spcBef>
                <a:spcPts val="2400"/>
              </a:spcBef>
              <a:buFont typeface="+mj-lt"/>
              <a:buAutoNum type="romanUcPeriod"/>
            </a:pPr>
            <a:r>
              <a:rPr lang="el-GR" sz="2400" dirty="0"/>
              <a:t>Αποβολή της θερμότητας από το εσωτερικό του πυροχωμάτινου καλουπιού μετά τη χύτευση, συμβάλλοντας έτσι στην ψύξη και στερεοποίηση του χυτού.</a:t>
            </a:r>
          </a:p>
          <a:p>
            <a:pPr marL="514350" indent="-514350">
              <a:spcBef>
                <a:spcPts val="2400"/>
              </a:spcBef>
              <a:buFont typeface="+mj-lt"/>
              <a:buAutoNum type="romanUcPeriod"/>
            </a:pPr>
            <a:r>
              <a:rPr lang="el-GR" sz="2400" dirty="0"/>
              <a:t>Λειτουργούν ως αποθήκη λιωμένου μετάλλου, από την οποία τροφοδοτείται το χυτό για αντιστάθμιση της συστολής κατά την στερεοποίησή του.</a:t>
            </a:r>
          </a:p>
          <a:p>
            <a:pPr marL="514350" indent="-514350">
              <a:spcBef>
                <a:spcPts val="2400"/>
              </a:spcBef>
              <a:buFont typeface="+mj-lt"/>
              <a:buAutoNum type="romanUcPeriod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209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(8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1481" y="1196975"/>
            <a:ext cx="552103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275856" y="623728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368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(9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680" y="1196752"/>
            <a:ext cx="6048375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06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(10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89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Δεξαμενή μετάλλου </a:t>
            </a:r>
            <a:r>
              <a:rPr lang="el-GR" sz="3200" b="0" dirty="0" smtClean="0">
                <a:solidFill>
                  <a:srgbClr val="075075"/>
                </a:solidFill>
              </a:rPr>
              <a:t>(11 </a:t>
            </a:r>
            <a:r>
              <a:rPr lang="el-GR" sz="3200" b="0" dirty="0">
                <a:solidFill>
                  <a:srgbClr val="075075"/>
                </a:solidFill>
              </a:rPr>
              <a:t>από 11</a:t>
            </a:r>
            <a:r>
              <a:rPr lang="el-GR" sz="3200" b="0" dirty="0" smtClean="0">
                <a:solidFill>
                  <a:srgbClr val="075075"/>
                </a:solidFill>
              </a:rPr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556792"/>
            <a:ext cx="7643192" cy="38470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5589240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904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9)</a:t>
            </a:r>
            <a:endParaRPr lang="el-GR" sz="36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Είναι ειδικός, </a:t>
            </a:r>
            <a:r>
              <a:rPr lang="el-GR" sz="2400" b="1" dirty="0">
                <a:solidFill>
                  <a:srgbClr val="075075"/>
                </a:solidFill>
              </a:rPr>
              <a:t>πολύ </a:t>
            </a:r>
            <a:r>
              <a:rPr lang="el-GR" sz="2400" b="1" dirty="0" smtClean="0">
                <a:solidFill>
                  <a:srgbClr val="075075"/>
                </a:solidFill>
              </a:rPr>
              <a:t>λεπτός, </a:t>
            </a:r>
            <a:r>
              <a:rPr lang="el-GR" sz="2400" dirty="0" smtClean="0"/>
              <a:t>σαν </a:t>
            </a:r>
            <a:r>
              <a:rPr lang="el-GR" sz="2400" dirty="0"/>
              <a:t>τρίχα, αγωγός όπου το ένα άκρο του σταθεροποιείται στη βάση του δακτυλίου και το άλλο φέρεται στο εσωτερικό του κέρινου ομοιώματος χωρίς να συγκολλάται πουθενά.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125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49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412776"/>
            <a:ext cx="4790313" cy="45362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87624" y="6047682"/>
            <a:ext cx="6624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253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23528" y="2060848"/>
            <a:ext cx="8229600" cy="16561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αγωγός απαέρωσης </a:t>
            </a:r>
            <a:r>
              <a:rPr lang="el-GR" sz="2400" b="1" dirty="0">
                <a:solidFill>
                  <a:srgbClr val="075075"/>
                </a:solidFill>
              </a:rPr>
              <a:t>διευκολύνει την διαφυγή των αερίων </a:t>
            </a:r>
            <a:r>
              <a:rPr lang="el-GR" sz="2400" dirty="0"/>
              <a:t>που συγκεντρώνονται στο εσωτερικό του πυροχωμάτινου καλουπιού, μετά την αποκήρωση και πριν την είσοδο του λιωμένου κράματος.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24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687" y="1170694"/>
            <a:ext cx="50403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2843808" y="623731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Λομβαρδάς Ι. Προσθετική. Εκδόσεις Μέλισσα, Αθήνα, 1987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031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5385" y="2492896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 αγωγός απαέρωσης χρησιμοποιείται σχεδόν σε όλες τις περιπτώσεις. </a:t>
            </a:r>
            <a:r>
              <a:rPr lang="el-GR" sz="2400" b="1" dirty="0">
                <a:solidFill>
                  <a:srgbClr val="075075"/>
                </a:solidFill>
              </a:rPr>
              <a:t>Επιβάλλεται η χρήση του </a:t>
            </a:r>
            <a:r>
              <a:rPr lang="el-GR" sz="2400" dirty="0"/>
              <a:t>σε λεπτόκοκκα πυροχώματα, καθώς και σε κέρινα ομοιώματα μεγάλου όγκου και έκτασης.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44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600" dirty="0">
                <a:solidFill>
                  <a:srgbClr val="075075"/>
                </a:solidFill>
              </a:rPr>
              <a:t>Βασικός στόχος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2088232"/>
          </a:xfrm>
        </p:spPr>
        <p:txBody>
          <a:bodyPr/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820000"/>
                </a:solidFill>
              </a:rPr>
              <a:t>Βασικός στόχος </a:t>
            </a:r>
            <a:r>
              <a:rPr lang="el-GR" sz="2400" dirty="0"/>
              <a:t>της τοποθέτησης των αγωγών χύτευσης είναι να εξασφαλίζεται κατά τη χύτευση η </a:t>
            </a:r>
            <a:r>
              <a:rPr lang="el-GR" sz="2400" b="1" dirty="0">
                <a:solidFill>
                  <a:srgbClr val="820000"/>
                </a:solidFill>
              </a:rPr>
              <a:t>ομαλή ροή του λιωμένου κράματος</a:t>
            </a:r>
            <a:r>
              <a:rPr lang="el-GR" sz="2400" dirty="0"/>
              <a:t> προς το εσωτερικό του πυροχωμάτινου δακτυλίου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ώστε </a:t>
            </a:r>
            <a:r>
              <a:rPr lang="el-GR" sz="2400" dirty="0"/>
              <a:t>να προκύψει ολοκληρωμένο χυτό χωρίς ατέλειες.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343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4" y="1196999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4065984" y="6235426"/>
            <a:ext cx="103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latin typeface="+mn-lt"/>
              </a:rPr>
              <a:t>ΛΑΘΟΣ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233971" y="6574267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63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 smtClean="0">
                <a:solidFill>
                  <a:srgbClr val="820000"/>
                </a:solidFill>
              </a:rPr>
              <a:t>Ο αγωγός απαέρωσης δεν  πρέπει να συγχέεται με τον βοηθητικό ή δευτερεύοντα αγωγό.</a:t>
            </a:r>
            <a:endParaRPr lang="el-GR" sz="24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030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Αεραγωγός ή αγωγός απαέρωσης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9)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844824"/>
            <a:ext cx="3846391" cy="301844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403648" y="1412195"/>
            <a:ext cx="244490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Βοηθητικός αγωγός</a:t>
            </a:r>
            <a:endParaRPr lang="el-GR" sz="2200" dirty="0"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849" y="2636912"/>
            <a:ext cx="3718951" cy="2917453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583842" y="2132275"/>
            <a:ext cx="248696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 smtClean="0">
                <a:latin typeface="+mn-lt"/>
              </a:rPr>
              <a:t>Αγωγός απαέρωσης</a:t>
            </a:r>
            <a:endParaRPr lang="el-GR" sz="22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7" y="5949280"/>
            <a:ext cx="670083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14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11560" y="2492896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Σημείο σύνδεσης του αγωγού με το κέρινο ομοίωμα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31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</a:t>
            </a:r>
            <a:r>
              <a:rPr lang="el-GR" dirty="0" smtClean="0">
                <a:solidFill>
                  <a:srgbClr val="075075"/>
                </a:solidFill>
              </a:rPr>
              <a:t>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(1 από 6)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200"/>
              </a:spcBef>
            </a:pPr>
            <a:r>
              <a:rPr lang="el-GR" sz="2400" dirty="0"/>
              <a:t>Να μην προκαλεί αλλοίωση του σχήματος του κέρινου </a:t>
            </a:r>
            <a:r>
              <a:rPr lang="el-GR" sz="2400" dirty="0" smtClean="0"/>
              <a:t>ομοιώματος, 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Να μην προκαλεί απότομες αλλαγές στη διεύθυνση ροής του </a:t>
            </a:r>
            <a:r>
              <a:rPr lang="el-GR" sz="2400" dirty="0" smtClean="0"/>
              <a:t>κράματος,</a:t>
            </a:r>
            <a:endParaRPr lang="el-GR" sz="2400" dirty="0"/>
          </a:p>
          <a:p>
            <a:pPr>
              <a:spcBef>
                <a:spcPts val="4200"/>
              </a:spcBef>
            </a:pPr>
            <a:r>
              <a:rPr lang="el-GR" sz="2400" dirty="0"/>
              <a:t>Να διευκολύνει τη ροή του λιωμένου κράματος προς το κέρινο </a:t>
            </a:r>
            <a:r>
              <a:rPr lang="el-GR" sz="2400" dirty="0" smtClean="0"/>
              <a:t>ομοίωμα.</a:t>
            </a:r>
            <a:endParaRPr lang="el-GR" sz="2400" dirty="0"/>
          </a:p>
          <a:p>
            <a:pPr>
              <a:spcBef>
                <a:spcPts val="42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2386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680" y="1196975"/>
            <a:ext cx="644264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6" name="Line 5" title="βέλος"/>
          <p:cNvSpPr>
            <a:spLocks noChangeShapeType="1"/>
          </p:cNvSpPr>
          <p:nvPr/>
        </p:nvSpPr>
        <p:spPr bwMode="auto">
          <a:xfrm flipH="1">
            <a:off x="2267744" y="2996952"/>
            <a:ext cx="936104" cy="1413979"/>
          </a:xfrm>
          <a:prstGeom prst="line">
            <a:avLst/>
          </a:prstGeom>
          <a:noFill/>
          <a:ln w="38100">
            <a:solidFill>
              <a:srgbClr val="07507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701926" y="2227511"/>
            <a:ext cx="18302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b="1" dirty="0" smtClean="0">
                <a:solidFill>
                  <a:srgbClr val="075075"/>
                </a:solidFill>
                <a:latin typeface="+mn-lt"/>
              </a:rPr>
              <a:t>Καυτή κηλίδα (</a:t>
            </a:r>
            <a:r>
              <a:rPr lang="el-GR" sz="2200" b="1" dirty="0">
                <a:solidFill>
                  <a:srgbClr val="075075"/>
                </a:solidFill>
                <a:latin typeface="+mn-lt"/>
              </a:rPr>
              <a:t>Η</a:t>
            </a:r>
            <a:r>
              <a:rPr lang="en-US" sz="2200" b="1" dirty="0" smtClean="0">
                <a:solidFill>
                  <a:srgbClr val="075075"/>
                </a:solidFill>
                <a:latin typeface="+mn-lt"/>
              </a:rPr>
              <a:t>ot spot)</a:t>
            </a:r>
            <a:endParaRPr lang="en-US" sz="2200" b="1" dirty="0">
              <a:solidFill>
                <a:srgbClr val="075075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872" y="6309320"/>
            <a:ext cx="194468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8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420888"/>
            <a:ext cx="8229600" cy="16561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Το καταλληλότερο σημείο σύνδεσης</a:t>
            </a:r>
            <a:r>
              <a:rPr lang="el-GR" sz="2400" dirty="0"/>
              <a:t> του αγωγού με το κέρινο ομοίωμα  θεωρείται το </a:t>
            </a:r>
            <a:r>
              <a:rPr lang="el-GR" sz="2400" b="1" dirty="0">
                <a:solidFill>
                  <a:srgbClr val="820000"/>
                </a:solidFill>
              </a:rPr>
              <a:t>πιο ογκώδες </a:t>
            </a:r>
            <a:r>
              <a:rPr lang="el-GR" sz="2400" dirty="0"/>
              <a:t>σημείο του ομοιώματος που βρίσκεται στη μασητική, γλωσσική ή υπερώια επιφάνειά του και δεν βλάπτει το ανατομικό του σχήμα.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87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1560" y="2204864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τοποθέτηση του αγωγού πρέπει να γίνεται </a:t>
            </a:r>
            <a:r>
              <a:rPr lang="el-GR" sz="2400" b="1" dirty="0">
                <a:solidFill>
                  <a:srgbClr val="820000"/>
                </a:solidFill>
              </a:rPr>
              <a:t>με κλίση </a:t>
            </a:r>
            <a:r>
              <a:rPr lang="el-GR" sz="2400" b="1" dirty="0" smtClean="0">
                <a:solidFill>
                  <a:srgbClr val="820000"/>
                </a:solidFill>
              </a:rPr>
              <a:t>45</a:t>
            </a:r>
            <a:r>
              <a:rPr lang="el-GR" sz="2400" b="1" baseline="30000" dirty="0" smtClean="0">
                <a:solidFill>
                  <a:srgbClr val="820000"/>
                </a:solidFill>
              </a:rPr>
              <a:t>ο</a:t>
            </a:r>
            <a:r>
              <a:rPr lang="el-GR" sz="2400" b="1" dirty="0" smtClean="0">
                <a:solidFill>
                  <a:srgbClr val="820000"/>
                </a:solidFill>
              </a:rPr>
              <a:t>  </a:t>
            </a:r>
            <a:r>
              <a:rPr lang="el-GR" sz="2400" b="1" dirty="0">
                <a:solidFill>
                  <a:srgbClr val="820000"/>
                </a:solidFill>
              </a:rPr>
              <a:t>ως προς την επιφάνεια του κεριού, </a:t>
            </a:r>
            <a:r>
              <a:rPr lang="el-GR" sz="2400" dirty="0"/>
              <a:t>ώστε να διευκολύνεται η ομαλή ροή του κράματος κα να αποτρέπεται ο στροβιλισμός του.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30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(5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33" y="1193353"/>
            <a:ext cx="461916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  <p:grpSp>
        <p:nvGrpSpPr>
          <p:cNvPr id="10" name="Ομάδα 9" title="κλίση 45ο  ως προς την επιφάνεια του κεριού"/>
          <p:cNvGrpSpPr/>
          <p:nvPr/>
        </p:nvGrpSpPr>
        <p:grpSpPr>
          <a:xfrm>
            <a:off x="6228184" y="3713509"/>
            <a:ext cx="1752600" cy="2362200"/>
            <a:chOff x="6228184" y="3713509"/>
            <a:chExt cx="1752600" cy="236220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6228184" y="3713509"/>
              <a:ext cx="1752600" cy="1524000"/>
            </a:xfrm>
            <a:prstGeom prst="line">
              <a:avLst/>
            </a:prstGeom>
            <a:noFill/>
            <a:ln w="38100">
              <a:solidFill>
                <a:srgbClr val="0750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l-GR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6228184" y="3713509"/>
              <a:ext cx="0" cy="2362200"/>
            </a:xfrm>
            <a:prstGeom prst="line">
              <a:avLst/>
            </a:prstGeom>
            <a:noFill/>
            <a:ln w="38100">
              <a:solidFill>
                <a:srgbClr val="0750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l-GR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>
              <a:off x="6228184" y="4627909"/>
              <a:ext cx="381000" cy="3206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3928"/>
                <a:gd name="T2" fmla="*/ 17737 w 21600"/>
                <a:gd name="T3" fmla="*/ 33928 h 33928"/>
                <a:gd name="T4" fmla="*/ 0 w 21600"/>
                <a:gd name="T5" fmla="*/ 21600 h 33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928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007"/>
                    <a:pt x="20251" y="30308"/>
                    <a:pt x="17736" y="33927"/>
                  </a:cubicBezTo>
                </a:path>
                <a:path w="21600" h="33928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007"/>
                    <a:pt x="20251" y="30308"/>
                    <a:pt x="17736" y="3392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2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82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6380584" y="4018309"/>
              <a:ext cx="914400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l-GR" altLang="el-GR" sz="2200" dirty="0">
                  <a:solidFill>
                    <a:srgbClr val="820000"/>
                  </a:solidFill>
                  <a:latin typeface="+mn-lt"/>
                </a:rPr>
                <a:t>45ο</a:t>
              </a:r>
              <a:endParaRPr lang="en-GB" altLang="el-GR" sz="2200" dirty="0">
                <a:solidFill>
                  <a:srgbClr val="820000"/>
                </a:solidFill>
                <a:latin typeface="+mn-lt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455" y="6237312"/>
            <a:ext cx="67008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8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Σημείο σύνδεσης </a:t>
            </a:r>
            <a:r>
              <a:rPr lang="el-GR" sz="3200" b="0" dirty="0" smtClean="0">
                <a:solidFill>
                  <a:srgbClr val="075075"/>
                </a:solidFill>
              </a:rPr>
              <a:t>(6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6)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/>
              <a:t>Να μην αλλοιώνει το σχήμα του κέρινου προτύπου.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/>
              <a:t>Να τοποθετείται στο πιο ογκώδες σημείο του κέρινου προτύπου.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/>
              <a:t>Να τοποθετείται με κλίση 45ο ως προς την επιφάνεια του κέρινου ομοιώματος.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el-GR" sz="2400" dirty="0"/>
              <a:t>Να έχει πάχος ίσο ή λίγο μικρότερο από τη διάμετρο του αγωγού.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26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srgbClr val="075075"/>
                </a:solidFill>
              </a:rPr>
              <a:t>Στοιχεία μεγάλης σημασίας για την επιτυχία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dirty="0" smtClean="0"/>
              <a:t>Αποτελούν: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Το υλικό του </a:t>
            </a:r>
            <a:r>
              <a:rPr lang="el-GR" sz="2400" dirty="0" smtClean="0"/>
              <a:t>αγωγού,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Το σχήμα του </a:t>
            </a:r>
            <a:r>
              <a:rPr lang="el-GR" sz="2400" dirty="0" smtClean="0"/>
              <a:t>αγωγού,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Το μέγεθος του αγωγού (διάμετρος και μήκος</a:t>
            </a:r>
            <a:r>
              <a:rPr lang="el-GR" sz="2400" dirty="0" smtClean="0"/>
              <a:t>),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Ο αριθμός των </a:t>
            </a:r>
            <a:r>
              <a:rPr lang="el-GR" sz="2400" dirty="0" smtClean="0"/>
              <a:t>αγωγών,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Ύπαρξη ή μη δεξαμενής στον </a:t>
            </a:r>
            <a:r>
              <a:rPr lang="el-GR" sz="2400" dirty="0" smtClean="0"/>
              <a:t>αγωγό,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Το σημείο σύνδεσης του αγωγού με το κέρινο </a:t>
            </a:r>
            <a:r>
              <a:rPr lang="el-GR" sz="2400" dirty="0" smtClean="0"/>
              <a:t>ομοίωμα,</a:t>
            </a:r>
            <a:endParaRPr lang="el-GR" sz="2400" dirty="0"/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Ύπαρξη αγωγού απαέρωσης ή αεραγωγού.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88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420888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srgbClr val="075075"/>
                </a:solidFill>
              </a:rPr>
              <a:t>Τοποθέτηση του κέρινου ομοιώματος στο δακτύλιο πυράκτωσης</a:t>
            </a:r>
            <a:endParaRPr lang="el-GR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54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</a:t>
            </a:r>
            <a:r>
              <a:rPr lang="el-GR" sz="4400" dirty="0" smtClean="0">
                <a:solidFill>
                  <a:srgbClr val="075075"/>
                </a:solidFill>
              </a:rPr>
              <a:t>κέρινου ομοιώματος </a:t>
            </a:r>
            <a:br>
              <a:rPr lang="el-GR" sz="4400" dirty="0" smtClean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 από </a:t>
            </a:r>
            <a:r>
              <a:rPr lang="el-GR" sz="3600" b="0" dirty="0">
                <a:solidFill>
                  <a:srgbClr val="075075"/>
                </a:solidFill>
              </a:rPr>
              <a:t>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995" y="1198347"/>
            <a:ext cx="6772697" cy="504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6309320"/>
            <a:ext cx="6700837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0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(2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1075" y="2204864"/>
            <a:ext cx="8229600" cy="1512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</a:t>
            </a:r>
            <a:r>
              <a:rPr lang="el-GR" sz="2400" b="1" dirty="0">
                <a:solidFill>
                  <a:srgbClr val="820000"/>
                </a:solidFill>
              </a:rPr>
              <a:t>προσανατολισμός</a:t>
            </a:r>
            <a:r>
              <a:rPr lang="el-GR" sz="2400" dirty="0"/>
              <a:t> των αγωγών και η χωροταξική </a:t>
            </a:r>
            <a:r>
              <a:rPr lang="el-GR" sz="2400" b="1" dirty="0">
                <a:solidFill>
                  <a:srgbClr val="820000"/>
                </a:solidFill>
              </a:rPr>
              <a:t>θέση</a:t>
            </a:r>
            <a:r>
              <a:rPr lang="el-GR" sz="2400" dirty="0"/>
              <a:t> του κέρινου ομοιώματος μέσα στον δακτύλιο πυράκτωσης παίζει σημαντικότατο ρόλο στη δημιουργία σωστών χυτών.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571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(3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Οι υψηλές θερμοκρασίες κατά τη χύτευση εντοπίζονται στο </a:t>
            </a:r>
            <a:r>
              <a:rPr lang="el-GR" sz="2400" b="1" dirty="0">
                <a:solidFill>
                  <a:srgbClr val="820000"/>
                </a:solidFill>
              </a:rPr>
              <a:t>κέντρο του δακτυλίου (θερμικό κέντρο).</a:t>
            </a:r>
          </a:p>
          <a:p>
            <a:pPr>
              <a:spcBef>
                <a:spcPts val="48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Το λιωμένο κράμα δεν στερεοποιείται αμέσως και καθολικά, αλλά </a:t>
            </a:r>
            <a:r>
              <a:rPr lang="el-GR" sz="2400" b="1" dirty="0">
                <a:solidFill>
                  <a:srgbClr val="820000"/>
                </a:solidFill>
              </a:rPr>
              <a:t>σταδιακά,</a:t>
            </a:r>
            <a:r>
              <a:rPr lang="el-GR" sz="2400" dirty="0"/>
              <a:t> αρχίζοντας από τις εξωτερικές περιοχές του δακτυλίου που παρουσιάζουν τη χαμηλότερη θερμοκρασία.</a:t>
            </a:r>
          </a:p>
          <a:p>
            <a:pPr>
              <a:spcBef>
                <a:spcPts val="48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46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(4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49" y="1196975"/>
            <a:ext cx="420250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6" name="Line 5" title="βέλος"/>
          <p:cNvSpPr>
            <a:spLocks noChangeShapeType="1"/>
          </p:cNvSpPr>
          <p:nvPr/>
        </p:nvSpPr>
        <p:spPr bwMode="auto">
          <a:xfrm>
            <a:off x="2123728" y="3501008"/>
            <a:ext cx="2520280" cy="0"/>
          </a:xfrm>
          <a:prstGeom prst="line">
            <a:avLst/>
          </a:prstGeom>
          <a:noFill/>
          <a:ln w="28575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104830" y="3255506"/>
            <a:ext cx="20432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 smtClean="0">
                <a:solidFill>
                  <a:srgbClr val="820000"/>
                </a:solidFill>
                <a:latin typeface="+mn-lt"/>
              </a:rPr>
              <a:t>Θερμικό κέντρο</a:t>
            </a:r>
            <a:endParaRPr lang="el-GR" sz="22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2018" y="623728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335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(5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6219" y="1295926"/>
            <a:ext cx="40322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3923928" y="6290588"/>
            <a:ext cx="1032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b="1" dirty="0">
                <a:latin typeface="+mn-lt"/>
              </a:rPr>
              <a:t>ΛΑΘΟΣ</a:t>
            </a:r>
          </a:p>
        </p:txBody>
      </p:sp>
      <p:sp>
        <p:nvSpPr>
          <p:cNvPr id="7" name="Ορθογώνιο 6"/>
          <p:cNvSpPr/>
          <p:nvPr/>
        </p:nvSpPr>
        <p:spPr>
          <a:xfrm rot="-5400000">
            <a:off x="4677073" y="35399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Ανδριτσάκης Δ. Ακίνητη επανορθωτική προσθετική. Εκδόσεις Ζαχαρόπουλος, Αθήνα, 2002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676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(6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2276872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820000"/>
                </a:solidFill>
              </a:rPr>
              <a:t>Τα κέρινα ομοιώματα </a:t>
            </a:r>
            <a:r>
              <a:rPr lang="el-GR" sz="2400" dirty="0"/>
              <a:t>θα πρέπει να βρίσκονται </a:t>
            </a:r>
            <a:r>
              <a:rPr lang="el-GR" sz="2400" b="1" dirty="0">
                <a:solidFill>
                  <a:srgbClr val="820000"/>
                </a:solidFill>
              </a:rPr>
              <a:t>εκτός του θερμικού κέντρου</a:t>
            </a:r>
            <a:r>
              <a:rPr lang="el-GR" sz="2400" dirty="0"/>
              <a:t> του δακτυλίου, ώστε να μπορούν να τροφοδοτούνται με ρευστό κράμα από τις </a:t>
            </a:r>
            <a:r>
              <a:rPr lang="el-GR" sz="2400" b="1" dirty="0">
                <a:solidFill>
                  <a:srgbClr val="075075"/>
                </a:solidFill>
              </a:rPr>
              <a:t>δεξαμενές,</a:t>
            </a:r>
            <a:r>
              <a:rPr lang="el-GR" sz="2400" dirty="0"/>
              <a:t> οι οποίες, αντίθετα, πρέπει να </a:t>
            </a:r>
            <a:r>
              <a:rPr lang="el-GR" sz="2400" b="1" dirty="0">
                <a:solidFill>
                  <a:srgbClr val="075075"/>
                </a:solidFill>
              </a:rPr>
              <a:t>βρίσκονται στο θερμικό κέντρο.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6500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(7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15121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Τα κέρινα ομοιώματα </a:t>
            </a:r>
            <a:r>
              <a:rPr lang="el-GR" sz="2400" dirty="0"/>
              <a:t>πρέπει να τοποθετούνται </a:t>
            </a:r>
            <a:r>
              <a:rPr lang="el-GR" sz="2400" b="1" dirty="0">
                <a:solidFill>
                  <a:srgbClr val="075075"/>
                </a:solidFill>
              </a:rPr>
              <a:t>με κλίση</a:t>
            </a:r>
            <a:r>
              <a:rPr lang="el-GR" sz="2400" dirty="0"/>
              <a:t> προς τα τοιχώματα του δακτυλίου, για να ψύχονται γρηγορότερα και ομοιόμορφα κατά τη χύτευση.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549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(8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816" y="1196975"/>
            <a:ext cx="593636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419872" y="6261913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69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(9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Τα ομοιώματα πρέπει να έχουν την </a:t>
            </a:r>
            <a:r>
              <a:rPr lang="el-GR" sz="2400" b="1" dirty="0">
                <a:solidFill>
                  <a:srgbClr val="075075"/>
                </a:solidFill>
              </a:rPr>
              <a:t>ίδια απόσταση από τα πλάγια τοιχώματα του δακτυλίου, περίπου 6 mm, </a:t>
            </a:r>
            <a:r>
              <a:rPr lang="el-GR" sz="2400" dirty="0"/>
              <a:t>ώστε να γίνεται ομοιόμορφη ψύξη του χυτού μετά τη χύτευση.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70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075075"/>
                </a:solidFill>
              </a:rPr>
              <a:t>Υλικό αγωγού χύτευσης </a:t>
            </a:r>
            <a:r>
              <a:rPr lang="el-GR" sz="3200" b="0" dirty="0" smtClean="0">
                <a:solidFill>
                  <a:srgbClr val="075075"/>
                </a:solidFill>
              </a:rPr>
              <a:t>(1 από 5)</a:t>
            </a:r>
            <a:endParaRPr lang="el-GR" sz="3200" b="0" dirty="0">
              <a:solidFill>
                <a:srgbClr val="075075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r>
              <a:rPr lang="el-GR" sz="2400" dirty="0" smtClean="0"/>
              <a:t>Κέρινοι αγωγοί,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Πλαστικοί αγωγοί (προκατασκευασμένοι),</a:t>
            </a:r>
          </a:p>
          <a:p>
            <a:pPr>
              <a:spcBef>
                <a:spcPts val="3600"/>
              </a:spcBef>
            </a:pPr>
            <a:r>
              <a:rPr lang="el-GR" sz="2400" dirty="0" smtClean="0"/>
              <a:t>Μεταλλικοί αγωγοί.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43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 smtClean="0">
                <a:solidFill>
                  <a:srgbClr val="075075"/>
                </a:solidFill>
              </a:rPr>
              <a:t>(10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2564904"/>
            <a:ext cx="8229600" cy="180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075075"/>
                </a:solidFill>
              </a:rPr>
              <a:t>Το ομοίωμα πρέπει να απέχει 6-8 mm από το πάνω όριο του δακτυλίου, </a:t>
            </a:r>
            <a:r>
              <a:rPr lang="el-GR" sz="2400" dirty="0"/>
              <a:t>ώστε το πυρόχωμα να έχει ικανό πάχος για να αντέξει στην πρόσκουση του λιωμένου κράματος, αλλά ταυτόχρονα να επιτρέπει τη διαφυγή των αερίων.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8477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11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316037"/>
            <a:ext cx="3808236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979313" y="1988840"/>
            <a:ext cx="107273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latin typeface="+mn-lt"/>
              </a:rPr>
              <a:t>6-8 mm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3131840" y="2924944"/>
            <a:ext cx="8435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latin typeface="+mn-lt"/>
              </a:rPr>
              <a:t>6</a:t>
            </a:r>
            <a:r>
              <a:rPr lang="el-GR" sz="2200" dirty="0" smtClean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mm</a:t>
            </a:r>
            <a:endParaRPr lang="en-US" sz="2200" dirty="0">
              <a:latin typeface="+mn-lt"/>
            </a:endParaRPr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5" b="89894" l="471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1700808"/>
            <a:ext cx="3602165" cy="37491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21054" y="5449999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626969" y="6375811"/>
            <a:ext cx="38010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8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12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55" y="1196975"/>
            <a:ext cx="743409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621785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113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13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9238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6514311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909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r>
              <a:rPr lang="el-GR" dirty="0">
                <a:solidFill>
                  <a:srgbClr val="075075"/>
                </a:solidFill>
              </a:rPr>
              <a:t/>
            </a:r>
            <a:br>
              <a:rPr lang="el-GR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14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08856"/>
            <a:ext cx="8229600" cy="441655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79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15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21878" y="2420888"/>
            <a:ext cx="8229600" cy="1872208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Η τοποθέτηση του κέρινου ομοιώματος γίνεται </a:t>
            </a:r>
            <a:r>
              <a:rPr lang="el-GR" sz="2400" b="1" dirty="0">
                <a:solidFill>
                  <a:srgbClr val="075075"/>
                </a:solidFill>
              </a:rPr>
              <a:t>στην κορυφή της βάσης του δακτυλίου</a:t>
            </a:r>
            <a:r>
              <a:rPr lang="el-GR" sz="2400" dirty="0"/>
              <a:t> με συγκολλητικό κερί</a:t>
            </a:r>
            <a:r>
              <a:rPr lang="el-GR" sz="2400" dirty="0" smtClean="0"/>
              <a:t>, </a:t>
            </a:r>
            <a:r>
              <a:rPr lang="el-GR" sz="2400" b="1" dirty="0" smtClean="0">
                <a:solidFill>
                  <a:srgbClr val="075075"/>
                </a:solidFill>
              </a:rPr>
              <a:t>διατηρώντας </a:t>
            </a:r>
            <a:r>
              <a:rPr lang="el-GR" sz="2400" b="1" dirty="0">
                <a:solidFill>
                  <a:srgbClr val="075075"/>
                </a:solidFill>
              </a:rPr>
              <a:t>πάντα το κωνικό σχήμα της,</a:t>
            </a:r>
            <a:r>
              <a:rPr lang="el-GR" sz="2400" dirty="0"/>
              <a:t> ώστε να διευκολύνεται η ομαλή ροή του κράματος.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797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16 </a:t>
            </a:r>
            <a:r>
              <a:rPr lang="el-GR" sz="3600" b="0" dirty="0">
                <a:solidFill>
                  <a:srgbClr val="075075"/>
                </a:solidFill>
              </a:rPr>
              <a:t>από 17</a:t>
            </a:r>
            <a:r>
              <a:rPr lang="el-GR" sz="3600" b="0" dirty="0" smtClean="0">
                <a:solidFill>
                  <a:srgbClr val="075075"/>
                </a:solidFill>
              </a:rPr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6" b="89956" l="0" r="100000">
                        <a14:foregroundMark x1="400" y1="76089" x2="24800" y2="74578"/>
                        <a14:foregroundMark x1="55467" y1="73956" x2="78600" y2="72533"/>
                        <a14:foregroundMark x1="82667" y1="35289" x2="98467" y2="74044"/>
                        <a14:foregroundMark x1="99200" y1="35111" x2="98800" y2="73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79912" y="6217850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Έλλειψη 6"/>
          <p:cNvSpPr/>
          <p:nvPr/>
        </p:nvSpPr>
        <p:spPr>
          <a:xfrm>
            <a:off x="6516216" y="2780928"/>
            <a:ext cx="1584176" cy="64807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8" name="Έλλειψη 7"/>
          <p:cNvSpPr/>
          <p:nvPr/>
        </p:nvSpPr>
        <p:spPr>
          <a:xfrm>
            <a:off x="4955882" y="3933056"/>
            <a:ext cx="1584176" cy="86409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cxnSp>
        <p:nvCxnSpPr>
          <p:cNvPr id="10" name="Ευθεία γραμμή σύνδεσης 9"/>
          <p:cNvCxnSpPr/>
          <p:nvPr/>
        </p:nvCxnSpPr>
        <p:spPr>
          <a:xfrm>
            <a:off x="2987824" y="2780928"/>
            <a:ext cx="1368152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εία γραμμή σύνδεσης 10"/>
          <p:cNvCxnSpPr/>
          <p:nvPr/>
        </p:nvCxnSpPr>
        <p:spPr>
          <a:xfrm flipH="1">
            <a:off x="3131840" y="2708920"/>
            <a:ext cx="936104" cy="7284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Ευθεία γραμμή σύνδεσης 13"/>
          <p:cNvCxnSpPr/>
          <p:nvPr/>
        </p:nvCxnSpPr>
        <p:spPr>
          <a:xfrm>
            <a:off x="1403648" y="4293096"/>
            <a:ext cx="1368152" cy="5040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Ευθεία γραμμή σύνδεσης 14"/>
          <p:cNvCxnSpPr/>
          <p:nvPr/>
        </p:nvCxnSpPr>
        <p:spPr>
          <a:xfrm flipV="1">
            <a:off x="1187624" y="4342307"/>
            <a:ext cx="1595393" cy="4548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27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>
                <a:solidFill>
                  <a:srgbClr val="075075"/>
                </a:solidFill>
              </a:rPr>
              <a:t>Τοποθέτηση κέρινου ομοιώματος </a:t>
            </a:r>
            <a:br>
              <a:rPr lang="el-GR" sz="4400" dirty="0">
                <a:solidFill>
                  <a:srgbClr val="075075"/>
                </a:solidFill>
              </a:rPr>
            </a:br>
            <a:r>
              <a:rPr lang="el-GR" sz="3600" b="0" dirty="0">
                <a:solidFill>
                  <a:srgbClr val="075075"/>
                </a:solidFill>
              </a:rPr>
              <a:t>(</a:t>
            </a:r>
            <a:r>
              <a:rPr lang="el-GR" sz="3600" b="0" dirty="0" smtClean="0">
                <a:solidFill>
                  <a:srgbClr val="075075"/>
                </a:solidFill>
              </a:rPr>
              <a:t>17 </a:t>
            </a:r>
            <a:r>
              <a:rPr lang="el-GR" sz="3600" b="0" dirty="0">
                <a:solidFill>
                  <a:srgbClr val="075075"/>
                </a:solidFill>
              </a:rPr>
              <a:t>από </a:t>
            </a:r>
            <a:r>
              <a:rPr lang="el-GR" sz="3600" b="0" dirty="0" smtClean="0">
                <a:solidFill>
                  <a:srgbClr val="075075"/>
                </a:solidFill>
              </a:rPr>
              <a:t>17)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7" cy="5040313"/>
          </a:xfr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83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47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0340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Υλικό αγωγού χύτευσης </a:t>
            </a:r>
            <a:r>
              <a:rPr lang="el-GR" sz="3200" b="0" dirty="0" smtClean="0">
                <a:solidFill>
                  <a:srgbClr val="075075"/>
                </a:solidFill>
              </a:rPr>
              <a:t>(2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20515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31640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78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8</a:t>
            </a:r>
            <a:r>
              <a:rPr lang="en-US" sz="2000" dirty="0" smtClean="0"/>
              <a:t>:</a:t>
            </a:r>
            <a:r>
              <a:rPr lang="el-GR" sz="2000" dirty="0" smtClean="0"/>
              <a:t> Τοποθέτηση αγωγών χύτευσης».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42807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82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770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</a:t>
            </a:r>
            <a:r>
              <a:rPr lang="el-GR" sz="2000" dirty="0"/>
              <a:t>Α., Δρούκας Β.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</a:t>
            </a:r>
            <a:r>
              <a:rPr lang="el-GR" sz="2000" dirty="0"/>
              <a:t>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Λομβαρδάς </a:t>
            </a:r>
            <a:r>
              <a:rPr lang="el-GR" sz="2000" dirty="0"/>
              <a:t>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78081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Υλικό αγωγού χύτευσης </a:t>
            </a:r>
            <a:r>
              <a:rPr lang="el-GR" sz="3200" b="0" dirty="0" smtClean="0">
                <a:solidFill>
                  <a:srgbClr val="075075"/>
                </a:solidFill>
              </a:rPr>
              <a:t>(3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70923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259632" y="6237312"/>
            <a:ext cx="6696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 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073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rgbClr val="075075"/>
                </a:solidFill>
              </a:rPr>
              <a:t>Υλικό αγωγού χύτευσης </a:t>
            </a:r>
            <a:r>
              <a:rPr lang="el-GR" sz="3200" b="0" dirty="0" smtClean="0">
                <a:solidFill>
                  <a:srgbClr val="075075"/>
                </a:solidFill>
              </a:rPr>
              <a:t>(4 </a:t>
            </a:r>
            <a:r>
              <a:rPr lang="el-GR" sz="3200" b="0" dirty="0">
                <a:solidFill>
                  <a:srgbClr val="075075"/>
                </a:solidFill>
              </a:rPr>
              <a:t>από </a:t>
            </a:r>
            <a:r>
              <a:rPr lang="el-GR" sz="3200" b="0" dirty="0" smtClean="0">
                <a:solidFill>
                  <a:srgbClr val="075075"/>
                </a:solidFill>
              </a:rPr>
              <a:t>5)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340768"/>
            <a:ext cx="3694785" cy="251655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740" y="2924944"/>
            <a:ext cx="4370919" cy="302071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395536" y="6165304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Αδάμ Α., Δρούκας Β. Στοιχεία ακινήτου οδοντικής προσθετικής. Εκδόσεις Παρισιάνος, Αθήνα 1981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97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147</TotalTime>
  <Words>2453</Words>
  <Application>Microsoft Office PowerPoint</Application>
  <PresentationFormat>Προβολή στην οθόνη (4:3)</PresentationFormat>
  <Paragraphs>332</Paragraphs>
  <Slides>75</Slides>
  <Notes>29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75</vt:i4>
      </vt:variant>
    </vt:vector>
  </HeadingPairs>
  <TitlesOfParts>
    <vt:vector size="77" baseType="lpstr">
      <vt:lpstr>OC_template_updated</vt:lpstr>
      <vt:lpstr>1_OC_template_updated</vt:lpstr>
      <vt:lpstr>Ακίνητη Προσθετική ΙI</vt:lpstr>
      <vt:lpstr>Αγωγός χύτευσης </vt:lpstr>
      <vt:lpstr>Χρησιμότητα των αγωγών χύτευσης </vt:lpstr>
      <vt:lpstr>Βασικός στόχος </vt:lpstr>
      <vt:lpstr>Στοιχεία μεγάλης σημασίας για την επιτυχία</vt:lpstr>
      <vt:lpstr>Υλικό αγωγού χύτευσης (1 από 5)</vt:lpstr>
      <vt:lpstr>Υλικό αγωγού χύτευσης (2 από 5)</vt:lpstr>
      <vt:lpstr>Υλικό αγωγού χύτευσης (3 από 5)</vt:lpstr>
      <vt:lpstr>Υλικό αγωγού χύτευσης (4 από 5)</vt:lpstr>
      <vt:lpstr>Υλικό αγωγού χύτευσης (5 από 5)</vt:lpstr>
      <vt:lpstr>Σχήμα αγωγού</vt:lpstr>
      <vt:lpstr>Μέγεθος αγωγού</vt:lpstr>
      <vt:lpstr>Μήκος αγωγού (1 από 2)</vt:lpstr>
      <vt:lpstr>Μήκος αγωγού (2 από 2)</vt:lpstr>
      <vt:lpstr>Διάμετρος αγωγού (1 από 4)</vt:lpstr>
      <vt:lpstr>Διάμετρος αγωγού (2 από 4)</vt:lpstr>
      <vt:lpstr>Διάμετρος αγωγού (3 από 4)</vt:lpstr>
      <vt:lpstr>Διάμετρος αγωγού (4 από 4)</vt:lpstr>
      <vt:lpstr>Αριθμός αγωγών</vt:lpstr>
      <vt:lpstr>Βοηθητικοί αγωγοί (1 από 3)</vt:lpstr>
      <vt:lpstr>Βοηθητικοί αγωγοί (2 από 3)</vt:lpstr>
      <vt:lpstr>Βοηθητικοί αγωγοί (3 από 3)</vt:lpstr>
      <vt:lpstr>Δεξαμενή μετάλλου (1 από 11)</vt:lpstr>
      <vt:lpstr>Δεξαμενή μετάλλου (2 από 11)</vt:lpstr>
      <vt:lpstr>Δεξαμενή μετάλλου (3 από 11)</vt:lpstr>
      <vt:lpstr>Δεξαμενή μετάλλου (4 από 11)</vt:lpstr>
      <vt:lpstr>Δεξαμενή μετάλλου (5 από 11)</vt:lpstr>
      <vt:lpstr>Δεξαμενή μετάλλου (6 από 11)</vt:lpstr>
      <vt:lpstr>Δεξαμενή μετάλλου (7 από 11)</vt:lpstr>
      <vt:lpstr>Δεξαμενή μετάλλου (8 από 11)</vt:lpstr>
      <vt:lpstr>Δεξαμενή μετάλλου (9 από 11)</vt:lpstr>
      <vt:lpstr>Δεξαμενή μετάλλου (10 από 11)</vt:lpstr>
      <vt:lpstr>Δεξαμενή μετάλλου (11 από 11)</vt:lpstr>
      <vt:lpstr>Αεραγωγός ή αγωγός απαέρωσης (1 από 9)</vt:lpstr>
      <vt:lpstr>Αεραγωγός ή αγωγός απαέρωσης (2 από 9)</vt:lpstr>
      <vt:lpstr>Αεραγωγός ή αγωγός απαέρωσης (3 από 9)</vt:lpstr>
      <vt:lpstr>Αεραγωγός ή αγωγός απαέρωσης (4 από 9)</vt:lpstr>
      <vt:lpstr>Αεραγωγός ή αγωγός απαέρωσης (5 από 9)</vt:lpstr>
      <vt:lpstr>Αεραγωγός ή αγωγός απαέρωσης (6 από 9)</vt:lpstr>
      <vt:lpstr>Αεραγωγός ή αγωγός απαέρωσης (7 από 9)</vt:lpstr>
      <vt:lpstr>Αεραγωγός ή αγωγός απαέρωσης (8 από 9)</vt:lpstr>
      <vt:lpstr>Αεραγωγός ή αγωγός απαέρωσης (9 από 9)</vt:lpstr>
      <vt:lpstr>Σημείο σύνδεσης του αγωγού με το κέρινο ομοίωμα</vt:lpstr>
      <vt:lpstr>Σημείο σύνδεσης (1 από 6)</vt:lpstr>
      <vt:lpstr>Σημείο σύνδεσης (2 από 6)</vt:lpstr>
      <vt:lpstr>Σημείο σύνδεσης (3 από 6)</vt:lpstr>
      <vt:lpstr>Σημείο σύνδεσης (4 από 6)</vt:lpstr>
      <vt:lpstr>Σημείο σύνδεσης (5 από 6)</vt:lpstr>
      <vt:lpstr>Σημείο σύνδεσης (6 από 6)</vt:lpstr>
      <vt:lpstr>Τοποθέτηση του κέρινου ομοιώματος στο δακτύλιο πυράκτωσης</vt:lpstr>
      <vt:lpstr>Τοποθέτηση κέρινου ομοιώματος  (1 από 17)</vt:lpstr>
      <vt:lpstr>Τοποθέτηση κέρινου ομοιώματος  (2 από 17)</vt:lpstr>
      <vt:lpstr>Τοποθέτηση κέρινου ομοιώματος  (3 από 17)</vt:lpstr>
      <vt:lpstr>Τοποθέτηση κέρινου ομοιώματος  (4 από 17)</vt:lpstr>
      <vt:lpstr>Τοποθέτηση κέρινου ομοιώματος  (5 από 17)</vt:lpstr>
      <vt:lpstr>Τοποθέτηση κέρινου ομοιώματος  (6 από 17)</vt:lpstr>
      <vt:lpstr>Τοποθέτηση κέρινου ομοιώματος  (7 από 17)</vt:lpstr>
      <vt:lpstr>Τοποθέτηση κέρινου ομοιώματος  (8 από 17)</vt:lpstr>
      <vt:lpstr>Τοποθέτηση κέρινου ομοιώματος  (9 από 17)</vt:lpstr>
      <vt:lpstr>Τοποθέτηση κέρινου ομοιώματος  (10 από 17)</vt:lpstr>
      <vt:lpstr>Τοποθέτηση κέρινου ομοιώματος  (11 από 17)</vt:lpstr>
      <vt:lpstr>Τοποθέτηση κέρινου ομοιώματος  (12 από 17)</vt:lpstr>
      <vt:lpstr>Τοποθέτηση κέρινου ομοιώματος  (13 από 17)</vt:lpstr>
      <vt:lpstr>Τοποθέτηση κέρινου ομοιώματος  (14 από 17)</vt:lpstr>
      <vt:lpstr>Τοποθέτηση κέρινου ομοιώματος  (15 από 17)</vt:lpstr>
      <vt:lpstr>Τοποθέτηση κέρινου ομοιώματος  (16 από 17)</vt:lpstr>
      <vt:lpstr>Τοποθέτηση κέρινου ομοιώματος  (17 από 17)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ΙI</dc:title>
  <dc:creator>opencourses@teiath.gr</dc:creator>
  <cp:lastModifiedBy>fkaram2</cp:lastModifiedBy>
  <cp:revision>25</cp:revision>
  <dcterms:created xsi:type="dcterms:W3CDTF">2014-01-17T07:51:06Z</dcterms:created>
  <dcterms:modified xsi:type="dcterms:W3CDTF">2015-07-06T08:39:13Z</dcterms:modified>
</cp:coreProperties>
</file>