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2" r:id="rId19"/>
    <p:sldId id="273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8E7"/>
    <a:srgbClr val="820000"/>
    <a:srgbClr val="A6BDBF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7" autoAdjust="0"/>
    <p:restoredTop sz="86400" autoAdjust="0"/>
  </p:normalViewPr>
  <p:slideViewPr>
    <p:cSldViewPr>
      <p:cViewPr varScale="1">
        <p:scale>
          <a:sx n="97" d="100"/>
          <a:sy n="97" d="100"/>
        </p:scale>
        <p:origin x="-19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3B4AC-42EF-49EB-AEAC-7A8E0C90AE7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7B3A0-6E48-4D8D-A2E2-FB924ACA539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7DFD3-16BB-411B-B553-7024916BCD1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D7990-2494-4023-81DD-A1B066E5E98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79A2D-CB9A-4F28-ABD0-E1C8B85EF6BE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5BB80-EBAD-4BD0-B4D2-4EEDF47BA3D2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1B6E0-AE0F-483E-97A1-6EB69C4CC25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29188-CCF4-40B4-BC9F-C85B4B25452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D877B2-0FC1-464F-ADA1-6B40C0729EA2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6B80F-709B-446C-B751-B57713152DB2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28C180-8622-43A4-B6D9-E0C40692A9F9}" type="datetime1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B0773-AEF3-42F0-BD67-7212A8C60B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7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0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5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7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4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3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6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4F8E7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4F8E7"/>
              </a:gs>
              <a:gs pos="91000">
                <a:srgbClr val="F4F8E7"/>
              </a:gs>
              <a:gs pos="100000">
                <a:srgbClr val="F4F8E7">
                  <a:alpha val="14000"/>
                </a:srgbClr>
              </a:gs>
            </a:gsLst>
            <a:lin ang="5400000" scaled="1"/>
          </a:gra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DEAED-5A62-4300-B443-CDF0BCCCBBD0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4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5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4A91-F0AD-49F2-9EB5-AF10614CBCC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48327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AC6578-5B90-4B3E-80D4-08FB85AD33F6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432924-B9EE-49F0-AD14-5F88A4B61BCB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B668D0-FD6E-4E4D-ACA4-161D279925DE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4785C-0241-48B9-B519-920C52D151D6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B4422-AC22-4CF2-BC3A-6EE3E0493C7F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404C45-7936-447D-A183-635C9EEC466B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C8285C-E4A7-4E30-BD5D-AC9A0C2C2E82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B1C6D3-62F4-4BEA-B83C-09D690F56E5B}" type="datetime1">
              <a:rPr lang="en-US" smtClean="0"/>
              <a:pPr>
                <a:defRPr/>
              </a:pPr>
              <a:t>3/20/2015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5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96944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Συστήματα Θεματικής Πρόσβασης (Θ)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1511" y="3096543"/>
            <a:ext cx="8220978" cy="1752600"/>
          </a:xfrm>
        </p:spPr>
        <p:txBody>
          <a:bodyPr>
            <a:noAutofit/>
          </a:bodyPr>
          <a:lstStyle/>
          <a:p>
            <a:r>
              <a:rPr lang="el-GR" sz="2700" b="1" dirty="0" smtClean="0"/>
              <a:t>Ενότητα 3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/>
              <a:t>Θεματική Πρόσβαση</a:t>
            </a:r>
            <a:endParaRPr lang="en-US" sz="2700" dirty="0" smtClean="0"/>
          </a:p>
          <a:p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Δάφνη Κυριάκη-Μάνεση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Βιβλιοθηκονομίας</a:t>
            </a:r>
            <a:r>
              <a:rPr lang="en-US" sz="2400" dirty="0"/>
              <a:t> </a:t>
            </a:r>
            <a:r>
              <a:rPr lang="el-GR" sz="2400" dirty="0"/>
              <a:t>και Συστημάτων Πληροφόρησης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6514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Στάδια θεματικής ανάλυσης</a:t>
            </a:r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Προσδιορισμός θέματος</a:t>
            </a:r>
          </a:p>
          <a:p>
            <a:pPr lvl="1"/>
            <a:r>
              <a:rPr lang="el-GR" dirty="0"/>
              <a:t>Τι είναι</a:t>
            </a:r>
          </a:p>
          <a:p>
            <a:pPr lvl="1"/>
            <a:r>
              <a:rPr lang="el-GR" dirty="0"/>
              <a:t>Γιατί είναι</a:t>
            </a:r>
          </a:p>
          <a:p>
            <a:pPr lvl="1"/>
            <a:r>
              <a:rPr lang="el-GR" dirty="0"/>
              <a:t>Περί τίνος πρόκειται</a:t>
            </a:r>
          </a:p>
          <a:p>
            <a:r>
              <a:rPr lang="el-GR" dirty="0"/>
              <a:t>Απόδοση του θέματος με λέξεις</a:t>
            </a:r>
          </a:p>
          <a:p>
            <a:pPr lvl="1"/>
            <a:r>
              <a:rPr lang="el-GR" dirty="0"/>
              <a:t>Απάντηση των ερωτήσεων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B028-888A-4342-9F59-CF076E8A36DE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Θεωρίες θεματικής επεξεργασίας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Wilson (1968</a:t>
            </a:r>
            <a:r>
              <a:rPr lang="en-US" sz="2200" dirty="0" smtClean="0"/>
              <a:t>) </a:t>
            </a:r>
            <a:endParaRPr lang="el-GR" sz="2200" dirty="0" smtClean="0"/>
          </a:p>
          <a:p>
            <a:pPr lvl="1"/>
            <a:r>
              <a:rPr lang="el-GR" sz="2000" dirty="0" smtClean="0"/>
              <a:t>Σκοπός του συγγραφέα και βαρύτητα των θεμάτων – </a:t>
            </a:r>
          </a:p>
          <a:p>
            <a:pPr lvl="1"/>
            <a:r>
              <a:rPr lang="el-GR" sz="2000" dirty="0" smtClean="0"/>
              <a:t>Ομαδοποίηση εννοιών – </a:t>
            </a:r>
          </a:p>
          <a:p>
            <a:pPr lvl="1"/>
            <a:r>
              <a:rPr lang="el-GR" sz="2000" dirty="0" smtClean="0"/>
              <a:t>Κανόνες επιλογής θεμάτων</a:t>
            </a:r>
          </a:p>
          <a:p>
            <a:pPr lvl="0"/>
            <a:r>
              <a:rPr lang="el-GR" sz="2200" b="1" dirty="0"/>
              <a:t>Birger Hjørland </a:t>
            </a:r>
            <a:r>
              <a:rPr lang="el-GR" sz="2200" b="1" dirty="0" smtClean="0"/>
              <a:t>(2001)</a:t>
            </a:r>
            <a:r>
              <a:rPr lang="el-GR" sz="2200" b="1" dirty="0"/>
              <a:t> </a:t>
            </a:r>
            <a:endParaRPr lang="el-GR" sz="2200" b="1" dirty="0" smtClean="0"/>
          </a:p>
          <a:p>
            <a:pPr lvl="1"/>
            <a:r>
              <a:rPr lang="el-GR" sz="2000" dirty="0" smtClean="0"/>
              <a:t>Θέμα </a:t>
            </a:r>
            <a:r>
              <a:rPr lang="el-GR" sz="2000" dirty="0"/>
              <a:t>(αντικείμενο, αντικείμενο συζήτησης)</a:t>
            </a:r>
          </a:p>
          <a:p>
            <a:pPr lvl="1"/>
            <a:r>
              <a:rPr lang="el-GR" sz="2000" dirty="0"/>
              <a:t>«Περί τίνος  πρόκειται;»</a:t>
            </a:r>
          </a:p>
          <a:p>
            <a:pPr lvl="1"/>
            <a:r>
              <a:rPr lang="el-GR" sz="2000" dirty="0"/>
              <a:t>Ζήτημα (ζητούμενο, ζήτημα/σχόλιο)</a:t>
            </a:r>
          </a:p>
          <a:p>
            <a:pPr lvl="1"/>
            <a:r>
              <a:rPr lang="el-GR" sz="2000" dirty="0"/>
              <a:t>Υπόθεση (κεντρική υπόθεση του έργου)</a:t>
            </a:r>
          </a:p>
          <a:p>
            <a:pPr lvl="1"/>
            <a:r>
              <a:rPr lang="el-GR" sz="2000" dirty="0"/>
              <a:t>Περιοχή (περιοχή γνώσης, επιστημονική περιοχή)</a:t>
            </a:r>
          </a:p>
          <a:p>
            <a:pPr lvl="1"/>
            <a:r>
              <a:rPr lang="el-GR" sz="2000" dirty="0"/>
              <a:t>Πεδίο (πληροφοριακό πεδίο, γνωστικό πεδίο, ερευνητικό πεδίο)</a:t>
            </a:r>
          </a:p>
          <a:p>
            <a:pPr lvl="1"/>
            <a:r>
              <a:rPr lang="el-GR" sz="2000" dirty="0"/>
              <a:t>Περιεχόμενο</a:t>
            </a:r>
          </a:p>
          <a:p>
            <a:pPr lvl="1"/>
            <a:r>
              <a:rPr lang="el-GR" sz="2000" dirty="0"/>
              <a:t>Πληροφορία</a:t>
            </a:r>
          </a:p>
          <a:p>
            <a:pPr lvl="1"/>
            <a:r>
              <a:rPr lang="el-GR" sz="2000" dirty="0"/>
              <a:t>Άλλους σχετικούς όρους όπως επιστήμη και έννοια</a:t>
            </a:r>
          </a:p>
          <a:p>
            <a:endParaRPr lang="en-US" sz="2200" dirty="0" smtClean="0"/>
          </a:p>
          <a:p>
            <a:endParaRPr lang="el-GR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2095-FC09-48ED-8635-29232688293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12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72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 smtClean="0"/>
              <a:t>2014. 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«Συστήματα Θεματικής </a:t>
            </a:r>
            <a:r>
              <a:rPr lang="el-GR" sz="2000" dirty="0" smtClean="0"/>
              <a:t>Πρόσβασης (Θ). </a:t>
            </a:r>
            <a:r>
              <a:rPr lang="el-GR" sz="2000" dirty="0"/>
              <a:t>Ενότητα 3:</a:t>
            </a:r>
            <a:r>
              <a:rPr lang="en-US" sz="2000" dirty="0"/>
              <a:t> </a:t>
            </a:r>
            <a:r>
              <a:rPr lang="el-GR" sz="2000" dirty="0"/>
              <a:t>Θεματική </a:t>
            </a:r>
            <a:r>
              <a:rPr lang="el-GR" sz="2000" dirty="0" smtClean="0"/>
              <a:t>Πρόσβαση».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294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5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778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- Θέση περιεχομένου" descr="Εικόνα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7299" y="1525800"/>
            <a:ext cx="6089401" cy="4382662"/>
          </a:xfr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Σύστημα θεματικής </a:t>
            </a:r>
            <a:r>
              <a:rPr lang="el-GR" sz="4000" dirty="0" smtClean="0"/>
              <a:t>πρόσβασης 1</a:t>
            </a:r>
            <a:endParaRPr lang="en-US" sz="40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038D-067F-4A0D-AF56-DD8C011383D2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Σύστημα </a:t>
            </a:r>
            <a:r>
              <a:rPr lang="el-GR" dirty="0" smtClean="0"/>
              <a:t>θεματικής πρόσβασης 2</a:t>
            </a:r>
            <a:endParaRPr lang="en-US" dirty="0"/>
          </a:p>
        </p:txBody>
      </p:sp>
      <p:pic>
        <p:nvPicPr>
          <p:cNvPr id="13" name="12 - Θέση περιεχομένου" descr="Εικόνα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31498" y="1601994"/>
            <a:ext cx="5681003" cy="4230275"/>
          </a:xfr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5677-21F7-4E40-B406-DD8602A2C23D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Χρησιμότητα της θεματικής πρόσβασης</a:t>
            </a:r>
            <a:endParaRPr lang="en-US" sz="40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dirty="0"/>
              <a:t>Πρόσβαση σε τεκμήρια που δεν ξέρουμε ότι υπάρχουν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Πρόσβαση σε νοηματικές ενότητες τεκμηρίων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Πρόσβαση σε έννοιες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Προώθηση της έρευνας και της γνώσης</a:t>
            </a:r>
          </a:p>
          <a:p>
            <a:pPr>
              <a:lnSpc>
                <a:spcPct val="90000"/>
              </a:lnSpc>
            </a:pPr>
            <a:r>
              <a:rPr lang="el-GR" sz="2800" dirty="0"/>
              <a:t>Δυνατότητα σύνθεσης θεματικών εννοιών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F6C2-5E5C-4D11-862E-0DD5C312587A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Βιβλιογραφικός έλεγχος και θεματική πρόσβαση στο τεκμήριο</a:t>
            </a:r>
            <a:endParaRPr lang="en-US" sz="3600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Το </a:t>
            </a:r>
            <a:r>
              <a:rPr lang="el-GR" sz="2800" dirty="0"/>
              <a:t>νοηματικό περιεχόμενο του τεκμηρίου παραμένει το ίδιο ανεξάρτητα από τη φυσική του μορφή πχ Ο κώδικας ντα Βίντσι (βιβλίο, ταινία, ηχογραφημένο βιβλίο)</a:t>
            </a:r>
            <a:endParaRPr lang="en-US" sz="2800" dirty="0"/>
          </a:p>
          <a:p>
            <a:r>
              <a:rPr lang="el-GR" sz="2800" dirty="0"/>
              <a:t>Το ζητούμενο παραμένει η πρόσβαση στο νοηματικό περιεχόμενο του τεκμηρίου</a:t>
            </a:r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29CD-1763-4440-80CB-B1B2E45F11D9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554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Ο Βιβλιογραφικός έλεγχος συνίσταται στο:</a:t>
            </a:r>
            <a:endParaRPr lang="en-US" sz="40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Προσδιορισμό όλων των διαθέσιμων τεκμηρίων σε οιαδήποτε μορφή</a:t>
            </a:r>
          </a:p>
          <a:p>
            <a:r>
              <a:rPr lang="el-GR" sz="2400" dirty="0"/>
              <a:t>Στο προσδιορισμό έργων μέσα σε ευρύτερα τεκμήρια (άρθρα σε περιοδικά, κεφάλαια βιβλίων, ανακοινώσεις σε πρακτικά συνεδρίων, κλπ)</a:t>
            </a:r>
          </a:p>
          <a:p>
            <a:r>
              <a:rPr lang="el-GR" sz="2400" dirty="0" smtClean="0"/>
              <a:t>Δημιουργία </a:t>
            </a:r>
            <a:r>
              <a:rPr lang="el-GR" sz="2400" dirty="0"/>
              <a:t>σημείων πρόσβασης στα τεκμήρια (συγγραφέα, τίτλο, θέμα, κλπ) </a:t>
            </a:r>
            <a:endParaRPr lang="en-US" sz="2400" dirty="0" smtClean="0"/>
          </a:p>
          <a:p>
            <a:pPr lvl="0"/>
            <a:r>
              <a:rPr lang="el-GR" sz="2400" dirty="0" smtClean="0"/>
              <a:t>Στην </a:t>
            </a:r>
            <a:r>
              <a:rPr lang="el-GR" sz="2400" dirty="0"/>
              <a:t>ενιαία αποτύπωση θεμάτων που αντικατοπτρίζουν το κοινό νοηματικό τους περιεχόμενο και </a:t>
            </a:r>
            <a:r>
              <a:rPr lang="el-GR" sz="2400" dirty="0" smtClean="0"/>
              <a:t>αποτελούν </a:t>
            </a:r>
            <a:r>
              <a:rPr lang="el-GR" sz="2400" dirty="0"/>
              <a:t>το σημείο σύνδεσης των ομοειδών αυτών τεκμηρίων</a:t>
            </a:r>
          </a:p>
          <a:p>
            <a:endParaRPr lang="el-GR" sz="2400" dirty="0"/>
          </a:p>
          <a:p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2B16-EF38-43A6-8790-309B43C8950F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Θεματική επεξεργασία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Πληθώρα πληροφοριών</a:t>
            </a:r>
          </a:p>
          <a:p>
            <a:r>
              <a:rPr lang="el-GR" sz="2800" dirty="0" smtClean="0"/>
              <a:t>Χρόνος</a:t>
            </a:r>
          </a:p>
          <a:p>
            <a:r>
              <a:rPr lang="el-GR" sz="2800" dirty="0" smtClean="0"/>
              <a:t>Κόστος</a:t>
            </a:r>
          </a:p>
          <a:p>
            <a:r>
              <a:rPr lang="el-GR" sz="2800" dirty="0" smtClean="0"/>
              <a:t>Ειδίκευση</a:t>
            </a:r>
          </a:p>
          <a:p>
            <a:r>
              <a:rPr lang="el-GR" sz="2800" dirty="0" smtClean="0"/>
              <a:t>Τεχνολογία</a:t>
            </a:r>
            <a:endParaRPr lang="el-G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2095-FC09-48ED-8635-29232688293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Θεματική </a:t>
            </a:r>
            <a:r>
              <a:rPr lang="el-GR" dirty="0" smtClean="0"/>
              <a:t>επεξεργασία 2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Διαδικασία προσδιορισμού του νοηματικού περιεχομένου ενός τεκμηρίου και η απόδοση του μέσω ενός ελεγχόμενου λεξιλογίου ονομάζεται θεματική ανάλυση</a:t>
            </a:r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959A-D0B5-4135-B828-8CBCFFDD400A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Εγγραφή</a:t>
            </a:r>
            <a:endParaRPr lang="el-GR" dirty="0"/>
          </a:p>
        </p:txBody>
      </p:sp>
      <p:graphicFrame>
        <p:nvGraphicFramePr>
          <p:cNvPr id="109735" name="Group 167" descr="πίνακας εγγραφή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15405"/>
              </p:ext>
            </p:extLst>
          </p:nvPr>
        </p:nvGraphicFramePr>
        <p:xfrm>
          <a:off x="125760" y="76200"/>
          <a:ext cx="8892481" cy="6705600"/>
        </p:xfrm>
        <a:graphic>
          <a:graphicData uri="http://schemas.openxmlformats.org/drawingml/2006/table">
            <a:tbl>
              <a:tblPr firstRow="1"/>
              <a:tblGrid>
                <a:gridCol w="1600956"/>
                <a:gridCol w="1333872"/>
                <a:gridCol w="889248"/>
                <a:gridCol w="1333872"/>
                <a:gridCol w="1304516"/>
                <a:gridCol w="296439"/>
                <a:gridCol w="889248"/>
                <a:gridCol w="1244330"/>
              </a:tblGrid>
              <a:tr h="4817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Εγγραφή 10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Μονογραφία</a:t>
                      </a: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/>
                      </a:r>
                      <a:b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Γλωσσικό υλικό, έντυπο</a:t>
                      </a: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  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Κύριος Κατάλογος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8178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Ταυτότητα Εγγραφής: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030334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8178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Τίτλος: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Οργάνωσε τη βιβλιοθήκη σου : ένας πρακτικός οδηγός για την οργάνωση λαϊκών, παιδικών, σχολικών, ιδιωτικών βιβλιοθηκών / Κυρ. Ντελόπουλος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0111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Συγγραφέας: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Ντελόπουλος, Κυριάκος, 1933- (070)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0111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Έκδοση: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2η ανατύπωση 2002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0259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Δημοσίευση: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Αθήνα : Gutenberg, 1987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8178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Φυσική Περιγραφή: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190 σ. : εικ. ; 24 εκ.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0111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Σειρές: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(Βιβλία για το βιβλίο)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0111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ISBN: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960-01-0939-7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27531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Θέματα: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Classification, Dewey decimal </a:t>
                      </a:r>
                      <a:b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Καταλογογράφηση, Περιγραφική </a:t>
                      </a:r>
                      <a:b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Descriptive cataloging </a:t>
                      </a:r>
                      <a:b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Βιβλιοθήκες--Διοίκηση και οργάνωση </a:t>
                      </a:r>
                      <a:b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Library administration </a:t>
                      </a:r>
                      <a:b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Ταξινομικό δεκαδικό σύστημα Dewey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0259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DDC Ταξινόμηση: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025.1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81784">
                <a:tc rowSpan="4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Αντίτυπα: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Αριθμός Εισαγωγής: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Συλλογή: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Ταξιθετικό Σύμβολο: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Στοιχεία Μέρους: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Δανείζεται: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Κατάσταση: 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</a:tr>
              <a:tr h="28340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66663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01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025.1 ΝΤΕ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Ναι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Διαθέσιμο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</a:tr>
              <a:tr h="28340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60908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01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025.1 ΝΤΕ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Ναι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Διαθέσιμο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</a:tr>
              <a:tr h="28340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19207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01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025.1 ΝΤΕ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Ναι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Διαθέσιμο</a:t>
                      </a:r>
                      <a:endParaRPr kumimoji="1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8E7"/>
                    </a:solidFill>
                  </a:tcPr>
                </a:tc>
              </a:tr>
            </a:tbl>
          </a:graphicData>
        </a:graphic>
      </p:graphicFrame>
      <p:sp>
        <p:nvSpPr>
          <p:cNvPr id="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48066-2186-4EB4-ABE5-2B3338D3FBA5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6d24c13365a421391bcdfbd3f4c666c54336b"/>
  <p:tag name="ARTICULATE_PROJECT_OPEN" val="0"/>
  <p:tag name="ISPRING_RESOURCE_PATHS_HASH_PRESENTER" val="ab4fa975fc131556948fd71a57c6b3634dfa3e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1022</Words>
  <Application>Microsoft Office PowerPoint</Application>
  <PresentationFormat>On-screen Show (4:3)</PresentationFormat>
  <Paragraphs>180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OC_template_updated</vt:lpstr>
      <vt:lpstr>1_OC_template_updated</vt:lpstr>
      <vt:lpstr>Συστήματα Θεματικής Πρόσβασης (Θ)</vt:lpstr>
      <vt:lpstr>Σύστημα θεματικής πρόσβασης 1</vt:lpstr>
      <vt:lpstr>Σύστημα θεματικής πρόσβασης 2</vt:lpstr>
      <vt:lpstr>Χρησιμότητα της θεματικής πρόσβασης</vt:lpstr>
      <vt:lpstr>Βιβλιογραφικός έλεγχος και θεματική πρόσβαση στο τεκμήριο</vt:lpstr>
      <vt:lpstr>Ο Βιβλιογραφικός έλεγχος συνίσταται στο:</vt:lpstr>
      <vt:lpstr>Θεματική επεξεργασία 1</vt:lpstr>
      <vt:lpstr>Θεματική επεξεργασία 2</vt:lpstr>
      <vt:lpstr>Εγγραφή</vt:lpstr>
      <vt:lpstr>Στάδια θεματικής ανάλυσης</vt:lpstr>
      <vt:lpstr>Θεωρίες θεματικής επεξεργασίας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27</cp:revision>
  <dcterms:created xsi:type="dcterms:W3CDTF">2013-03-04T13:35:19Z</dcterms:created>
  <dcterms:modified xsi:type="dcterms:W3CDTF">2015-03-20T10:07:31Z</dcterms:modified>
</cp:coreProperties>
</file>