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7" r:id="rId2"/>
    <p:sldMasterId id="2147483709" r:id="rId3"/>
    <p:sldMasterId id="2147483720" r:id="rId4"/>
  </p:sldMasterIdLst>
  <p:notesMasterIdLst>
    <p:notesMasterId r:id="rId22"/>
  </p:notesMasterIdLst>
  <p:handoutMasterIdLst>
    <p:handoutMasterId r:id="rId23"/>
  </p:handoutMasterIdLst>
  <p:sldIdLst>
    <p:sldId id="256" r:id="rId5"/>
    <p:sldId id="283" r:id="rId6"/>
    <p:sldId id="295" r:id="rId7"/>
    <p:sldId id="302" r:id="rId8"/>
    <p:sldId id="299" r:id="rId9"/>
    <p:sldId id="294" r:id="rId10"/>
    <p:sldId id="297" r:id="rId11"/>
    <p:sldId id="304" r:id="rId12"/>
    <p:sldId id="305" r:id="rId13"/>
    <p:sldId id="306" r:id="rId14"/>
    <p:sldId id="257" r:id="rId15"/>
    <p:sldId id="267" r:id="rId16"/>
    <p:sldId id="269" r:id="rId17"/>
    <p:sldId id="276" r:id="rId18"/>
    <p:sldId id="277" r:id="rId19"/>
    <p:sldId id="271" r:id="rId20"/>
    <p:sldId id="274" r:id="rId21"/>
  </p:sldIdLst>
  <p:sldSz cx="9144000" cy="6858000" type="screen4x3"/>
  <p:notesSz cx="7104063" cy="10234613"/>
  <p:custDataLst>
    <p:tags r:id="rId24"/>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A82"/>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5" autoAdjust="0"/>
    <p:restoredTop sz="94660"/>
  </p:normalViewPr>
  <p:slideViewPr>
    <p:cSldViewPr>
      <p:cViewPr varScale="1">
        <p:scale>
          <a:sx n="107" d="100"/>
          <a:sy n="107" d="100"/>
        </p:scale>
        <p:origin x="-1824"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gs" Target="tags/tag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6/8/2015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6/8/2015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10</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11</a:t>
            </a:fld>
            <a:endParaRPr lang="el-GR">
              <a:solidFill>
                <a:prstClr val="black"/>
              </a:solidFill>
            </a:endParaRPr>
          </a:p>
        </p:txBody>
      </p:sp>
    </p:spTree>
    <p:extLst>
      <p:ext uri="{BB962C8B-B14F-4D97-AF65-F5344CB8AC3E}">
        <p14:creationId xmlns:p14="http://schemas.microsoft.com/office/powerpoint/2010/main" val="274972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12</a:t>
            </a:fld>
            <a:endParaRPr lang="el-GR">
              <a:solidFill>
                <a:prstClr val="black"/>
              </a:solidFill>
            </a:endParaRPr>
          </a:p>
        </p:txBody>
      </p:sp>
    </p:spTree>
    <p:extLst>
      <p:ext uri="{BB962C8B-B14F-4D97-AF65-F5344CB8AC3E}">
        <p14:creationId xmlns:p14="http://schemas.microsoft.com/office/powerpoint/2010/main" val="1537509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13</a:t>
            </a:fld>
            <a:endParaRPr lang="el-GR">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15</a:t>
            </a:fld>
            <a:endParaRPr lang="el-GR">
              <a:solidFill>
                <a:prstClr val="black"/>
              </a:solidFill>
            </a:endParaRPr>
          </a:p>
        </p:txBody>
      </p:sp>
    </p:spTree>
    <p:extLst>
      <p:ext uri="{BB962C8B-B14F-4D97-AF65-F5344CB8AC3E}">
        <p14:creationId xmlns:p14="http://schemas.microsoft.com/office/powerpoint/2010/main" val="4075370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16</a:t>
            </a:fld>
            <a:endParaRPr lang="el-GR">
              <a:solidFill>
                <a:prstClr val="black"/>
              </a:solidFill>
            </a:endParaRPr>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Kλικ για επεξεργασία του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Προσαρμοσμένη διάταξ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Kλικ για επεξεργασία του τίτλου</a:t>
            </a:r>
            <a:endParaRPr lang="el-GR"/>
          </a:p>
        </p:txBody>
      </p:sp>
      <p:sp>
        <p:nvSpPr>
          <p:cNvPr id="3" name="Θέση ημερομηνίας 2"/>
          <p:cNvSpPr>
            <a:spLocks noGrp="1"/>
          </p:cNvSpPr>
          <p:nvPr>
            <p:ph type="dt" sz="half" idx="10"/>
          </p:nvPr>
        </p:nvSpPr>
        <p:spPr/>
        <p:txBody>
          <a:bodyPr/>
          <a:lstStyle/>
          <a:p>
            <a:pPr>
              <a:defRPr/>
            </a:pPr>
            <a:endParaRPr lang="el-GR"/>
          </a:p>
        </p:txBody>
      </p:sp>
      <p:sp>
        <p:nvSpPr>
          <p:cNvPr id="4" name="Θέση υποσέλιδου 3"/>
          <p:cNvSpPr>
            <a:spLocks noGrp="1"/>
          </p:cNvSpPr>
          <p:nvPr>
            <p:ph type="ftr" sz="quarter" idx="11"/>
          </p:nvPr>
        </p:nvSpPr>
        <p:spPr/>
        <p:txBody>
          <a:bodyPr/>
          <a:lstStyle/>
          <a:p>
            <a:pPr>
              <a:defRPr/>
            </a:pPr>
            <a:endParaRPr lang="el-GR"/>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22934702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Κενή">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l-GR"/>
          </a:p>
        </p:txBody>
      </p:sp>
      <p:sp>
        <p:nvSpPr>
          <p:cNvPr id="3" name="Rectangle 5"/>
          <p:cNvSpPr>
            <a:spLocks noGrp="1" noChangeArrowheads="1"/>
          </p:cNvSpPr>
          <p:nvPr>
            <p:ph type="ftr" sz="quarter" idx="11"/>
          </p:nvPr>
        </p:nvSpPr>
        <p:spPr>
          <a:ln/>
        </p:spPr>
        <p:txBody>
          <a:bodyPr/>
          <a:lstStyle>
            <a:lvl1pPr>
              <a:defRPr/>
            </a:lvl1pPr>
          </a:lstStyle>
          <a:p>
            <a:pPr>
              <a:defRPr/>
            </a:pPr>
            <a:endParaRPr lang="el-GR"/>
          </a:p>
        </p:txBody>
      </p:sp>
      <p:sp>
        <p:nvSpPr>
          <p:cNvPr id="4" name="Rectangle 6"/>
          <p:cNvSpPr>
            <a:spLocks noGrp="1" noChangeArrowheads="1"/>
          </p:cNvSpPr>
          <p:nvPr>
            <p:ph type="sldNum" sz="quarter" idx="12"/>
          </p:nvPr>
        </p:nvSpPr>
        <p:spPr>
          <a:ln/>
        </p:spPr>
        <p:txBody>
          <a:bodyPr/>
          <a:lstStyle>
            <a:lvl1pPr>
              <a:defRPr/>
            </a:lvl1pPr>
          </a:lstStyle>
          <a:p>
            <a:pPr>
              <a:defRPr/>
            </a:pPr>
            <a:fld id="{4FB32136-FEB4-4B28-87D2-DD408BBDFC3C}" type="slidenum">
              <a:rPr lang="el-GR"/>
              <a:pPr>
                <a:defRPr/>
              </a:pPr>
              <a:t>‹#›</a:t>
            </a:fld>
            <a:endParaRPr lang="el-GR"/>
          </a:p>
        </p:txBody>
      </p:sp>
    </p:spTree>
    <p:extLst>
      <p:ext uri="{BB962C8B-B14F-4D97-AF65-F5344CB8AC3E}">
        <p14:creationId xmlns:p14="http://schemas.microsoft.com/office/powerpoint/2010/main" val="28687168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p>
            <a:fld id="{07D5358A-A607-4A5D-BC1E-0B7C4621E5F8}" type="datetimeFigureOut">
              <a:rPr lang="el-GR" smtClean="0"/>
              <a:pPr/>
              <a:t>6/8/2015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5E0D945C-B89D-44C9-A771-6B6FE5176D12}" type="slidenum">
              <a:rPr lang="el-GR" smtClean="0"/>
              <a:pPr/>
              <a:t>‹#›</a:t>
            </a:fld>
            <a:endParaRPr lang="el-GR"/>
          </a:p>
        </p:txBody>
      </p:sp>
    </p:spTree>
    <p:extLst>
      <p:ext uri="{BB962C8B-B14F-4D97-AF65-F5344CB8AC3E}">
        <p14:creationId xmlns:p14="http://schemas.microsoft.com/office/powerpoint/2010/main" val="40832485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07D5358A-A607-4A5D-BC1E-0B7C4621E5F8}" type="datetimeFigureOut">
              <a:rPr lang="el-GR" smtClean="0"/>
              <a:pPr/>
              <a:t>6/8/2015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5E0D945C-B89D-44C9-A771-6B6FE5176D12}" type="slidenum">
              <a:rPr lang="el-GR" smtClean="0"/>
              <a:pPr/>
              <a:t>‹#›</a:t>
            </a:fld>
            <a:endParaRPr lang="el-GR"/>
          </a:p>
        </p:txBody>
      </p:sp>
    </p:spTree>
    <p:extLst>
      <p:ext uri="{BB962C8B-B14F-4D97-AF65-F5344CB8AC3E}">
        <p14:creationId xmlns:p14="http://schemas.microsoft.com/office/powerpoint/2010/main" val="9312224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fld id="{07D5358A-A607-4A5D-BC1E-0B7C4621E5F8}" type="datetimeFigureOut">
              <a:rPr lang="el-GR" smtClean="0"/>
              <a:pPr/>
              <a:t>6/8/2015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5E0D945C-B89D-44C9-A771-6B6FE5176D12}" type="slidenum">
              <a:rPr lang="el-GR" smtClean="0"/>
              <a:pPr/>
              <a:t>‹#›</a:t>
            </a:fld>
            <a:endParaRPr lang="el-GR"/>
          </a:p>
        </p:txBody>
      </p:sp>
    </p:spTree>
    <p:extLst>
      <p:ext uri="{BB962C8B-B14F-4D97-AF65-F5344CB8AC3E}">
        <p14:creationId xmlns:p14="http://schemas.microsoft.com/office/powerpoint/2010/main" val="20637142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07D5358A-A607-4A5D-BC1E-0B7C4621E5F8}" type="datetimeFigureOut">
              <a:rPr lang="el-GR" smtClean="0"/>
              <a:pPr/>
              <a:t>6/8/2015</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5E0D945C-B89D-44C9-A771-6B6FE5176D12}" type="slidenum">
              <a:rPr lang="el-GR" smtClean="0"/>
              <a:pPr/>
              <a:t>‹#›</a:t>
            </a:fld>
            <a:endParaRPr lang="el-GR"/>
          </a:p>
        </p:txBody>
      </p:sp>
    </p:spTree>
    <p:extLst>
      <p:ext uri="{BB962C8B-B14F-4D97-AF65-F5344CB8AC3E}">
        <p14:creationId xmlns:p14="http://schemas.microsoft.com/office/powerpoint/2010/main" val="20001802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07D5358A-A607-4A5D-BC1E-0B7C4621E5F8}" type="datetimeFigureOut">
              <a:rPr lang="el-GR" smtClean="0"/>
              <a:pPr/>
              <a:t>6/8/2015</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5E0D945C-B89D-44C9-A771-6B6FE5176D12}" type="slidenum">
              <a:rPr lang="el-GR" smtClean="0"/>
              <a:pPr/>
              <a:t>‹#›</a:t>
            </a:fld>
            <a:endParaRPr lang="el-GR"/>
          </a:p>
        </p:txBody>
      </p:sp>
    </p:spTree>
    <p:extLst>
      <p:ext uri="{BB962C8B-B14F-4D97-AF65-F5344CB8AC3E}">
        <p14:creationId xmlns:p14="http://schemas.microsoft.com/office/powerpoint/2010/main" val="28386247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07D5358A-A607-4A5D-BC1E-0B7C4621E5F8}" type="datetimeFigureOut">
              <a:rPr lang="el-GR" smtClean="0"/>
              <a:pPr/>
              <a:t>6/8/2015</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5E0D945C-B89D-44C9-A771-6B6FE5176D12}" type="slidenum">
              <a:rPr lang="el-GR" smtClean="0"/>
              <a:pPr/>
              <a:t>‹#›</a:t>
            </a:fld>
            <a:endParaRPr lang="el-GR"/>
          </a:p>
        </p:txBody>
      </p:sp>
    </p:spTree>
    <p:extLst>
      <p:ext uri="{BB962C8B-B14F-4D97-AF65-F5344CB8AC3E}">
        <p14:creationId xmlns:p14="http://schemas.microsoft.com/office/powerpoint/2010/main" val="35107987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07D5358A-A607-4A5D-BC1E-0B7C4621E5F8}" type="datetimeFigureOut">
              <a:rPr lang="el-GR" smtClean="0"/>
              <a:pPr/>
              <a:t>6/8/2015</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5E0D945C-B89D-44C9-A771-6B6FE5176D12}" type="slidenum">
              <a:rPr lang="el-GR" smtClean="0"/>
              <a:pPr/>
              <a:t>‹#›</a:t>
            </a:fld>
            <a:endParaRPr lang="el-GR"/>
          </a:p>
        </p:txBody>
      </p:sp>
    </p:spTree>
    <p:extLst>
      <p:ext uri="{BB962C8B-B14F-4D97-AF65-F5344CB8AC3E}">
        <p14:creationId xmlns:p14="http://schemas.microsoft.com/office/powerpoint/2010/main" val="13286382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A82"/>
                </a:solidFill>
              </a:defRPr>
            </a:lvl1pPr>
          </a:lstStyle>
          <a:p>
            <a:r>
              <a:rPr lang="el-GR" smtClean="0"/>
              <a:t>Kλικ για επεξεργασία του τίτλου</a:t>
            </a:r>
            <a:endParaRPr lang="el-GR" dirty="0"/>
          </a:p>
        </p:txBody>
      </p:sp>
      <p:sp>
        <p:nvSpPr>
          <p:cNvPr id="3" name="Content Placeholder 2"/>
          <p:cNvSpPr>
            <a:spLocks noGrp="1"/>
          </p:cNvSpPr>
          <p:nvPr>
            <p:ph idx="1"/>
          </p:nvPr>
        </p:nvSpPr>
        <p:spPr/>
        <p:txBody>
          <a:bodyPr>
            <a:normAutofit/>
          </a:bodyPr>
          <a:lstStyle>
            <a:lvl1pPr marL="342900" indent="-342900">
              <a:lnSpc>
                <a:spcPct val="112000"/>
              </a:lnSpc>
              <a:spcBef>
                <a:spcPts val="1200"/>
              </a:spcBef>
              <a:buFont typeface="Wingdings" panose="05000000000000000000" pitchFamily="2" charset="2"/>
              <a:buChar char="Ø"/>
              <a:defRPr sz="2400"/>
            </a:lvl1pPr>
            <a:lvl2pPr marL="742950" indent="-285750">
              <a:lnSpc>
                <a:spcPct val="112000"/>
              </a:lnSpc>
              <a:spcBef>
                <a:spcPts val="1200"/>
              </a:spcBef>
              <a:buFont typeface="Wingdings" panose="05000000000000000000" pitchFamily="2" charset="2"/>
              <a:buChar char="§"/>
              <a:defRPr sz="2400"/>
            </a:lvl2pPr>
            <a:lvl3pPr marL="1143000" indent="-228600">
              <a:lnSpc>
                <a:spcPct val="112000"/>
              </a:lnSpc>
              <a:spcBef>
                <a:spcPts val="1200"/>
              </a:spcBef>
              <a:buFont typeface="Courier New" panose="02070309020205020404" pitchFamily="49" charset="0"/>
              <a:buChar char="o"/>
              <a:defRPr sz="2400"/>
            </a:lvl3pPr>
            <a:lvl4pPr>
              <a:lnSpc>
                <a:spcPct val="112000"/>
              </a:lnSpc>
              <a:spcBef>
                <a:spcPts val="1200"/>
              </a:spcBef>
              <a:defRPr sz="2400"/>
            </a:lvl4pPr>
            <a:lvl5pPr>
              <a:lnSpc>
                <a:spcPct val="112000"/>
              </a:lnSpc>
              <a:spcBef>
                <a:spcPts val="1200"/>
              </a:spcBef>
              <a:defRPr sz="2400"/>
            </a:lvl5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pic>
        <p:nvPicPr>
          <p:cNvPr id="7" name="Picture 3" descr="Λογότυπο Τεχνολογικού Ιδρύματος Αθήνας"/>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503" y="116632"/>
            <a:ext cx="682943" cy="694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07D5358A-A607-4A5D-BC1E-0B7C4621E5F8}" type="datetimeFigureOut">
              <a:rPr lang="el-GR" smtClean="0"/>
              <a:pPr/>
              <a:t>6/8/2015</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5E0D945C-B89D-44C9-A771-6B6FE5176D12}" type="slidenum">
              <a:rPr lang="el-GR" smtClean="0"/>
              <a:pPr/>
              <a:t>‹#›</a:t>
            </a:fld>
            <a:endParaRPr lang="el-GR"/>
          </a:p>
        </p:txBody>
      </p:sp>
    </p:spTree>
    <p:extLst>
      <p:ext uri="{BB962C8B-B14F-4D97-AF65-F5344CB8AC3E}">
        <p14:creationId xmlns:p14="http://schemas.microsoft.com/office/powerpoint/2010/main" val="2177168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07D5358A-A607-4A5D-BC1E-0B7C4621E5F8}" type="datetimeFigureOut">
              <a:rPr lang="el-GR" smtClean="0"/>
              <a:pPr/>
              <a:t>6/8/2015</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5E0D945C-B89D-44C9-A771-6B6FE5176D12}" type="slidenum">
              <a:rPr lang="el-GR" smtClean="0"/>
              <a:pPr/>
              <a:t>‹#›</a:t>
            </a:fld>
            <a:endParaRPr lang="el-GR"/>
          </a:p>
        </p:txBody>
      </p:sp>
    </p:spTree>
    <p:extLst>
      <p:ext uri="{BB962C8B-B14F-4D97-AF65-F5344CB8AC3E}">
        <p14:creationId xmlns:p14="http://schemas.microsoft.com/office/powerpoint/2010/main" val="21965574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07D5358A-A607-4A5D-BC1E-0B7C4621E5F8}" type="datetimeFigureOut">
              <a:rPr lang="el-GR" smtClean="0"/>
              <a:pPr/>
              <a:t>6/8/2015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5E0D945C-B89D-44C9-A771-6B6FE5176D12}" type="slidenum">
              <a:rPr lang="el-GR" smtClean="0"/>
              <a:pPr/>
              <a:t>‹#›</a:t>
            </a:fld>
            <a:endParaRPr lang="el-GR"/>
          </a:p>
        </p:txBody>
      </p:sp>
    </p:spTree>
    <p:extLst>
      <p:ext uri="{BB962C8B-B14F-4D97-AF65-F5344CB8AC3E}">
        <p14:creationId xmlns:p14="http://schemas.microsoft.com/office/powerpoint/2010/main" val="9378957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07D5358A-A607-4A5D-BC1E-0B7C4621E5F8}" type="datetimeFigureOut">
              <a:rPr lang="el-GR" smtClean="0"/>
              <a:pPr/>
              <a:t>6/8/2015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5E0D945C-B89D-44C9-A771-6B6FE5176D12}" type="slidenum">
              <a:rPr lang="el-GR" smtClean="0"/>
              <a:pPr/>
              <a:t>‹#›</a:t>
            </a:fld>
            <a:endParaRPr lang="el-GR"/>
          </a:p>
        </p:txBody>
      </p:sp>
    </p:spTree>
    <p:extLst>
      <p:ext uri="{BB962C8B-B14F-4D97-AF65-F5344CB8AC3E}">
        <p14:creationId xmlns:p14="http://schemas.microsoft.com/office/powerpoint/2010/main" val="18169041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811780872"/>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546807643"/>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399136821"/>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913426668"/>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208939133"/>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97490611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Kλικ για επεξεργασία του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284583613"/>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540666416"/>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176405877"/>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872357656"/>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08361092"/>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135922762"/>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72805193"/>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533414435"/>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575445957"/>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81104418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Kλικ για επεξεργασία του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630864558"/>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827669142"/>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66063372"/>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01386704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Kλικ για επεξεργασία του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Kλικ για επεξεργασία του τίτλου</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Kλικ για επεξεργασία του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theme" Target="../theme/theme3.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theme" Target="../theme/theme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 id="2147483696" r:id="rId11"/>
    <p:sldLayoutId id="2147483731" r:id="rId12"/>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D5358A-A607-4A5D-BC1E-0B7C4621E5F8}" type="datetimeFigureOut">
              <a:rPr lang="el-GR" smtClean="0"/>
              <a:pPr/>
              <a:t>6/8/2015</a:t>
            </a:fld>
            <a:endParaRPr lang="el-GR"/>
          </a:p>
        </p:txBody>
      </p:sp>
      <p:sp>
        <p:nvSpPr>
          <p:cNvPr id="5" name="Θέση υποσέλιδου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0D945C-B89D-44C9-A771-6B6FE5176D12}" type="slidenum">
              <a:rPr lang="el-GR" smtClean="0"/>
              <a:pPr/>
              <a:t>‹#›</a:t>
            </a:fld>
            <a:endParaRPr lang="el-GR"/>
          </a:p>
        </p:txBody>
      </p:sp>
    </p:spTree>
    <p:extLst>
      <p:ext uri="{BB962C8B-B14F-4D97-AF65-F5344CB8AC3E}">
        <p14:creationId xmlns:p14="http://schemas.microsoft.com/office/powerpoint/2010/main" val="4272135634"/>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100470001"/>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716270462"/>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Lst>
  <p:timing>
    <p:tnLst>
      <p:par>
        <p:cTn id="1" dur="indefinite" restart="never" nodeType="tmRoot"/>
      </p:par>
    </p:tnLst>
  </p:timing>
  <p:hf sldNum="0"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5.xml"/><Relationship Id="rId1" Type="http://schemas.openxmlformats.org/officeDocument/2006/relationships/slideLayout" Target="../slideLayouts/slideLayout35.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drawingbooks.org/lutz1/index.html"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drawingbooks.org/lutz1/index.html"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ipcphysicaltherapy.com/HamestringStrain.aspx" TargetMode="Externa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hyperlink" Target="https://pixabay.com/el/users/ClkerFreeVectorImages-3736/" TargetMode="External"/><Relationship Id="rId5" Type="http://schemas.openxmlformats.org/officeDocument/2006/relationships/hyperlink" Target="https://pixabay.com/el/photos/%CE%B4%CE%B9%CE%B1%CF%84%CE%AC%CF%83%CE%B5%CE%B9%CF%82/" TargetMode="Externa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9"/>
            <a:ext cx="7772400" cy="1021432"/>
          </a:xfrm>
        </p:spPr>
        <p:txBody>
          <a:bodyPr>
            <a:normAutofit/>
          </a:bodyPr>
          <a:lstStyle/>
          <a:p>
            <a:pPr lvl="1" algn="ctr"/>
            <a:r>
              <a:rPr lang="el-GR" sz="3600" b="1" dirty="0" smtClean="0">
                <a:solidFill>
                  <a:schemeClr val="tx1"/>
                </a:solidFill>
                <a:latin typeface="+mn-lt"/>
              </a:rPr>
              <a:t>Κινησιοθεραπεία </a:t>
            </a:r>
            <a:r>
              <a:rPr lang="en-US" sz="3600" b="1" dirty="0" smtClean="0">
                <a:solidFill>
                  <a:schemeClr val="tx1"/>
                </a:solidFill>
                <a:latin typeface="+mn-lt"/>
              </a:rPr>
              <a:t>(E</a:t>
            </a:r>
            <a:r>
              <a:rPr lang="el-GR" sz="3600" b="1" dirty="0" smtClean="0">
                <a:solidFill>
                  <a:schemeClr val="tx1"/>
                </a:solidFill>
                <a:latin typeface="+mn-lt"/>
              </a:rPr>
              <a:t>)</a:t>
            </a:r>
            <a:endParaRPr lang="el-GR" sz="3600" b="1" dirty="0">
              <a:solidFill>
                <a:schemeClr val="tx1"/>
              </a:solidFill>
              <a:latin typeface="+mn-lt"/>
            </a:endParaRPr>
          </a:p>
        </p:txBody>
      </p:sp>
      <p:sp>
        <p:nvSpPr>
          <p:cNvPr id="3" name="Υπότιτλος 2"/>
          <p:cNvSpPr>
            <a:spLocks noGrp="1"/>
          </p:cNvSpPr>
          <p:nvPr>
            <p:ph type="subTitle" idx="1"/>
          </p:nvPr>
        </p:nvSpPr>
        <p:spPr>
          <a:xfrm>
            <a:off x="0" y="2895600"/>
            <a:ext cx="9144000" cy="2286000"/>
          </a:xfrm>
        </p:spPr>
        <p:txBody>
          <a:bodyPr>
            <a:noAutofit/>
          </a:bodyPr>
          <a:lstStyle/>
          <a:p>
            <a:pPr>
              <a:spcBef>
                <a:spcPts val="0"/>
              </a:spcBef>
              <a:spcAft>
                <a:spcPts val="1200"/>
              </a:spcAft>
            </a:pPr>
            <a:r>
              <a:rPr lang="el-GR" sz="2600" b="1" dirty="0" smtClean="0"/>
              <a:t>Ενότητα </a:t>
            </a:r>
            <a:r>
              <a:rPr lang="el-GR" sz="2600" b="1" dirty="0" smtClean="0"/>
              <a:t>8</a:t>
            </a:r>
            <a:r>
              <a:rPr lang="el-GR" sz="2600" dirty="0" smtClean="0"/>
              <a:t>:</a:t>
            </a:r>
            <a:r>
              <a:rPr lang="el-GR" sz="2600" dirty="0" smtClean="0"/>
              <a:t> Τοπική Χαλάρωση - </a:t>
            </a:r>
            <a:r>
              <a:rPr lang="el-GR" sz="2600" dirty="0"/>
              <a:t>Μέθοδοι</a:t>
            </a:r>
            <a:endParaRPr lang="el-GR" sz="2600" dirty="0" smtClean="0"/>
          </a:p>
          <a:p>
            <a:r>
              <a:rPr lang="el-GR" sz="2200" dirty="0" smtClean="0"/>
              <a:t>Δωροθέα </a:t>
            </a:r>
            <a:r>
              <a:rPr lang="el-GR" sz="2200" dirty="0"/>
              <a:t>Μακρυγιάννη</a:t>
            </a:r>
            <a:r>
              <a:rPr lang="en-US" sz="2200" dirty="0"/>
              <a:t> Pt MSc</a:t>
            </a:r>
            <a:endParaRPr lang="el-GR" sz="2200" dirty="0"/>
          </a:p>
          <a:p>
            <a:r>
              <a:rPr lang="el-GR" sz="2200" dirty="0"/>
              <a:t>Τμήμα </a:t>
            </a:r>
            <a:r>
              <a:rPr lang="el-GR" sz="2200" dirty="0" smtClean="0"/>
              <a:t>Φυσικοθεραπείας</a:t>
            </a:r>
            <a:endParaRPr lang="el-GR" sz="2200" dirty="0"/>
          </a:p>
        </p:txBody>
      </p:sp>
      <p:pic>
        <p:nvPicPr>
          <p:cNvPr id="6" name="Picture 5" descr="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1" name="Picture 2" descr="C:\Users\alex\Desktop\logo.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dirty="0" smtClean="0"/>
              <a:t>Φάσεις δεξιοτήτων</a:t>
            </a:r>
            <a:endParaRPr lang="el-GR" sz="3600" dirty="0"/>
          </a:p>
        </p:txBody>
      </p:sp>
      <p:sp>
        <p:nvSpPr>
          <p:cNvPr id="3" name="2 - Θέση περιεχομένου"/>
          <p:cNvSpPr>
            <a:spLocks noGrp="1"/>
          </p:cNvSpPr>
          <p:nvPr>
            <p:ph idx="1"/>
          </p:nvPr>
        </p:nvSpPr>
        <p:spPr/>
        <p:txBody>
          <a:bodyPr/>
          <a:lstStyle/>
          <a:p>
            <a:r>
              <a:rPr lang="el-GR" b="1" dirty="0" smtClean="0"/>
              <a:t> Νοητική φάση:</a:t>
            </a:r>
          </a:p>
          <a:p>
            <a:pPr lvl="1"/>
            <a:r>
              <a:rPr lang="el-GR" dirty="0" smtClean="0"/>
              <a:t>Καθορισμός και κατανόηση των παραγόντων του </a:t>
            </a:r>
            <a:r>
              <a:rPr lang="el-GR" dirty="0" smtClean="0"/>
              <a:t>στόχου.</a:t>
            </a:r>
            <a:endParaRPr lang="el-GR" dirty="0" smtClean="0"/>
          </a:p>
          <a:p>
            <a:r>
              <a:rPr lang="el-GR" b="1" dirty="0" smtClean="0"/>
              <a:t>Φάση Συσχέτισης</a:t>
            </a:r>
            <a:r>
              <a:rPr lang="el-GR" dirty="0" smtClean="0"/>
              <a:t>:</a:t>
            </a:r>
          </a:p>
          <a:p>
            <a:pPr lvl="1"/>
            <a:r>
              <a:rPr lang="el-GR" dirty="0" smtClean="0"/>
              <a:t>Κατανόηση του «τι θα γίνει» και «πως θα γίνει</a:t>
            </a:r>
            <a:r>
              <a:rPr lang="el-GR" dirty="0" smtClean="0"/>
              <a:t>».</a:t>
            </a:r>
            <a:endParaRPr lang="el-GR" dirty="0" smtClean="0"/>
          </a:p>
          <a:p>
            <a:r>
              <a:rPr lang="el-GR" b="1" dirty="0" smtClean="0"/>
              <a:t>Προώθηση</a:t>
            </a:r>
            <a:r>
              <a:rPr lang="el-GR" dirty="0" smtClean="0"/>
              <a:t>: </a:t>
            </a:r>
          </a:p>
          <a:p>
            <a:pPr lvl="1"/>
            <a:r>
              <a:rPr lang="el-GR" dirty="0" smtClean="0"/>
              <a:t>Η δεξιότητα είναι τόσο σωστά εγκαταστημένη ώστε είναι σχεδόν αυτόματη.</a:t>
            </a:r>
          </a:p>
          <a:p>
            <a:pPr>
              <a:buNone/>
            </a:pPr>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9</a:t>
            </a:fld>
            <a:endParaRPr lang="el-G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9" name="Ομάδα 8"/>
          <p:cNvGrpSpPr/>
          <p:nvPr/>
        </p:nvGrpSpPr>
        <p:grpSpPr>
          <a:xfrm>
            <a:off x="1767633" y="5931169"/>
            <a:ext cx="5828703" cy="768532"/>
            <a:chOff x="1767633" y="5931169"/>
            <a:chExt cx="5828703" cy="768532"/>
          </a:xfrm>
        </p:grpSpPr>
        <p:pic>
          <p:nvPicPr>
            <p:cNvPr id="10"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12" name="Picture 2" descr="C:\Users\alex\Desktop\logo.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val="39964207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err="1" smtClean="0"/>
              <a:t>Copyright</a:t>
            </a:r>
            <a:r>
              <a:rPr lang="el-GR" sz="2000" dirty="0" smtClean="0"/>
              <a:t> Τεχνολογικό Εκπαιδευτικό Ίδρυμα Αθήνας</a:t>
            </a:r>
            <a:r>
              <a:rPr lang="en-US" sz="2000" dirty="0" smtClean="0"/>
              <a:t>, </a:t>
            </a:r>
            <a:r>
              <a:rPr lang="el-GR" sz="2000" dirty="0" smtClean="0"/>
              <a:t>Δωροθέα Μακρυγιάννη 2014. Δωροθέα Μακρυγιάννη. «Κινησιοθεραπεία (Ε). Ενότητα </a:t>
            </a:r>
            <a:r>
              <a:rPr lang="el-GR" sz="2000" dirty="0" smtClean="0"/>
              <a:t>8</a:t>
            </a:r>
            <a:r>
              <a:rPr lang="en-US" sz="2000" dirty="0" smtClean="0"/>
              <a:t>:</a:t>
            </a:r>
            <a:r>
              <a:rPr lang="el-GR" sz="2000" dirty="0" smtClean="0"/>
              <a:t> </a:t>
            </a:r>
            <a:r>
              <a:rPr lang="el-GR" sz="2000" dirty="0"/>
              <a:t>Τοπική Χαλάρωση - Μέθοδοι». </a:t>
            </a:r>
            <a:r>
              <a:rPr lang="el-GR" sz="2000" dirty="0"/>
              <a:t>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28739154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fontAlgn="auto">
              <a:spcBef>
                <a:spcPts val="600"/>
              </a:spcBef>
              <a:spcAft>
                <a:spcPts val="0"/>
              </a:spcAft>
            </a:pPr>
            <a:r>
              <a:rPr lang="el-GR" dirty="0">
                <a:solidFill>
                  <a:prstClr val="black"/>
                </a:solidFill>
                <a:latin typeface="Calibri"/>
              </a:rPr>
              <a:t>[1] http://creativecommons.org/licenses/by-nc-sa/4.0/ </a:t>
            </a:r>
            <a:endParaRPr lang="en-US" dirty="0" smtClean="0">
              <a:solidFill>
                <a:prstClr val="black"/>
              </a:solidFill>
              <a:latin typeface="Calibri"/>
            </a:endParaRPr>
          </a:p>
          <a:p>
            <a:pPr fontAlgn="auto">
              <a:spcBef>
                <a:spcPts val="600"/>
              </a:spcBef>
              <a:spcAft>
                <a:spcPts val="0"/>
              </a:spcAft>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a:t>
            </a:r>
            <a:r>
              <a:rPr lang="el-GR" dirty="0" err="1">
                <a:solidFill>
                  <a:prstClr val="black"/>
                </a:solidFill>
                <a:latin typeface="Calibri"/>
              </a:rPr>
              <a:t>αδειοδόχο</a:t>
            </a:r>
            <a:endParaRPr lang="el-GR" dirty="0">
              <a:solidFill>
                <a:prstClr val="black"/>
              </a:solidFill>
              <a:latin typeface="Calibri"/>
            </a:endParaRP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err="1">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fontAlgn="auto">
              <a:spcBef>
                <a:spcPts val="600"/>
              </a:spcBef>
              <a:spcAft>
                <a:spcPts val="0"/>
              </a:spcAft>
            </a:pPr>
            <a:r>
              <a:rPr lang="el-GR" dirty="0" smtClean="0">
                <a:solidFill>
                  <a:prstClr val="black"/>
                </a:solidFill>
                <a:latin typeface="Calibri"/>
              </a:rPr>
              <a:t>Ο </a:t>
            </a:r>
            <a:r>
              <a:rPr lang="el-GR" dirty="0">
                <a:solidFill>
                  <a:prstClr val="black"/>
                </a:solidFill>
                <a:latin typeface="Calibri"/>
              </a:rPr>
              <a:t>δικαιούχος μπορεί να παρέχει στον </a:t>
            </a:r>
            <a:r>
              <a:rPr lang="el-GR" dirty="0" err="1">
                <a:solidFill>
                  <a:prstClr val="black"/>
                </a:solidFill>
                <a:latin typeface="Calibri"/>
              </a:rPr>
              <a:t>αδειοδόχο</a:t>
            </a:r>
            <a:r>
              <a:rPr lang="el-GR" dirty="0">
                <a:solidFill>
                  <a:prstClr val="black"/>
                </a:solidFill>
                <a:latin typeface="Calibri"/>
              </a:rPr>
              <a:t>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37069044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6" name="Rectangle 5"/>
          <p:cNvSpPr/>
          <p:nvPr/>
        </p:nvSpPr>
        <p:spPr>
          <a:xfrm>
            <a:off x="2088230" y="823372"/>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fontAlgn="auto">
              <a:spcBef>
                <a:spcPts val="0"/>
              </a:spcBef>
              <a:spcAft>
                <a:spcPts val="0"/>
              </a:spcAft>
            </a:pP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endParaRPr lang="en-US" sz="1400" dirty="0" smtClean="0">
              <a:solidFill>
                <a:prstClr val="black">
                  <a:lumMod val="75000"/>
                  <a:lumOff val="25000"/>
                </a:prstClr>
              </a:solidFill>
              <a:latin typeface="Calibri"/>
            </a:endParaRPr>
          </a:p>
          <a:p>
            <a:pPr fontAlgn="auto">
              <a:spcBef>
                <a:spcPts val="0"/>
              </a:spcBef>
              <a:spcAft>
                <a:spcPts val="0"/>
              </a:spcAft>
            </a:pPr>
            <a:r>
              <a:rPr lang="el-GR" sz="1400" dirty="0">
                <a:solidFill>
                  <a:prstClr val="black">
                    <a:lumMod val="75000"/>
                    <a:lumOff val="25000"/>
                  </a:prstClr>
                </a:solidFill>
                <a:latin typeface="Calibri"/>
              </a:rPr>
              <a:t>και διάθεση του έργου ή του παράγωγου αυτού με την ίδια </a:t>
            </a:r>
            <a:r>
              <a:rPr lang="el-GR" sz="1400" dirty="0" smtClean="0">
                <a:solidFill>
                  <a:prstClr val="black">
                    <a:lumMod val="75000"/>
                    <a:lumOff val="25000"/>
                  </a:prstClr>
                </a:solidFill>
                <a:latin typeface="Calibri"/>
              </a:rPr>
              <a:t>άδεια</a:t>
            </a:r>
            <a:r>
              <a:rPr lang="en-US" sz="1400" dirty="0" smtClean="0">
                <a:solidFill>
                  <a:prstClr val="black">
                    <a:lumMod val="75000"/>
                    <a:lumOff val="25000"/>
                  </a:prstClr>
                </a:solidFill>
                <a:latin typeface="Calibri"/>
              </a:rPr>
              <a:t>.</a:t>
            </a:r>
            <a:endParaRPr lang="el-GR" sz="1400" dirty="0">
              <a:solidFill>
                <a:prstClr val="black">
                  <a:lumMod val="75000"/>
                  <a:lumOff val="25000"/>
                </a:prstClr>
              </a:solidFill>
              <a:latin typeface="Calibri"/>
            </a:endParaRP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pPr fontAlgn="auto">
              <a:spcBef>
                <a:spcPts val="0"/>
              </a:spcBef>
              <a:spcAft>
                <a:spcPts val="0"/>
              </a:spcAft>
            </a:pPr>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pPr fontAlgn="auto">
              <a:spcBef>
                <a:spcPts val="0"/>
              </a:spcBef>
              <a:spcAft>
                <a:spcPts val="0"/>
              </a:spcAft>
            </a:pPr>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fontAlgn="auto">
              <a:spcBef>
                <a:spcPts val="0"/>
              </a:spcBef>
              <a:spcAft>
                <a:spcPts val="0"/>
              </a:spcAft>
            </a:pP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fontAlgn="auto">
              <a:spcBef>
                <a:spcPts val="0"/>
              </a:spcBef>
              <a:spcAft>
                <a:spcPts val="0"/>
              </a:spcAft>
            </a:pP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fontAlgn="auto">
              <a:spcBef>
                <a:spcPts val="0"/>
              </a:spcBef>
              <a:spcAft>
                <a:spcPts val="0"/>
              </a:spcAft>
            </a:pP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18469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33945613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38756664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dirty="0" smtClean="0"/>
              <a:t>Θεραπευτική Προσέγγιση</a:t>
            </a:r>
            <a:endParaRPr lang="el-GR" sz="3600" dirty="0"/>
          </a:p>
        </p:txBody>
      </p:sp>
      <p:sp>
        <p:nvSpPr>
          <p:cNvPr id="3" name="2 - Θέση περιεχομένου"/>
          <p:cNvSpPr>
            <a:spLocks noGrp="1"/>
          </p:cNvSpPr>
          <p:nvPr>
            <p:ph idx="1"/>
          </p:nvPr>
        </p:nvSpPr>
        <p:spPr>
          <a:xfrm>
            <a:off x="457200" y="1219200"/>
            <a:ext cx="8229600" cy="5246712"/>
          </a:xfrm>
        </p:spPr>
        <p:txBody>
          <a:bodyPr>
            <a:normAutofit/>
          </a:bodyPr>
          <a:lstStyle/>
          <a:p>
            <a:r>
              <a:rPr lang="el-GR" dirty="0" smtClean="0"/>
              <a:t>Για κάθε </a:t>
            </a:r>
            <a:r>
              <a:rPr lang="el-GR" dirty="0" smtClean="0"/>
              <a:t>θεραπευτική προσέγγιση </a:t>
            </a:r>
            <a:r>
              <a:rPr lang="el-GR" dirty="0" smtClean="0"/>
              <a:t>απαιτείται</a:t>
            </a:r>
            <a:r>
              <a:rPr lang="el-GR" dirty="0" smtClean="0"/>
              <a:t>:</a:t>
            </a:r>
          </a:p>
          <a:p>
            <a:pPr lvl="1"/>
            <a:r>
              <a:rPr lang="el-GR" dirty="0" smtClean="0"/>
              <a:t>αξιολόγηση της τάσης, </a:t>
            </a:r>
          </a:p>
          <a:p>
            <a:pPr lvl="1"/>
            <a:r>
              <a:rPr lang="el-GR" dirty="0" smtClean="0"/>
              <a:t>της ελαστικότητας, </a:t>
            </a:r>
            <a:endParaRPr lang="el-GR" dirty="0" smtClean="0"/>
          </a:p>
          <a:p>
            <a:pPr lvl="1"/>
            <a:r>
              <a:rPr lang="el-GR" dirty="0" smtClean="0"/>
              <a:t>της </a:t>
            </a:r>
            <a:r>
              <a:rPr lang="el-GR" dirty="0" smtClean="0"/>
              <a:t>δύναμης των μυϊκών </a:t>
            </a:r>
            <a:r>
              <a:rPr lang="el-GR" dirty="0" smtClean="0"/>
              <a:t>συστημάτων,                                  </a:t>
            </a:r>
            <a:endParaRPr lang="el-GR" dirty="0" smtClean="0"/>
          </a:p>
          <a:p>
            <a:pPr marL="355600" indent="0">
              <a:buNone/>
            </a:pPr>
            <a:r>
              <a:rPr lang="el-GR" altLang="el-GR" dirty="0" smtClean="0"/>
              <a:t>με </a:t>
            </a:r>
            <a:r>
              <a:rPr lang="el-GR" altLang="el-GR" dirty="0" smtClean="0"/>
              <a:t>στόχο την χρήση της φυσιολογικής μυϊκής λειτουργίας ως </a:t>
            </a:r>
            <a:r>
              <a:rPr lang="el-GR" altLang="el-GR" dirty="0" smtClean="0"/>
              <a:t>μέσον  αποκατάστασης</a:t>
            </a:r>
            <a:r>
              <a:rPr lang="el-GR" altLang="el-GR" dirty="0"/>
              <a:t>.</a:t>
            </a:r>
            <a:endParaRPr lang="el-GR" dirty="0" smtClean="0"/>
          </a:p>
          <a:p>
            <a:r>
              <a:rPr lang="el-GR" altLang="el-GR" dirty="0" smtClean="0"/>
              <a:t>Ενεργητική σύσπαση του μυός προκαλεί </a:t>
            </a:r>
            <a:r>
              <a:rPr lang="el-GR" altLang="el-GR" dirty="0" smtClean="0"/>
              <a:t>υψηλότερο </a:t>
            </a:r>
            <a:r>
              <a:rPr lang="el-GR" altLang="el-GR" dirty="0" smtClean="0"/>
              <a:t>βαθμό ενεργοποίησης της μυϊκής ίνας από την παθητική </a:t>
            </a:r>
            <a:r>
              <a:rPr lang="el-GR" altLang="el-GR" dirty="0" smtClean="0"/>
              <a:t>κίνηση.</a:t>
            </a:r>
            <a:endParaRPr lang="el-GR" dirty="0" smtClean="0"/>
          </a:p>
          <a:p>
            <a:pPr>
              <a:buNone/>
            </a:pPr>
            <a:r>
              <a:rPr lang="el-GR" dirty="0" smtClean="0"/>
              <a:t> </a:t>
            </a:r>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1</a:t>
            </a:fld>
            <a:endParaRPr lang="el-G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dirty="0" smtClean="0"/>
              <a:t>Υποδοχείς </a:t>
            </a:r>
            <a:endParaRPr lang="el-GR" sz="3600" dirty="0"/>
          </a:p>
        </p:txBody>
      </p:sp>
      <p:sp>
        <p:nvSpPr>
          <p:cNvPr id="3" name="2 - Θέση περιεχομένου"/>
          <p:cNvSpPr>
            <a:spLocks noGrp="1"/>
          </p:cNvSpPr>
          <p:nvPr>
            <p:ph idx="1"/>
          </p:nvPr>
        </p:nvSpPr>
        <p:spPr>
          <a:xfrm>
            <a:off x="457200" y="1196752"/>
            <a:ext cx="8229600" cy="5432648"/>
          </a:xfrm>
        </p:spPr>
        <p:txBody>
          <a:bodyPr>
            <a:normAutofit/>
          </a:bodyPr>
          <a:lstStyle/>
          <a:p>
            <a:r>
              <a:rPr lang="el-GR" dirty="0" smtClean="0"/>
              <a:t>Κατάλληλοι </a:t>
            </a:r>
            <a:r>
              <a:rPr lang="el-GR" dirty="0" smtClean="0"/>
              <a:t>υποδοχείς, οι </a:t>
            </a:r>
            <a:r>
              <a:rPr lang="el-GR" dirty="0" smtClean="0"/>
              <a:t>ιδιοδεκτικοί υποδοχείς, στους μύες, στους τένοντες, στις αρθρώσεις πληροφορούνται την δυναμική κατάσταση των μυών και την θέση των άκρων</a:t>
            </a:r>
            <a:r>
              <a:rPr lang="en-US" dirty="0" smtClean="0"/>
              <a:t>. </a:t>
            </a:r>
            <a:endParaRPr lang="el-GR" dirty="0" smtClean="0"/>
          </a:p>
          <a:p>
            <a:r>
              <a:rPr lang="el-GR" dirty="0" smtClean="0"/>
              <a:t>Οι ιδιοδεκτικοί υποδοχείς είναι ευαίσθητοι σε μηχανικά ερεθίσματα (θέση- κίνηση</a:t>
            </a:r>
            <a:r>
              <a:rPr lang="el-GR" dirty="0" smtClean="0"/>
              <a:t>).</a:t>
            </a:r>
            <a:endParaRPr lang="el-GR" dirty="0" smtClean="0"/>
          </a:p>
          <a:p>
            <a:r>
              <a:rPr lang="el-GR" dirty="0" smtClean="0"/>
              <a:t>Ελέγχουν την κίνηση ώστε: </a:t>
            </a:r>
          </a:p>
          <a:p>
            <a:pPr lvl="1"/>
            <a:r>
              <a:rPr lang="el-GR" dirty="0" smtClean="0"/>
              <a:t>να είναι η «κατάλληλη» μέσα στον </a:t>
            </a:r>
            <a:r>
              <a:rPr lang="el-GR" dirty="0" smtClean="0"/>
              <a:t>χώρο,</a:t>
            </a:r>
            <a:endParaRPr lang="el-GR" dirty="0" smtClean="0"/>
          </a:p>
          <a:p>
            <a:pPr lvl="1"/>
            <a:r>
              <a:rPr lang="el-GR" dirty="0" smtClean="0"/>
              <a:t>να βασίζεται στη δυναμική </a:t>
            </a:r>
            <a:r>
              <a:rPr lang="el-GR" dirty="0" smtClean="0"/>
              <a:t>δυνατότητα </a:t>
            </a:r>
            <a:r>
              <a:rPr lang="el-GR" dirty="0" smtClean="0"/>
              <a:t>του </a:t>
            </a:r>
            <a:r>
              <a:rPr lang="el-GR" dirty="0" err="1" smtClean="0"/>
              <a:t>μυοσκελετικού</a:t>
            </a:r>
            <a:r>
              <a:rPr lang="el-GR" dirty="0" smtClean="0"/>
              <a:t> </a:t>
            </a:r>
            <a:r>
              <a:rPr lang="el-GR" dirty="0" smtClean="0"/>
              <a:t>συστήματος, ως σύνολο.</a:t>
            </a:r>
            <a:endParaRPr lang="el-GR" dirty="0" smtClean="0"/>
          </a:p>
          <a:p>
            <a:r>
              <a:rPr lang="el-GR" dirty="0" smtClean="0"/>
              <a:t>Αυτό εξασφαλίζει σημαντική αισθητική </a:t>
            </a:r>
            <a:r>
              <a:rPr lang="el-GR" dirty="0" err="1" smtClean="0"/>
              <a:t>επανα</a:t>
            </a:r>
            <a:r>
              <a:rPr lang="el-GR" dirty="0" smtClean="0"/>
              <a:t>-τροφοδότηση κατά την φυσική δραστηριότητα.</a:t>
            </a:r>
          </a:p>
          <a:p>
            <a:endParaRPr lang="el-GR" dirty="0" smtClean="0"/>
          </a:p>
          <a:p>
            <a:endParaRPr lang="el-GR" dirty="0" smtClean="0"/>
          </a:p>
          <a:p>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2</a:t>
            </a:fld>
            <a:endParaRPr lang="el-G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dirty="0" smtClean="0"/>
              <a:t>Ιδιοδεκτικότητα - Κιναισθησία</a:t>
            </a:r>
            <a:r>
              <a:rPr lang="en-US" sz="3600" dirty="0" smtClean="0"/>
              <a:t> </a:t>
            </a:r>
            <a:r>
              <a:rPr lang="en-US" sz="3200" b="0" dirty="0" smtClean="0"/>
              <a:t>1/</a:t>
            </a:r>
            <a:r>
              <a:rPr lang="el-GR" sz="3200" b="0" dirty="0" smtClean="0"/>
              <a:t>4</a:t>
            </a:r>
            <a:endParaRPr lang="el-GR" sz="3200" b="0" dirty="0"/>
          </a:p>
        </p:txBody>
      </p:sp>
      <p:sp>
        <p:nvSpPr>
          <p:cNvPr id="3" name="2 - Θέση περιεχομένου"/>
          <p:cNvSpPr>
            <a:spLocks noGrp="1"/>
          </p:cNvSpPr>
          <p:nvPr>
            <p:ph idx="1"/>
          </p:nvPr>
        </p:nvSpPr>
        <p:spPr>
          <a:xfrm>
            <a:off x="457200" y="1196752"/>
            <a:ext cx="8229600" cy="5280248"/>
          </a:xfrm>
        </p:spPr>
        <p:txBody>
          <a:bodyPr/>
          <a:lstStyle/>
          <a:p>
            <a:r>
              <a:rPr lang="el-GR" dirty="0" smtClean="0"/>
              <a:t>Ο όρος </a:t>
            </a:r>
            <a:r>
              <a:rPr lang="el-GR" b="1" dirty="0" smtClean="0"/>
              <a:t>ιδιοδεκτικότητα</a:t>
            </a:r>
            <a:r>
              <a:rPr lang="el-GR" dirty="0" smtClean="0"/>
              <a:t> </a:t>
            </a:r>
            <a:r>
              <a:rPr lang="el-GR" dirty="0" smtClean="0"/>
              <a:t>καθορίζεται ως το σύνολο των πληροφοριών που λαμβάνονται από τους αισθητικούς υποδοχείς και ενημερώνουν το άτομο (συνειδητά και ασυνείδητα) για τη θέση και την κίνηση του σώματος και των τμημάτων του μέσα στον χώρο, αλλά και την απάντηση  σε αυτά. </a:t>
            </a:r>
          </a:p>
          <a:p>
            <a:r>
              <a:rPr lang="el-GR" dirty="0" smtClean="0"/>
              <a:t>Ο όρος </a:t>
            </a:r>
            <a:r>
              <a:rPr lang="el-GR" b="1" dirty="0" smtClean="0"/>
              <a:t>κιναισθησία </a:t>
            </a:r>
            <a:r>
              <a:rPr lang="el-GR" dirty="0" smtClean="0"/>
              <a:t>περιλαμβάνει τις πληροφορίες, που αφορούν στην θέση, που ευρίσκονται τα μέλη και μάλιστα  τι προκάλεσε την κίνησή τους (εσωτερική ή εξωτερική δύναμη). Αναφέρεται περισσότερο σε ερεθίσματα τα οποία δεν γίνονται συνειδητά </a:t>
            </a:r>
            <a:r>
              <a:rPr lang="el-GR" dirty="0" smtClean="0"/>
              <a:t>αντιληπτά.</a:t>
            </a:r>
            <a:endParaRPr lang="el-GR" dirty="0" smtClean="0"/>
          </a:p>
          <a:p>
            <a:endParaRPr lang="el-GR" dirty="0" smtClean="0"/>
          </a:p>
          <a:p>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3</a:t>
            </a:fld>
            <a:endParaRPr lang="el-G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z="3600" dirty="0" smtClean="0"/>
              <a:t>Ιδιοδεκτικότητα - Κιναισθησία</a:t>
            </a:r>
            <a:r>
              <a:rPr lang="en-US" dirty="0" smtClean="0"/>
              <a:t> </a:t>
            </a:r>
            <a:r>
              <a:rPr lang="en-US" sz="3200" b="0" dirty="0" smtClean="0"/>
              <a:t>2/</a:t>
            </a:r>
            <a:r>
              <a:rPr lang="el-GR" sz="3200" b="0" dirty="0" smtClean="0"/>
              <a:t>4</a:t>
            </a:r>
            <a:endParaRPr lang="el-GR" sz="3200" b="0" dirty="0"/>
          </a:p>
        </p:txBody>
      </p:sp>
      <p:sp>
        <p:nvSpPr>
          <p:cNvPr id="3" name="2 - Θέση περιεχομένου"/>
          <p:cNvSpPr>
            <a:spLocks noGrp="1"/>
          </p:cNvSpPr>
          <p:nvPr>
            <p:ph idx="1"/>
          </p:nvPr>
        </p:nvSpPr>
        <p:spPr>
          <a:xfrm>
            <a:off x="304800" y="1371600"/>
            <a:ext cx="4572000" cy="4800600"/>
          </a:xfrm>
        </p:spPr>
        <p:txBody>
          <a:bodyPr>
            <a:noAutofit/>
          </a:bodyPr>
          <a:lstStyle/>
          <a:p>
            <a:r>
              <a:rPr lang="el-GR" dirty="0" smtClean="0"/>
              <a:t>Έλλειψη ιδιοδεκτικότητας και κιναισθησίας έχει αρνητικές συνέπειες στην φυσιολογική μυϊκή σταθεροποίηση των αρθρώσεων. </a:t>
            </a:r>
          </a:p>
          <a:p>
            <a:r>
              <a:rPr lang="el-GR" dirty="0" smtClean="0"/>
              <a:t>Μπορεί να οδηγήσει σε λειτουργική αστάθεια, κίνδυνο περαιτέρω τραυματισμού και πιθανότητα ανάπτυξης εκφυλιστικών </a:t>
            </a:r>
            <a:r>
              <a:rPr lang="el-GR" dirty="0" smtClean="0"/>
              <a:t>αλλοιώσεων </a:t>
            </a:r>
            <a:r>
              <a:rPr lang="el-GR" dirty="0" smtClean="0"/>
              <a:t>(</a:t>
            </a:r>
            <a:r>
              <a:rPr lang="el-GR" dirty="0" err="1" smtClean="0"/>
              <a:t>ποδοκνημική</a:t>
            </a:r>
            <a:r>
              <a:rPr lang="el-GR" dirty="0" smtClean="0"/>
              <a:t> - ώμος</a:t>
            </a:r>
            <a:r>
              <a:rPr lang="el-GR" dirty="0" smtClean="0"/>
              <a:t>).</a:t>
            </a:r>
            <a:endParaRPr lang="el-GR" dirty="0" smtClean="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4</a:t>
            </a:fld>
            <a:endParaRPr lang="el-GR"/>
          </a:p>
        </p:txBody>
      </p:sp>
      <p:sp>
        <p:nvSpPr>
          <p:cNvPr id="6" name="Ορθογώνιο 5"/>
          <p:cNvSpPr/>
          <p:nvPr/>
        </p:nvSpPr>
        <p:spPr>
          <a:xfrm>
            <a:off x="5835219" y="6529877"/>
            <a:ext cx="2400300" cy="276999"/>
          </a:xfrm>
          <a:prstGeom prst="rect">
            <a:avLst/>
          </a:prstGeom>
        </p:spPr>
        <p:txBody>
          <a:bodyPr wrap="square">
            <a:spAutoFit/>
          </a:bodyPr>
          <a:lstStyle/>
          <a:p>
            <a:pPr algn="ctr"/>
            <a:r>
              <a:rPr lang="en-US" sz="1200" dirty="0" smtClean="0">
                <a:latin typeface="+mn-lt"/>
                <a:hlinkClick r:id="rId2"/>
              </a:rPr>
              <a:t>drawingbooks.org</a:t>
            </a:r>
            <a:endParaRPr lang="el-GR" sz="1200" dirty="0">
              <a:latin typeface="+mn-lt"/>
            </a:endParaRPr>
          </a:p>
        </p:txBody>
      </p:sp>
      <p:pic>
        <p:nvPicPr>
          <p:cNvPr id="7" name="Picture 4" descr="http://drawingbooks.org/lutz1/source/images/000078.png"/>
          <p:cNvPicPr>
            <a:picLocks noChangeAspect="1" noChangeArrowheads="1"/>
          </p:cNvPicPr>
          <p:nvPr/>
        </p:nvPicPr>
        <p:blipFill>
          <a:blip r:embed="rId3" cstate="print">
            <a:extLst>
              <a:ext uri="{28A0092B-C50C-407E-A947-70E740481C1C}">
                <a14:useLocalDpi xmlns:a14="http://schemas.microsoft.com/office/drawing/2010/main" val="0"/>
              </a:ext>
            </a:extLst>
          </a:blip>
          <a:srcRect l="70517" t="2780" r="1882" b="72276"/>
          <a:stretch>
            <a:fillRect/>
          </a:stretch>
        </p:blipFill>
        <p:spPr bwMode="auto">
          <a:xfrm>
            <a:off x="6400800" y="2943999"/>
            <a:ext cx="2293320" cy="3429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http://drawingbooks.org/lutz1/source/images/000078.png"/>
          <p:cNvPicPr>
            <a:picLocks noChangeAspect="1" noChangeArrowheads="1"/>
          </p:cNvPicPr>
          <p:nvPr/>
        </p:nvPicPr>
        <p:blipFill>
          <a:blip r:embed="rId3" cstate="print">
            <a:extLst>
              <a:ext uri="{28A0092B-C50C-407E-A947-70E740481C1C}">
                <a14:useLocalDpi xmlns:a14="http://schemas.microsoft.com/office/drawing/2010/main" val="0"/>
              </a:ext>
            </a:extLst>
          </a:blip>
          <a:srcRect l="75796" t="70592" r="-430" b="4167"/>
          <a:stretch>
            <a:fillRect/>
          </a:stretch>
        </p:blipFill>
        <p:spPr bwMode="auto">
          <a:xfrm>
            <a:off x="5638800" y="1371600"/>
            <a:ext cx="1676400" cy="232899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http://drawingbooks.org/lutz1/source/images/000078.png"/>
          <p:cNvPicPr>
            <a:picLocks noChangeAspect="1" noChangeArrowheads="1"/>
          </p:cNvPicPr>
          <p:nvPr/>
        </p:nvPicPr>
        <p:blipFill>
          <a:blip r:embed="rId3" cstate="print">
            <a:extLst>
              <a:ext uri="{28A0092B-C50C-407E-A947-70E740481C1C}">
                <a14:useLocalDpi xmlns:a14="http://schemas.microsoft.com/office/drawing/2010/main" val="0"/>
              </a:ext>
            </a:extLst>
          </a:blip>
          <a:srcRect t="44722" r="74027" b="25929"/>
          <a:stretch>
            <a:fillRect/>
          </a:stretch>
        </p:blipFill>
        <p:spPr bwMode="auto">
          <a:xfrm>
            <a:off x="5029200" y="4267200"/>
            <a:ext cx="1600200" cy="224028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z="3600" dirty="0" smtClean="0"/>
              <a:t>Ιδιοδεκτικότητα - Κιναισθησία</a:t>
            </a:r>
            <a:r>
              <a:rPr lang="en-US" dirty="0" smtClean="0"/>
              <a:t> </a:t>
            </a:r>
            <a:r>
              <a:rPr lang="en-US" sz="3200" b="0" dirty="0" smtClean="0"/>
              <a:t>3/</a:t>
            </a:r>
            <a:r>
              <a:rPr lang="el-GR" sz="3200" b="0" dirty="0" smtClean="0"/>
              <a:t>4</a:t>
            </a:r>
            <a:endParaRPr lang="el-GR" sz="3200" dirty="0"/>
          </a:p>
        </p:txBody>
      </p:sp>
      <p:sp>
        <p:nvSpPr>
          <p:cNvPr id="3" name="2 - Θέση περιεχομένου"/>
          <p:cNvSpPr>
            <a:spLocks noGrp="1"/>
          </p:cNvSpPr>
          <p:nvPr>
            <p:ph idx="1"/>
          </p:nvPr>
        </p:nvSpPr>
        <p:spPr>
          <a:xfrm>
            <a:off x="2514600" y="1219200"/>
            <a:ext cx="6477000" cy="5486400"/>
          </a:xfrm>
        </p:spPr>
        <p:txBody>
          <a:bodyPr>
            <a:normAutofit/>
          </a:bodyPr>
          <a:lstStyle/>
          <a:p>
            <a:pPr>
              <a:lnSpc>
                <a:spcPct val="110000"/>
              </a:lnSpc>
            </a:pPr>
            <a:r>
              <a:rPr lang="el-GR" sz="2300" dirty="0" smtClean="0"/>
              <a:t>Για να επανακτήσει το άτομο σταθερότητα μέσα στο χώρο εφαρμόζονται:</a:t>
            </a:r>
          </a:p>
          <a:p>
            <a:pPr lvl="1">
              <a:lnSpc>
                <a:spcPct val="110000"/>
              </a:lnSpc>
            </a:pPr>
            <a:r>
              <a:rPr lang="el-GR" sz="2300" dirty="0" smtClean="0"/>
              <a:t>Ισομετρική άσκηση σε διαφορετικές τοποθετήσεις  με τροποποιούμενες αντιστάσεις  στις ανταγωνιστικές μυϊκές ομάδες( </a:t>
            </a:r>
            <a:r>
              <a:rPr lang="en-US" sz="2300" dirty="0" err="1" smtClean="0"/>
              <a:t>OSullivan,Schmitz,Knott,Voss</a:t>
            </a:r>
            <a:r>
              <a:rPr lang="el-GR" sz="2300" dirty="0" smtClean="0"/>
              <a:t>).</a:t>
            </a:r>
            <a:endParaRPr lang="el-GR" sz="2300" dirty="0" smtClean="0"/>
          </a:p>
          <a:p>
            <a:pPr lvl="1">
              <a:lnSpc>
                <a:spcPct val="110000"/>
              </a:lnSpc>
            </a:pPr>
            <a:r>
              <a:rPr lang="el-GR" sz="2300" dirty="0" smtClean="0"/>
              <a:t>Αντίσταση σε συγκεκριμένα πρότυπα κινήσεων</a:t>
            </a:r>
            <a:r>
              <a:rPr lang="en-US" sz="2300" dirty="0" smtClean="0"/>
              <a:t>(PNF</a:t>
            </a:r>
            <a:r>
              <a:rPr lang="en-US" sz="2300" dirty="0" smtClean="0"/>
              <a:t>)</a:t>
            </a:r>
            <a:r>
              <a:rPr lang="el-GR" sz="2300" dirty="0" smtClean="0"/>
              <a:t>.</a:t>
            </a:r>
            <a:endParaRPr lang="el-GR" sz="2300" dirty="0" smtClean="0"/>
          </a:p>
          <a:p>
            <a:pPr lvl="1">
              <a:lnSpc>
                <a:spcPct val="110000"/>
              </a:lnSpc>
            </a:pPr>
            <a:r>
              <a:rPr lang="el-GR" sz="2300" dirty="0" smtClean="0"/>
              <a:t>Ασκήσεις κλειστής κινητικής αλυσίδας για άνω και κάτω άκρα </a:t>
            </a:r>
            <a:r>
              <a:rPr lang="en-US" sz="2300" dirty="0" smtClean="0"/>
              <a:t>(</a:t>
            </a:r>
            <a:r>
              <a:rPr lang="en-US" sz="2300" dirty="0" err="1" smtClean="0"/>
              <a:t>Balduini</a:t>
            </a:r>
            <a:r>
              <a:rPr lang="en-US" sz="2300" dirty="0" smtClean="0"/>
              <a:t>,</a:t>
            </a:r>
            <a:r>
              <a:rPr lang="el-GR" sz="2300" dirty="0" smtClean="0"/>
              <a:t> </a:t>
            </a:r>
            <a:r>
              <a:rPr lang="en-US" sz="2300" dirty="0" err="1" smtClean="0"/>
              <a:t>Vegso</a:t>
            </a:r>
            <a:r>
              <a:rPr lang="en-US" sz="2300" dirty="0" smtClean="0"/>
              <a:t>,</a:t>
            </a:r>
            <a:r>
              <a:rPr lang="el-GR" sz="2300" dirty="0" smtClean="0"/>
              <a:t> </a:t>
            </a:r>
            <a:r>
              <a:rPr lang="en-US" sz="2300" dirty="0" smtClean="0"/>
              <a:t>Harmon</a:t>
            </a:r>
            <a:r>
              <a:rPr lang="en-US" sz="2300" dirty="0" smtClean="0"/>
              <a:t>)</a:t>
            </a:r>
            <a:r>
              <a:rPr lang="el-GR" sz="2300" dirty="0" smtClean="0"/>
              <a:t>.</a:t>
            </a:r>
            <a:endParaRPr lang="el-GR" sz="2300" dirty="0" smtClean="0"/>
          </a:p>
          <a:p>
            <a:pPr lvl="1">
              <a:lnSpc>
                <a:spcPct val="110000"/>
              </a:lnSpc>
            </a:pPr>
            <a:r>
              <a:rPr lang="el-GR" sz="2300" dirty="0" smtClean="0"/>
              <a:t>Χρήση γυμναστικής μπάλας σε ασκήσεις με το βάρος του σώματος </a:t>
            </a:r>
            <a:r>
              <a:rPr lang="en-US" sz="2300" dirty="0" smtClean="0"/>
              <a:t>(</a:t>
            </a:r>
            <a:r>
              <a:rPr lang="en-US" sz="2300" dirty="0" err="1" smtClean="0"/>
              <a:t>Derscheid,Brown</a:t>
            </a:r>
            <a:r>
              <a:rPr lang="en-US" sz="2300" dirty="0" smtClean="0"/>
              <a:t>)</a:t>
            </a:r>
            <a:r>
              <a:rPr lang="el-GR" sz="2300" dirty="0"/>
              <a:t>.</a:t>
            </a:r>
            <a:endParaRPr lang="el-GR" sz="2300" dirty="0" smtClean="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5</a:t>
            </a:fld>
            <a:endParaRPr lang="el-GR"/>
          </a:p>
        </p:txBody>
      </p:sp>
      <p:pic>
        <p:nvPicPr>
          <p:cNvPr id="6" name="Picture 4" descr="http://drawingbooks.org/lutz1/source/images/000078.png"/>
          <p:cNvPicPr>
            <a:picLocks noChangeAspect="1" noChangeArrowheads="1"/>
          </p:cNvPicPr>
          <p:nvPr/>
        </p:nvPicPr>
        <p:blipFill>
          <a:blip r:embed="rId2" cstate="print">
            <a:extLst>
              <a:ext uri="{28A0092B-C50C-407E-A947-70E740481C1C}">
                <a14:useLocalDpi xmlns:a14="http://schemas.microsoft.com/office/drawing/2010/main" val="0"/>
              </a:ext>
            </a:extLst>
          </a:blip>
          <a:srcRect l="45545" r="34083" b="74977"/>
          <a:stretch>
            <a:fillRect/>
          </a:stretch>
        </p:blipFill>
        <p:spPr bwMode="auto">
          <a:xfrm>
            <a:off x="1295400" y="2971800"/>
            <a:ext cx="1524000" cy="309716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drawingbooks.org/lutz1/source/images/000078.png"/>
          <p:cNvPicPr>
            <a:picLocks noChangeAspect="1" noChangeArrowheads="1"/>
          </p:cNvPicPr>
          <p:nvPr/>
        </p:nvPicPr>
        <p:blipFill>
          <a:blip r:embed="rId2" cstate="print">
            <a:extLst>
              <a:ext uri="{28A0092B-C50C-407E-A947-70E740481C1C}">
                <a14:useLocalDpi xmlns:a14="http://schemas.microsoft.com/office/drawing/2010/main" val="0"/>
              </a:ext>
            </a:extLst>
          </a:blip>
          <a:srcRect l="46345" t="42401" r="34455" b="33207"/>
          <a:stretch>
            <a:fillRect/>
          </a:stretch>
        </p:blipFill>
        <p:spPr bwMode="auto">
          <a:xfrm>
            <a:off x="304800" y="1371600"/>
            <a:ext cx="1757795" cy="2667000"/>
          </a:xfrm>
          <a:prstGeom prst="rect">
            <a:avLst/>
          </a:prstGeom>
          <a:noFill/>
          <a:extLst>
            <a:ext uri="{909E8E84-426E-40DD-AFC4-6F175D3DCCD1}">
              <a14:hiddenFill xmlns:a14="http://schemas.microsoft.com/office/drawing/2010/main">
                <a:solidFill>
                  <a:srgbClr val="FFFFFF"/>
                </a:solidFill>
              </a14:hiddenFill>
            </a:ext>
          </a:extLst>
        </p:spPr>
      </p:pic>
      <p:sp>
        <p:nvSpPr>
          <p:cNvPr id="9" name="Ορθογώνιο 8"/>
          <p:cNvSpPr/>
          <p:nvPr/>
        </p:nvSpPr>
        <p:spPr>
          <a:xfrm>
            <a:off x="228600" y="6248788"/>
            <a:ext cx="2400300" cy="276999"/>
          </a:xfrm>
          <a:prstGeom prst="rect">
            <a:avLst/>
          </a:prstGeom>
        </p:spPr>
        <p:txBody>
          <a:bodyPr wrap="square">
            <a:spAutoFit/>
          </a:bodyPr>
          <a:lstStyle/>
          <a:p>
            <a:pPr algn="ctr"/>
            <a:r>
              <a:rPr lang="en-US" sz="1200" dirty="0" smtClean="0">
                <a:latin typeface="+mn-lt"/>
                <a:hlinkClick r:id="rId3"/>
              </a:rPr>
              <a:t>drawingbooks.org</a:t>
            </a:r>
            <a:endParaRPr lang="el-GR" sz="1200" dirty="0">
              <a:latin typeface="+mn-l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z="3600" dirty="0" smtClean="0"/>
              <a:t>Ιδιοδεκτικότητα - Κιναισθησία</a:t>
            </a:r>
            <a:r>
              <a:rPr lang="en-US" dirty="0" smtClean="0"/>
              <a:t> </a:t>
            </a:r>
            <a:r>
              <a:rPr lang="en-US" sz="3200" b="0" dirty="0" smtClean="0"/>
              <a:t>4/4</a:t>
            </a:r>
            <a:endParaRPr lang="el-GR" sz="3200"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6</a:t>
            </a:fld>
            <a:endParaRPr lang="el-GR"/>
          </a:p>
        </p:txBody>
      </p:sp>
      <p:pic>
        <p:nvPicPr>
          <p:cNvPr id="5" name="Picture 8" descr="http://www.ipcphysicaltherapy.com/uploads/images/hamestring%20ball%20roll.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990600"/>
            <a:ext cx="3886200" cy="3886200"/>
          </a:xfrm>
          <a:prstGeom prst="rect">
            <a:avLst/>
          </a:prstGeom>
          <a:noFill/>
          <a:extLst>
            <a:ext uri="{909E8E84-426E-40DD-AFC4-6F175D3DCCD1}">
              <a14:hiddenFill xmlns:a14="http://schemas.microsoft.com/office/drawing/2010/main">
                <a:solidFill>
                  <a:srgbClr val="FFFFFF"/>
                </a:solidFill>
              </a14:hiddenFill>
            </a:ext>
          </a:extLst>
        </p:spPr>
      </p:pic>
      <p:sp>
        <p:nvSpPr>
          <p:cNvPr id="6" name="Ορθογώνιο 6"/>
          <p:cNvSpPr/>
          <p:nvPr/>
        </p:nvSpPr>
        <p:spPr>
          <a:xfrm>
            <a:off x="464598" y="4737718"/>
            <a:ext cx="1800200" cy="288032"/>
          </a:xfrm>
          <a:prstGeom prst="rect">
            <a:avLst/>
          </a:prstGeom>
        </p:spPr>
        <p:txBody>
          <a:bodyPr wrap="square">
            <a:spAutoFit/>
          </a:bodyPr>
          <a:lstStyle/>
          <a:p>
            <a:pPr algn="ctr"/>
            <a:r>
              <a:rPr lang="en-US" sz="1200" dirty="0" smtClean="0">
                <a:latin typeface="+mn-lt"/>
                <a:hlinkClick r:id="rId3"/>
              </a:rPr>
              <a:t>ipcphysicaltherapy.com</a:t>
            </a:r>
            <a:endParaRPr lang="el-GR" sz="1200" dirty="0">
              <a:latin typeface="+mn-lt"/>
            </a:endParaRPr>
          </a:p>
        </p:txBody>
      </p:sp>
      <p:pic>
        <p:nvPicPr>
          <p:cNvPr id="7" name="Picture 2" descr="Διατάσεις, Άσκηση, Τέντωμα, Ταιριάζει, Εκπαίδευση"/>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19400" y="3886200"/>
            <a:ext cx="5943600" cy="2590801"/>
          </a:xfrm>
          <a:prstGeom prst="rect">
            <a:avLst/>
          </a:prstGeom>
          <a:noFill/>
          <a:extLst>
            <a:ext uri="{909E8E84-426E-40DD-AFC4-6F175D3DCCD1}">
              <a14:hiddenFill xmlns:a14="http://schemas.microsoft.com/office/drawing/2010/main">
                <a:solidFill>
                  <a:srgbClr val="FFFFFF"/>
                </a:solidFill>
              </a14:hiddenFill>
            </a:ext>
          </a:extLst>
        </p:spPr>
      </p:pic>
      <p:sp>
        <p:nvSpPr>
          <p:cNvPr id="9" name="2 - Θέση περιεχομένου"/>
          <p:cNvSpPr txBox="1">
            <a:spLocks/>
          </p:cNvSpPr>
          <p:nvPr/>
        </p:nvSpPr>
        <p:spPr>
          <a:xfrm>
            <a:off x="4876800" y="1295400"/>
            <a:ext cx="3429000" cy="25908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12000"/>
              </a:lnSpc>
              <a:spcBef>
                <a:spcPts val="1200"/>
              </a:spcBef>
              <a:spcAft>
                <a:spcPts val="0"/>
              </a:spcAft>
              <a:buClrTx/>
              <a:buSzTx/>
              <a:buFont typeface="Arial" panose="020B0604020202020204" pitchFamily="34" charset="0"/>
              <a:buChar char="•"/>
              <a:tabLst/>
              <a:defRPr/>
            </a:pPr>
            <a:r>
              <a:rPr kumimoji="0" lang="el-GR" altLang="el-GR" sz="2400" b="0" i="0" u="none" strike="noStrike" kern="1200" cap="none" spc="0" normalizeH="0" baseline="0" noProof="0" dirty="0" smtClean="0">
                <a:ln>
                  <a:noFill/>
                </a:ln>
                <a:solidFill>
                  <a:schemeClr val="tx1"/>
                </a:solidFill>
                <a:effectLst/>
                <a:uLnTx/>
                <a:uFillTx/>
                <a:latin typeface="+mn-lt"/>
                <a:ea typeface="+mn-ea"/>
                <a:cs typeface="+mn-cs"/>
              </a:rPr>
              <a:t>Ενεργητική </a:t>
            </a:r>
            <a:r>
              <a:rPr kumimoji="0" lang="el-GR" altLang="el-GR" sz="2400" b="0" i="0" u="none" strike="noStrike" kern="1200" cap="none" spc="0" normalizeH="0" baseline="0" noProof="0" dirty="0" smtClean="0">
                <a:ln>
                  <a:noFill/>
                </a:ln>
                <a:solidFill>
                  <a:schemeClr val="tx1"/>
                </a:solidFill>
                <a:effectLst/>
                <a:uLnTx/>
                <a:uFillTx/>
                <a:latin typeface="+mn-lt"/>
                <a:ea typeface="+mn-ea"/>
                <a:cs typeface="+mn-cs"/>
              </a:rPr>
              <a:t>σύσπαση </a:t>
            </a:r>
            <a:r>
              <a:rPr kumimoji="0" lang="el-GR" altLang="el-GR" sz="2400" b="0" i="0" u="none" strike="noStrike" kern="1200" cap="none" spc="0" normalizeH="0" baseline="0" noProof="0" dirty="0" smtClean="0">
                <a:ln>
                  <a:noFill/>
                </a:ln>
                <a:solidFill>
                  <a:schemeClr val="tx1"/>
                </a:solidFill>
                <a:effectLst/>
                <a:uLnTx/>
                <a:uFillTx/>
                <a:latin typeface="+mn-lt"/>
                <a:ea typeface="+mn-ea"/>
                <a:cs typeface="+mn-cs"/>
              </a:rPr>
              <a:t>του</a:t>
            </a:r>
            <a:r>
              <a:rPr kumimoji="0" lang="el-GR" altLang="el-GR" sz="2400" b="0" i="0" u="none" strike="noStrike" kern="1200" cap="none" spc="0" normalizeH="0" noProof="0" dirty="0" smtClean="0">
                <a:ln>
                  <a:noFill/>
                </a:ln>
                <a:solidFill>
                  <a:schemeClr val="tx1"/>
                </a:solidFill>
                <a:effectLst/>
                <a:uLnTx/>
                <a:uFillTx/>
                <a:latin typeface="+mn-lt"/>
                <a:ea typeface="+mn-ea"/>
                <a:cs typeface="+mn-cs"/>
              </a:rPr>
              <a:t> </a:t>
            </a:r>
            <a:r>
              <a:rPr kumimoji="0" lang="el-GR" altLang="el-GR" sz="2400" b="0" i="0" u="none" strike="noStrike" kern="1200" cap="none" spc="0" normalizeH="0" baseline="0" noProof="0" dirty="0" smtClean="0">
                <a:ln>
                  <a:noFill/>
                </a:ln>
                <a:solidFill>
                  <a:schemeClr val="tx1"/>
                </a:solidFill>
                <a:effectLst/>
                <a:uLnTx/>
                <a:uFillTx/>
                <a:latin typeface="+mn-lt"/>
                <a:ea typeface="+mn-ea"/>
                <a:cs typeface="+mn-cs"/>
              </a:rPr>
              <a:t>μυός</a:t>
            </a:r>
            <a:r>
              <a:rPr lang="el-GR" altLang="el-GR" sz="2400" dirty="0">
                <a:latin typeface="+mn-lt"/>
              </a:rPr>
              <a:t> </a:t>
            </a:r>
            <a:r>
              <a:rPr kumimoji="0" lang="el-GR" altLang="el-GR" sz="2400" b="0" i="0" u="none" strike="noStrike" kern="1200" cap="none" spc="0" normalizeH="0" baseline="0" noProof="0" dirty="0" smtClean="0">
                <a:ln>
                  <a:noFill/>
                </a:ln>
                <a:solidFill>
                  <a:schemeClr val="tx1"/>
                </a:solidFill>
                <a:effectLst/>
                <a:uLnTx/>
                <a:uFillTx/>
                <a:latin typeface="+mn-lt"/>
                <a:ea typeface="+mn-ea"/>
                <a:cs typeface="+mn-cs"/>
              </a:rPr>
              <a:t>προκαλεί</a:t>
            </a:r>
            <a:r>
              <a:rPr kumimoji="0" lang="el-GR" altLang="el-GR" sz="2400" b="0" i="0" u="none" strike="noStrike" kern="1200" cap="none" spc="0" normalizeH="0" noProof="0" dirty="0" smtClean="0">
                <a:ln>
                  <a:noFill/>
                </a:ln>
                <a:solidFill>
                  <a:schemeClr val="tx1"/>
                </a:solidFill>
                <a:effectLst/>
                <a:uLnTx/>
                <a:uFillTx/>
                <a:latin typeface="+mn-lt"/>
                <a:ea typeface="+mn-ea"/>
                <a:cs typeface="+mn-cs"/>
              </a:rPr>
              <a:t> </a:t>
            </a:r>
            <a:r>
              <a:rPr kumimoji="0" lang="el-GR" altLang="el-GR" sz="2400" b="0" i="0" u="none" strike="noStrike" kern="1200" cap="none" spc="0" normalizeH="0" baseline="0" noProof="0" dirty="0" smtClean="0">
                <a:ln>
                  <a:noFill/>
                </a:ln>
                <a:solidFill>
                  <a:schemeClr val="tx1"/>
                </a:solidFill>
                <a:effectLst/>
                <a:uLnTx/>
                <a:uFillTx/>
                <a:latin typeface="+mn-lt"/>
                <a:ea typeface="+mn-ea"/>
                <a:cs typeface="+mn-cs"/>
              </a:rPr>
              <a:t>υψηλότερο βαθμό</a:t>
            </a:r>
            <a:r>
              <a:rPr kumimoji="0" lang="el-GR" altLang="el-GR" sz="2400" b="0" i="0" u="none" strike="noStrike" kern="1200" cap="none" spc="0" normalizeH="0" noProof="0" dirty="0" smtClean="0">
                <a:ln>
                  <a:noFill/>
                </a:ln>
                <a:solidFill>
                  <a:schemeClr val="tx1"/>
                </a:solidFill>
                <a:effectLst/>
                <a:uLnTx/>
                <a:uFillTx/>
                <a:latin typeface="+mn-lt"/>
                <a:ea typeface="+mn-ea"/>
                <a:cs typeface="+mn-cs"/>
              </a:rPr>
              <a:t> </a:t>
            </a:r>
            <a:r>
              <a:rPr kumimoji="0" lang="el-GR" altLang="el-GR" sz="2400" b="0" i="0" u="none" strike="noStrike" kern="1200" cap="none" spc="0" normalizeH="0" baseline="0" noProof="0" dirty="0" smtClean="0">
                <a:ln>
                  <a:noFill/>
                </a:ln>
                <a:solidFill>
                  <a:schemeClr val="tx1"/>
                </a:solidFill>
                <a:effectLst/>
                <a:uLnTx/>
                <a:uFillTx/>
                <a:latin typeface="+mn-lt"/>
                <a:ea typeface="+mn-ea"/>
                <a:cs typeface="+mn-cs"/>
              </a:rPr>
              <a:t>ενεργοποίησης της</a:t>
            </a:r>
            <a:r>
              <a:rPr kumimoji="0" lang="el-GR" altLang="el-GR" sz="2400" b="0" i="0" u="none" strike="noStrike" kern="1200" cap="none" spc="0" normalizeH="0" noProof="0" dirty="0" smtClean="0">
                <a:ln>
                  <a:noFill/>
                </a:ln>
                <a:solidFill>
                  <a:schemeClr val="tx1"/>
                </a:solidFill>
                <a:effectLst/>
                <a:uLnTx/>
                <a:uFillTx/>
                <a:latin typeface="+mn-lt"/>
                <a:ea typeface="+mn-ea"/>
                <a:cs typeface="+mn-cs"/>
              </a:rPr>
              <a:t> </a:t>
            </a:r>
            <a:r>
              <a:rPr kumimoji="0" lang="el-GR" altLang="el-GR" sz="2400" b="0" i="0" u="none" strike="noStrike" kern="1200" cap="none" spc="0" normalizeH="0" baseline="0" noProof="0" dirty="0" smtClean="0">
                <a:ln>
                  <a:noFill/>
                </a:ln>
                <a:solidFill>
                  <a:schemeClr val="tx1"/>
                </a:solidFill>
                <a:effectLst/>
                <a:uLnTx/>
                <a:uFillTx/>
                <a:latin typeface="+mn-lt"/>
                <a:ea typeface="+mn-ea"/>
                <a:cs typeface="+mn-cs"/>
              </a:rPr>
              <a:t>μυϊκής </a:t>
            </a:r>
            <a:r>
              <a:rPr kumimoji="0" lang="el-GR" altLang="el-GR" sz="2400" b="0" i="0" u="none" strike="noStrike" kern="1200" cap="none" spc="0" normalizeH="0" baseline="0" noProof="0" dirty="0" smtClean="0">
                <a:ln>
                  <a:noFill/>
                </a:ln>
                <a:solidFill>
                  <a:schemeClr val="tx1"/>
                </a:solidFill>
                <a:effectLst/>
                <a:uLnTx/>
                <a:uFillTx/>
                <a:latin typeface="+mn-lt"/>
                <a:ea typeface="+mn-ea"/>
                <a:cs typeface="+mn-cs"/>
              </a:rPr>
              <a:t>ίνας από </a:t>
            </a:r>
            <a:r>
              <a:rPr kumimoji="0" lang="el-GR" altLang="el-GR" sz="2400" b="0" i="0" u="none" strike="noStrike" kern="1200" cap="none" spc="0" normalizeH="0" baseline="0" noProof="0" dirty="0" smtClean="0">
                <a:ln>
                  <a:noFill/>
                </a:ln>
                <a:solidFill>
                  <a:schemeClr val="tx1"/>
                </a:solidFill>
                <a:effectLst/>
                <a:uLnTx/>
                <a:uFillTx/>
                <a:latin typeface="+mn-lt"/>
                <a:ea typeface="+mn-ea"/>
                <a:cs typeface="+mn-cs"/>
              </a:rPr>
              <a:t>την</a:t>
            </a:r>
            <a:r>
              <a:rPr kumimoji="0" lang="el-GR" altLang="el-GR" sz="2400" b="0" i="0" u="none" strike="noStrike" kern="1200" cap="none" spc="0" normalizeH="0" noProof="0" dirty="0" smtClean="0">
                <a:ln>
                  <a:noFill/>
                </a:ln>
                <a:solidFill>
                  <a:schemeClr val="tx1"/>
                </a:solidFill>
                <a:effectLst/>
                <a:uLnTx/>
                <a:uFillTx/>
                <a:latin typeface="+mn-lt"/>
                <a:ea typeface="+mn-ea"/>
                <a:cs typeface="+mn-cs"/>
              </a:rPr>
              <a:t> </a:t>
            </a:r>
            <a:r>
              <a:rPr kumimoji="0" lang="el-GR" altLang="el-GR" sz="2400" b="0" i="0" u="none" strike="noStrike" kern="1200" cap="none" spc="0" normalizeH="0" baseline="0" noProof="0" dirty="0" smtClean="0">
                <a:ln>
                  <a:noFill/>
                </a:ln>
                <a:solidFill>
                  <a:schemeClr val="tx1"/>
                </a:solidFill>
                <a:effectLst/>
                <a:uLnTx/>
                <a:uFillTx/>
                <a:latin typeface="+mn-lt"/>
                <a:ea typeface="+mn-ea"/>
                <a:cs typeface="+mn-cs"/>
              </a:rPr>
              <a:t>παθητική κίνηση.</a:t>
            </a:r>
            <a:endParaRPr kumimoji="0" lang="el-GR"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10" name="Rectangle 7"/>
          <p:cNvSpPr/>
          <p:nvPr/>
        </p:nvSpPr>
        <p:spPr>
          <a:xfrm>
            <a:off x="4381002" y="6324600"/>
            <a:ext cx="2820396" cy="461665"/>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l-GR" sz="1200" dirty="0">
                <a:latin typeface="+mn-lt"/>
                <a:hlinkClick r:id="rId5"/>
              </a:rPr>
              <a:t>διατάσεις</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err="1" smtClean="0">
                <a:latin typeface="+mn-lt"/>
                <a:hlinkClick r:id="rId6"/>
              </a:rPr>
              <a:t>ClkerFreeVectorImages</a:t>
            </a:r>
            <a:r>
              <a:rPr lang="el-GR"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διαθέσιμο ως κοινό κτήμα</a:t>
            </a:r>
            <a:endParaRPr lang="en-US" sz="1200" dirty="0">
              <a:solidFill>
                <a:prstClr val="black">
                  <a:lumMod val="75000"/>
                  <a:lumOff val="25000"/>
                </a:prstClr>
              </a:solidFill>
              <a:latin typeface="+mn-l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dirty="0" smtClean="0"/>
              <a:t>Δεξιότητα </a:t>
            </a:r>
            <a:r>
              <a:rPr lang="el-GR" sz="3200" b="0" dirty="0" smtClean="0"/>
              <a:t>1/2</a:t>
            </a:r>
            <a:endParaRPr lang="el-GR" sz="3200" b="0" dirty="0"/>
          </a:p>
        </p:txBody>
      </p:sp>
      <p:sp>
        <p:nvSpPr>
          <p:cNvPr id="3" name="2 - Θέση περιεχομένου"/>
          <p:cNvSpPr>
            <a:spLocks noGrp="1"/>
          </p:cNvSpPr>
          <p:nvPr>
            <p:ph idx="1"/>
          </p:nvPr>
        </p:nvSpPr>
        <p:spPr>
          <a:xfrm>
            <a:off x="457200" y="1196752"/>
            <a:ext cx="8229600" cy="5051648"/>
          </a:xfrm>
        </p:spPr>
        <p:txBody>
          <a:bodyPr/>
          <a:lstStyle/>
          <a:p>
            <a:r>
              <a:rPr lang="el-GR" dirty="0" smtClean="0"/>
              <a:t>Η </a:t>
            </a:r>
            <a:r>
              <a:rPr lang="el-GR" dirty="0" smtClean="0"/>
              <a:t>ενεργητική άσκηση εξυπηρετεί την χαλάρωση, την σταθεροποίηση, την διατήρηση και βελτίωση  των δυνατοτήτων των μυϊκών συστημάτων.</a:t>
            </a:r>
          </a:p>
          <a:p>
            <a:r>
              <a:rPr lang="el-GR" dirty="0" smtClean="0"/>
              <a:t>Οι σταθερές</a:t>
            </a:r>
            <a:r>
              <a:rPr lang="el-GR" dirty="0" smtClean="0"/>
              <a:t>, σκόπιμες κινήσεις, οι οποίες αποτελούν προσπάθεια με συγκεκριμένη </a:t>
            </a:r>
            <a:r>
              <a:rPr lang="el-GR" dirty="0" smtClean="0"/>
              <a:t>πρόθεση </a:t>
            </a:r>
            <a:r>
              <a:rPr lang="el-GR" dirty="0" smtClean="0"/>
              <a:t>και εξοικονόμηση ενέργειας σε συγκεκριμένο χρόνο και κατεύθυνση χαρακτηρίζονται ως δεξιότητες. </a:t>
            </a:r>
          </a:p>
          <a:p>
            <a:r>
              <a:rPr lang="el-GR" dirty="0" smtClean="0"/>
              <a:t>Το άτομο – </a:t>
            </a:r>
            <a:r>
              <a:rPr lang="el-GR" dirty="0" smtClean="0"/>
              <a:t>ασθενής ασκείται </a:t>
            </a:r>
            <a:r>
              <a:rPr lang="el-GR" dirty="0" smtClean="0"/>
              <a:t>για την </a:t>
            </a:r>
            <a:r>
              <a:rPr lang="el-GR" dirty="0" err="1" smtClean="0"/>
              <a:t>επανεγκατεστημένη</a:t>
            </a:r>
            <a:r>
              <a:rPr lang="el-GR" dirty="0" smtClean="0"/>
              <a:t> </a:t>
            </a:r>
            <a:r>
              <a:rPr lang="el-GR" dirty="0" smtClean="0"/>
              <a:t>ή καινούρια δεξιότητα σε πολλές διαφορετικές συνθήκες έτσι ώστε να μπορεί να προσαρμοσθεί σε διαφορετικές συνθήκες ανά πάσα </a:t>
            </a:r>
            <a:r>
              <a:rPr lang="el-GR" dirty="0" smtClean="0"/>
              <a:t>στιγμή.</a:t>
            </a:r>
            <a:endParaRPr lang="el-GR" dirty="0" smtClean="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7</a:t>
            </a:fld>
            <a:endParaRPr lang="el-G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dirty="0"/>
              <a:t>Δεξιότητα </a:t>
            </a:r>
            <a:r>
              <a:rPr lang="el-GR" sz="3200" b="0" dirty="0" smtClean="0"/>
              <a:t>2/2</a:t>
            </a:r>
            <a:endParaRPr lang="el-GR" sz="3600" dirty="0"/>
          </a:p>
        </p:txBody>
      </p:sp>
      <p:sp>
        <p:nvSpPr>
          <p:cNvPr id="3" name="2 - Θέση περιεχομένου"/>
          <p:cNvSpPr>
            <a:spLocks noGrp="1"/>
          </p:cNvSpPr>
          <p:nvPr>
            <p:ph idx="1"/>
          </p:nvPr>
        </p:nvSpPr>
        <p:spPr>
          <a:xfrm>
            <a:off x="457200" y="1196752"/>
            <a:ext cx="8382000" cy="5661248"/>
          </a:xfrm>
        </p:spPr>
        <p:txBody>
          <a:bodyPr>
            <a:noAutofit/>
          </a:bodyPr>
          <a:lstStyle/>
          <a:p>
            <a:pPr>
              <a:lnSpc>
                <a:spcPct val="110000"/>
              </a:lnSpc>
              <a:buNone/>
            </a:pPr>
            <a:r>
              <a:rPr lang="el-GR" sz="2300" dirty="0" smtClean="0"/>
              <a:t>Για </a:t>
            </a:r>
            <a:r>
              <a:rPr lang="el-GR" sz="2300" dirty="0" smtClean="0"/>
              <a:t>την εκμάθηση «χαμένης» ή καινούριας δεξιότητας απαιτείται:</a:t>
            </a:r>
          </a:p>
          <a:p>
            <a:pPr lvl="1">
              <a:lnSpc>
                <a:spcPct val="110000"/>
              </a:lnSpc>
            </a:pPr>
            <a:r>
              <a:rPr lang="el-GR" sz="2300" dirty="0" smtClean="0"/>
              <a:t>Καθορισμός παραγόντων του </a:t>
            </a:r>
            <a:r>
              <a:rPr lang="el-GR" sz="2300" dirty="0" smtClean="0"/>
              <a:t>στόχου.</a:t>
            </a:r>
            <a:endParaRPr lang="el-GR" sz="2300" dirty="0" smtClean="0"/>
          </a:p>
          <a:p>
            <a:pPr lvl="1">
              <a:lnSpc>
                <a:spcPct val="110000"/>
              </a:lnSpc>
            </a:pPr>
            <a:r>
              <a:rPr lang="el-GR" sz="2300" dirty="0" smtClean="0"/>
              <a:t>Εξάσκηση ξεχωριστών </a:t>
            </a:r>
            <a:r>
              <a:rPr lang="el-GR" sz="2300" dirty="0" smtClean="0"/>
              <a:t>στόχων.</a:t>
            </a:r>
            <a:endParaRPr lang="el-GR" sz="2300" dirty="0" smtClean="0"/>
          </a:p>
          <a:p>
            <a:pPr lvl="1">
              <a:lnSpc>
                <a:spcPct val="110000"/>
              </a:lnSpc>
            </a:pPr>
            <a:r>
              <a:rPr lang="el-GR" sz="2300" dirty="0" smtClean="0"/>
              <a:t>Βελτίωση των ξεχωριστών – ιδιαίτερων στόχων κατά την άσκηση μέσω βιολογικής </a:t>
            </a:r>
            <a:r>
              <a:rPr lang="el-GR" sz="2300" dirty="0" err="1" smtClean="0"/>
              <a:t>επανα</a:t>
            </a:r>
            <a:r>
              <a:rPr lang="el-GR" sz="2300" dirty="0" smtClean="0"/>
              <a:t>-τροφοδότησης.</a:t>
            </a:r>
            <a:endParaRPr lang="el-GR" sz="2300" dirty="0" smtClean="0"/>
          </a:p>
          <a:p>
            <a:pPr lvl="1">
              <a:lnSpc>
                <a:spcPct val="110000"/>
              </a:lnSpc>
            </a:pPr>
            <a:r>
              <a:rPr lang="el-GR" sz="2300" dirty="0" smtClean="0"/>
              <a:t>Συνδυασμός κάποιων </a:t>
            </a:r>
            <a:r>
              <a:rPr lang="el-GR" sz="2300" dirty="0" smtClean="0"/>
              <a:t>παραγόντων.</a:t>
            </a:r>
            <a:endParaRPr lang="el-GR" sz="2300" dirty="0" smtClean="0"/>
          </a:p>
          <a:p>
            <a:pPr lvl="1">
              <a:lnSpc>
                <a:spcPct val="110000"/>
              </a:lnSpc>
            </a:pPr>
            <a:r>
              <a:rPr lang="el-GR" sz="2300" dirty="0" smtClean="0"/>
              <a:t>Βελτίωση κατά την άσκηση των συνδυασμένων </a:t>
            </a:r>
            <a:r>
              <a:rPr lang="el-GR" sz="2300" dirty="0" smtClean="0"/>
              <a:t>παραγόντων.</a:t>
            </a:r>
            <a:endParaRPr lang="el-GR" sz="2300" dirty="0" smtClean="0"/>
          </a:p>
          <a:p>
            <a:pPr lvl="1">
              <a:lnSpc>
                <a:spcPct val="110000"/>
              </a:lnSpc>
            </a:pPr>
            <a:r>
              <a:rPr lang="el-GR" sz="2300" dirty="0" smtClean="0"/>
              <a:t>Τέλος, </a:t>
            </a:r>
            <a:r>
              <a:rPr lang="el-GR" sz="2300" dirty="0" smtClean="0"/>
              <a:t>συνδυασμός </a:t>
            </a:r>
            <a:r>
              <a:rPr lang="el-GR" sz="2300" dirty="0" smtClean="0"/>
              <a:t>και βελτίωση όλων των παραγόντων της δεξιότητας και άσκηση μέσω βιολογικής </a:t>
            </a:r>
            <a:r>
              <a:rPr lang="el-GR" sz="2300" dirty="0" err="1" smtClean="0"/>
              <a:t>επανατροφοδότησης</a:t>
            </a:r>
            <a:r>
              <a:rPr lang="el-GR" sz="2300" dirty="0" smtClean="0"/>
              <a:t>.</a:t>
            </a:r>
            <a:endParaRPr lang="el-GR" sz="2300" dirty="0" smtClean="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8</a:t>
            </a:fld>
            <a:endParaRPr lang="el-G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heme/theme1.xml><?xml version="1.0" encoding="utf-8"?>
<a:theme xmlns:a="http://schemas.openxmlformats.org/drawingml/2006/main" name="template 1.κινησιοθεραπεια">
  <a:themeElements>
    <a:clrScheme name="Προσαρμοσμένο 184">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Προσαρμοσμένη σχεδίαση">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exo-opistho_simeiomata">
  <a:themeElements>
    <a:clrScheme name="Προσαρμοσμένο 185">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 1.κινησιοθεραπεια</Template>
  <TotalTime>292</TotalTime>
  <Words>1141</Words>
  <Application>Microsoft Office PowerPoint</Application>
  <PresentationFormat>Προβολή στην οθόνη (4:3)</PresentationFormat>
  <Paragraphs>127</Paragraphs>
  <Slides>17</Slides>
  <Notes>7</Notes>
  <HiddenSlides>0</HiddenSlides>
  <MMClips>0</MMClips>
  <ScaleCrop>false</ScaleCrop>
  <HeadingPairs>
    <vt:vector size="4" baseType="variant">
      <vt:variant>
        <vt:lpstr>Θέμα</vt:lpstr>
      </vt:variant>
      <vt:variant>
        <vt:i4>4</vt:i4>
      </vt:variant>
      <vt:variant>
        <vt:lpstr>Τίτλοι διαφανειών</vt:lpstr>
      </vt:variant>
      <vt:variant>
        <vt:i4>17</vt:i4>
      </vt:variant>
    </vt:vector>
  </HeadingPairs>
  <TitlesOfParts>
    <vt:vector size="21" baseType="lpstr">
      <vt:lpstr>template 1.κινησιοθεραπεια</vt:lpstr>
      <vt:lpstr>Προσαρμοσμένη σχεδίαση</vt:lpstr>
      <vt:lpstr>1_exo-opistho_simeiomata</vt:lpstr>
      <vt:lpstr>OC_template_updated</vt:lpstr>
      <vt:lpstr>Κινησιοθεραπεία (E)</vt:lpstr>
      <vt:lpstr>Θεραπευτική Προσέγγιση</vt:lpstr>
      <vt:lpstr>Υποδοχείς </vt:lpstr>
      <vt:lpstr>Ιδιοδεκτικότητα - Κιναισθησία 1/4</vt:lpstr>
      <vt:lpstr>Ιδιοδεκτικότητα - Κιναισθησία 2/4</vt:lpstr>
      <vt:lpstr>Ιδιοδεκτικότητα - Κιναισθησία 3/4</vt:lpstr>
      <vt:lpstr>Ιδιοδεκτικότητα - Κιναισθησία 4/4</vt:lpstr>
      <vt:lpstr>Δεξιότητα 1/2</vt:lpstr>
      <vt:lpstr>Δεξιότητα 2/2</vt:lpstr>
      <vt:lpstr>Φάσεις δεξιοτήτων</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Company>Your Company Name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Κινησιοθεραπεία (E)</dc:title>
  <dc:creator>opencourses@teiath.gr</dc:creator>
  <cp:lastModifiedBy>fkaram2</cp:lastModifiedBy>
  <cp:revision>19</cp:revision>
  <dcterms:created xsi:type="dcterms:W3CDTF">2015-08-03T08:18:23Z</dcterms:created>
  <dcterms:modified xsi:type="dcterms:W3CDTF">2015-08-06T10:03:33Z</dcterms:modified>
</cp:coreProperties>
</file>