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0" r:id="rId15"/>
    <p:sldId id="282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568-657E-4DBA-A1B3-EE7C168FA51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υγρού </a:t>
            </a:r>
            <a:r>
              <a:rPr lang="en-US" sz="2600" dirty="0" smtClean="0"/>
              <a:t>Make up</a:t>
            </a: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>φάσης ΙΙΙ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dirty="0" smtClean="0"/>
              <a:t>Πλάκα θέρμανσης.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l-GR" dirty="0"/>
              <a:t>VEEGUM K, </a:t>
            </a:r>
            <a:r>
              <a:rPr lang="el-GR" altLang="el-GR" dirty="0"/>
              <a:t>σταδιακά </a:t>
            </a:r>
            <a:r>
              <a:rPr lang="el-GR" altLang="el-GR" dirty="0" smtClean="0"/>
              <a:t>και ανάδευση </a:t>
            </a:r>
            <a:r>
              <a:rPr lang="en-US" altLang="el-GR" dirty="0"/>
              <a:t>(</a:t>
            </a:r>
            <a:r>
              <a:rPr lang="el-GR" altLang="el-GR" dirty="0"/>
              <a:t>ηλεκτρικός </a:t>
            </a:r>
            <a:r>
              <a:rPr lang="el-GR" altLang="el-GR" dirty="0" smtClean="0"/>
              <a:t>αναδευτήρας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lnSpc>
                <a:spcPct val="150000"/>
              </a:lnSpc>
            </a:pPr>
            <a:r>
              <a:rPr lang="el-GR" altLang="el-GR" dirty="0"/>
              <a:t>Θερμοκρασία </a:t>
            </a:r>
            <a:r>
              <a:rPr lang="en-US" altLang="el-GR" dirty="0"/>
              <a:t>80</a:t>
            </a:r>
            <a:r>
              <a:rPr lang="el-GR" altLang="el-GR" baseline="30000" dirty="0"/>
              <a:t>ο</a:t>
            </a:r>
            <a:r>
              <a:rPr lang="en-US" altLang="el-GR" dirty="0"/>
              <a:t>C, ~10</a:t>
            </a:r>
            <a:r>
              <a:rPr lang="el-GR" altLang="el-GR" dirty="0" smtClean="0"/>
              <a:t>΄.</a:t>
            </a:r>
            <a:endParaRPr lang="en-US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l-GR" dirty="0" smtClean="0"/>
              <a:t>Methylparaben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l-GR" dirty="0"/>
              <a:t>Sodium lauryl </a:t>
            </a:r>
            <a:r>
              <a:rPr lang="en-US" altLang="el-GR" dirty="0" smtClean="0"/>
              <a:t>sulfate</a:t>
            </a:r>
            <a:r>
              <a:rPr lang="el-GR" altLang="el-GR" dirty="0" smtClean="0"/>
              <a:t>, </a:t>
            </a:r>
            <a:r>
              <a:rPr lang="el-GR" altLang="el-GR" b="1" dirty="0" smtClean="0"/>
              <a:t>Ήπια </a:t>
            </a:r>
            <a:r>
              <a:rPr lang="el-GR" altLang="el-GR" dirty="0"/>
              <a:t>ανάδευση (γυάλινη ράβδος) →  </a:t>
            </a:r>
            <a:r>
              <a:rPr lang="el-GR" altLang="el-GR" strike="sngStrike" dirty="0"/>
              <a:t>αφρός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l-GR" altLang="el-GR" dirty="0"/>
              <a:t>εγκλωβίζεται στο  </a:t>
            </a:r>
            <a:r>
              <a:rPr lang="el-GR" altLang="el-GR" dirty="0" smtClean="0"/>
              <a:t>προϊόν).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879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b="1" dirty="0" smtClean="0"/>
              <a:t>Γουδί στο ατμόλουτρο</a:t>
            </a:r>
            <a:r>
              <a:rPr lang="el-GR" dirty="0" smtClean="0"/>
              <a:t>, </a:t>
            </a:r>
            <a:r>
              <a:rPr lang="el-GR" dirty="0"/>
              <a:t>θέρμανση ~10</a:t>
            </a:r>
            <a:r>
              <a:rPr lang="el-GR" dirty="0" smtClean="0"/>
              <a:t>΄.</a:t>
            </a:r>
            <a:endParaRPr lang="el-GR" dirty="0"/>
          </a:p>
          <a:p>
            <a:pPr>
              <a:lnSpc>
                <a:spcPct val="114000"/>
              </a:lnSpc>
              <a:defRPr/>
            </a:pPr>
            <a:r>
              <a:rPr lang="el-GR" dirty="0" smtClean="0"/>
              <a:t>Προσθήκη</a:t>
            </a:r>
            <a:r>
              <a:rPr lang="en-US" dirty="0" smtClean="0"/>
              <a:t>:</a:t>
            </a:r>
            <a:endParaRPr lang="el-GR" dirty="0"/>
          </a:p>
          <a:p>
            <a:pPr lvl="1" indent="-387350">
              <a:lnSpc>
                <a:spcPct val="114000"/>
              </a:lnSpc>
              <a:defRPr/>
            </a:pPr>
            <a:r>
              <a:rPr lang="el-GR" dirty="0" smtClean="0"/>
              <a:t>Υδατική  φάση </a:t>
            </a:r>
            <a:r>
              <a:rPr lang="en-US" dirty="0" smtClean="0"/>
              <a:t>I</a:t>
            </a:r>
            <a:r>
              <a:rPr lang="el-GR" dirty="0" smtClean="0"/>
              <a:t>ΙΙ, </a:t>
            </a:r>
            <a:r>
              <a:rPr lang="el-GR" dirty="0"/>
              <a:t>σταδιακά </a:t>
            </a:r>
            <a:r>
              <a:rPr lang="el-GR" dirty="0" smtClean="0"/>
              <a:t>και </a:t>
            </a:r>
            <a:r>
              <a:rPr lang="el-GR" dirty="0"/>
              <a:t>τρίψιμο με γουδοχέρι (→ καλή διασπορά των πιγμέντων</a:t>
            </a:r>
            <a:r>
              <a:rPr lang="el-GR" dirty="0" smtClean="0"/>
              <a:t>).</a:t>
            </a:r>
            <a:endParaRPr lang="el-GR" dirty="0"/>
          </a:p>
          <a:p>
            <a:pPr lvl="1" indent="-387350">
              <a:lnSpc>
                <a:spcPct val="114000"/>
              </a:lnSpc>
              <a:defRPr/>
            </a:pPr>
            <a:r>
              <a:rPr lang="el-GR" dirty="0" smtClean="0"/>
              <a:t>Λιπαρή φάση.</a:t>
            </a:r>
          </a:p>
          <a:p>
            <a:pPr lvl="1" indent="-387350">
              <a:lnSpc>
                <a:spcPct val="114000"/>
              </a:lnSpc>
              <a:defRPr/>
            </a:pPr>
            <a:r>
              <a:rPr lang="el-GR" dirty="0" smtClean="0"/>
              <a:t>Υδατική φάση ΙΙ.</a:t>
            </a:r>
            <a:endParaRPr lang="el-GR" dirty="0"/>
          </a:p>
          <a:p>
            <a:pPr lvl="1" indent="-387350">
              <a:lnSpc>
                <a:spcPct val="114000"/>
              </a:lnSpc>
              <a:defRPr/>
            </a:pPr>
            <a:r>
              <a:rPr lang="el-GR" dirty="0" smtClean="0"/>
              <a:t>Ανάδευση 2-3</a:t>
            </a:r>
            <a:r>
              <a:rPr lang="el-GR" i="1" dirty="0" smtClean="0"/>
              <a:t>΄</a:t>
            </a:r>
            <a:r>
              <a:rPr lang="el-GR" i="1" dirty="0"/>
              <a:t>, </a:t>
            </a:r>
            <a:r>
              <a:rPr lang="el-GR" dirty="0"/>
              <a:t>63 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n-US" dirty="0"/>
              <a:t>±</a:t>
            </a:r>
            <a:r>
              <a:rPr lang="el-GR" dirty="0"/>
              <a:t> </a:t>
            </a:r>
            <a:r>
              <a:rPr lang="el-GR" dirty="0" smtClean="0"/>
              <a:t>2.</a:t>
            </a:r>
          </a:p>
          <a:p>
            <a:pPr indent="-387350">
              <a:lnSpc>
                <a:spcPct val="114000"/>
              </a:lnSpc>
              <a:defRPr/>
            </a:pPr>
            <a:r>
              <a:rPr lang="el-GR" dirty="0" smtClean="0"/>
              <a:t>Εξαγωγή από ατμόλουτρο.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Δεξιό άγκιστρο 4"/>
          <p:cNvSpPr/>
          <p:nvPr/>
        </p:nvSpPr>
        <p:spPr>
          <a:xfrm>
            <a:off x="3635896" y="3540713"/>
            <a:ext cx="216024" cy="8640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4067944" y="3588040"/>
            <a:ext cx="3312368" cy="76944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65 </a:t>
            </a:r>
            <a:r>
              <a:rPr lang="el-GR" altLang="el-GR" sz="2200" baseline="30000" dirty="0">
                <a:latin typeface="+mn-lt"/>
              </a:rPr>
              <a:t>ο</a:t>
            </a:r>
            <a:r>
              <a:rPr lang="en-US" altLang="el-GR" sz="2200" dirty="0">
                <a:latin typeface="+mn-lt"/>
              </a:rPr>
              <a:t>C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±</a:t>
            </a:r>
            <a:r>
              <a:rPr lang="el-GR" altLang="el-GR" sz="2200" dirty="0">
                <a:latin typeface="+mn-lt"/>
              </a:rPr>
              <a:t> 2, σταδιακά </a:t>
            </a:r>
            <a:r>
              <a:rPr lang="el-GR" altLang="el-GR" sz="2200" dirty="0" smtClean="0">
                <a:latin typeface="+mn-lt"/>
              </a:rPr>
              <a:t>και </a:t>
            </a:r>
            <a:r>
              <a:rPr lang="el-GR" altLang="el-GR" sz="2200" dirty="0">
                <a:latin typeface="+mn-lt"/>
              </a:rPr>
              <a:t>ανάδευση με γουδοχέρι </a:t>
            </a:r>
          </a:p>
        </p:txBody>
      </p:sp>
    </p:spTree>
    <p:extLst>
      <p:ext uri="{BB962C8B-B14F-4D97-AF65-F5344CB8AC3E}">
        <p14:creationId xmlns:p14="http://schemas.microsoft.com/office/powerpoint/2010/main" val="3360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Προσθήκη</a:t>
            </a:r>
            <a:r>
              <a:rPr lang="en-US" dirty="0" smtClean="0"/>
              <a:t>:</a:t>
            </a:r>
            <a:endParaRPr lang="el-GR" dirty="0"/>
          </a:p>
          <a:p>
            <a:pPr lvl="1" indent="-387350">
              <a:lnSpc>
                <a:spcPct val="150000"/>
              </a:lnSpc>
              <a:defRPr/>
            </a:pPr>
            <a:r>
              <a:rPr lang="en-US" dirty="0"/>
              <a:t>DOW CORNING 245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n-US" dirty="0"/>
              <a:t>PERFUME, 45 </a:t>
            </a:r>
            <a:r>
              <a:rPr lang="el-GR" baseline="30000" dirty="0"/>
              <a:t>ο</a:t>
            </a:r>
            <a:r>
              <a:rPr lang="en-US" dirty="0"/>
              <a:t>C,</a:t>
            </a:r>
            <a:r>
              <a:rPr lang="el-GR" dirty="0"/>
              <a:t> ισχυρή ανάδευση 2-3</a:t>
            </a:r>
            <a:r>
              <a:rPr lang="el-GR" dirty="0" smtClean="0"/>
              <a:t>΄.</a:t>
            </a:r>
            <a:endParaRPr lang="en-US" dirty="0"/>
          </a:p>
          <a:p>
            <a:pPr lvl="1" indent="-387350">
              <a:lnSpc>
                <a:spcPct val="150000"/>
              </a:lnSpc>
              <a:defRPr/>
            </a:pPr>
            <a:r>
              <a:rPr lang="el-GR" dirty="0" smtClean="0"/>
              <a:t>Υδατική φάση Ι</a:t>
            </a:r>
            <a:r>
              <a:rPr lang="en-US" dirty="0"/>
              <a:t>, </a:t>
            </a:r>
            <a:r>
              <a:rPr lang="el-GR" dirty="0"/>
              <a:t>ήπια </a:t>
            </a:r>
            <a:r>
              <a:rPr lang="el-GR" dirty="0" smtClean="0"/>
              <a:t>ανάδευση.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 smtClean="0"/>
              <a:t>Γουδί σε ψυχρό υδατόλουτρο.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1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Υπολογισμός απώλειας ύδατος</a:t>
            </a:r>
          </a:p>
          <a:p>
            <a:pPr lvl="1" indent="-387350">
              <a:lnSpc>
                <a:spcPct val="150000"/>
              </a:lnSpc>
              <a:defRPr/>
            </a:pPr>
            <a:r>
              <a:rPr lang="el-GR" altLang="el-GR" dirty="0" smtClean="0"/>
              <a:t>Προσθήκη στο τέλος της παρασκευαστικής διαδικασίας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 indent="-387350">
              <a:lnSpc>
                <a:spcPct val="150000"/>
              </a:lnSpc>
              <a:defRPr/>
            </a:pPr>
            <a:r>
              <a:rPr lang="el-GR" altLang="el-GR" dirty="0" smtClean="0"/>
              <a:t>Σταδιακά και συνεχή ανάδευση.</a:t>
            </a:r>
            <a:endParaRPr lang="el-GR" altLang="el-GR" dirty="0"/>
          </a:p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/>
              <a:t>p</a:t>
            </a:r>
            <a:r>
              <a:rPr lang="el-GR" altLang="el-GR" dirty="0"/>
              <a:t>Η</a:t>
            </a:r>
            <a:endParaRPr lang="en-US" altLang="el-GR" dirty="0"/>
          </a:p>
          <a:p>
            <a:pPr lvl="1" indent="-387350">
              <a:lnSpc>
                <a:spcPct val="150000"/>
              </a:lnSpc>
              <a:defRPr/>
            </a:pPr>
            <a:r>
              <a:rPr lang="el-GR" altLang="el-GR" dirty="0" smtClean="0"/>
              <a:t>Υδατικό διάλυμα 10</a:t>
            </a:r>
            <a:r>
              <a:rPr lang="en-US" altLang="el-GR" dirty="0" smtClean="0"/>
              <a:t> </a:t>
            </a:r>
            <a:r>
              <a:rPr lang="el-GR" altLang="el-GR" dirty="0"/>
              <a:t>% </a:t>
            </a:r>
            <a:r>
              <a:rPr lang="el-GR" altLang="el-GR" dirty="0" smtClean="0"/>
              <a:t>Β/Β.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7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</a:t>
            </a:r>
            <a:r>
              <a:rPr lang="el-GR" sz="2000" dirty="0"/>
              <a:t>6</a:t>
            </a:r>
            <a:r>
              <a:rPr lang="en-US" sz="2000" dirty="0" smtClean="0"/>
              <a:t>:</a:t>
            </a:r>
            <a:r>
              <a:rPr lang="el-GR" sz="2000" dirty="0"/>
              <a:t> Παρασκευή υγρού </a:t>
            </a:r>
            <a:r>
              <a:rPr lang="en-US" sz="2000" dirty="0"/>
              <a:t>Make up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υγρού </a:t>
            </a:r>
            <a:r>
              <a:rPr lang="en-US" dirty="0"/>
              <a:t>Make up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Υγρή βάση μέικ απ: κάλυψη ατελειών, συγκράτηση πούδρας προσώπου, χρώμα, </a:t>
            </a:r>
            <a:r>
              <a:rPr lang="el-GR" altLang="el-GR" dirty="0" smtClean="0"/>
              <a:t>λεία και </a:t>
            </a:r>
            <a:r>
              <a:rPr lang="el-GR" altLang="el-GR" dirty="0"/>
              <a:t>απαλή </a:t>
            </a:r>
            <a:r>
              <a:rPr lang="el-GR" altLang="el-GR" dirty="0" smtClean="0"/>
              <a:t>εμφάνιση.</a:t>
            </a:r>
            <a:endParaRPr lang="el-GR" alt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Γαλακτώματα </a:t>
            </a:r>
            <a:r>
              <a:rPr lang="en-US" altLang="el-GR" dirty="0"/>
              <a:t>O/W</a:t>
            </a:r>
            <a:r>
              <a:rPr lang="el-GR" altLang="el-GR" dirty="0"/>
              <a:t> αλλά και </a:t>
            </a:r>
            <a:r>
              <a:rPr lang="en-US" altLang="el-GR" dirty="0"/>
              <a:t>W/O </a:t>
            </a:r>
            <a:r>
              <a:rPr lang="el-GR" altLang="el-GR" dirty="0"/>
              <a:t>(καλύτερη καλυπτικότητα</a:t>
            </a:r>
            <a:r>
              <a:rPr lang="en-US" altLang="el-GR" dirty="0"/>
              <a:t>, </a:t>
            </a:r>
            <a:r>
              <a:rPr lang="el-GR" altLang="el-GR" dirty="0"/>
              <a:t>υδρόφοβο &amp; γυαλιστερό στρώμα</a:t>
            </a:r>
            <a:r>
              <a:rPr lang="el-GR" altLang="el-GR" dirty="0" smtClean="0"/>
              <a:t>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Πηκτώματα </a:t>
            </a:r>
            <a:r>
              <a:rPr lang="el-GR" altLang="el-GR" dirty="0"/>
              <a:t>(</a:t>
            </a:r>
            <a:r>
              <a:rPr lang="en-US" altLang="el-GR" dirty="0"/>
              <a:t>gels</a:t>
            </a:r>
            <a:r>
              <a:rPr lang="el-GR" altLang="el-GR" dirty="0"/>
              <a:t>)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Ραβδία </a:t>
            </a:r>
            <a:r>
              <a:rPr lang="en-US" altLang="el-GR" dirty="0"/>
              <a:t>(sticks)</a:t>
            </a:r>
            <a:r>
              <a:rPr lang="el-GR" altLang="el-GR" dirty="0" smtClean="0"/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Αφροί</a:t>
            </a:r>
            <a:r>
              <a:rPr lang="en-US" altLang="el-GR" dirty="0" smtClean="0"/>
              <a:t> </a:t>
            </a:r>
            <a:r>
              <a:rPr lang="en-US" altLang="el-GR" dirty="0"/>
              <a:t>(foams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16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Γαλακτωματοποιητές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l-GR" b="1" dirty="0" smtClean="0"/>
              <a:t>AMERCHOL </a:t>
            </a:r>
            <a:r>
              <a:rPr lang="en-US" altLang="el-GR" b="1" dirty="0"/>
              <a:t>L-101 </a:t>
            </a:r>
            <a:r>
              <a:rPr lang="en-US" altLang="el-GR" dirty="0"/>
              <a:t>(</a:t>
            </a:r>
            <a:r>
              <a:rPr lang="en-US" altLang="el-GR" i="1" dirty="0"/>
              <a:t>paraffinum liquidum &amp; lanolin alcohol</a:t>
            </a:r>
            <a:r>
              <a:rPr lang="en-US" altLang="el-GR" dirty="0"/>
              <a:t>)*  </a:t>
            </a:r>
            <a:r>
              <a:rPr lang="el-GR" altLang="el-GR" dirty="0" smtClean="0"/>
              <a:t>σταθεροποιητής </a:t>
            </a:r>
            <a:r>
              <a:rPr lang="el-GR" altLang="el-GR" dirty="0"/>
              <a:t>σε </a:t>
            </a:r>
            <a:r>
              <a:rPr lang="en-US" altLang="el-GR" dirty="0"/>
              <a:t>O/W  </a:t>
            </a:r>
            <a:r>
              <a:rPr lang="el-GR" altLang="el-GR" dirty="0"/>
              <a:t>γαλακτώματα, διαβροχή </a:t>
            </a:r>
            <a:r>
              <a:rPr lang="el-GR" altLang="el-GR" dirty="0" smtClean="0"/>
              <a:t>και </a:t>
            </a:r>
            <a:r>
              <a:rPr lang="el-GR" altLang="el-GR" dirty="0"/>
              <a:t>διασπορά πιγμέντων, μαλακτικές ιδιότητες, βελούδινη, ελάχιστα λιπαρή αίσθηση, όχι </a:t>
            </a:r>
            <a:r>
              <a:rPr lang="el-GR" altLang="el-GR" dirty="0" smtClean="0"/>
              <a:t>ερεθισμούς.</a:t>
            </a:r>
            <a:endParaRPr lang="el-GR" altLang="el-GR" dirty="0"/>
          </a:p>
          <a:p>
            <a:pPr>
              <a:defRPr/>
            </a:pPr>
            <a:r>
              <a:rPr lang="en-US" altLang="el-GR" b="1" dirty="0"/>
              <a:t>CUTINA GMS </a:t>
            </a:r>
            <a:r>
              <a:rPr lang="en-US" altLang="el-GR" dirty="0"/>
              <a:t>(</a:t>
            </a:r>
            <a:r>
              <a:rPr lang="en-US" altLang="el-GR" i="1" dirty="0"/>
              <a:t>glyceryl  stearate</a:t>
            </a:r>
            <a:r>
              <a:rPr lang="en-US" altLang="el-GR" dirty="0"/>
              <a:t>) </a:t>
            </a:r>
            <a:endParaRPr lang="el-GR" altLang="el-GR" dirty="0"/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altLang="el-GR" dirty="0"/>
              <a:t>δευτεροταγής γαλακτωματοποιητής</a:t>
            </a:r>
            <a:r>
              <a:rPr lang="en-US" altLang="el-GR" dirty="0"/>
              <a:t>, ↑ </a:t>
            </a:r>
            <a:r>
              <a:rPr lang="el-GR" altLang="el-GR" dirty="0"/>
              <a:t>ιξώδες, </a:t>
            </a:r>
            <a:r>
              <a:rPr lang="en-US" altLang="el-GR" dirty="0"/>
              <a:t>↑</a:t>
            </a:r>
            <a:r>
              <a:rPr lang="el-GR" altLang="el-GR" dirty="0"/>
              <a:t> </a:t>
            </a:r>
            <a:r>
              <a:rPr lang="el-GR" altLang="el-GR" dirty="0" smtClean="0"/>
              <a:t>συνοχή.</a:t>
            </a:r>
            <a:endParaRPr lang="en-US" altLang="el-GR" dirty="0"/>
          </a:p>
          <a:p>
            <a:pPr>
              <a:defRPr/>
            </a:pPr>
            <a:r>
              <a:rPr lang="en-US" altLang="el-GR" b="1" dirty="0"/>
              <a:t>TWEEN 60 </a:t>
            </a:r>
            <a:r>
              <a:rPr lang="en-US" altLang="el-GR" dirty="0"/>
              <a:t>(</a:t>
            </a:r>
            <a:r>
              <a:rPr lang="en-US" altLang="el-GR" i="1" dirty="0"/>
              <a:t>polysorbate 60</a:t>
            </a:r>
            <a:r>
              <a:rPr lang="en-US" altLang="el-GR" dirty="0"/>
              <a:t>) </a:t>
            </a:r>
            <a:endParaRPr lang="el-GR" altLang="el-GR" dirty="0"/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altLang="el-GR" dirty="0" smtClean="0"/>
              <a:t>μη </a:t>
            </a:r>
            <a:r>
              <a:rPr lang="el-GR" altLang="el-GR" dirty="0"/>
              <a:t>ιονικός </a:t>
            </a:r>
            <a:r>
              <a:rPr lang="en-US" altLang="el-GR" dirty="0"/>
              <a:t>O/W </a:t>
            </a:r>
            <a:r>
              <a:rPr lang="el-GR" altLang="el-GR" dirty="0" smtClean="0"/>
              <a:t>γαλακτωματοποιητής.</a:t>
            </a:r>
            <a:endParaRPr lang="el-GR" altLang="el-GR" dirty="0"/>
          </a:p>
          <a:p>
            <a:pPr>
              <a:defRPr/>
            </a:pPr>
            <a:r>
              <a:rPr lang="en-US" altLang="el-GR" b="1" dirty="0"/>
              <a:t>VEEGUM K </a:t>
            </a:r>
            <a:r>
              <a:rPr lang="en-US" altLang="el-GR" dirty="0"/>
              <a:t>(</a:t>
            </a:r>
            <a:r>
              <a:rPr lang="en-US" altLang="el-GR" i="1" dirty="0"/>
              <a:t>magnesium aluminum silicate</a:t>
            </a:r>
            <a:r>
              <a:rPr lang="en-US" altLang="el-GR" dirty="0"/>
              <a:t>) </a:t>
            </a:r>
            <a:endParaRPr lang="el-GR" altLang="el-GR" dirty="0"/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altLang="el-GR" dirty="0"/>
              <a:t>σταθεροποιητής</a:t>
            </a:r>
            <a:r>
              <a:rPr lang="en-US" altLang="el-GR" dirty="0"/>
              <a:t> O/W  </a:t>
            </a:r>
            <a:r>
              <a:rPr lang="el-GR" altLang="el-GR" dirty="0"/>
              <a:t>γαλακτωμάτων → σταθερά εναιωρήματα </a:t>
            </a:r>
            <a:r>
              <a:rPr lang="el-GR" altLang="el-GR" dirty="0" smtClean="0"/>
              <a:t>πιγμέντων.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395536" y="6519446"/>
            <a:ext cx="16534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altLang="el-GR" b="1" dirty="0" smtClean="0"/>
              <a:t>PROPYL PARABEN</a:t>
            </a:r>
            <a:r>
              <a:rPr lang="el-GR" altLang="el-GR" b="1" dirty="0"/>
              <a:t>.</a:t>
            </a:r>
            <a:endParaRPr lang="el-GR" altLang="el-GR" b="1" dirty="0" smtClean="0"/>
          </a:p>
          <a:p>
            <a:pPr>
              <a:spcBef>
                <a:spcPts val="2400"/>
              </a:spcBef>
              <a:defRPr/>
            </a:pPr>
            <a:r>
              <a:rPr lang="en-US" altLang="el-GR" b="1" dirty="0" smtClean="0"/>
              <a:t>METHYL PARABEN</a:t>
            </a:r>
            <a:r>
              <a:rPr lang="el-GR" altLang="el-GR" b="1" dirty="0" smtClean="0"/>
              <a:t>.</a:t>
            </a:r>
          </a:p>
          <a:p>
            <a:pPr>
              <a:spcBef>
                <a:spcPts val="2400"/>
              </a:spcBef>
              <a:defRPr/>
            </a:pPr>
            <a:r>
              <a:rPr lang="en-US" altLang="el-GR" b="1" dirty="0" smtClean="0"/>
              <a:t>GERMALL 115</a:t>
            </a:r>
            <a:r>
              <a:rPr lang="el-GR" altLang="el-GR" b="1" dirty="0" smtClean="0"/>
              <a:t>.</a:t>
            </a:r>
            <a:endParaRPr lang="el-GR" altLang="el-GR" b="1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/>
              <a:t> </a:t>
            </a:r>
            <a:r>
              <a:rPr lang="el-GR" altLang="el-GR" dirty="0" smtClean="0"/>
              <a:t>αντιμικροβιακά.</a:t>
            </a:r>
            <a:endParaRPr lang="en-US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προϊόντα </a:t>
            </a:r>
            <a:r>
              <a:rPr lang="en-US" dirty="0" smtClean="0"/>
              <a:t>make up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l-GR" b="1" dirty="0"/>
              <a:t>DOW CORNING 200/100 mm</a:t>
            </a:r>
            <a:r>
              <a:rPr lang="en-US" altLang="el-GR" b="1" baseline="30000" dirty="0"/>
              <a:t>2</a:t>
            </a:r>
            <a:r>
              <a:rPr lang="en-US" altLang="el-GR" b="1" dirty="0"/>
              <a:t>s</a:t>
            </a:r>
            <a:r>
              <a:rPr lang="en-US" altLang="el-GR" b="1" baseline="30000" dirty="0"/>
              <a:t>-1 </a:t>
            </a:r>
            <a:r>
              <a:rPr lang="en-US" altLang="el-GR" dirty="0"/>
              <a:t>(dimethicone) </a:t>
            </a:r>
            <a:r>
              <a:rPr lang="el-GR" altLang="el-GR" dirty="0"/>
              <a:t>→ λεπτό, υδρόφοβο,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υμένιο, ↓ </a:t>
            </a:r>
            <a:r>
              <a:rPr lang="el-GR" altLang="el-GR" dirty="0" smtClean="0"/>
              <a:t>λευκότητας.</a:t>
            </a:r>
            <a:endParaRPr lang="en-US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Isopropyl lanolate </a:t>
            </a:r>
            <a:r>
              <a:rPr lang="el-GR" altLang="el-GR" dirty="0"/>
              <a:t>→ διαβροχή </a:t>
            </a:r>
            <a:r>
              <a:rPr lang="el-GR" altLang="el-GR" dirty="0" smtClean="0"/>
              <a:t>και </a:t>
            </a:r>
            <a:r>
              <a:rPr lang="el-GR" altLang="el-GR" dirty="0"/>
              <a:t>διασπορά των πιγμέντων, εφαρμογή, ανάμιξη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Stearic acid </a:t>
            </a:r>
            <a:r>
              <a:rPr lang="el-GR" altLang="el-GR" dirty="0"/>
              <a:t>→ λεπτό ματ </a:t>
            </a:r>
            <a:r>
              <a:rPr lang="el-GR" altLang="el-GR" dirty="0" smtClean="0"/>
              <a:t>μη </a:t>
            </a:r>
            <a:r>
              <a:rPr lang="el-GR" altLang="el-GR" dirty="0"/>
              <a:t>κολλώδες,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pPr>
              <a:spcBef>
                <a:spcPts val="1800"/>
              </a:spcBef>
            </a:pPr>
            <a:r>
              <a:rPr lang="en-US" altLang="el-GR" b="1" dirty="0"/>
              <a:t>Sodium lauryl sulfate</a:t>
            </a:r>
            <a:r>
              <a:rPr lang="el-GR" altLang="el-GR" dirty="0"/>
              <a:t> →</a:t>
            </a:r>
            <a:r>
              <a:rPr lang="en-US" altLang="el-GR" b="1" dirty="0"/>
              <a:t> </a:t>
            </a:r>
            <a:r>
              <a:rPr lang="el-GR" altLang="el-GR" dirty="0"/>
              <a:t>διαβροχή </a:t>
            </a:r>
            <a:r>
              <a:rPr lang="el-GR" altLang="el-GR" dirty="0" smtClean="0"/>
              <a:t>και </a:t>
            </a:r>
            <a:r>
              <a:rPr lang="el-GR" altLang="el-GR" dirty="0"/>
              <a:t>διασπορά των πιγμέντων, </a:t>
            </a:r>
            <a:r>
              <a:rPr lang="en-US" altLang="el-GR" dirty="0"/>
              <a:t>O/W </a:t>
            </a:r>
            <a:r>
              <a:rPr lang="el-GR" altLang="el-GR" dirty="0" smtClean="0"/>
              <a:t>γαλακτωματοποιητής.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προϊόντα </a:t>
            </a:r>
            <a:r>
              <a:rPr lang="en-US" dirty="0" smtClean="0"/>
              <a:t>make up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6491064" cy="532859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altLang="el-GR" b="1" dirty="0"/>
              <a:t>Talc</a:t>
            </a:r>
            <a:r>
              <a:rPr lang="el-GR" altLang="el-GR" b="1" dirty="0"/>
              <a:t> </a:t>
            </a:r>
            <a:r>
              <a:rPr lang="el-GR" altLang="el-GR" dirty="0"/>
              <a:t>→</a:t>
            </a:r>
            <a:r>
              <a:rPr lang="en-US" altLang="el-GR" dirty="0"/>
              <a:t> </a:t>
            </a:r>
            <a:r>
              <a:rPr lang="el-GR" altLang="el-GR" dirty="0"/>
              <a:t>απορροφά ελαιώδεις ουσίες (σμήγμα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spcBef>
                <a:spcPts val="2400"/>
              </a:spcBef>
            </a:pPr>
            <a:r>
              <a:rPr lang="en-US" altLang="el-GR" b="1" dirty="0"/>
              <a:t>Titanium dioxide </a:t>
            </a:r>
            <a:r>
              <a:rPr lang="el-GR" altLang="el-GR" dirty="0"/>
              <a:t>→</a:t>
            </a:r>
            <a:r>
              <a:rPr lang="en-US" altLang="el-GR" b="1" dirty="0"/>
              <a:t> </a:t>
            </a:r>
            <a:r>
              <a:rPr lang="el-GR" altLang="el-GR" dirty="0"/>
              <a:t>λευκότητα, </a:t>
            </a:r>
            <a:r>
              <a:rPr lang="el-GR" altLang="el-GR" dirty="0" smtClean="0"/>
              <a:t>καλυπτικότητα.</a:t>
            </a:r>
            <a:endParaRPr lang="en-US" altLang="el-GR" dirty="0"/>
          </a:p>
          <a:p>
            <a:pPr>
              <a:spcBef>
                <a:spcPts val="2400"/>
              </a:spcBef>
            </a:pPr>
            <a:r>
              <a:rPr lang="en-US" altLang="el-GR" b="1" dirty="0"/>
              <a:t>Umber iron </a:t>
            </a:r>
            <a:r>
              <a:rPr lang="en-US" altLang="el-GR" b="1" dirty="0" smtClean="0"/>
              <a:t>oxide</a:t>
            </a:r>
            <a:r>
              <a:rPr lang="el-GR" altLang="el-GR" b="1" dirty="0" smtClean="0"/>
              <a:t>.</a:t>
            </a:r>
            <a:endParaRPr lang="en-US" altLang="el-GR" dirty="0"/>
          </a:p>
          <a:p>
            <a:pPr>
              <a:spcBef>
                <a:spcPts val="2400"/>
              </a:spcBef>
            </a:pPr>
            <a:r>
              <a:rPr lang="en-US" altLang="el-GR" b="1" dirty="0"/>
              <a:t>Red iron </a:t>
            </a:r>
            <a:r>
              <a:rPr lang="en-US" altLang="el-GR" b="1" dirty="0" smtClean="0"/>
              <a:t>oxide</a:t>
            </a:r>
            <a:r>
              <a:rPr lang="el-GR" altLang="el-GR" b="1" dirty="0" smtClean="0"/>
              <a:t>.</a:t>
            </a:r>
            <a:endParaRPr lang="en-US" altLang="el-GR" b="1" dirty="0"/>
          </a:p>
          <a:p>
            <a:pPr>
              <a:spcBef>
                <a:spcPts val="2400"/>
              </a:spcBef>
            </a:pPr>
            <a:r>
              <a:rPr lang="en-US" altLang="el-GR" b="1" dirty="0"/>
              <a:t>Yellow iron </a:t>
            </a:r>
            <a:r>
              <a:rPr lang="en-US" altLang="el-GR" b="1" dirty="0" smtClean="0"/>
              <a:t>oxide</a:t>
            </a:r>
            <a:r>
              <a:rPr lang="el-GR" altLang="el-GR" b="1" dirty="0" smtClean="0"/>
              <a:t>.</a:t>
            </a:r>
            <a:endParaRPr lang="el-GR" altLang="el-GR" b="1" dirty="0"/>
          </a:p>
          <a:p>
            <a:pPr>
              <a:spcBef>
                <a:spcPts val="2400"/>
              </a:spcBef>
            </a:pPr>
            <a:r>
              <a:rPr lang="en-US" altLang="el-GR" b="1" dirty="0" smtClean="0"/>
              <a:t>Flamenco </a:t>
            </a:r>
            <a:r>
              <a:rPr lang="en-US" altLang="el-GR" b="1" dirty="0"/>
              <a:t>super pearl 100</a:t>
            </a:r>
            <a:r>
              <a:rPr lang="el-GR" altLang="el-GR" dirty="0"/>
              <a:t>, αδιαφάνεια, περλέ </a:t>
            </a:r>
            <a:r>
              <a:rPr lang="el-GR" altLang="el-GR" dirty="0" smtClean="0"/>
              <a:t>εμφάνιση.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54493" y="3362798"/>
            <a:ext cx="1465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b="1" dirty="0" smtClean="0">
                <a:latin typeface="+mn-lt"/>
              </a:rPr>
              <a:t>Πιγμέντα</a:t>
            </a:r>
            <a:endParaRPr lang="el-GR" sz="2600" b="1" dirty="0">
              <a:latin typeface="+mn-lt"/>
            </a:endParaRPr>
          </a:p>
        </p:txBody>
      </p:sp>
      <p:sp>
        <p:nvSpPr>
          <p:cNvPr id="6" name="Αριστερό άγκιστρο 5"/>
          <p:cNvSpPr/>
          <p:nvPr/>
        </p:nvSpPr>
        <p:spPr>
          <a:xfrm rot="10800000">
            <a:off x="6948263" y="1412776"/>
            <a:ext cx="288033" cy="4392488"/>
          </a:xfrm>
          <a:prstGeom prst="leftBrace">
            <a:avLst>
              <a:gd name="adj1" fmla="val 8333"/>
              <a:gd name="adj2" fmla="val 4987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 </a:t>
            </a:r>
            <a:r>
              <a:rPr lang="el-GR" altLang="el-GR" dirty="0"/>
              <a:t>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Τοποθέτηση στο </a:t>
            </a:r>
            <a:r>
              <a:rPr lang="el-GR" altLang="el-GR" dirty="0" smtClean="0"/>
              <a:t>ατμόλουτρο.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 smtClean="0"/>
              <a:t>Ανάδευση.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Θερμοκρασία 75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6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μίγματος των πιγμέντων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2016224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σε </a:t>
            </a:r>
            <a:r>
              <a:rPr lang="el-GR" altLang="el-GR" b="1" dirty="0"/>
              <a:t>γουδί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Τρίψιμο με γουδοχέρι → ομοιογενές μίγμα, ~10</a:t>
            </a:r>
            <a:r>
              <a:rPr lang="el-GR" altLang="el-GR" dirty="0" smtClean="0"/>
              <a:t>΄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2213380" cy="23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1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Παρασκευή της υδατικής </a:t>
            </a:r>
            <a:br>
              <a:rPr lang="el-GR" dirty="0" smtClean="0"/>
            </a:br>
            <a:r>
              <a:rPr lang="el-GR" dirty="0" smtClean="0"/>
              <a:t>φάσης Ι και ΙΙ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l-GR" b="1" dirty="0"/>
              <a:t>Παρασκευή της υδατικής </a:t>
            </a:r>
            <a:r>
              <a:rPr lang="el-GR" b="1" dirty="0" smtClean="0"/>
              <a:t>φάσης Ι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el-GR" dirty="0"/>
              <a:t>GERMALL 115</a:t>
            </a:r>
            <a:r>
              <a:rPr lang="el-GR" altLang="el-GR" dirty="0"/>
              <a:t> → όχι </a:t>
            </a:r>
            <a:r>
              <a:rPr lang="el-GR" altLang="el-GR" dirty="0" smtClean="0"/>
              <a:t>θέρμανση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el-GR" dirty="0"/>
              <a:t>Flamenco super pearl 100</a:t>
            </a:r>
            <a:r>
              <a:rPr lang="el-GR" altLang="el-GR" dirty="0"/>
              <a:t>, σταδιακά </a:t>
            </a:r>
            <a:r>
              <a:rPr lang="el-GR" altLang="el-GR" dirty="0" smtClean="0"/>
              <a:t>και </a:t>
            </a:r>
            <a:r>
              <a:rPr lang="el-GR" altLang="el-GR" dirty="0"/>
              <a:t>ανάδευση μέχρι πλήρη </a:t>
            </a:r>
            <a:r>
              <a:rPr lang="el-GR" altLang="el-GR" dirty="0" smtClean="0"/>
              <a:t>διασπορά.</a:t>
            </a:r>
            <a:endParaRPr lang="el-G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b="1" dirty="0" smtClean="0"/>
              <a:t>Παρασκευή </a:t>
            </a:r>
            <a:r>
              <a:rPr lang="el-GR" b="1" dirty="0"/>
              <a:t>της υδατικής </a:t>
            </a:r>
            <a:r>
              <a:rPr lang="el-GR" b="1" dirty="0" smtClean="0"/>
              <a:t>φάσης ΙΙ</a:t>
            </a:r>
          </a:p>
          <a:p>
            <a:pPr>
              <a:lnSpc>
                <a:spcPct val="120000"/>
              </a:lnSpc>
            </a:pPr>
            <a:r>
              <a:rPr lang="en-US" altLang="el-GR" dirty="0"/>
              <a:t>Triethanolamine </a:t>
            </a:r>
            <a:r>
              <a:rPr lang="el-GR" altLang="el-GR" dirty="0" smtClean="0"/>
              <a:t>και </a:t>
            </a:r>
            <a:r>
              <a:rPr lang="el-GR" altLang="el-GR" dirty="0"/>
              <a:t>νερό, </a:t>
            </a:r>
            <a:r>
              <a:rPr lang="el-GR" altLang="el-GR" dirty="0" smtClean="0"/>
              <a:t>ανάδευση </a:t>
            </a:r>
            <a:r>
              <a:rPr lang="el-GR" altLang="el-GR" dirty="0"/>
              <a:t>μέχρι πλήρη </a:t>
            </a:r>
            <a:r>
              <a:rPr lang="el-GR" altLang="el-GR" dirty="0" smtClean="0"/>
              <a:t>διάλυση.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89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</TotalTime>
  <Words>1116</Words>
  <Application>Microsoft Office PowerPoint</Application>
  <PresentationFormat>Προβολή στην οθόνη (4:3)</PresentationFormat>
  <Paragraphs>150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template</vt:lpstr>
      <vt:lpstr>1_exo-opistho_simeiomata</vt:lpstr>
      <vt:lpstr>OC_template_updated</vt:lpstr>
      <vt:lpstr>Κοσμητολογία ΙΙ (Ε)</vt:lpstr>
      <vt:lpstr>Παρασκευή υγρού Make up</vt:lpstr>
      <vt:lpstr>Γαλακτωματοποιητές</vt:lpstr>
      <vt:lpstr>Συντηρητικά</vt:lpstr>
      <vt:lpstr>Ουσίες για προϊόντα make up 1/2</vt:lpstr>
      <vt:lpstr>Ουσίες για προϊόντα make up 2/2</vt:lpstr>
      <vt:lpstr>Παρασκευή της λιπαρής φάσης</vt:lpstr>
      <vt:lpstr>Παρασκευή μίγματος των πιγμέντων</vt:lpstr>
      <vt:lpstr>Παρασκευή της υδατικής  φάσης Ι και ΙΙ</vt:lpstr>
      <vt:lpstr>Παρασκευή της υδατικής φάσης ΙΙΙ</vt:lpstr>
      <vt:lpstr>Ανάμιξη των φάσεων 1/2</vt:lpstr>
      <vt:lpstr>Ανάμιξη των φάσεων 2/2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12</cp:revision>
  <dcterms:created xsi:type="dcterms:W3CDTF">2015-03-13T09:11:08Z</dcterms:created>
  <dcterms:modified xsi:type="dcterms:W3CDTF">2015-03-27T11:14:43Z</dcterms:modified>
</cp:coreProperties>
</file>