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1" r:id="rId3"/>
  </p:sldMasterIdLst>
  <p:notesMasterIdLst>
    <p:notesMasterId r:id="rId31"/>
  </p:notesMasterIdLst>
  <p:sldIdLst>
    <p:sldId id="257" r:id="rId4"/>
    <p:sldId id="286" r:id="rId5"/>
    <p:sldId id="287" r:id="rId6"/>
    <p:sldId id="282" r:id="rId7"/>
    <p:sldId id="283" r:id="rId8"/>
    <p:sldId id="285" r:id="rId9"/>
    <p:sldId id="288" r:id="rId10"/>
    <p:sldId id="297" r:id="rId11"/>
    <p:sldId id="273" r:id="rId12"/>
    <p:sldId id="299" r:id="rId13"/>
    <p:sldId id="298" r:id="rId14"/>
    <p:sldId id="300" r:id="rId15"/>
    <p:sldId id="301" r:id="rId16"/>
    <p:sldId id="303" r:id="rId17"/>
    <p:sldId id="304" r:id="rId18"/>
    <p:sldId id="291" r:id="rId19"/>
    <p:sldId id="302" r:id="rId20"/>
    <p:sldId id="306" r:id="rId21"/>
    <p:sldId id="314" r:id="rId22"/>
    <p:sldId id="315" r:id="rId23"/>
    <p:sldId id="307" r:id="rId24"/>
    <p:sldId id="308" r:id="rId25"/>
    <p:sldId id="309" r:id="rId26"/>
    <p:sldId id="310" r:id="rId27"/>
    <p:sldId id="311" r:id="rId28"/>
    <p:sldId id="312" r:id="rId29"/>
    <p:sldId id="313"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notesViewPr>
    <p:cSldViewPr>
      <p:cViewPr>
        <p:scale>
          <a:sx n="84" d="100"/>
          <a:sy n="84" d="100"/>
        </p:scale>
        <p:origin x="-1368" y="12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E089A-0BC9-4C79-A5EA-FD1E165A3C0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l-GR"/>
        </a:p>
      </dgm:t>
    </dgm:pt>
    <dgm:pt modelId="{3AF713E5-45BF-451D-B3C0-9454F838C032}">
      <dgm:prSet phldrT="[Text]" custT="1"/>
      <dgm:spPr>
        <a:ln w="3175">
          <a:noFill/>
        </a:ln>
      </dgm:spPr>
      <dgm:t>
        <a:bodyPr anchor="t"/>
        <a:lstStyle/>
        <a:p>
          <a:pPr>
            <a:spcAft>
              <a:spcPts val="0"/>
            </a:spcAft>
          </a:pPr>
          <a:r>
            <a:rPr lang="el-GR" sz="1800" b="1" dirty="0" smtClean="0"/>
            <a:t>Πρόωρες επαφές </a:t>
          </a:r>
        </a:p>
        <a:p>
          <a:pPr>
            <a:spcAft>
              <a:spcPts val="0"/>
            </a:spcAft>
          </a:pPr>
          <a:r>
            <a:rPr lang="el-GR" sz="1800" b="1" dirty="0" smtClean="0"/>
            <a:t>σε Κεντρική Σχέση</a:t>
          </a:r>
        </a:p>
        <a:p>
          <a:pPr>
            <a:spcAft>
              <a:spcPts val="0"/>
            </a:spcAft>
          </a:pPr>
          <a:endParaRPr lang="el-GR" sz="1800" b="1" dirty="0"/>
        </a:p>
      </dgm:t>
    </dgm:pt>
    <dgm:pt modelId="{B2782D32-0230-4AA0-A215-40D04CD795FD}" type="parTrans" cxnId="{0A92F458-7743-48BF-AB88-C640ACF2890F}">
      <dgm:prSet/>
      <dgm:spPr/>
      <dgm:t>
        <a:bodyPr/>
        <a:lstStyle/>
        <a:p>
          <a:endParaRPr lang="el-GR"/>
        </a:p>
      </dgm:t>
    </dgm:pt>
    <dgm:pt modelId="{28E928AA-A5D8-4F75-8CAC-F1AA85547834}" type="sibTrans" cxnId="{0A92F458-7743-48BF-AB88-C640ACF2890F}">
      <dgm:prSet/>
      <dgm:spPr/>
      <dgm:t>
        <a:bodyPr/>
        <a:lstStyle/>
        <a:p>
          <a:endParaRPr lang="el-GR"/>
        </a:p>
      </dgm:t>
    </dgm:pt>
    <dgm:pt modelId="{9E31D708-BC71-4175-89FC-987676EA8BEB}">
      <dgm:prSet phldrT="[Text]" custT="1"/>
      <dgm:spPr/>
      <dgm:t>
        <a:bodyPr/>
        <a:lstStyle/>
        <a:p>
          <a:pPr>
            <a:spcAft>
              <a:spcPts val="0"/>
            </a:spcAft>
          </a:pPr>
          <a:r>
            <a:rPr lang="el-GR" sz="1800" b="1" dirty="0" smtClean="0"/>
            <a:t>Παρεμβολές </a:t>
          </a:r>
        </a:p>
        <a:p>
          <a:pPr>
            <a:spcAft>
              <a:spcPts val="0"/>
            </a:spcAft>
          </a:pPr>
          <a:r>
            <a:rPr lang="el-GR" sz="1800" b="1" dirty="0" smtClean="0"/>
            <a:t>στην εργαζόμενη πλευρά</a:t>
          </a:r>
        </a:p>
      </dgm:t>
    </dgm:pt>
    <dgm:pt modelId="{1AA9F30B-09CB-421C-A450-32C1F13EE34B}" type="parTrans" cxnId="{BEF408C4-B0AB-47E3-9E98-83AD5BCBDC50}">
      <dgm:prSet/>
      <dgm:spPr/>
      <dgm:t>
        <a:bodyPr/>
        <a:lstStyle/>
        <a:p>
          <a:endParaRPr lang="el-GR"/>
        </a:p>
      </dgm:t>
    </dgm:pt>
    <dgm:pt modelId="{64FB984C-B80F-4409-9983-72D97C3ABEE2}" type="sibTrans" cxnId="{BEF408C4-B0AB-47E3-9E98-83AD5BCBDC50}">
      <dgm:prSet/>
      <dgm:spPr/>
      <dgm:t>
        <a:bodyPr/>
        <a:lstStyle/>
        <a:p>
          <a:endParaRPr lang="el-GR"/>
        </a:p>
      </dgm:t>
    </dgm:pt>
    <dgm:pt modelId="{7DBB7572-4941-41AA-B57D-A8A605D8A19E}">
      <dgm:prSet phldrT="[Text]" custT="1"/>
      <dgm:spPr/>
      <dgm:t>
        <a:bodyPr/>
        <a:lstStyle/>
        <a:p>
          <a:pPr>
            <a:spcAft>
              <a:spcPts val="0"/>
            </a:spcAft>
          </a:pPr>
          <a:r>
            <a:rPr lang="el-GR" sz="1800" b="1" dirty="0" smtClean="0"/>
            <a:t>Παρεμβολές </a:t>
          </a:r>
        </a:p>
        <a:p>
          <a:pPr>
            <a:spcAft>
              <a:spcPts val="0"/>
            </a:spcAft>
          </a:pPr>
          <a:r>
            <a:rPr lang="el-GR" sz="1800" b="1" dirty="0" smtClean="0"/>
            <a:t>στην μη εργαζόμενη πλευρά</a:t>
          </a:r>
          <a:endParaRPr lang="el-GR" sz="1800" dirty="0"/>
        </a:p>
      </dgm:t>
    </dgm:pt>
    <dgm:pt modelId="{87788DA9-C9F4-4AC2-BE7A-C0C56911E925}" type="parTrans" cxnId="{7758EBCA-3A9B-4C71-9D1B-4080BE5348C2}">
      <dgm:prSet/>
      <dgm:spPr/>
      <dgm:t>
        <a:bodyPr/>
        <a:lstStyle/>
        <a:p>
          <a:endParaRPr lang="el-GR"/>
        </a:p>
      </dgm:t>
    </dgm:pt>
    <dgm:pt modelId="{320E5DCA-D298-4539-992A-B6AC203C9F7D}" type="sibTrans" cxnId="{7758EBCA-3A9B-4C71-9D1B-4080BE5348C2}">
      <dgm:prSet/>
      <dgm:spPr/>
      <dgm:t>
        <a:bodyPr/>
        <a:lstStyle/>
        <a:p>
          <a:endParaRPr lang="el-GR"/>
        </a:p>
      </dgm:t>
    </dgm:pt>
    <dgm:pt modelId="{8BFA992F-8B75-419B-8BB6-98C655B11BAD}">
      <dgm:prSet phldrT="[Text]" custT="1"/>
      <dgm:spPr/>
      <dgm:t>
        <a:bodyPr/>
        <a:lstStyle/>
        <a:p>
          <a:pPr>
            <a:spcAft>
              <a:spcPts val="0"/>
            </a:spcAft>
          </a:pPr>
          <a:r>
            <a:rPr lang="el-GR" sz="1800" b="1" dirty="0" smtClean="0"/>
            <a:t>Παρεμβολές  </a:t>
          </a:r>
        </a:p>
        <a:p>
          <a:pPr>
            <a:spcAft>
              <a:spcPts val="0"/>
            </a:spcAft>
          </a:pPr>
          <a:r>
            <a:rPr lang="el-GR" sz="1800" b="1" dirty="0" smtClean="0"/>
            <a:t>στη προολίσθηση</a:t>
          </a:r>
        </a:p>
      </dgm:t>
    </dgm:pt>
    <dgm:pt modelId="{149FD0E2-BF89-48AA-92E1-AE97AD81ECE4}" type="parTrans" cxnId="{028CFF8D-8E14-4776-9127-BE1C167EED3A}">
      <dgm:prSet/>
      <dgm:spPr/>
      <dgm:t>
        <a:bodyPr/>
        <a:lstStyle/>
        <a:p>
          <a:endParaRPr lang="el-GR"/>
        </a:p>
      </dgm:t>
    </dgm:pt>
    <dgm:pt modelId="{1738DC9F-D2CA-4A43-BB41-EDAF317E6418}" type="sibTrans" cxnId="{028CFF8D-8E14-4776-9127-BE1C167EED3A}">
      <dgm:prSet/>
      <dgm:spPr/>
      <dgm:t>
        <a:bodyPr/>
        <a:lstStyle/>
        <a:p>
          <a:endParaRPr lang="el-GR"/>
        </a:p>
      </dgm:t>
    </dgm:pt>
    <dgm:pt modelId="{B56EB9FC-CD03-4FAA-BA76-5A03F2FC451C}" type="pres">
      <dgm:prSet presAssocID="{C24E089A-0BC9-4C79-A5EA-FD1E165A3C0B}" presName="Name0" presStyleCnt="0">
        <dgm:presLayoutVars>
          <dgm:dir/>
          <dgm:resizeHandles val="exact"/>
        </dgm:presLayoutVars>
      </dgm:prSet>
      <dgm:spPr/>
      <dgm:t>
        <a:bodyPr/>
        <a:lstStyle/>
        <a:p>
          <a:endParaRPr lang="el-GR"/>
        </a:p>
      </dgm:t>
    </dgm:pt>
    <dgm:pt modelId="{F36CC704-6C93-4F83-AF70-B408859E8FC1}" type="pres">
      <dgm:prSet presAssocID="{3AF713E5-45BF-451D-B3C0-9454F838C032}" presName="compNode" presStyleCnt="0"/>
      <dgm:spPr/>
    </dgm:pt>
    <dgm:pt modelId="{B494F084-D008-44D2-A277-82492CEDAF45}" type="pres">
      <dgm:prSet presAssocID="{3AF713E5-45BF-451D-B3C0-9454F838C032}" presName="pictRect" presStyleLbl="node1" presStyleIdx="0" presStyleCnt="4" custScaleX="140847" custScaleY="104766" custLinFactNeighborX="-19525"/>
      <dgm:spPr>
        <a:blipFill rotWithShape="1">
          <a:blip xmlns:r="http://schemas.openxmlformats.org/officeDocument/2006/relationships" r:embed="rId1"/>
          <a:stretch>
            <a:fillRect/>
          </a:stretch>
        </a:blipFill>
      </dgm:spPr>
    </dgm:pt>
    <dgm:pt modelId="{BD4B3EA2-2F6A-4E17-9C29-4B75BB1F6F11}" type="pres">
      <dgm:prSet presAssocID="{3AF713E5-45BF-451D-B3C0-9454F838C032}" presName="textRect" presStyleLbl="revTx" presStyleIdx="0" presStyleCnt="4" custScaleX="140847" custScaleY="85756" custLinFactNeighborX="-19525" custLinFactNeighborY="-11768">
        <dgm:presLayoutVars>
          <dgm:bulletEnabled val="1"/>
        </dgm:presLayoutVars>
      </dgm:prSet>
      <dgm:spPr/>
      <dgm:t>
        <a:bodyPr/>
        <a:lstStyle/>
        <a:p>
          <a:endParaRPr lang="el-GR"/>
        </a:p>
      </dgm:t>
    </dgm:pt>
    <dgm:pt modelId="{B6A0C534-CF08-49A7-AE18-45263464EC63}" type="pres">
      <dgm:prSet presAssocID="{28E928AA-A5D8-4F75-8CAC-F1AA85547834}" presName="sibTrans" presStyleLbl="sibTrans2D1" presStyleIdx="0" presStyleCnt="0"/>
      <dgm:spPr/>
      <dgm:t>
        <a:bodyPr/>
        <a:lstStyle/>
        <a:p>
          <a:endParaRPr lang="el-GR"/>
        </a:p>
      </dgm:t>
    </dgm:pt>
    <dgm:pt modelId="{09382155-6AA8-4003-A22C-1923E1230F12}" type="pres">
      <dgm:prSet presAssocID="{9E31D708-BC71-4175-89FC-987676EA8BEB}" presName="compNode" presStyleCnt="0"/>
      <dgm:spPr/>
    </dgm:pt>
    <dgm:pt modelId="{0FCF2631-D476-4F7F-AAE5-789DE4AF01CE}" type="pres">
      <dgm:prSet presAssocID="{9E31D708-BC71-4175-89FC-987676EA8BEB}" presName="pictRect" presStyleLbl="node1" presStyleIdx="1" presStyleCnt="4" custScaleX="140847" custScaleY="104766" custLinFactNeighborX="12488"/>
      <dgm:spPr>
        <a:prstGeom prst="roundRect">
          <a:avLst/>
        </a:prstGeom>
        <a:blipFill rotWithShape="1">
          <a:blip xmlns:r="http://schemas.openxmlformats.org/officeDocument/2006/relationships" r:embed="rId2"/>
          <a:stretch>
            <a:fillRect/>
          </a:stretch>
        </a:blipFill>
        <a:ln>
          <a:solidFill>
            <a:schemeClr val="tx2"/>
          </a:solidFill>
        </a:ln>
      </dgm:spPr>
      <dgm:t>
        <a:bodyPr/>
        <a:lstStyle/>
        <a:p>
          <a:endParaRPr lang="el-GR"/>
        </a:p>
      </dgm:t>
    </dgm:pt>
    <dgm:pt modelId="{DA279D8D-CD83-42F2-A589-22E47331C7BD}" type="pres">
      <dgm:prSet presAssocID="{9E31D708-BC71-4175-89FC-987676EA8BEB}" presName="textRect" presStyleLbl="revTx" presStyleIdx="1" presStyleCnt="4" custScaleX="140847" custScaleY="85779" custLinFactNeighborX="11968" custLinFactNeighborY="-10500">
        <dgm:presLayoutVars>
          <dgm:bulletEnabled val="1"/>
        </dgm:presLayoutVars>
      </dgm:prSet>
      <dgm:spPr/>
      <dgm:t>
        <a:bodyPr/>
        <a:lstStyle/>
        <a:p>
          <a:endParaRPr lang="el-GR"/>
        </a:p>
      </dgm:t>
    </dgm:pt>
    <dgm:pt modelId="{15415B5E-30FE-4831-B8DD-86EC137EFCF3}" type="pres">
      <dgm:prSet presAssocID="{64FB984C-B80F-4409-9983-72D97C3ABEE2}" presName="sibTrans" presStyleLbl="sibTrans2D1" presStyleIdx="0" presStyleCnt="0"/>
      <dgm:spPr/>
      <dgm:t>
        <a:bodyPr/>
        <a:lstStyle/>
        <a:p>
          <a:endParaRPr lang="el-GR"/>
        </a:p>
      </dgm:t>
    </dgm:pt>
    <dgm:pt modelId="{1626FED4-D9D1-4677-9613-5BDBB75C4F64}" type="pres">
      <dgm:prSet presAssocID="{7DBB7572-4941-41AA-B57D-A8A605D8A19E}" presName="compNode" presStyleCnt="0"/>
      <dgm:spPr/>
    </dgm:pt>
    <dgm:pt modelId="{223E084A-4FD3-428D-8C6E-9A6A70863B18}" type="pres">
      <dgm:prSet presAssocID="{7DBB7572-4941-41AA-B57D-A8A605D8A19E}" presName="pictRect" presStyleLbl="node1" presStyleIdx="2" presStyleCnt="4" custScaleX="155107" custLinFactNeighborX="-26970" custLinFactNeighborY="-15643"/>
      <dgm:spPr>
        <a:prstGeom prst="roundRect">
          <a:avLst/>
        </a:prstGeom>
        <a:blipFill rotWithShape="1">
          <a:blip xmlns:r="http://schemas.openxmlformats.org/officeDocument/2006/relationships" r:embed="rId3"/>
          <a:stretch>
            <a:fillRect/>
          </a:stretch>
        </a:blipFill>
        <a:ln>
          <a:solidFill>
            <a:schemeClr val="tx2"/>
          </a:solidFill>
        </a:ln>
      </dgm:spPr>
      <dgm:t>
        <a:bodyPr/>
        <a:lstStyle/>
        <a:p>
          <a:endParaRPr lang="el-GR"/>
        </a:p>
      </dgm:t>
    </dgm:pt>
    <dgm:pt modelId="{B5CBE1CF-B948-47D1-BF1F-3BF6AF62A77A}" type="pres">
      <dgm:prSet presAssocID="{7DBB7572-4941-41AA-B57D-A8A605D8A19E}" presName="textRect" presStyleLbl="revTx" presStyleIdx="2" presStyleCnt="4" custScaleX="154931" custScaleY="85779" custLinFactNeighborX="-26665" custLinFactNeighborY="-43948">
        <dgm:presLayoutVars>
          <dgm:bulletEnabled val="1"/>
        </dgm:presLayoutVars>
      </dgm:prSet>
      <dgm:spPr/>
      <dgm:t>
        <a:bodyPr/>
        <a:lstStyle/>
        <a:p>
          <a:endParaRPr lang="el-GR"/>
        </a:p>
      </dgm:t>
    </dgm:pt>
    <dgm:pt modelId="{3961B123-3ADE-4556-AB03-AD3AC04FF97D}" type="pres">
      <dgm:prSet presAssocID="{320E5DCA-D298-4539-992A-B6AC203C9F7D}" presName="sibTrans" presStyleLbl="sibTrans2D1" presStyleIdx="0" presStyleCnt="0"/>
      <dgm:spPr/>
      <dgm:t>
        <a:bodyPr/>
        <a:lstStyle/>
        <a:p>
          <a:endParaRPr lang="el-GR"/>
        </a:p>
      </dgm:t>
    </dgm:pt>
    <dgm:pt modelId="{0CBB9464-B9C9-4960-AD96-ED10AC70EF41}" type="pres">
      <dgm:prSet presAssocID="{8BFA992F-8B75-419B-8BB6-98C655B11BAD}" presName="compNode" presStyleCnt="0"/>
      <dgm:spPr/>
    </dgm:pt>
    <dgm:pt modelId="{EE44D939-9B57-41BE-94F9-020CEB5C6C1E}" type="pres">
      <dgm:prSet presAssocID="{8BFA992F-8B75-419B-8BB6-98C655B11BAD}" presName="pictRect" presStyleLbl="node1" presStyleIdx="3" presStyleCnt="4" custScaleX="154931" custLinFactNeighborX="25959" custLinFactNeighborY="-15643"/>
      <dgm:spPr>
        <a:prstGeom prst="roundRect">
          <a:avLst/>
        </a:prstGeom>
        <a:blipFill rotWithShape="1">
          <a:blip xmlns:r="http://schemas.openxmlformats.org/officeDocument/2006/relationships" r:embed="rId4"/>
          <a:stretch>
            <a:fillRect/>
          </a:stretch>
        </a:blipFill>
        <a:ln>
          <a:solidFill>
            <a:schemeClr val="tx2"/>
          </a:solidFill>
        </a:ln>
      </dgm:spPr>
      <dgm:t>
        <a:bodyPr/>
        <a:lstStyle/>
        <a:p>
          <a:endParaRPr lang="el-GR"/>
        </a:p>
      </dgm:t>
    </dgm:pt>
    <dgm:pt modelId="{2694EA42-91D4-42D7-85F3-3279DC5FF432}" type="pres">
      <dgm:prSet presAssocID="{8BFA992F-8B75-419B-8BB6-98C655B11BAD}" presName="textRect" presStyleLbl="revTx" presStyleIdx="3" presStyleCnt="4" custScaleX="152980" custScaleY="85779" custLinFactNeighborX="26178" custLinFactNeighborY="-43949">
        <dgm:presLayoutVars>
          <dgm:bulletEnabled val="1"/>
        </dgm:presLayoutVars>
      </dgm:prSet>
      <dgm:spPr/>
      <dgm:t>
        <a:bodyPr/>
        <a:lstStyle/>
        <a:p>
          <a:endParaRPr lang="el-GR"/>
        </a:p>
      </dgm:t>
    </dgm:pt>
  </dgm:ptLst>
  <dgm:cxnLst>
    <dgm:cxn modelId="{028CFF8D-8E14-4776-9127-BE1C167EED3A}" srcId="{C24E089A-0BC9-4C79-A5EA-FD1E165A3C0B}" destId="{8BFA992F-8B75-419B-8BB6-98C655B11BAD}" srcOrd="3" destOrd="0" parTransId="{149FD0E2-BF89-48AA-92E1-AE97AD81ECE4}" sibTransId="{1738DC9F-D2CA-4A43-BB41-EDAF317E6418}"/>
    <dgm:cxn modelId="{7F6704EB-496A-4FED-B4B3-DC6668A0CA7F}" type="presOf" srcId="{28E928AA-A5D8-4F75-8CAC-F1AA85547834}" destId="{B6A0C534-CF08-49A7-AE18-45263464EC63}" srcOrd="0" destOrd="0" presId="urn:microsoft.com/office/officeart/2005/8/layout/pList1"/>
    <dgm:cxn modelId="{BE6DBADD-0B00-4A12-93CB-1E75EEDDF203}" type="presOf" srcId="{7DBB7572-4941-41AA-B57D-A8A605D8A19E}" destId="{B5CBE1CF-B948-47D1-BF1F-3BF6AF62A77A}" srcOrd="0" destOrd="0" presId="urn:microsoft.com/office/officeart/2005/8/layout/pList1"/>
    <dgm:cxn modelId="{C21D24E9-E106-4B59-8831-504CC5D21084}" type="presOf" srcId="{64FB984C-B80F-4409-9983-72D97C3ABEE2}" destId="{15415B5E-30FE-4831-B8DD-86EC137EFCF3}" srcOrd="0" destOrd="0" presId="urn:microsoft.com/office/officeart/2005/8/layout/pList1"/>
    <dgm:cxn modelId="{D700EA35-D7E5-45B3-BE10-EDEBA47BF414}" type="presOf" srcId="{320E5DCA-D298-4539-992A-B6AC203C9F7D}" destId="{3961B123-3ADE-4556-AB03-AD3AC04FF97D}" srcOrd="0" destOrd="0" presId="urn:microsoft.com/office/officeart/2005/8/layout/pList1"/>
    <dgm:cxn modelId="{0A92F458-7743-48BF-AB88-C640ACF2890F}" srcId="{C24E089A-0BC9-4C79-A5EA-FD1E165A3C0B}" destId="{3AF713E5-45BF-451D-B3C0-9454F838C032}" srcOrd="0" destOrd="0" parTransId="{B2782D32-0230-4AA0-A215-40D04CD795FD}" sibTransId="{28E928AA-A5D8-4F75-8CAC-F1AA85547834}"/>
    <dgm:cxn modelId="{DE57E6BA-0214-4782-A45C-FEE155DC3FAA}" type="presOf" srcId="{9E31D708-BC71-4175-89FC-987676EA8BEB}" destId="{DA279D8D-CD83-42F2-A589-22E47331C7BD}" srcOrd="0" destOrd="0" presId="urn:microsoft.com/office/officeart/2005/8/layout/pList1"/>
    <dgm:cxn modelId="{BEF408C4-B0AB-47E3-9E98-83AD5BCBDC50}" srcId="{C24E089A-0BC9-4C79-A5EA-FD1E165A3C0B}" destId="{9E31D708-BC71-4175-89FC-987676EA8BEB}" srcOrd="1" destOrd="0" parTransId="{1AA9F30B-09CB-421C-A450-32C1F13EE34B}" sibTransId="{64FB984C-B80F-4409-9983-72D97C3ABEE2}"/>
    <dgm:cxn modelId="{73050B32-B068-4FAD-8351-7119FEE83578}" type="presOf" srcId="{C24E089A-0BC9-4C79-A5EA-FD1E165A3C0B}" destId="{B56EB9FC-CD03-4FAA-BA76-5A03F2FC451C}" srcOrd="0" destOrd="0" presId="urn:microsoft.com/office/officeart/2005/8/layout/pList1"/>
    <dgm:cxn modelId="{7758EBCA-3A9B-4C71-9D1B-4080BE5348C2}" srcId="{C24E089A-0BC9-4C79-A5EA-FD1E165A3C0B}" destId="{7DBB7572-4941-41AA-B57D-A8A605D8A19E}" srcOrd="2" destOrd="0" parTransId="{87788DA9-C9F4-4AC2-BE7A-C0C56911E925}" sibTransId="{320E5DCA-D298-4539-992A-B6AC203C9F7D}"/>
    <dgm:cxn modelId="{8B99E761-90F4-4262-B178-865DACACD24A}" type="presOf" srcId="{8BFA992F-8B75-419B-8BB6-98C655B11BAD}" destId="{2694EA42-91D4-42D7-85F3-3279DC5FF432}" srcOrd="0" destOrd="0" presId="urn:microsoft.com/office/officeart/2005/8/layout/pList1"/>
    <dgm:cxn modelId="{8873ACC4-5D13-4ED1-BC67-BB13E9F79255}" type="presOf" srcId="{3AF713E5-45BF-451D-B3C0-9454F838C032}" destId="{BD4B3EA2-2F6A-4E17-9C29-4B75BB1F6F11}" srcOrd="0" destOrd="0" presId="urn:microsoft.com/office/officeart/2005/8/layout/pList1"/>
    <dgm:cxn modelId="{BF273629-D2C3-4C26-B911-1A8E830A6307}" type="presParOf" srcId="{B56EB9FC-CD03-4FAA-BA76-5A03F2FC451C}" destId="{F36CC704-6C93-4F83-AF70-B408859E8FC1}" srcOrd="0" destOrd="0" presId="urn:microsoft.com/office/officeart/2005/8/layout/pList1"/>
    <dgm:cxn modelId="{BB4552D2-66A5-4F0D-A9BE-DF1B22015130}" type="presParOf" srcId="{F36CC704-6C93-4F83-AF70-B408859E8FC1}" destId="{B494F084-D008-44D2-A277-82492CEDAF45}" srcOrd="0" destOrd="0" presId="urn:microsoft.com/office/officeart/2005/8/layout/pList1"/>
    <dgm:cxn modelId="{E2CEE967-0CB9-47E1-ACE4-04560C7B7792}" type="presParOf" srcId="{F36CC704-6C93-4F83-AF70-B408859E8FC1}" destId="{BD4B3EA2-2F6A-4E17-9C29-4B75BB1F6F11}" srcOrd="1" destOrd="0" presId="urn:microsoft.com/office/officeart/2005/8/layout/pList1"/>
    <dgm:cxn modelId="{26DE4731-C68E-4F48-BC9C-3286D922737D}" type="presParOf" srcId="{B56EB9FC-CD03-4FAA-BA76-5A03F2FC451C}" destId="{B6A0C534-CF08-49A7-AE18-45263464EC63}" srcOrd="1" destOrd="0" presId="urn:microsoft.com/office/officeart/2005/8/layout/pList1"/>
    <dgm:cxn modelId="{D67635E3-12BA-4FE2-8E55-98F18D64826C}" type="presParOf" srcId="{B56EB9FC-CD03-4FAA-BA76-5A03F2FC451C}" destId="{09382155-6AA8-4003-A22C-1923E1230F12}" srcOrd="2" destOrd="0" presId="urn:microsoft.com/office/officeart/2005/8/layout/pList1"/>
    <dgm:cxn modelId="{E74D0FB0-5704-43DC-93A2-F09D49197C70}" type="presParOf" srcId="{09382155-6AA8-4003-A22C-1923E1230F12}" destId="{0FCF2631-D476-4F7F-AAE5-789DE4AF01CE}" srcOrd="0" destOrd="0" presId="urn:microsoft.com/office/officeart/2005/8/layout/pList1"/>
    <dgm:cxn modelId="{2226A631-F7CB-47DC-91DE-9790EDDB3B63}" type="presParOf" srcId="{09382155-6AA8-4003-A22C-1923E1230F12}" destId="{DA279D8D-CD83-42F2-A589-22E47331C7BD}" srcOrd="1" destOrd="0" presId="urn:microsoft.com/office/officeart/2005/8/layout/pList1"/>
    <dgm:cxn modelId="{5A67D50A-34D1-4D7B-9394-F9A80AA2683B}" type="presParOf" srcId="{B56EB9FC-CD03-4FAA-BA76-5A03F2FC451C}" destId="{15415B5E-30FE-4831-B8DD-86EC137EFCF3}" srcOrd="3" destOrd="0" presId="urn:microsoft.com/office/officeart/2005/8/layout/pList1"/>
    <dgm:cxn modelId="{B9938488-74B1-470B-A8AE-9B4D754F108E}" type="presParOf" srcId="{B56EB9FC-CD03-4FAA-BA76-5A03F2FC451C}" destId="{1626FED4-D9D1-4677-9613-5BDBB75C4F64}" srcOrd="4" destOrd="0" presId="urn:microsoft.com/office/officeart/2005/8/layout/pList1"/>
    <dgm:cxn modelId="{9D281656-059A-4D0B-96F6-C2FF5AF2193E}" type="presParOf" srcId="{1626FED4-D9D1-4677-9613-5BDBB75C4F64}" destId="{223E084A-4FD3-428D-8C6E-9A6A70863B18}" srcOrd="0" destOrd="0" presId="urn:microsoft.com/office/officeart/2005/8/layout/pList1"/>
    <dgm:cxn modelId="{22CA230A-7718-4877-9AD9-6F3A0A5A6277}" type="presParOf" srcId="{1626FED4-D9D1-4677-9613-5BDBB75C4F64}" destId="{B5CBE1CF-B948-47D1-BF1F-3BF6AF62A77A}" srcOrd="1" destOrd="0" presId="urn:microsoft.com/office/officeart/2005/8/layout/pList1"/>
    <dgm:cxn modelId="{0DC70785-87C1-4704-B032-D74BC1E0DBCF}" type="presParOf" srcId="{B56EB9FC-CD03-4FAA-BA76-5A03F2FC451C}" destId="{3961B123-3ADE-4556-AB03-AD3AC04FF97D}" srcOrd="5" destOrd="0" presId="urn:microsoft.com/office/officeart/2005/8/layout/pList1"/>
    <dgm:cxn modelId="{70A8E385-C5B1-4BB1-B5A1-24EED129B7B8}" type="presParOf" srcId="{B56EB9FC-CD03-4FAA-BA76-5A03F2FC451C}" destId="{0CBB9464-B9C9-4960-AD96-ED10AC70EF41}" srcOrd="6" destOrd="0" presId="urn:microsoft.com/office/officeart/2005/8/layout/pList1"/>
    <dgm:cxn modelId="{11D241A8-5D62-463E-B216-E0969070EEAD}" type="presParOf" srcId="{0CBB9464-B9C9-4960-AD96-ED10AC70EF41}" destId="{EE44D939-9B57-41BE-94F9-020CEB5C6C1E}" srcOrd="0" destOrd="0" presId="urn:microsoft.com/office/officeart/2005/8/layout/pList1"/>
    <dgm:cxn modelId="{61F47BCB-719B-47B8-8628-A2CDCACB3FE4}" type="presParOf" srcId="{0CBB9464-B9C9-4960-AD96-ED10AC70EF41}" destId="{2694EA42-91D4-42D7-85F3-3279DC5FF43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4F084-D008-44D2-A277-82492CEDAF45}">
      <dsp:nvSpPr>
        <dsp:cNvPr id="0" name=""/>
        <dsp:cNvSpPr/>
      </dsp:nvSpPr>
      <dsp:spPr>
        <a:xfrm>
          <a:off x="687252" y="97"/>
          <a:ext cx="2919198" cy="1496082"/>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B3EA2-2F6A-4E17-9C29-4B75BB1F6F11}">
      <dsp:nvSpPr>
        <dsp:cNvPr id="0" name=""/>
        <dsp:cNvSpPr/>
      </dsp:nvSpPr>
      <dsp:spPr>
        <a:xfrm>
          <a:off x="687252" y="1426425"/>
          <a:ext cx="2919198" cy="659408"/>
        </a:xfrm>
        <a:prstGeom prst="rect">
          <a:avLst/>
        </a:prstGeom>
        <a:noFill/>
        <a:ln w="3175">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el-GR" sz="1800" b="1" kern="1200" dirty="0" smtClean="0"/>
            <a:t>Πρόωρες επαφές </a:t>
          </a:r>
        </a:p>
        <a:p>
          <a:pPr lvl="0" algn="ctr" defTabSz="800100">
            <a:lnSpc>
              <a:spcPct val="90000"/>
            </a:lnSpc>
            <a:spcBef>
              <a:spcPct val="0"/>
            </a:spcBef>
            <a:spcAft>
              <a:spcPts val="0"/>
            </a:spcAft>
          </a:pPr>
          <a:r>
            <a:rPr lang="el-GR" sz="1800" b="1" kern="1200" dirty="0" smtClean="0"/>
            <a:t>σε Κεντρική Σχέση</a:t>
          </a:r>
        </a:p>
        <a:p>
          <a:pPr lvl="0" algn="ctr" defTabSz="800100">
            <a:lnSpc>
              <a:spcPct val="90000"/>
            </a:lnSpc>
            <a:spcBef>
              <a:spcPct val="0"/>
            </a:spcBef>
            <a:spcAft>
              <a:spcPts val="0"/>
            </a:spcAft>
          </a:pPr>
          <a:endParaRPr lang="el-GR" sz="1800" b="1" kern="1200" dirty="0"/>
        </a:p>
      </dsp:txBody>
      <dsp:txXfrm>
        <a:off x="687252" y="1426425"/>
        <a:ext cx="2919198" cy="659408"/>
      </dsp:txXfrm>
    </dsp:sp>
    <dsp:sp modelId="{0FCF2631-D476-4F7F-AAE5-789DE4AF01CE}">
      <dsp:nvSpPr>
        <dsp:cNvPr id="0" name=""/>
        <dsp:cNvSpPr/>
      </dsp:nvSpPr>
      <dsp:spPr>
        <a:xfrm>
          <a:off x="4477300" y="52"/>
          <a:ext cx="2919198" cy="1496082"/>
        </a:xfrm>
        <a:prstGeom prst="roundRect">
          <a:avLst/>
        </a:prstGeom>
        <a:blipFill rotWithShape="1">
          <a:blip xmlns:r="http://schemas.openxmlformats.org/officeDocument/2006/relationships" r:embed="rId2"/>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DA279D8D-CD83-42F2-A589-22E47331C7BD}">
      <dsp:nvSpPr>
        <dsp:cNvPr id="0" name=""/>
        <dsp:cNvSpPr/>
      </dsp:nvSpPr>
      <dsp:spPr>
        <a:xfrm>
          <a:off x="4466522" y="1436042"/>
          <a:ext cx="2919198" cy="65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el-GR" sz="1800" b="1" kern="1200" dirty="0" smtClean="0"/>
            <a:t>Παρεμβολές </a:t>
          </a:r>
        </a:p>
        <a:p>
          <a:pPr lvl="0" algn="ctr" defTabSz="800100">
            <a:lnSpc>
              <a:spcPct val="90000"/>
            </a:lnSpc>
            <a:spcBef>
              <a:spcPct val="0"/>
            </a:spcBef>
            <a:spcAft>
              <a:spcPts val="0"/>
            </a:spcAft>
          </a:pPr>
          <a:r>
            <a:rPr lang="el-GR" sz="1800" b="1" kern="1200" dirty="0" smtClean="0"/>
            <a:t>στην εργαζόμενη πλευρά</a:t>
          </a:r>
        </a:p>
      </dsp:txBody>
      <dsp:txXfrm>
        <a:off x="4466522" y="1436042"/>
        <a:ext cx="2919198" cy="659585"/>
      </dsp:txXfrm>
    </dsp:sp>
    <dsp:sp modelId="{223E084A-4FD3-428D-8C6E-9A6A70863B18}">
      <dsp:nvSpPr>
        <dsp:cNvPr id="0" name=""/>
        <dsp:cNvSpPr/>
      </dsp:nvSpPr>
      <dsp:spPr>
        <a:xfrm>
          <a:off x="239217" y="2160240"/>
          <a:ext cx="3214751" cy="1428023"/>
        </a:xfrm>
        <a:prstGeom prst="roundRect">
          <a:avLst/>
        </a:prstGeom>
        <a:blipFill rotWithShape="1">
          <a:blip xmlns:r="http://schemas.openxmlformats.org/officeDocument/2006/relationships" r:embed="rId3"/>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B5CBE1CF-B948-47D1-BF1F-3BF6AF62A77A}">
      <dsp:nvSpPr>
        <dsp:cNvPr id="0" name=""/>
        <dsp:cNvSpPr/>
      </dsp:nvSpPr>
      <dsp:spPr>
        <a:xfrm>
          <a:off x="247362" y="3528393"/>
          <a:ext cx="3211103" cy="65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el-GR" sz="1800" b="1" kern="1200" dirty="0" smtClean="0"/>
            <a:t>Παρεμβολές </a:t>
          </a:r>
        </a:p>
        <a:p>
          <a:pPr lvl="0" algn="ctr" defTabSz="800100">
            <a:lnSpc>
              <a:spcPct val="90000"/>
            </a:lnSpc>
            <a:spcBef>
              <a:spcPct val="0"/>
            </a:spcBef>
            <a:spcAft>
              <a:spcPts val="0"/>
            </a:spcAft>
          </a:pPr>
          <a:r>
            <a:rPr lang="el-GR" sz="1800" b="1" kern="1200" dirty="0" smtClean="0"/>
            <a:t>στην μη εργαζόμενη πλευρά</a:t>
          </a:r>
          <a:endParaRPr lang="el-GR" sz="1800" kern="1200" dirty="0"/>
        </a:p>
      </dsp:txBody>
      <dsp:txXfrm>
        <a:off x="247362" y="3528393"/>
        <a:ext cx="3211103" cy="659585"/>
      </dsp:txXfrm>
    </dsp:sp>
    <dsp:sp modelId="{EE44D939-9B57-41BE-94F9-020CEB5C6C1E}">
      <dsp:nvSpPr>
        <dsp:cNvPr id="0" name=""/>
        <dsp:cNvSpPr/>
      </dsp:nvSpPr>
      <dsp:spPr>
        <a:xfrm>
          <a:off x="4758324" y="2160240"/>
          <a:ext cx="3211103" cy="1428023"/>
        </a:xfrm>
        <a:prstGeom prst="roundRect">
          <a:avLst/>
        </a:prstGeom>
        <a:blipFill rotWithShape="1">
          <a:blip xmlns:r="http://schemas.openxmlformats.org/officeDocument/2006/relationships" r:embed="rId4"/>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2694EA42-91D4-42D7-85F3-3279DC5FF432}">
      <dsp:nvSpPr>
        <dsp:cNvPr id="0" name=""/>
        <dsp:cNvSpPr/>
      </dsp:nvSpPr>
      <dsp:spPr>
        <a:xfrm>
          <a:off x="4783081" y="3528385"/>
          <a:ext cx="3170667" cy="65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ts val="0"/>
            </a:spcAft>
          </a:pPr>
          <a:r>
            <a:rPr lang="el-GR" sz="1800" b="1" kern="1200" dirty="0" smtClean="0"/>
            <a:t>Παρεμβολές  </a:t>
          </a:r>
        </a:p>
        <a:p>
          <a:pPr lvl="0" algn="ctr" defTabSz="800100">
            <a:lnSpc>
              <a:spcPct val="90000"/>
            </a:lnSpc>
            <a:spcBef>
              <a:spcPct val="0"/>
            </a:spcBef>
            <a:spcAft>
              <a:spcPts val="0"/>
            </a:spcAft>
          </a:pPr>
          <a:r>
            <a:rPr lang="el-GR" sz="1800" b="1" kern="1200" dirty="0" smtClean="0"/>
            <a:t>στη προολίσθηση</a:t>
          </a:r>
        </a:p>
      </dsp:txBody>
      <dsp:txXfrm>
        <a:off x="4783081" y="3528385"/>
        <a:ext cx="3170667" cy="65958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C2E60-A922-45AE-BB02-87B3990DAC8A}" type="datetimeFigureOut">
              <a:rPr lang="el-GR" smtClean="0"/>
              <a:t>26/11/2015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3FD51-1939-4F31-8247-45C0937F68A0}" type="slidenum">
              <a:rPr lang="el-GR" smtClean="0"/>
              <a:t>‹#›</a:t>
            </a:fld>
            <a:endParaRPr lang="el-GR" dirty="0"/>
          </a:p>
        </p:txBody>
      </p:sp>
    </p:spTree>
    <p:extLst>
      <p:ext uri="{BB962C8B-B14F-4D97-AF65-F5344CB8AC3E}">
        <p14:creationId xmlns:p14="http://schemas.microsoft.com/office/powerpoint/2010/main" val="12178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10</a:t>
            </a:fld>
            <a:endParaRPr lang="el-GR"/>
          </a:p>
        </p:txBody>
      </p:sp>
    </p:spTree>
    <p:extLst>
      <p:ext uri="{BB962C8B-B14F-4D97-AF65-F5344CB8AC3E}">
        <p14:creationId xmlns:p14="http://schemas.microsoft.com/office/powerpoint/2010/main" val="112752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11</a:t>
            </a:fld>
            <a:endParaRPr lang="el-GR"/>
          </a:p>
        </p:txBody>
      </p:sp>
    </p:spTree>
    <p:extLst>
      <p:ext uri="{BB962C8B-B14F-4D97-AF65-F5344CB8AC3E}">
        <p14:creationId xmlns:p14="http://schemas.microsoft.com/office/powerpoint/2010/main" val="158805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12</a:t>
            </a:fld>
            <a:endParaRPr lang="el-GR"/>
          </a:p>
        </p:txBody>
      </p:sp>
    </p:spTree>
    <p:extLst>
      <p:ext uri="{BB962C8B-B14F-4D97-AF65-F5344CB8AC3E}">
        <p14:creationId xmlns:p14="http://schemas.microsoft.com/office/powerpoint/2010/main" val="427903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93FD51-1939-4F31-8247-45C0937F68A0}" type="slidenum">
              <a:rPr lang="el-GR" smtClean="0"/>
              <a:t>13</a:t>
            </a:fld>
            <a:endParaRPr lang="el-GR"/>
          </a:p>
        </p:txBody>
      </p:sp>
    </p:spTree>
    <p:extLst>
      <p:ext uri="{BB962C8B-B14F-4D97-AF65-F5344CB8AC3E}">
        <p14:creationId xmlns:p14="http://schemas.microsoft.com/office/powerpoint/2010/main" val="324705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93FD51-1939-4F31-8247-45C0937F68A0}" type="slidenum">
              <a:rPr lang="el-GR" smtClean="0"/>
              <a:t>14</a:t>
            </a:fld>
            <a:endParaRPr lang="el-GR" dirty="0"/>
          </a:p>
        </p:txBody>
      </p:sp>
    </p:spTree>
    <p:extLst>
      <p:ext uri="{BB962C8B-B14F-4D97-AF65-F5344CB8AC3E}">
        <p14:creationId xmlns:p14="http://schemas.microsoft.com/office/powerpoint/2010/main" val="335756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15</a:t>
            </a:fld>
            <a:endParaRPr lang="el-GR" dirty="0"/>
          </a:p>
        </p:txBody>
      </p:sp>
    </p:spTree>
    <p:extLst>
      <p:ext uri="{BB962C8B-B14F-4D97-AF65-F5344CB8AC3E}">
        <p14:creationId xmlns:p14="http://schemas.microsoft.com/office/powerpoint/2010/main" val="237756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16</a:t>
            </a:fld>
            <a:endParaRPr lang="el-GR" dirty="0"/>
          </a:p>
        </p:txBody>
      </p:sp>
    </p:spTree>
    <p:extLst>
      <p:ext uri="{BB962C8B-B14F-4D97-AF65-F5344CB8AC3E}">
        <p14:creationId xmlns:p14="http://schemas.microsoft.com/office/powerpoint/2010/main" val="2727507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2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432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891D3511-E2DF-4006-821A-ECBD85D23D9F}" type="slidenum">
              <a:rPr lang="el-GR" altLang="el-GR" sz="1200" smtClean="0"/>
              <a:pPr/>
              <a:t>17</a:t>
            </a:fld>
            <a:endParaRPr lang="el-GR" altLang="el-GR"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608C728E-8A93-4490-B3D5-276223A990D1}" type="slidenum">
              <a:rPr lang="el-GR" altLang="el-GR" sz="1200" smtClean="0"/>
              <a:pPr/>
              <a:t>18</a:t>
            </a:fld>
            <a:endParaRPr lang="el-GR" altLang="el-GR" sz="1200" smtClean="0"/>
          </a:p>
        </p:txBody>
      </p:sp>
      <p:sp>
        <p:nvSpPr>
          <p:cNvPr id="2" name="Notes Placeholder 1"/>
          <p:cNvSpPr>
            <a:spLocks noGrp="1"/>
          </p:cNvSpPr>
          <p:nvPr>
            <p:ph type="body" sz="quarter" idx="10"/>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608C728E-8A93-4490-B3D5-276223A990D1}" type="slidenum">
              <a:rPr lang="el-GR" altLang="el-GR" sz="1200" smtClean="0"/>
              <a:pPr/>
              <a:t>19</a:t>
            </a:fld>
            <a:endParaRPr lang="el-GR" altLang="el-GR" sz="1200" smtClean="0"/>
          </a:p>
        </p:txBody>
      </p:sp>
      <p:sp>
        <p:nvSpPr>
          <p:cNvPr id="2" name="Notes Placeholder 1"/>
          <p:cNvSpPr>
            <a:spLocks noGrp="1"/>
          </p:cNvSpPr>
          <p:nvPr>
            <p:ph type="body" sz="quarter" idx="10"/>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93FD51-1939-4F31-8247-45C0937F68A0}" type="slidenum">
              <a:rPr lang="el-GR" smtClean="0"/>
              <a:t>2</a:t>
            </a:fld>
            <a:endParaRPr lang="el-GR" dirty="0"/>
          </a:p>
        </p:txBody>
      </p:sp>
    </p:spTree>
    <p:extLst>
      <p:ext uri="{BB962C8B-B14F-4D97-AF65-F5344CB8AC3E}">
        <p14:creationId xmlns:p14="http://schemas.microsoft.com/office/powerpoint/2010/main" val="389585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608C728E-8A93-4490-B3D5-276223A990D1}" type="slidenum">
              <a:rPr lang="el-GR" altLang="el-GR" sz="1200" smtClean="0"/>
              <a:pPr/>
              <a:t>20</a:t>
            </a:fld>
            <a:endParaRPr lang="el-GR" altLang="el-GR" sz="1200" smtClean="0"/>
          </a:p>
        </p:txBody>
      </p:sp>
      <p:sp>
        <p:nvSpPr>
          <p:cNvPr id="2" name="Notes Placeholder 1"/>
          <p:cNvSpPr>
            <a:spLocks noGrp="1"/>
          </p:cNvSpPr>
          <p:nvPr>
            <p:ph type="body" sz="quarter" idx="10"/>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l-GR" altLang="el-GR" sz="1100" dirty="0" smtClean="0">
              <a:latin typeface="Corbel" pitchFamily="34" charset="0"/>
            </a:endParaRPr>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F9AAA189-28D9-44A0-80AB-6204F684B164}" type="slidenum">
              <a:rPr lang="el-GR" altLang="el-GR" sz="1200" smtClean="0"/>
              <a:pPr/>
              <a:t>3</a:t>
            </a:fld>
            <a:endParaRPr lang="el-GR" altLang="el-GR"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4</a:t>
            </a:fld>
            <a:endParaRPr lang="el-GR" dirty="0"/>
          </a:p>
        </p:txBody>
      </p:sp>
    </p:spTree>
    <p:extLst>
      <p:ext uri="{BB962C8B-B14F-4D97-AF65-F5344CB8AC3E}">
        <p14:creationId xmlns:p14="http://schemas.microsoft.com/office/powerpoint/2010/main" val="290984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5</a:t>
            </a:fld>
            <a:endParaRPr lang="el-GR" dirty="0"/>
          </a:p>
        </p:txBody>
      </p:sp>
    </p:spTree>
    <p:extLst>
      <p:ext uri="{BB962C8B-B14F-4D97-AF65-F5344CB8AC3E}">
        <p14:creationId xmlns:p14="http://schemas.microsoft.com/office/powerpoint/2010/main" val="99062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xfrm>
            <a:off x="1143000" y="42862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l-GR" dirty="0" smtClean="0">
              <a:latin typeface="Corbel" pitchFamily="34" charset="0"/>
            </a:endParaRPr>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fld id="{FA1DD938-8FE1-4797-88D0-18CA79D34078}" type="slidenum">
              <a:rPr lang="el-GR" altLang="el-GR" sz="1200" smtClean="0"/>
              <a:pPr/>
              <a:t>6</a:t>
            </a:fld>
            <a:endParaRPr lang="el-GR" altLang="el-GR"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93FD51-1939-4F31-8247-45C0937F68A0}" type="slidenum">
              <a:rPr lang="el-GR" smtClean="0"/>
              <a:t>7</a:t>
            </a:fld>
            <a:endParaRPr lang="el-GR" dirty="0"/>
          </a:p>
        </p:txBody>
      </p:sp>
    </p:spTree>
    <p:extLst>
      <p:ext uri="{BB962C8B-B14F-4D97-AF65-F5344CB8AC3E}">
        <p14:creationId xmlns:p14="http://schemas.microsoft.com/office/powerpoint/2010/main" val="8177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93FD51-1939-4F31-8247-45C0937F68A0}" type="slidenum">
              <a:rPr lang="el-GR" smtClean="0"/>
              <a:t>8</a:t>
            </a:fld>
            <a:endParaRPr lang="el-GR"/>
          </a:p>
        </p:txBody>
      </p:sp>
    </p:spTree>
    <p:extLst>
      <p:ext uri="{BB962C8B-B14F-4D97-AF65-F5344CB8AC3E}">
        <p14:creationId xmlns:p14="http://schemas.microsoft.com/office/powerpoint/2010/main" val="220401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0E0D74E-6AF6-4C7A-BA02-64F484CFEC68}" type="datetime1">
              <a:rPr lang="el-GR" smtClean="0"/>
              <a:t>26/11/2015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166933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389E9D5-5D36-4EC1-AEF3-4769E2E38821}" type="datetime1">
              <a:rPr lang="el-GR" smtClean="0"/>
              <a:t>26/11/2015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336623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7FB3621-815E-4A4D-A07D-BE35AB86D956}" type="datetime1">
              <a:rPr lang="el-GR" smtClean="0"/>
              <a:t>26/11/2015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156432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fld id="{682AD1AD-77BD-482B-B208-DE61DD995DA6}"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3093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marL="914400" indent="0">
              <a:buNone/>
              <a:defRPr sz="2200"/>
            </a:lvl3pPr>
            <a:lvl4pPr marL="1257300" indent="-228600">
              <a:defRPr sz="2200"/>
            </a:lvl4pPr>
            <a:lvl5pPr marL="1168400" indent="-271463">
              <a:lnSpc>
                <a:spcPct val="110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fld id="{0E85CFFA-3C76-4645-9D34-9D5091468D62}"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05805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505AACC0-85C7-444A-A377-0AC44EE57872}"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983520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Content Placeholder 3"/>
          <p:cNvSpPr>
            <a:spLocks noGrp="1"/>
          </p:cNvSpPr>
          <p:nvPr>
            <p:ph sz="half" idx="2"/>
          </p:nvPr>
        </p:nvSpPr>
        <p:spPr>
          <a:xfrm>
            <a:off x="4648200" y="1196752"/>
            <a:ext cx="4038600" cy="5040560"/>
          </a:xfrm>
        </p:spPr>
        <p:txBody>
          <a:bodyPr>
            <a:normAutofit/>
          </a:bodyPr>
          <a:lstStyle>
            <a:lvl1pPr>
              <a:lnSpc>
                <a:spcPct val="110000"/>
              </a:lnSpc>
              <a:spcBef>
                <a:spcPts val="1200"/>
              </a:spcBef>
              <a:defRPr sz="2200"/>
            </a:lvl1pPr>
            <a:lvl2pPr marL="742950" indent="-382588">
              <a:lnSpc>
                <a:spcPct val="110000"/>
              </a:lnSpc>
              <a:spcBef>
                <a:spcPts val="1200"/>
              </a:spcBef>
              <a:buFont typeface="Courier New" panose="02070309020205020404" pitchFamily="49" charset="0"/>
              <a:buChar char="o"/>
              <a:defRPr sz="2200"/>
            </a:lvl2pPr>
            <a:lvl3pPr>
              <a:defRPr sz="2200"/>
            </a:lvl3pPr>
            <a:lvl4pPr>
              <a:defRPr sz="2200"/>
            </a:lvl4pPr>
            <a:lvl5pPr marL="1168400" indent="-271463">
              <a:lnSpc>
                <a:spcPct val="110000"/>
              </a:lnSpc>
              <a:spcBef>
                <a:spcPts val="1200"/>
              </a:spcBef>
              <a:defRPr sz="22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5" name="Date Placeholder 4"/>
          <p:cNvSpPr>
            <a:spLocks noGrp="1"/>
          </p:cNvSpPr>
          <p:nvPr>
            <p:ph type="dt" sz="half" idx="10"/>
          </p:nvPr>
        </p:nvSpPr>
        <p:spPr/>
        <p:txBody>
          <a:bodyPr/>
          <a:lstStyle/>
          <a:p>
            <a:pPr>
              <a:defRPr/>
            </a:pPr>
            <a:fld id="{214ADF1B-8F99-422E-92EF-14D2FE417660}" type="datetime1">
              <a:rPr lang="el-GR" smtClean="0">
                <a:solidFill>
                  <a:prstClr val="black">
                    <a:tint val="75000"/>
                  </a:prstClr>
                </a:solidFill>
              </a:r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771504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fld id="{18906634-0DBD-4AED-8439-480CA66AB04F}" type="datetime1">
              <a:rPr lang="el-GR" smtClean="0">
                <a:solidFill>
                  <a:prstClr val="black">
                    <a:tint val="75000"/>
                  </a:prstClr>
                </a:solidFill>
              </a:rPr>
              <a:t>26/11/2015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04020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fld id="{463A009C-9581-4DD3-872C-F1CE1D4F4A5D}" type="datetime1">
              <a:rPr lang="el-GR" smtClean="0">
                <a:solidFill>
                  <a:prstClr val="black">
                    <a:tint val="75000"/>
                  </a:prstClr>
                </a:solidFill>
              </a:rPr>
              <a:t>26/11/2015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868409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71689108-DEAF-4B34-B100-3628C1C20062}" type="datetime1">
              <a:rPr lang="el-GR" smtClean="0">
                <a:solidFill>
                  <a:prstClr val="black">
                    <a:tint val="75000"/>
                  </a:prstClr>
                </a:solidFill>
              </a:r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8077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4FE735B8-91F0-4A73-9E14-0E59DD853ECE}" type="datetime1">
              <a:rPr lang="el-GR" smtClean="0">
                <a:solidFill>
                  <a:prstClr val="black">
                    <a:tint val="75000"/>
                  </a:prstClr>
                </a:solidFill>
              </a:r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01175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43EC4AF-4457-4448-B4E8-425001727E37}" type="datetime1">
              <a:rPr lang="el-GR" smtClean="0"/>
              <a:t>26/11/2015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697495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9BEAEBD9-4CFC-4F42-BFE8-57B6E4D395E6}"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86095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33162ED8-EA37-42CB-9B5E-5A1EF7A0F975}"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5718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fld id="{49162700-FDD9-45B0-ACE3-6A11E0F84A65}"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30580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C5F7E80D-F71A-4886-893D-3B5C72304784}"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77964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813B4CA-9964-46C6-9BA8-BBF812712440}"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97570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fld id="{11AA8D6D-A9AA-460D-8804-DA964D8250F8}" type="datetime1">
              <a:rPr lang="el-GR" smtClean="0">
                <a:solidFill>
                  <a:prstClr val="black">
                    <a:tint val="75000"/>
                  </a:prstClr>
                </a:solidFill>
              </a:r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41208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fld id="{AFC9DAF8-05AB-42DA-A2C8-BB9BE087E4AA}" type="datetime1">
              <a:rPr lang="el-GR" smtClean="0">
                <a:solidFill>
                  <a:prstClr val="black">
                    <a:tint val="75000"/>
                  </a:prstClr>
                </a:solidFill>
              </a:rPr>
              <a:t>26/11/2015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8538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fld id="{61482B17-AD7A-4368-80DD-9CD77FDCDDB5}" type="datetime1">
              <a:rPr lang="el-GR" smtClean="0">
                <a:solidFill>
                  <a:prstClr val="black">
                    <a:tint val="75000"/>
                  </a:prstClr>
                </a:solidFill>
              </a:rPr>
              <a:t>26/11/2015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89878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368618-3DD3-4071-A4E1-3E80AF34BA4D}" type="datetime1">
              <a:rPr lang="el-GR" smtClean="0">
                <a:solidFill>
                  <a:prstClr val="black">
                    <a:tint val="75000"/>
                  </a:prstClr>
                </a:solidFill>
              </a:r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95247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02A259C-BF92-4269-8C96-494A9C28F08E}" type="datetime1">
              <a:rPr lang="el-GR" smtClean="0">
                <a:solidFill>
                  <a:prstClr val="black">
                    <a:tint val="75000"/>
                  </a:prstClr>
                </a:solidFill>
              </a:rPr>
              <a:t>26/11/2015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27582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B21E5-1DBA-4442-85A8-809CA76F3362}" type="datetime1">
              <a:rPr lang="el-GR" smtClean="0"/>
              <a:t>26/11/2015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3365257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DE813C06-0C16-4B9D-902D-AD663D07EEAF}"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32322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D5AE961D-03C9-4C20-8970-936B88A462EF}" type="datetime1">
              <a:rPr lang="el-GR" smtClean="0">
                <a:solidFill>
                  <a:prstClr val="black">
                    <a:tint val="75000"/>
                  </a:prstClr>
                </a:solidFill>
              </a:rPr>
              <a:t>26/11/2015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1772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3BDB3D5-6B2E-4156-9C5D-5BCFCB279E40}" type="datetime1">
              <a:rPr lang="el-GR" smtClean="0"/>
              <a:t>26/11/2015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30850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AC439F5-5973-424A-BD6B-BC36383E2404}" type="datetime1">
              <a:rPr lang="el-GR" smtClean="0"/>
              <a:t>26/11/2015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274843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F492A50-53F6-46CA-89B4-509E834AA4DF}" type="datetime1">
              <a:rPr lang="el-GR" smtClean="0"/>
              <a:t>26/11/2015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234213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67AF0-013C-4E19-8FA3-7ADB0829ADB9}" type="datetime1">
              <a:rPr lang="el-GR" smtClean="0"/>
              <a:t>26/11/2015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166018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22137-0A4D-400C-9117-BE84F187596B}" type="datetime1">
              <a:rPr lang="el-GR" smtClean="0"/>
              <a:t>26/11/2015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218521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8461C-0E0C-4576-B71F-F9BE5BB666C4}" type="datetime1">
              <a:rPr lang="el-GR" smtClean="0"/>
              <a:t>26/11/2015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D3725BA-96B7-4BCF-AE1E-817DCEA1C143}" type="slidenum">
              <a:rPr lang="el-GR" smtClean="0"/>
              <a:t>‹#›</a:t>
            </a:fld>
            <a:endParaRPr lang="el-GR" dirty="0"/>
          </a:p>
        </p:txBody>
      </p:sp>
    </p:spTree>
    <p:extLst>
      <p:ext uri="{BB962C8B-B14F-4D97-AF65-F5344CB8AC3E}">
        <p14:creationId xmlns:p14="http://schemas.microsoft.com/office/powerpoint/2010/main" val="355965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9B284-88B3-4ABA-98E5-9B75B9C56C10}" type="datetime1">
              <a:rPr lang="el-GR" smtClean="0"/>
              <a:t>26/11/2015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725BA-96B7-4BCF-AE1E-817DCEA1C143}" type="slidenum">
              <a:rPr lang="el-GR" smtClean="0"/>
              <a:t>‹#›</a:t>
            </a:fld>
            <a:endParaRPr lang="el-GR" dirty="0"/>
          </a:p>
        </p:txBody>
      </p:sp>
    </p:spTree>
    <p:extLst>
      <p:ext uri="{BB962C8B-B14F-4D97-AF65-F5344CB8AC3E}">
        <p14:creationId xmlns:p14="http://schemas.microsoft.com/office/powerpoint/2010/main" val="165843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E3CB0CDD-CACC-424D-B1FA-90F87F8D8FF7}" type="datetime1">
              <a:rPr lang="el-GR" smtClean="0">
                <a:solidFill>
                  <a:prstClr val="black">
                    <a:tint val="75000"/>
                  </a:prstClr>
                </a:solidFill>
                <a:latin typeface="Arial" charset="0"/>
              </a:rPr>
              <a:t>26/11/2015</a:t>
            </a:fld>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185665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C1CC55A8-99A0-4D59-B988-8AE44B308097}" type="datetime1">
              <a:rPr lang="el-GR" smtClean="0">
                <a:solidFill>
                  <a:prstClr val="black">
                    <a:tint val="75000"/>
                  </a:prstClr>
                </a:solidFill>
                <a:latin typeface="Arial" charset="0"/>
              </a:rPr>
              <a:t>26/11/2015</a:t>
            </a:fld>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3796912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Αποκατάσταση</a:t>
            </a:r>
            <a:br>
              <a:rPr lang="el-GR" sz="3600" b="1" dirty="0" smtClean="0">
                <a:solidFill>
                  <a:schemeClr val="tx1"/>
                </a:solidFill>
                <a:latin typeface="+mn-lt"/>
              </a:rPr>
            </a:br>
            <a:r>
              <a:rPr lang="el-GR" sz="3600" b="1" dirty="0" smtClean="0">
                <a:solidFill>
                  <a:schemeClr val="tx1"/>
                </a:solidFill>
                <a:latin typeface="+mn-lt"/>
              </a:rPr>
              <a:t>Δυσλειτουργιών Σύγκλεισης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lnSpc>
                <a:spcPct val="110000"/>
              </a:lnSpc>
              <a:spcBef>
                <a:spcPts val="1200"/>
              </a:spcBef>
              <a:spcAft>
                <a:spcPts val="1200"/>
              </a:spcAft>
            </a:pPr>
            <a:r>
              <a:rPr lang="el-GR" sz="2600" b="1" dirty="0" smtClean="0">
                <a:solidFill>
                  <a:schemeClr val="tx1"/>
                </a:solidFill>
              </a:rPr>
              <a:t>Ενότητα </a:t>
            </a:r>
            <a:r>
              <a:rPr lang="en-GB" sz="2600" b="1" dirty="0" smtClean="0">
                <a:solidFill>
                  <a:schemeClr val="tx1"/>
                </a:solidFill>
              </a:rPr>
              <a:t>1</a:t>
            </a:r>
            <a:r>
              <a:rPr lang="el-GR" sz="2600" dirty="0" smtClean="0">
                <a:solidFill>
                  <a:schemeClr val="tx1"/>
                </a:solidFill>
              </a:rPr>
              <a:t>:</a:t>
            </a:r>
            <a:r>
              <a:rPr lang="en-US" sz="2600" dirty="0" smtClean="0">
                <a:solidFill>
                  <a:schemeClr val="tx1"/>
                </a:solidFill>
              </a:rPr>
              <a:t> </a:t>
            </a:r>
            <a:r>
              <a:rPr lang="el-GR" sz="2600" dirty="0" smtClean="0">
                <a:solidFill>
                  <a:schemeClr val="tx1"/>
                </a:solidFill>
              </a:rPr>
              <a:t>Εισαγωγή</a:t>
            </a:r>
            <a:endParaRPr lang="en-US" sz="2600" dirty="0" smtClean="0">
              <a:solidFill>
                <a:schemeClr val="tx1"/>
              </a:solidFill>
            </a:endParaRPr>
          </a:p>
          <a:p>
            <a:pPr>
              <a:lnSpc>
                <a:spcPct val="110000"/>
              </a:lnSpc>
              <a:spcBef>
                <a:spcPts val="1200"/>
              </a:spcBef>
            </a:pPr>
            <a:r>
              <a:rPr lang="el-GR" sz="2200" dirty="0" smtClean="0">
                <a:solidFill>
                  <a:schemeClr val="tx1"/>
                </a:solidFill>
              </a:rPr>
              <a:t>Δρ</a:t>
            </a:r>
            <a:r>
              <a:rPr lang="el-GR" sz="2200" dirty="0">
                <a:solidFill>
                  <a:schemeClr val="tx1"/>
                </a:solidFill>
              </a:rPr>
              <a:t>. Παναγιώτα Τσόλκα, </a:t>
            </a:r>
            <a:r>
              <a:rPr lang="el-GR" sz="2200" dirty="0" smtClean="0">
                <a:solidFill>
                  <a:schemeClr val="tx1"/>
                </a:solidFill>
              </a:rPr>
              <a:t>Αναπληρώτρια Καθηγήτρια</a:t>
            </a:r>
            <a:endParaRPr lang="en-US" sz="2200" dirty="0">
              <a:solidFill>
                <a:schemeClr val="tx1"/>
              </a:solidFill>
            </a:endParaRPr>
          </a:p>
          <a:p>
            <a:pPr>
              <a:lnSpc>
                <a:spcPct val="110000"/>
              </a:lnSpc>
              <a:spcBef>
                <a:spcPts val="300"/>
              </a:spcBef>
            </a:pPr>
            <a:r>
              <a:rPr lang="el-GR" sz="2200" dirty="0" smtClean="0">
                <a:solidFill>
                  <a:schemeClr val="tx1"/>
                </a:solidFill>
              </a:rPr>
              <a:t>Τμήμα </a:t>
            </a:r>
            <a:r>
              <a:rPr lang="el-GR" sz="2200" dirty="0">
                <a:solidFill>
                  <a:schemeClr val="tx1"/>
                </a:solidFill>
              </a:rPr>
              <a:t>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27408604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22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cene3d>
            <a:camera prst="orthographicFront"/>
            <a:lightRig rig="threePt" dir="t"/>
          </a:scene3d>
          <a:sp3d>
            <a:bevelT w="165100" prst="coolSlant"/>
          </a:sp3d>
        </p:spPr>
        <p:txBody>
          <a:bodyPr anchor="t">
            <a:normAutofit/>
          </a:bodyPr>
          <a:lstStyle/>
          <a:p>
            <a:pPr>
              <a:defRPr/>
            </a:pPr>
            <a:r>
              <a:rPr lang="el-GR" sz="3600" b="1" dirty="0">
                <a:solidFill>
                  <a:schemeClr val="tx2"/>
                </a:solidFill>
              </a:rPr>
              <a:t>Δυσλειτουργικές διαταραχές </a:t>
            </a:r>
            <a:r>
              <a:rPr lang="el-GR" sz="3600" b="1" dirty="0" smtClean="0">
                <a:solidFill>
                  <a:schemeClr val="tx2"/>
                </a:solidFill>
              </a:rPr>
              <a:t>σύγκλεισης</a:t>
            </a:r>
            <a:r>
              <a:rPr lang="el-GR" sz="3600" dirty="0" smtClean="0">
                <a:solidFill>
                  <a:schemeClr val="tx2"/>
                </a:solidFill>
              </a:rPr>
              <a:t> </a:t>
            </a:r>
            <a:r>
              <a:rPr lang="el-GR" sz="3200" dirty="0" smtClean="0">
                <a:solidFill>
                  <a:schemeClr val="tx2"/>
                </a:solidFill>
              </a:rPr>
              <a:t>παρεμβολές  </a:t>
            </a:r>
            <a:endParaRPr lang="en-US" sz="3200" dirty="0">
              <a:solidFill>
                <a:schemeClr val="tx2"/>
              </a:solidFill>
              <a:effectLst/>
            </a:endParaRPr>
          </a:p>
        </p:txBody>
      </p:sp>
      <p:sp>
        <p:nvSpPr>
          <p:cNvPr id="4" name="Content Placeholder 3"/>
          <p:cNvSpPr>
            <a:spLocks noGrp="1"/>
          </p:cNvSpPr>
          <p:nvPr>
            <p:ph idx="1"/>
          </p:nvPr>
        </p:nvSpPr>
        <p:spPr/>
        <p:txBody>
          <a:bodyPr>
            <a:normAutofit/>
          </a:bodyPr>
          <a:lstStyle/>
          <a:p>
            <a:endParaRPr lang="el-GR" altLang="el-GR" sz="2800" dirty="0" smtClean="0"/>
          </a:p>
          <a:p>
            <a:r>
              <a:rPr lang="el-GR" altLang="el-GR" sz="2800" dirty="0" smtClean="0"/>
              <a:t>Οι </a:t>
            </a:r>
            <a:r>
              <a:rPr lang="el-GR" altLang="el-GR" sz="2800" dirty="0"/>
              <a:t>οδοντικές επαφές που </a:t>
            </a:r>
            <a:r>
              <a:rPr lang="el-GR" altLang="el-GR" sz="2800" dirty="0" smtClean="0"/>
              <a:t>παρεμποδίζουν την </a:t>
            </a:r>
            <a:r>
              <a:rPr lang="el-GR" altLang="el-GR" sz="2800" dirty="0"/>
              <a:t>αρμονική εξέλιξη </a:t>
            </a:r>
            <a:r>
              <a:rPr lang="el-GR" altLang="el-GR" sz="2800" dirty="0" smtClean="0"/>
              <a:t>της προολίσθησης ή </a:t>
            </a:r>
            <a:r>
              <a:rPr lang="el-GR" altLang="el-GR" sz="2800" dirty="0"/>
              <a:t>πλαγιολίσθησης της κάτω </a:t>
            </a:r>
            <a:r>
              <a:rPr lang="el-GR" altLang="el-GR" sz="2800" dirty="0" smtClean="0"/>
              <a:t>γνάθου.</a:t>
            </a:r>
            <a:endParaRPr lang="el-GR" altLang="el-GR" sz="2800" dirty="0"/>
          </a:p>
          <a:p>
            <a:endParaRPr lang="el-GR" altLang="el-GR" sz="2800" dirty="0"/>
          </a:p>
          <a:p>
            <a:endParaRPr lang="el-GR" sz="2800" dirty="0"/>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10</a:t>
            </a:fld>
            <a:endParaRPr lang="el-GR" dirty="0"/>
          </a:p>
        </p:txBody>
      </p:sp>
    </p:spTree>
    <p:extLst>
      <p:ext uri="{BB962C8B-B14F-4D97-AF65-F5344CB8AC3E}">
        <p14:creationId xmlns:p14="http://schemas.microsoft.com/office/powerpoint/2010/main" val="231943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516" y="1196752"/>
            <a:ext cx="8712968" cy="5544616"/>
          </a:xfrm>
        </p:spPr>
        <p:txBody>
          <a:bodyPr>
            <a:noAutofit/>
          </a:bodyPr>
          <a:lstStyle/>
          <a:p>
            <a:pPr marL="0" indent="0">
              <a:buNone/>
            </a:pPr>
            <a:r>
              <a:rPr lang="el-GR" altLang="el-GR" sz="2400" b="1" i="1" dirty="0"/>
              <a:t>Παρεμβολές στην εργαζόμενη πλευρά</a:t>
            </a:r>
            <a:r>
              <a:rPr lang="el-GR" altLang="el-GR" sz="2400" dirty="0" smtClean="0"/>
              <a:t>.</a:t>
            </a:r>
            <a:endParaRPr lang="el-GR" altLang="el-GR" sz="2400" dirty="0"/>
          </a:p>
          <a:p>
            <a:r>
              <a:rPr lang="el-GR" altLang="el-GR" sz="2000" dirty="0"/>
              <a:t>Εμφανίζονται κυρίως στους γομφίους της εργαζόμενης </a:t>
            </a:r>
            <a:r>
              <a:rPr lang="el-GR" altLang="el-GR" sz="2000" dirty="0" smtClean="0"/>
              <a:t>πλευράς  </a:t>
            </a:r>
            <a:r>
              <a:rPr lang="el-GR" altLang="el-GR" sz="2000" dirty="0"/>
              <a:t>και παρεμποδίζουν το φυσιολογικό πρότυπο των πλαγιολισθήσεων της κάτω γνάθου. </a:t>
            </a:r>
            <a:endParaRPr lang="el-GR" altLang="el-GR" sz="2000" dirty="0" smtClean="0"/>
          </a:p>
          <a:p>
            <a:r>
              <a:rPr lang="el-GR" altLang="el-GR" sz="2000" dirty="0" smtClean="0"/>
              <a:t>Εντοπίζονται συνήθως:</a:t>
            </a:r>
          </a:p>
          <a:p>
            <a:pPr>
              <a:buFont typeface="Wingdings" panose="05000000000000000000" pitchFamily="2" charset="2"/>
              <a:buChar char="ü"/>
            </a:pPr>
            <a:r>
              <a:rPr lang="el-GR" altLang="el-GR" sz="2000" dirty="0" smtClean="0"/>
              <a:t>στα εξωτερικά επικλινή επίπεδα  των κεντρικών φυμάτων της κάτω γνάθου έναντι των εσωτερικών επικλινών οδηγών επιπέδων των παρειακών φυμάτων των άνω.  </a:t>
            </a:r>
          </a:p>
          <a:p>
            <a:pPr>
              <a:buFont typeface="Wingdings" panose="05000000000000000000" pitchFamily="2" charset="2"/>
              <a:buChar char="ü"/>
            </a:pPr>
            <a:endParaRPr lang="el-GR" altLang="el-GR" sz="2000" dirty="0"/>
          </a:p>
          <a:p>
            <a:pPr>
              <a:buFont typeface="Wingdings" panose="05000000000000000000" pitchFamily="2" charset="2"/>
              <a:buChar char="ü"/>
            </a:pPr>
            <a:endParaRPr lang="el-GR" altLang="el-GR" sz="2000" dirty="0" smtClean="0"/>
          </a:p>
          <a:p>
            <a:pPr>
              <a:buFont typeface="Wingdings" panose="05000000000000000000" pitchFamily="2" charset="2"/>
              <a:buChar char="ü"/>
            </a:pPr>
            <a:r>
              <a:rPr lang="el-GR" altLang="el-GR" sz="2000" dirty="0" smtClean="0"/>
              <a:t>ή στα εξωτερικά  επικλινή επίπεδα των κεντρικών φυμάτων των άνω δοντιών έναντι των εσωτερικών επικλινών οδηγών επίπεδων των φυμάτων των κάτω δοντιών.</a:t>
            </a:r>
            <a:endParaRPr lang="el-GR" altLang="el-GR" sz="2000" dirty="0"/>
          </a:p>
          <a:p>
            <a:pPr marL="0" indent="0">
              <a:buNone/>
            </a:pPr>
            <a:endParaRPr lang="el-GR" altLang="el-GR" sz="2000" dirty="0"/>
          </a:p>
        </p:txBody>
      </p:sp>
      <p:sp>
        <p:nvSpPr>
          <p:cNvPr id="5" name="Rectangle 2"/>
          <p:cNvSpPr>
            <a:spLocks noGrp="1" noChangeArrowheads="1"/>
          </p:cNvSpPr>
          <p:nvPr>
            <p:ph type="title"/>
          </p:nvPr>
        </p:nvSpPr>
        <p:spPr>
          <a:xfrm>
            <a:off x="457200" y="0"/>
            <a:ext cx="8229600" cy="1143000"/>
          </a:xfrm>
          <a:scene3d>
            <a:camera prst="orthographicFront"/>
            <a:lightRig rig="threePt" dir="t"/>
          </a:scene3d>
          <a:sp3d>
            <a:bevelT w="165100" prst="coolSlant"/>
          </a:sp3d>
        </p:spPr>
        <p:txBody>
          <a:bodyPr anchor="t">
            <a:normAutofit/>
          </a:bodyPr>
          <a:lstStyle/>
          <a:p>
            <a:pPr>
              <a:defRPr/>
            </a:pPr>
            <a:r>
              <a:rPr lang="el-GR" sz="3200" b="1" dirty="0">
                <a:solidFill>
                  <a:schemeClr val="tx2"/>
                </a:solidFill>
              </a:rPr>
              <a:t>Δυσλειτουργικές διαταραχές </a:t>
            </a:r>
            <a:r>
              <a:rPr lang="el-GR" sz="3200" b="1" dirty="0" smtClean="0">
                <a:solidFill>
                  <a:schemeClr val="tx2"/>
                </a:solidFill>
              </a:rPr>
              <a:t>σύγκλεισης</a:t>
            </a:r>
            <a:r>
              <a:rPr lang="el-GR" sz="3200" dirty="0" smtClean="0">
                <a:solidFill>
                  <a:schemeClr val="tx2"/>
                </a:solidFill>
              </a:rPr>
              <a:t> παρεμβολές  </a:t>
            </a:r>
            <a:endParaRPr lang="en-US" sz="3200" dirty="0">
              <a:solidFill>
                <a:schemeClr val="tx2"/>
              </a:solidFill>
              <a:effectLs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503886"/>
            <a:ext cx="1548000" cy="9850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19" y="3717136"/>
            <a:ext cx="1552909" cy="93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a:xfrm>
            <a:off x="1619672" y="3861048"/>
            <a:ext cx="936000" cy="3240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1772072" y="5575894"/>
            <a:ext cx="1359768" cy="4453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Θέση αριθμού διαφάνειας 1"/>
          <p:cNvSpPr>
            <a:spLocks noGrp="1"/>
          </p:cNvSpPr>
          <p:nvPr>
            <p:ph type="sldNum" sz="quarter" idx="12"/>
          </p:nvPr>
        </p:nvSpPr>
        <p:spPr/>
        <p:txBody>
          <a:bodyPr/>
          <a:lstStyle/>
          <a:p>
            <a:fld id="{2D3725BA-96B7-4BCF-AE1E-817DCEA1C143}" type="slidenum">
              <a:rPr lang="el-GR" smtClean="0"/>
              <a:t>11</a:t>
            </a:fld>
            <a:endParaRPr lang="el-GR" dirty="0"/>
          </a:p>
        </p:txBody>
      </p:sp>
    </p:spTree>
    <p:extLst>
      <p:ext uri="{BB962C8B-B14F-4D97-AF65-F5344CB8AC3E}">
        <p14:creationId xmlns:p14="http://schemas.microsoft.com/office/powerpoint/2010/main" val="727155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516" y="1196752"/>
            <a:ext cx="8712968" cy="5544616"/>
          </a:xfrm>
        </p:spPr>
        <p:txBody>
          <a:bodyPr>
            <a:noAutofit/>
          </a:bodyPr>
          <a:lstStyle/>
          <a:p>
            <a:pPr marL="0" indent="0">
              <a:buNone/>
            </a:pPr>
            <a:r>
              <a:rPr lang="el-GR" altLang="el-GR" sz="2400" b="1" i="1" dirty="0"/>
              <a:t>Παρεμβολές στην </a:t>
            </a:r>
            <a:r>
              <a:rPr lang="el-GR" altLang="el-GR" sz="2400" b="1" i="1" dirty="0" smtClean="0"/>
              <a:t>μη εργαζόμενη </a:t>
            </a:r>
            <a:r>
              <a:rPr lang="el-GR" altLang="el-GR" sz="2400" b="1" i="1" dirty="0"/>
              <a:t>πλευρά</a:t>
            </a:r>
            <a:r>
              <a:rPr lang="el-GR" altLang="el-GR" sz="2400" dirty="0" smtClean="0"/>
              <a:t>.</a:t>
            </a:r>
            <a:endParaRPr lang="el-GR" altLang="el-GR" sz="2400" dirty="0"/>
          </a:p>
          <a:p>
            <a:r>
              <a:rPr lang="el-GR" altLang="el-GR" sz="2000" dirty="0"/>
              <a:t>Εμφανίζονται κυρίως στην περιοχή των γομφίων της μη εργαζόμενης πλευράς. Όταν είναι έντονες, δημιουργείται ένα υπομόχλιο περιστροφής της κάτω γνάθου γύρω από την παρεμβολή, με αποτέλεσμα να ασκείται μια ιδιαίτερη τάση στον αρθρικό θύλακο και τους συνδέσμους της </a:t>
            </a:r>
            <a:r>
              <a:rPr lang="el-GR" altLang="el-GR" sz="2000" dirty="0" err="1"/>
              <a:t>κροταφογναθικής</a:t>
            </a:r>
            <a:r>
              <a:rPr lang="el-GR" altLang="el-GR" sz="2000" dirty="0"/>
              <a:t> διάρθρωσης της μη εργαζόμενης πλευράς. </a:t>
            </a:r>
            <a:endParaRPr lang="el-GR" altLang="el-GR" sz="2000" dirty="0" smtClean="0"/>
          </a:p>
          <a:p>
            <a:r>
              <a:rPr lang="el-GR" altLang="el-GR" sz="2000" dirty="0" smtClean="0"/>
              <a:t>Εντοπίζονται συνήθως:</a:t>
            </a:r>
          </a:p>
          <a:p>
            <a:pPr>
              <a:buFont typeface="Wingdings" panose="05000000000000000000" pitchFamily="2" charset="2"/>
              <a:buChar char="ü"/>
            </a:pPr>
            <a:r>
              <a:rPr lang="el-GR" altLang="el-GR" sz="2000" dirty="0" smtClean="0"/>
              <a:t>στα εσωτερικά  επικλινή επίπεδα των κεντρικών φυμάτων των άνω δοντιών έναντι των εσωτερικών επικλινών επίπεδων των κεντρικών φυμάτων των κάτω δοντιών.</a:t>
            </a:r>
            <a:endParaRPr lang="el-GR" altLang="el-GR" sz="2000" dirty="0"/>
          </a:p>
          <a:p>
            <a:pPr marL="0" indent="0">
              <a:buNone/>
            </a:pPr>
            <a:endParaRPr lang="el-GR" altLang="el-GR" sz="2000" dirty="0"/>
          </a:p>
        </p:txBody>
      </p:sp>
      <p:sp>
        <p:nvSpPr>
          <p:cNvPr id="5" name="Rectangle 2"/>
          <p:cNvSpPr>
            <a:spLocks noGrp="1" noChangeArrowheads="1"/>
          </p:cNvSpPr>
          <p:nvPr>
            <p:ph type="title"/>
          </p:nvPr>
        </p:nvSpPr>
        <p:spPr>
          <a:xfrm>
            <a:off x="457200" y="0"/>
            <a:ext cx="8229600" cy="1143000"/>
          </a:xfrm>
          <a:scene3d>
            <a:camera prst="orthographicFront"/>
            <a:lightRig rig="threePt" dir="t"/>
          </a:scene3d>
          <a:sp3d>
            <a:bevelT w="165100" prst="coolSlant"/>
          </a:sp3d>
        </p:spPr>
        <p:txBody>
          <a:bodyPr anchor="t">
            <a:normAutofit/>
          </a:bodyPr>
          <a:lstStyle/>
          <a:p>
            <a:pPr>
              <a:defRPr/>
            </a:pPr>
            <a:r>
              <a:rPr lang="el-GR" sz="3200" b="1" dirty="0">
                <a:solidFill>
                  <a:schemeClr val="tx2"/>
                </a:solidFill>
              </a:rPr>
              <a:t>Δυσλειτουργικές διαταραχές </a:t>
            </a:r>
            <a:r>
              <a:rPr lang="el-GR" sz="3200" b="1" dirty="0" smtClean="0">
                <a:solidFill>
                  <a:schemeClr val="tx2"/>
                </a:solidFill>
              </a:rPr>
              <a:t>σύγκλεισης</a:t>
            </a:r>
            <a:r>
              <a:rPr lang="el-GR" sz="3200" dirty="0" smtClean="0">
                <a:solidFill>
                  <a:schemeClr val="tx2"/>
                </a:solidFill>
              </a:rPr>
              <a:t> παρεμβολές  </a:t>
            </a:r>
            <a:endParaRPr lang="en-US" sz="3200" dirty="0">
              <a:solidFill>
                <a:schemeClr val="tx2"/>
              </a:solidFill>
              <a:effectLst/>
            </a:endParaRPr>
          </a:p>
        </p:txBody>
      </p:sp>
      <p:sp>
        <p:nvSpPr>
          <p:cNvPr id="9" name="Rounded Rectangle 8"/>
          <p:cNvSpPr/>
          <p:nvPr/>
        </p:nvSpPr>
        <p:spPr>
          <a:xfrm>
            <a:off x="4237569" y="4737280"/>
            <a:ext cx="3214751" cy="1440000"/>
          </a:xfrm>
          <a:prstGeom prst="roundRect">
            <a:avLst/>
          </a:prstGeom>
          <a:blipFill rotWithShape="1">
            <a:blip r:embed="rId3"/>
            <a:stretch>
              <a:fillRect/>
            </a:stretch>
          </a:bli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19672" y="4725144"/>
            <a:ext cx="2293956" cy="1440000"/>
          </a:xfrm>
          <a:prstGeom prst="round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Θέση αριθμού διαφάνειας 1"/>
          <p:cNvSpPr>
            <a:spLocks noGrp="1"/>
          </p:cNvSpPr>
          <p:nvPr>
            <p:ph type="sldNum" sz="quarter" idx="12"/>
          </p:nvPr>
        </p:nvSpPr>
        <p:spPr/>
        <p:txBody>
          <a:bodyPr/>
          <a:lstStyle/>
          <a:p>
            <a:fld id="{2D3725BA-96B7-4BCF-AE1E-817DCEA1C143}" type="slidenum">
              <a:rPr lang="el-GR" smtClean="0"/>
              <a:t>12</a:t>
            </a:fld>
            <a:endParaRPr lang="el-GR" dirty="0"/>
          </a:p>
        </p:txBody>
      </p:sp>
    </p:spTree>
    <p:extLst>
      <p:ext uri="{BB962C8B-B14F-4D97-AF65-F5344CB8AC3E}">
        <p14:creationId xmlns:p14="http://schemas.microsoft.com/office/powerpoint/2010/main" val="1189471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scene3d>
            <a:camera prst="orthographicFront"/>
            <a:lightRig rig="threePt" dir="t"/>
          </a:scene3d>
          <a:sp3d>
            <a:bevelT w="165100" prst="coolSlant"/>
          </a:sp3d>
        </p:spPr>
        <p:txBody>
          <a:bodyPr anchor="t">
            <a:normAutofit/>
          </a:bodyPr>
          <a:lstStyle/>
          <a:p>
            <a:pPr>
              <a:defRPr/>
            </a:pPr>
            <a:r>
              <a:rPr lang="el-GR" sz="3200" b="1" dirty="0">
                <a:solidFill>
                  <a:schemeClr val="tx2"/>
                </a:solidFill>
              </a:rPr>
              <a:t>Δυσλειτουργικές διαταραχές </a:t>
            </a:r>
            <a:r>
              <a:rPr lang="el-GR" sz="3200" b="1" dirty="0" smtClean="0">
                <a:solidFill>
                  <a:schemeClr val="tx2"/>
                </a:solidFill>
              </a:rPr>
              <a:t>σύγκλεισης</a:t>
            </a:r>
            <a:r>
              <a:rPr lang="el-GR" sz="3200" dirty="0" smtClean="0">
                <a:solidFill>
                  <a:schemeClr val="tx2"/>
                </a:solidFill>
              </a:rPr>
              <a:t> παρεμβολές  </a:t>
            </a:r>
            <a:endParaRPr lang="en-US" sz="3200" dirty="0">
              <a:solidFill>
                <a:schemeClr val="tx2"/>
              </a:solidFill>
              <a:effectLst/>
            </a:endParaRPr>
          </a:p>
        </p:txBody>
      </p:sp>
      <p:sp>
        <p:nvSpPr>
          <p:cNvPr id="3" name="Content Placeholder 2"/>
          <p:cNvSpPr>
            <a:spLocks noGrp="1"/>
          </p:cNvSpPr>
          <p:nvPr>
            <p:ph idx="1"/>
          </p:nvPr>
        </p:nvSpPr>
        <p:spPr/>
        <p:txBody>
          <a:bodyPr>
            <a:normAutofit/>
          </a:bodyPr>
          <a:lstStyle/>
          <a:p>
            <a:pPr marL="0" indent="0">
              <a:buNone/>
            </a:pPr>
            <a:r>
              <a:rPr lang="el-GR" altLang="el-GR" sz="2200" b="1" i="1" dirty="0"/>
              <a:t>Παρεμβολές κατά την προολίσθηση.</a:t>
            </a:r>
            <a:r>
              <a:rPr lang="el-GR" altLang="el-GR" sz="2200" dirty="0"/>
              <a:t> </a:t>
            </a:r>
          </a:p>
          <a:p>
            <a:r>
              <a:rPr lang="el-GR" altLang="el-GR" sz="2200" dirty="0"/>
              <a:t>Είναι παρεμβολές που εμφανίζονται κυρίως στην περιοχή των γομφίων κατά την προολίσθηση της κάτω </a:t>
            </a:r>
            <a:r>
              <a:rPr lang="el-GR" altLang="el-GR" sz="2200" dirty="0" smtClean="0"/>
              <a:t>γνάθου.</a:t>
            </a:r>
          </a:p>
          <a:p>
            <a:r>
              <a:rPr lang="el-GR" sz="2200" dirty="0" smtClean="0"/>
              <a:t>Εντοπίζονται συνήθως:</a:t>
            </a:r>
          </a:p>
          <a:p>
            <a:pPr>
              <a:spcBef>
                <a:spcPct val="0"/>
              </a:spcBef>
              <a:buFont typeface="Wingdings" panose="05000000000000000000" pitchFamily="2" charset="2"/>
              <a:buChar char="ü"/>
            </a:pPr>
            <a:r>
              <a:rPr lang="el-GR" altLang="el-GR" sz="2200" dirty="0" smtClean="0"/>
              <a:t>στα </a:t>
            </a:r>
            <a:r>
              <a:rPr lang="el-GR" altLang="el-GR" sz="2200" dirty="0"/>
              <a:t>άπω επικλινή </a:t>
            </a:r>
            <a:r>
              <a:rPr lang="el-GR" altLang="el-GR" sz="2200" dirty="0" smtClean="0"/>
              <a:t>επίπεδα των </a:t>
            </a:r>
            <a:r>
              <a:rPr lang="el-GR" altLang="el-GR" sz="2200" dirty="0"/>
              <a:t>άνω </a:t>
            </a:r>
            <a:r>
              <a:rPr lang="el-GR" altLang="el-GR" sz="2200" dirty="0" smtClean="0"/>
              <a:t>παρειακών φυμάτων και </a:t>
            </a:r>
            <a:r>
              <a:rPr lang="el-GR" altLang="el-GR" sz="2200" dirty="0"/>
              <a:t>τα εγγύς επικλινή των κάτω </a:t>
            </a:r>
            <a:r>
              <a:rPr lang="el-GR" altLang="el-GR" sz="2200" dirty="0" smtClean="0"/>
              <a:t>γλωσσικών φυμάτων.</a:t>
            </a:r>
          </a:p>
          <a:p>
            <a:pPr marL="0" indent="0">
              <a:spcBef>
                <a:spcPct val="0"/>
              </a:spcBef>
              <a:buNone/>
            </a:pPr>
            <a:endParaRPr lang="el-GR" sz="2200" dirty="0" smtClean="0"/>
          </a:p>
          <a:p>
            <a:pPr>
              <a:buFont typeface="Wingdings" panose="05000000000000000000" pitchFamily="2" charset="2"/>
              <a:buChar char="ü"/>
            </a:pPr>
            <a:endParaRPr lang="el-GR" sz="2200" dirty="0"/>
          </a:p>
        </p:txBody>
      </p:sp>
      <p:pic>
        <p:nvPicPr>
          <p:cNvPr id="4099" name="Picture 3"/>
          <p:cNvPicPr>
            <a:picLocks noGrp="1" noChangeAspect="1" noChangeArrowheads="1"/>
          </p:cNvPicPr>
          <p:nvPr>
            <p:ph sz="half" idx="4294967295"/>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275849" y="4041264"/>
            <a:ext cx="4541647" cy="17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fld id="{2D3725BA-96B7-4BCF-AE1E-817DCEA1C143}" type="slidenum">
              <a:rPr lang="el-GR" smtClean="0"/>
              <a:t>13</a:t>
            </a:fld>
            <a:endParaRPr lang="el-GR" dirty="0"/>
          </a:p>
        </p:txBody>
      </p:sp>
    </p:spTree>
    <p:extLst>
      <p:ext uri="{BB962C8B-B14F-4D97-AF65-F5344CB8AC3E}">
        <p14:creationId xmlns:p14="http://schemas.microsoft.com/office/powerpoint/2010/main" val="2107540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200" b="1" dirty="0">
                <a:solidFill>
                  <a:schemeClr val="tx2"/>
                </a:solidFill>
              </a:rPr>
              <a:t>Δυσλειτουργικές διαταραχές σύγκλεισης</a:t>
            </a:r>
            <a:r>
              <a:rPr lang="el-GR" sz="3200" dirty="0">
                <a:solidFill>
                  <a:schemeClr val="tx2"/>
                </a:solidFill>
              </a:rPr>
              <a:t> </a:t>
            </a:r>
            <a:r>
              <a:rPr lang="el-GR" altLang="el-GR" sz="3200" dirty="0" smtClean="0">
                <a:solidFill>
                  <a:schemeClr val="tx2"/>
                </a:solidFill>
              </a:rPr>
              <a:t>Αλλαγές του </a:t>
            </a:r>
            <a:r>
              <a:rPr lang="el-GR" altLang="el-GR" sz="3200" dirty="0">
                <a:solidFill>
                  <a:schemeClr val="tx2"/>
                </a:solidFill>
              </a:rPr>
              <a:t>μασητικού επιπέδου</a:t>
            </a:r>
            <a:endParaRPr lang="el-GR" sz="3200" dirty="0">
              <a:solidFill>
                <a:schemeClr val="tx2"/>
              </a:solidFill>
            </a:endParaRPr>
          </a:p>
        </p:txBody>
      </p:sp>
      <p:sp>
        <p:nvSpPr>
          <p:cNvPr id="5" name="Content Placeholder 4"/>
          <p:cNvSpPr>
            <a:spLocks noGrp="1"/>
          </p:cNvSpPr>
          <p:nvPr>
            <p:ph sz="half" idx="1"/>
          </p:nvPr>
        </p:nvSpPr>
        <p:spPr/>
        <p:txBody>
          <a:bodyPr>
            <a:normAutofit/>
          </a:bodyPr>
          <a:lstStyle/>
          <a:p>
            <a:r>
              <a:rPr lang="el-GR" sz="2400" dirty="0" smtClean="0"/>
              <a:t>Ανώμαλο πρόσθιο και οπίσθιο συγκλεισιακό επίπεδο.  </a:t>
            </a:r>
          </a:p>
          <a:p>
            <a:r>
              <a:rPr lang="el-GR" sz="2400" dirty="0" smtClean="0"/>
              <a:t>Μειωμένη μεσοφραγματική απόσταση.</a:t>
            </a:r>
          </a:p>
          <a:p>
            <a:r>
              <a:rPr lang="el-GR" sz="2400" dirty="0" smtClean="0"/>
              <a:t>Υπερβολική αύξηση </a:t>
            </a:r>
            <a:r>
              <a:rPr lang="el-GR" sz="2400" dirty="0" err="1" smtClean="0"/>
              <a:t>μεσοφραγματικής</a:t>
            </a:r>
            <a:r>
              <a:rPr lang="el-GR" sz="2400" dirty="0" smtClean="0"/>
              <a:t> </a:t>
            </a:r>
            <a:r>
              <a:rPr lang="el-GR" sz="2400" dirty="0"/>
              <a:t> </a:t>
            </a:r>
            <a:r>
              <a:rPr lang="el-GR" sz="2400" dirty="0" smtClean="0"/>
              <a:t>απόστασης λόγω οστικής απώλειας.</a:t>
            </a:r>
          </a:p>
          <a:p>
            <a:r>
              <a:rPr lang="el-GR" sz="2400" dirty="0" smtClean="0"/>
              <a:t>Τμηματική υπερέκφυση δοντιών.</a:t>
            </a:r>
          </a:p>
          <a:p>
            <a:endParaRPr lang="el-GR" sz="2400" dirty="0" smtClean="0"/>
          </a:p>
          <a:p>
            <a:endParaRPr lang="el-GR" sz="2400" dirty="0" smtClean="0"/>
          </a:p>
          <a:p>
            <a:endParaRPr lang="el-GR" sz="2400" dirty="0" smtClean="0"/>
          </a:p>
          <a:p>
            <a:endParaRPr lang="el-GR" sz="2400" dirty="0"/>
          </a:p>
        </p:txBody>
      </p:sp>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77016" y="1772815"/>
            <a:ext cx="3668648" cy="25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509120"/>
            <a:ext cx="3600000" cy="1982809"/>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fld id="{2D3725BA-96B7-4BCF-AE1E-817DCEA1C143}" type="slidenum">
              <a:rPr lang="el-GR" smtClean="0"/>
              <a:t>14</a:t>
            </a:fld>
            <a:endParaRPr lang="el-GR" dirty="0"/>
          </a:p>
        </p:txBody>
      </p:sp>
    </p:spTree>
    <p:extLst>
      <p:ext uri="{BB962C8B-B14F-4D97-AF65-F5344CB8AC3E}">
        <p14:creationId xmlns:p14="http://schemas.microsoft.com/office/powerpoint/2010/main" val="3748334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b">
            <a:normAutofit fontScale="90000"/>
          </a:bodyPr>
          <a:lstStyle/>
          <a:p>
            <a:r>
              <a:rPr lang="el-GR" altLang="el-GR" sz="2800" dirty="0" smtClean="0">
                <a:solidFill>
                  <a:schemeClr val="tx2"/>
                </a:solidFill>
              </a:rPr>
              <a:t/>
            </a:r>
            <a:br>
              <a:rPr lang="el-GR" altLang="el-GR" sz="2800" dirty="0" smtClean="0">
                <a:solidFill>
                  <a:schemeClr val="tx2"/>
                </a:solidFill>
              </a:rPr>
            </a:br>
            <a:r>
              <a:rPr lang="el-GR" sz="3600" b="1" dirty="0">
                <a:solidFill>
                  <a:schemeClr val="tx2"/>
                </a:solidFill>
              </a:rPr>
              <a:t>Δυσλειτουργικές διαταραχές σύγκλεισης</a:t>
            </a:r>
            <a:r>
              <a:rPr lang="el-GR" sz="3600" dirty="0">
                <a:solidFill>
                  <a:schemeClr val="tx2"/>
                </a:solidFill>
              </a:rPr>
              <a:t> </a:t>
            </a:r>
            <a:r>
              <a:rPr lang="el-GR" sz="2800" dirty="0" smtClean="0">
                <a:solidFill>
                  <a:schemeClr val="tx2"/>
                </a:solidFill>
              </a:rPr>
              <a:t/>
            </a:r>
            <a:br>
              <a:rPr lang="el-GR" sz="2800" dirty="0" smtClean="0">
                <a:solidFill>
                  <a:schemeClr val="tx2"/>
                </a:solidFill>
              </a:rPr>
            </a:br>
            <a:r>
              <a:rPr lang="el-GR" altLang="el-GR" sz="3100" dirty="0" smtClean="0">
                <a:solidFill>
                  <a:schemeClr val="tx2"/>
                </a:solidFill>
              </a:rPr>
              <a:t>Απώλεια οπίσθιας συγκλεισιακής σταθερότητας και ΚΔ</a:t>
            </a:r>
            <a:endParaRPr lang="el-GR" sz="3100" dirty="0">
              <a:solidFill>
                <a:schemeClr val="tx2"/>
              </a:solidFill>
            </a:endParaRPr>
          </a:p>
        </p:txBody>
      </p:sp>
      <p:sp>
        <p:nvSpPr>
          <p:cNvPr id="3" name="Content Placeholder 2"/>
          <p:cNvSpPr>
            <a:spLocks noGrp="1"/>
          </p:cNvSpPr>
          <p:nvPr>
            <p:ph sz="half" idx="1"/>
          </p:nvPr>
        </p:nvSpPr>
        <p:spPr/>
        <p:txBody>
          <a:bodyPr>
            <a:normAutofit lnSpcReduction="10000"/>
          </a:bodyPr>
          <a:lstStyle/>
          <a:p>
            <a:r>
              <a:rPr lang="el-GR" sz="2400" dirty="0" smtClean="0"/>
              <a:t>Απώλεια πρόσθιων οδοντικών επαφών.</a:t>
            </a:r>
          </a:p>
          <a:p>
            <a:r>
              <a:rPr lang="el-GR" sz="2400" dirty="0" smtClean="0"/>
              <a:t>Πρόσθια ολίσθηση (γλίστρημα) της κάτω γνάθου  με δημιουργία &lt;λειτουργικής&gt; συγκλεισιακής τάξης ΙΙΙ.</a:t>
            </a:r>
          </a:p>
          <a:p>
            <a:r>
              <a:rPr lang="el-GR" sz="2400" dirty="0" smtClean="0"/>
              <a:t>Αποτριβή προσθίων δοντιών.</a:t>
            </a:r>
          </a:p>
          <a:p>
            <a:r>
              <a:rPr lang="el-GR" sz="2400" dirty="0" smtClean="0"/>
              <a:t>Μετατόπιση, αλλαγή συγκλεισιακής σχέσης προσθίων δοντιών.</a:t>
            </a:r>
          </a:p>
          <a:p>
            <a:endParaRPr lang="el-GR"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992" y="4005064"/>
            <a:ext cx="28194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43690" y="1556792"/>
            <a:ext cx="2847619" cy="21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2D3725BA-96B7-4BCF-AE1E-817DCEA1C143}" type="slidenum">
              <a:rPr lang="el-GR" smtClean="0"/>
              <a:t>15</a:t>
            </a:fld>
            <a:endParaRPr lang="el-GR" dirty="0"/>
          </a:p>
        </p:txBody>
      </p:sp>
      <p:sp>
        <p:nvSpPr>
          <p:cNvPr id="5" name="TextBox 4"/>
          <p:cNvSpPr txBox="1"/>
          <p:nvPr/>
        </p:nvSpPr>
        <p:spPr>
          <a:xfrm>
            <a:off x="6084168" y="5733256"/>
            <a:ext cx="1362168" cy="276999"/>
          </a:xfrm>
          <a:prstGeom prst="rect">
            <a:avLst/>
          </a:prstGeom>
          <a:noFill/>
        </p:spPr>
        <p:txBody>
          <a:bodyPr wrap="none" rtlCol="0">
            <a:spAutoFit/>
          </a:bodyPr>
          <a:lstStyle/>
          <a:p>
            <a:r>
              <a:rPr lang="el-GR" sz="1200" dirty="0" smtClean="0"/>
              <a:t>Προσωπικό αρχείο</a:t>
            </a:r>
            <a:endParaRPr lang="el-GR" sz="1200" dirty="0"/>
          </a:p>
        </p:txBody>
      </p:sp>
    </p:spTree>
    <p:extLst>
      <p:ext uri="{BB962C8B-B14F-4D97-AF65-F5344CB8AC3E}">
        <p14:creationId xmlns:p14="http://schemas.microsoft.com/office/powerpoint/2010/main" val="329095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752" y="188640"/>
            <a:ext cx="9036496" cy="1152798"/>
          </a:xfrm>
        </p:spPr>
        <p:txBody>
          <a:bodyPr>
            <a:normAutofit fontScale="90000"/>
          </a:bodyPr>
          <a:lstStyle/>
          <a:p>
            <a:r>
              <a:rPr lang="el-GR" altLang="el-GR" sz="4000" b="1" dirty="0" smtClean="0">
                <a:solidFill>
                  <a:schemeClr val="tx2"/>
                </a:solidFill>
              </a:rPr>
              <a:t>Αποκατάσταση δυσλειτουργιών σύγκλεισης</a:t>
            </a:r>
            <a:r>
              <a:rPr lang="el-GR" altLang="el-GR" sz="3200" b="1" dirty="0" smtClean="0">
                <a:solidFill>
                  <a:schemeClr val="tx2"/>
                </a:solidFill>
              </a:rPr>
              <a:t/>
            </a:r>
            <a:br>
              <a:rPr lang="el-GR" altLang="el-GR" sz="3200" b="1" dirty="0" smtClean="0">
                <a:solidFill>
                  <a:schemeClr val="tx2"/>
                </a:solidFill>
              </a:rPr>
            </a:br>
            <a:r>
              <a:rPr lang="el-GR" altLang="el-GR" sz="3600" dirty="0" smtClean="0">
                <a:solidFill>
                  <a:schemeClr val="tx2"/>
                </a:solidFill>
              </a:rPr>
              <a:t>βασικές αρχές</a:t>
            </a:r>
            <a:endParaRPr lang="en-US" altLang="el-GR" sz="3600" dirty="0">
              <a:solidFill>
                <a:schemeClr val="tx2"/>
              </a:solidFill>
            </a:endParaRPr>
          </a:p>
        </p:txBody>
      </p:sp>
      <p:sp>
        <p:nvSpPr>
          <p:cNvPr id="12291" name="Rectangle 3"/>
          <p:cNvSpPr>
            <a:spLocks noGrp="1" noChangeArrowheads="1"/>
          </p:cNvSpPr>
          <p:nvPr>
            <p:ph type="body" idx="1"/>
          </p:nvPr>
        </p:nvSpPr>
        <p:spPr>
          <a:xfrm>
            <a:off x="457200" y="1484313"/>
            <a:ext cx="8229600" cy="4681537"/>
          </a:xfrm>
          <a:solidFill>
            <a:schemeClr val="bg1"/>
          </a:solidFill>
        </p:spPr>
        <p:txBody>
          <a:bodyPr/>
          <a:lstStyle/>
          <a:p>
            <a:pPr>
              <a:lnSpc>
                <a:spcPct val="90000"/>
              </a:lnSpc>
            </a:pPr>
            <a:endParaRPr lang="el-GR" altLang="el-GR" sz="2800" dirty="0">
              <a:latin typeface="Comic Sans MS" pitchFamily="66" charset="0"/>
            </a:endParaRPr>
          </a:p>
          <a:p>
            <a:pPr>
              <a:lnSpc>
                <a:spcPct val="90000"/>
              </a:lnSpc>
            </a:pPr>
            <a:r>
              <a:rPr lang="el-GR" altLang="el-GR" sz="2800" dirty="0"/>
              <a:t>Η νέα </a:t>
            </a:r>
            <a:r>
              <a:rPr lang="el-GR" altLang="el-GR" sz="2800" dirty="0" smtClean="0"/>
              <a:t>σύγκλειση </a:t>
            </a:r>
            <a:r>
              <a:rPr lang="el-GR" altLang="el-GR" sz="2800" dirty="0"/>
              <a:t>δημιουργείται σε αναπαραγώγιμη σταθερή θέση της κάτω </a:t>
            </a:r>
            <a:r>
              <a:rPr lang="el-GR" altLang="el-GR" sz="2800" dirty="0" smtClean="0"/>
              <a:t>γνάθου.</a:t>
            </a:r>
            <a:endParaRPr lang="el-GR" altLang="el-GR" sz="2800" dirty="0"/>
          </a:p>
          <a:p>
            <a:pPr>
              <a:lnSpc>
                <a:spcPct val="90000"/>
              </a:lnSpc>
              <a:buFont typeface="Wingdings" pitchFamily="2" charset="2"/>
              <a:buNone/>
            </a:pPr>
            <a:endParaRPr lang="el-GR" altLang="el-GR" sz="2800" dirty="0"/>
          </a:p>
          <a:p>
            <a:pPr>
              <a:lnSpc>
                <a:spcPct val="90000"/>
              </a:lnSpc>
            </a:pPr>
            <a:r>
              <a:rPr lang="el-GR" altLang="el-GR" sz="2800" dirty="0" smtClean="0"/>
              <a:t>Επιλογή και απόδοση σωστής κάθετης διάστασης.</a:t>
            </a:r>
            <a:endParaRPr lang="el-GR" altLang="el-GR" sz="2800" dirty="0"/>
          </a:p>
          <a:p>
            <a:pPr>
              <a:lnSpc>
                <a:spcPct val="90000"/>
              </a:lnSpc>
              <a:buFont typeface="Wingdings" pitchFamily="2" charset="2"/>
              <a:buNone/>
            </a:pPr>
            <a:endParaRPr lang="el-GR" altLang="el-GR" sz="2800" dirty="0"/>
          </a:p>
          <a:p>
            <a:pPr>
              <a:lnSpc>
                <a:spcPct val="90000"/>
              </a:lnSpc>
            </a:pPr>
            <a:r>
              <a:rPr lang="el-GR" altLang="el-GR" sz="2800" dirty="0"/>
              <a:t>Σταθερότητα οδοντικών επαφών στη μεγίστη συγγόμφωση και όχι δημιουργία παρεμβολών  κατά τις </a:t>
            </a:r>
            <a:r>
              <a:rPr lang="el-GR" altLang="el-GR" sz="2800" dirty="0" smtClean="0"/>
              <a:t>έκκεντρες κινήσεις </a:t>
            </a:r>
            <a:r>
              <a:rPr lang="el-GR" altLang="el-GR" sz="2800" dirty="0"/>
              <a:t>της </a:t>
            </a:r>
            <a:r>
              <a:rPr lang="el-GR" altLang="el-GR" sz="2800" dirty="0" smtClean="0"/>
              <a:t>κάτω </a:t>
            </a:r>
            <a:r>
              <a:rPr lang="el-GR" altLang="el-GR" sz="2800" dirty="0"/>
              <a:t>γνάθου. </a:t>
            </a:r>
            <a:endParaRPr lang="en-US" altLang="el-GR" sz="2800" dirty="0"/>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16</a:t>
            </a:fld>
            <a:endParaRPr lang="el-GR" dirty="0"/>
          </a:p>
        </p:txBody>
      </p:sp>
    </p:spTree>
    <p:extLst>
      <p:ext uri="{BB962C8B-B14F-4D97-AF65-F5344CB8AC3E}">
        <p14:creationId xmlns:p14="http://schemas.microsoft.com/office/powerpoint/2010/main" val="2582671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88640"/>
            <a:ext cx="9144000" cy="1143000"/>
          </a:xfrm>
        </p:spPr>
        <p:txBody>
          <a:bodyPr>
            <a:noAutofit/>
          </a:bodyPr>
          <a:lstStyle/>
          <a:p>
            <a:pPr marL="342900" lvl="0" indent="-342900">
              <a:lnSpc>
                <a:spcPct val="90000"/>
              </a:lnSpc>
              <a:spcBef>
                <a:spcPts val="600"/>
              </a:spcBef>
              <a:spcAft>
                <a:spcPts val="600"/>
              </a:spcAft>
            </a:pPr>
            <a:r>
              <a:rPr lang="el-GR" sz="3400" b="1" dirty="0">
                <a:solidFill>
                  <a:srgbClr val="1F497D"/>
                </a:solidFill>
                <a:ea typeface="+mn-ea"/>
                <a:cs typeface="+mn-cs"/>
              </a:rPr>
              <a:t>Κατανόηση της λειτουργίας </a:t>
            </a:r>
            <a:r>
              <a:rPr lang="el-GR" sz="3400" b="1" dirty="0" smtClean="0">
                <a:solidFill>
                  <a:srgbClr val="1F497D"/>
                </a:solidFill>
                <a:ea typeface="+mn-ea"/>
                <a:cs typeface="+mn-cs"/>
              </a:rPr>
              <a:t>και</a:t>
            </a:r>
            <a:r>
              <a:rPr lang="en-US" sz="3400" b="1" dirty="0" smtClean="0">
                <a:solidFill>
                  <a:srgbClr val="1F497D"/>
                </a:solidFill>
                <a:ea typeface="+mn-ea"/>
                <a:cs typeface="+mn-cs"/>
              </a:rPr>
              <a:t> </a:t>
            </a:r>
            <a:r>
              <a:rPr lang="el-GR" sz="3400" b="1" dirty="0" smtClean="0">
                <a:solidFill>
                  <a:srgbClr val="1F497D"/>
                </a:solidFill>
                <a:ea typeface="+mn-ea"/>
                <a:cs typeface="+mn-cs"/>
              </a:rPr>
              <a:t>δυσλειτουργίας </a:t>
            </a:r>
            <a:r>
              <a:rPr lang="el-GR" sz="3400" b="1" dirty="0">
                <a:solidFill>
                  <a:srgbClr val="1F497D"/>
                </a:solidFill>
                <a:ea typeface="+mn-ea"/>
                <a:cs typeface="+mn-cs"/>
              </a:rPr>
              <a:t>του ΣΓΣ για τον οδοντοτεχνίτη σημαίνει</a:t>
            </a:r>
            <a:r>
              <a:rPr lang="el-GR" sz="3400" b="1" dirty="0" smtClean="0">
                <a:solidFill>
                  <a:srgbClr val="1F497D"/>
                </a:solidFill>
                <a:ea typeface="+mn-ea"/>
                <a:cs typeface="+mn-cs"/>
              </a:rPr>
              <a:t>:</a:t>
            </a:r>
            <a:endParaRPr lang="el-GR" sz="3400" dirty="0"/>
          </a:p>
        </p:txBody>
      </p:sp>
      <p:sp>
        <p:nvSpPr>
          <p:cNvPr id="203779" name="Rectangle 3"/>
          <p:cNvSpPr>
            <a:spLocks noGrp="1" noChangeArrowheads="1"/>
          </p:cNvSpPr>
          <p:nvPr>
            <p:ph idx="1"/>
          </p:nvPr>
        </p:nvSpPr>
        <p:spPr>
          <a:xfrm>
            <a:off x="457200" y="1700808"/>
            <a:ext cx="8229600" cy="4425355"/>
          </a:xfrm>
        </p:spPr>
        <p:txBody>
          <a:bodyPr anchor="t">
            <a:normAutofit/>
          </a:bodyPr>
          <a:lstStyle/>
          <a:p>
            <a:pPr eaLnBrk="1" hangingPunct="1">
              <a:lnSpc>
                <a:spcPct val="90000"/>
              </a:lnSpc>
              <a:spcBef>
                <a:spcPts val="600"/>
              </a:spcBef>
              <a:spcAft>
                <a:spcPts val="600"/>
              </a:spcAft>
              <a:buClr>
                <a:schemeClr val="tx1"/>
              </a:buClr>
            </a:pPr>
            <a:r>
              <a:rPr lang="el-GR" altLang="el-GR" sz="2800" dirty="0" smtClean="0"/>
              <a:t>Αποφυγή σφαλμάτων κατασκευής των οδοντεχνικών εργασιών.</a:t>
            </a:r>
          </a:p>
          <a:p>
            <a:pPr eaLnBrk="1" hangingPunct="1">
              <a:lnSpc>
                <a:spcPct val="90000"/>
              </a:lnSpc>
              <a:spcBef>
                <a:spcPts val="600"/>
              </a:spcBef>
              <a:spcAft>
                <a:spcPts val="600"/>
              </a:spcAft>
              <a:buClr>
                <a:schemeClr val="tx1"/>
              </a:buClr>
            </a:pPr>
            <a:r>
              <a:rPr lang="el-GR" altLang="el-GR" sz="2800" dirty="0" smtClean="0"/>
              <a:t>Συμβολή στην αποκατάσταση των δυσλειτουργικών διαταραχών του ΣΓΣ και σύγκλεισης.</a:t>
            </a:r>
          </a:p>
          <a:p>
            <a:pPr eaLnBrk="1" hangingPunct="1">
              <a:lnSpc>
                <a:spcPct val="90000"/>
              </a:lnSpc>
              <a:spcBef>
                <a:spcPts val="600"/>
              </a:spcBef>
              <a:spcAft>
                <a:spcPts val="600"/>
              </a:spcAft>
              <a:buClr>
                <a:schemeClr val="tx1"/>
              </a:buClr>
            </a:pPr>
            <a:r>
              <a:rPr lang="el-GR" altLang="el-GR" sz="2800" dirty="0" smtClean="0"/>
              <a:t>Καλύτερη επικοινωνία και συνεννόηση με τον θεράποντα οδοντίατρο.</a:t>
            </a:r>
            <a:endParaRPr lang="en-US" altLang="el-GR" sz="2800" dirty="0" smtClean="0"/>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17</a:t>
            </a:fld>
            <a:endParaRPr lang="el-GR" dirty="0"/>
          </a:p>
        </p:txBody>
      </p:sp>
    </p:spTree>
    <p:extLst>
      <p:ext uri="{BB962C8B-B14F-4D97-AF65-F5344CB8AC3E}">
        <p14:creationId xmlns:p14="http://schemas.microsoft.com/office/powerpoint/2010/main" val="2474211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idx="1"/>
          </p:nvPr>
        </p:nvSpPr>
        <p:spPr>
          <a:xfrm>
            <a:off x="107950" y="1268760"/>
            <a:ext cx="8856663" cy="5232053"/>
          </a:xfrm>
        </p:spPr>
        <p:txBody>
          <a:bodyPr>
            <a:normAutofit/>
          </a:bodyPr>
          <a:lstStyle/>
          <a:p>
            <a:pPr marL="216000" indent="0" eaLnBrk="1" hangingPunct="1">
              <a:spcBef>
                <a:spcPts val="600"/>
              </a:spcBef>
              <a:buNone/>
              <a:defRPr/>
            </a:pPr>
            <a:r>
              <a:rPr lang="el-GR" sz="2400" b="1" dirty="0" smtClean="0">
                <a:cs typeface="Tahoma" pitchFamily="34" charset="0"/>
              </a:rPr>
              <a:t>Α. Γενικά περί Στοματογναθικού Συστήματος λειτουργίας και δυσλειτουργίας</a:t>
            </a:r>
            <a:r>
              <a:rPr lang="el-GR" sz="2400" b="1" dirty="0" smtClean="0">
                <a:cs typeface="Arial" pitchFamily="34" charset="0"/>
              </a:rPr>
              <a:t> </a:t>
            </a:r>
            <a:endParaRPr lang="el-GR" sz="2400" dirty="0" smtClean="0">
              <a:cs typeface="Tahoma" pitchFamily="34" charset="0"/>
            </a:endParaRPr>
          </a:p>
          <a:p>
            <a:pPr marL="216000" indent="360000" eaLnBrk="1" hangingPunct="1">
              <a:spcBef>
                <a:spcPts val="600"/>
              </a:spcBef>
              <a:defRPr/>
            </a:pPr>
            <a:r>
              <a:rPr lang="el-GR" sz="2400" dirty="0" smtClean="0">
                <a:cs typeface="Tahoma" pitchFamily="34" charset="0"/>
              </a:rPr>
              <a:t>Φυσιολογία σύγκλεισης φυσικού φραγμού</a:t>
            </a:r>
          </a:p>
          <a:p>
            <a:pPr marL="216000" indent="360000">
              <a:spcBef>
                <a:spcPts val="600"/>
              </a:spcBef>
              <a:defRPr/>
            </a:pPr>
            <a:r>
              <a:rPr lang="el-GR" sz="2400" dirty="0"/>
              <a:t>Παθογόνος (τραυματογόνος) σύγκλειση. Πρόωρες επαφές, παρεμβολές </a:t>
            </a:r>
            <a:r>
              <a:rPr lang="el-GR" sz="2400" dirty="0" smtClean="0"/>
              <a:t>και  παραλειτουργικές </a:t>
            </a:r>
            <a:r>
              <a:rPr lang="el-GR" sz="2400" dirty="0"/>
              <a:t>έξεις (βρυγμός). Σύγκλειση και </a:t>
            </a:r>
            <a:r>
              <a:rPr lang="el-GR" sz="2400" dirty="0" err="1"/>
              <a:t>κρανιογναθικές</a:t>
            </a:r>
            <a:r>
              <a:rPr lang="el-GR" sz="2400" dirty="0"/>
              <a:t> διαταραχές. </a:t>
            </a:r>
            <a:endParaRPr lang="el-GR" sz="2400" dirty="0" smtClean="0"/>
          </a:p>
          <a:p>
            <a:pPr marL="216000" indent="360000">
              <a:spcBef>
                <a:spcPts val="600"/>
              </a:spcBef>
              <a:defRPr/>
            </a:pPr>
            <a:r>
              <a:rPr lang="el-GR" sz="2400" dirty="0"/>
              <a:t>Αναδιοργάνωση της σύγκλεισης με προσθετικές εργασίες, βασικές αρχές που πρέπει ακολουθούνται στο εργαστήριο</a:t>
            </a:r>
            <a:r>
              <a:rPr lang="el-GR" sz="2400" dirty="0" smtClean="0"/>
              <a:t>.</a:t>
            </a:r>
            <a:endParaRPr lang="el-GR" sz="2400" dirty="0"/>
          </a:p>
          <a:p>
            <a:pPr marL="216000" indent="0" eaLnBrk="1" hangingPunct="1">
              <a:spcBef>
                <a:spcPts val="600"/>
              </a:spcBef>
              <a:buNone/>
              <a:defRPr/>
            </a:pPr>
            <a:endParaRPr lang="el-GR" sz="2400" dirty="0" smtClean="0">
              <a:cs typeface="Arial" pitchFamily="34" charset="0"/>
            </a:endParaRPr>
          </a:p>
        </p:txBody>
      </p:sp>
      <p:sp>
        <p:nvSpPr>
          <p:cNvPr id="6" name="Rectangle 2"/>
          <p:cNvSpPr>
            <a:spLocks noGrp="1" noChangeArrowheads="1"/>
          </p:cNvSpPr>
          <p:nvPr>
            <p:ph type="title"/>
          </p:nvPr>
        </p:nvSpPr>
        <p:spPr>
          <a:xfrm>
            <a:off x="457200" y="0"/>
            <a:ext cx="8229600" cy="1143000"/>
          </a:xfrm>
        </p:spPr>
        <p:txBody>
          <a:bodyPr>
            <a:normAutofit/>
          </a:bodyPr>
          <a:lstStyle/>
          <a:p>
            <a:r>
              <a:rPr lang="el-GR" altLang="el-GR" sz="3200" b="1" dirty="0" smtClean="0">
                <a:solidFill>
                  <a:schemeClr val="tx2"/>
                </a:solidFill>
              </a:rPr>
              <a:t>Αποκατάσταση δυσλειτουργιών σύγκλεισης</a:t>
            </a:r>
            <a:br>
              <a:rPr lang="el-GR" altLang="el-GR" sz="3200" b="1" dirty="0" smtClean="0">
                <a:solidFill>
                  <a:schemeClr val="tx2"/>
                </a:solidFill>
              </a:rPr>
            </a:br>
            <a:r>
              <a:rPr lang="el-GR" altLang="el-GR" sz="3200" dirty="0" smtClean="0">
                <a:solidFill>
                  <a:schemeClr val="tx2"/>
                </a:solidFill>
              </a:rPr>
              <a:t>διδακτικές ενότητες</a:t>
            </a:r>
            <a:r>
              <a:rPr lang="en-US" altLang="el-GR" sz="3200" dirty="0" smtClean="0">
                <a:solidFill>
                  <a:schemeClr val="tx2"/>
                </a:solidFill>
              </a:rPr>
              <a:t> 1/3</a:t>
            </a:r>
            <a:endParaRPr lang="en-US" altLang="el-GR" sz="3200" dirty="0">
              <a:solidFill>
                <a:schemeClr val="tx2"/>
              </a:solidFill>
            </a:endParaRPr>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18</a:t>
            </a:fld>
            <a:endParaRPr lang="el-GR" dirty="0"/>
          </a:p>
        </p:txBody>
      </p:sp>
    </p:spTree>
    <p:extLst>
      <p:ext uri="{BB962C8B-B14F-4D97-AF65-F5344CB8AC3E}">
        <p14:creationId xmlns:p14="http://schemas.microsoft.com/office/powerpoint/2010/main" val="3766614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idx="1"/>
          </p:nvPr>
        </p:nvSpPr>
        <p:spPr>
          <a:xfrm>
            <a:off x="107950" y="1268760"/>
            <a:ext cx="8856663" cy="5232053"/>
          </a:xfrm>
        </p:spPr>
        <p:txBody>
          <a:bodyPr>
            <a:normAutofit/>
          </a:bodyPr>
          <a:lstStyle/>
          <a:p>
            <a:pPr marL="216000" indent="0" eaLnBrk="1" hangingPunct="1">
              <a:spcBef>
                <a:spcPts val="1200"/>
              </a:spcBef>
              <a:buNone/>
              <a:defRPr/>
            </a:pPr>
            <a:r>
              <a:rPr lang="el-GR" sz="2400" b="1" dirty="0" smtClean="0"/>
              <a:t>Β. Τεχνικά μέσα και εφαρμογές που χρησιμοποιούνται στο εργαστήριο για την αποκατάσταση </a:t>
            </a:r>
            <a:r>
              <a:rPr lang="el-GR" sz="2400" b="1" dirty="0"/>
              <a:t>δ</a:t>
            </a:r>
            <a:r>
              <a:rPr lang="el-GR" sz="2400" b="1" dirty="0" smtClean="0"/>
              <a:t>υσλειτουργιών  σύγκλεισης</a:t>
            </a:r>
            <a:endParaRPr lang="el-GR" sz="2400" dirty="0" smtClean="0">
              <a:cs typeface="Tahoma" pitchFamily="34" charset="0"/>
            </a:endParaRPr>
          </a:p>
          <a:p>
            <a:pPr marL="216000" indent="360000" eaLnBrk="1" hangingPunct="1">
              <a:spcBef>
                <a:spcPts val="1200"/>
              </a:spcBef>
              <a:defRPr/>
            </a:pPr>
            <a:r>
              <a:rPr lang="el-GR" sz="2400" dirty="0" smtClean="0">
                <a:cs typeface="Tahoma" pitchFamily="34" charset="0"/>
              </a:rPr>
              <a:t>Αρθρωτήρες</a:t>
            </a:r>
          </a:p>
          <a:p>
            <a:pPr marL="216000" indent="360000" eaLnBrk="1" hangingPunct="1">
              <a:spcBef>
                <a:spcPts val="1200"/>
              </a:spcBef>
              <a:defRPr/>
            </a:pPr>
            <a:r>
              <a:rPr lang="el-GR" sz="2400" dirty="0" smtClean="0">
                <a:cs typeface="Tahoma" pitchFamily="34" charset="0"/>
              </a:rPr>
              <a:t>Διαγνωστικό κέρωμα</a:t>
            </a:r>
          </a:p>
          <a:p>
            <a:pPr marL="216000" indent="360000" eaLnBrk="1" hangingPunct="1">
              <a:spcBef>
                <a:spcPts val="1200"/>
              </a:spcBef>
              <a:defRPr/>
            </a:pPr>
            <a:r>
              <a:rPr lang="el-GR" sz="2400" dirty="0" smtClean="0">
                <a:cs typeface="Tahoma" pitchFamily="34" charset="0"/>
              </a:rPr>
              <a:t>Νάρθηκες</a:t>
            </a:r>
          </a:p>
        </p:txBody>
      </p:sp>
      <p:sp>
        <p:nvSpPr>
          <p:cNvPr id="6" name="Rectangle 2"/>
          <p:cNvSpPr>
            <a:spLocks noGrp="1" noChangeArrowheads="1"/>
          </p:cNvSpPr>
          <p:nvPr>
            <p:ph type="title"/>
          </p:nvPr>
        </p:nvSpPr>
        <p:spPr>
          <a:xfrm>
            <a:off x="457200" y="0"/>
            <a:ext cx="8229600" cy="1143000"/>
          </a:xfrm>
        </p:spPr>
        <p:txBody>
          <a:bodyPr>
            <a:normAutofit/>
          </a:bodyPr>
          <a:lstStyle/>
          <a:p>
            <a:r>
              <a:rPr lang="el-GR" altLang="el-GR" sz="3200" b="1" dirty="0" smtClean="0">
                <a:solidFill>
                  <a:schemeClr val="tx2"/>
                </a:solidFill>
              </a:rPr>
              <a:t>Αποκατάσταση δυσλειτουργιών σύγκλεισης</a:t>
            </a:r>
            <a:br>
              <a:rPr lang="el-GR" altLang="el-GR" sz="3200" b="1" dirty="0" smtClean="0">
                <a:solidFill>
                  <a:schemeClr val="tx2"/>
                </a:solidFill>
              </a:rPr>
            </a:br>
            <a:r>
              <a:rPr lang="el-GR" altLang="el-GR" sz="3200" dirty="0" smtClean="0">
                <a:solidFill>
                  <a:schemeClr val="tx2"/>
                </a:solidFill>
              </a:rPr>
              <a:t>διδακτικές ενότητες</a:t>
            </a:r>
            <a:r>
              <a:rPr lang="en-US" altLang="el-GR" sz="3200" dirty="0" smtClean="0">
                <a:solidFill>
                  <a:schemeClr val="tx2"/>
                </a:solidFill>
              </a:rPr>
              <a:t> 2/3</a:t>
            </a:r>
            <a:endParaRPr lang="en-US" altLang="el-GR" sz="3200" dirty="0">
              <a:solidFill>
                <a:schemeClr val="tx2"/>
              </a:solidFill>
            </a:endParaRPr>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19</a:t>
            </a:fld>
            <a:endParaRPr lang="el-GR" dirty="0"/>
          </a:p>
        </p:txBody>
      </p:sp>
    </p:spTree>
    <p:extLst>
      <p:ext uri="{BB962C8B-B14F-4D97-AF65-F5344CB8AC3E}">
        <p14:creationId xmlns:p14="http://schemas.microsoft.com/office/powerpoint/2010/main" val="371202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l-GR" sz="3600" b="1" dirty="0" smtClean="0">
                <a:solidFill>
                  <a:schemeClr val="tx2"/>
                </a:solidFill>
              </a:rPr>
              <a:t>Δυσλειτουργικές διαταραχές σύγκλεισης</a:t>
            </a:r>
            <a:endParaRPr lang="el-GR" sz="3600" b="1" dirty="0">
              <a:solidFill>
                <a:schemeClr val="tx2"/>
              </a:solidFill>
            </a:endParaRPr>
          </a:p>
        </p:txBody>
      </p:sp>
      <p:sp>
        <p:nvSpPr>
          <p:cNvPr id="3" name="Content Placeholder 2"/>
          <p:cNvSpPr>
            <a:spLocks noGrp="1"/>
          </p:cNvSpPr>
          <p:nvPr>
            <p:ph idx="1"/>
          </p:nvPr>
        </p:nvSpPr>
        <p:spPr>
          <a:xfrm>
            <a:off x="457200" y="1340768"/>
            <a:ext cx="8229600" cy="5257800"/>
          </a:xfrm>
        </p:spPr>
        <p:txBody>
          <a:bodyPr>
            <a:noAutofit/>
          </a:bodyPr>
          <a:lstStyle/>
          <a:p>
            <a:pPr>
              <a:spcBef>
                <a:spcPts val="600"/>
              </a:spcBef>
              <a:spcAft>
                <a:spcPts val="600"/>
              </a:spcAft>
            </a:pPr>
            <a:r>
              <a:rPr lang="el-GR" altLang="el-GR" sz="2800" dirty="0" smtClean="0"/>
              <a:t>Η σύγκλειση </a:t>
            </a:r>
            <a:r>
              <a:rPr lang="el-GR" altLang="el-GR" sz="2800" dirty="0"/>
              <a:t>διαταράσσεται, λόγω παρεμβολών ή πρόωρων επαφών</a:t>
            </a:r>
            <a:r>
              <a:rPr lang="el-GR" altLang="el-GR" sz="2800" b="1" dirty="0"/>
              <a:t> </a:t>
            </a:r>
            <a:r>
              <a:rPr lang="el-GR" altLang="el-GR" sz="2800" dirty="0"/>
              <a:t>που δημιουργούνται από </a:t>
            </a:r>
            <a:r>
              <a:rPr lang="el-GR" altLang="el-GR" sz="2800" dirty="0" smtClean="0"/>
              <a:t>απώλεια</a:t>
            </a:r>
            <a:r>
              <a:rPr lang="en-GB" altLang="el-GR" sz="2800" dirty="0" smtClean="0"/>
              <a:t> </a:t>
            </a:r>
            <a:r>
              <a:rPr lang="el-GR" altLang="el-GR" sz="2800" dirty="0" smtClean="0"/>
              <a:t>δοντιών, </a:t>
            </a:r>
            <a:r>
              <a:rPr lang="el-GR" altLang="el-GR" sz="2800" dirty="0"/>
              <a:t>παραλειτουργικές έξεις, μεταναστεύσεις δοντιών, κατασκευές κακότεχνων εμφράξεων ή προσθετικών αποκαταστάσεων, και οι οποίες δεν εξισορροπήθηκαν </a:t>
            </a:r>
            <a:r>
              <a:rPr lang="el-GR" altLang="el-GR" sz="2800" dirty="0" smtClean="0"/>
              <a:t>έγκαιρα, </a:t>
            </a:r>
            <a:r>
              <a:rPr lang="el-GR" altLang="el-GR" sz="2800" dirty="0"/>
              <a:t>κάνοντας έτσι την ήδη υπάρχουσα σύγκλειση να εξελιχθεί σε</a:t>
            </a:r>
            <a:r>
              <a:rPr lang="el-GR" altLang="el-GR" sz="2800" b="1" dirty="0"/>
              <a:t> </a:t>
            </a:r>
            <a:r>
              <a:rPr lang="el-GR" altLang="el-GR" sz="2800" i="1" dirty="0" smtClean="0"/>
              <a:t>τραυματογόνο.</a:t>
            </a:r>
            <a:endParaRPr lang="el-GR" altLang="el-GR" sz="2800" b="1" dirty="0"/>
          </a:p>
        </p:txBody>
      </p:sp>
      <p:sp>
        <p:nvSpPr>
          <p:cNvPr id="4" name="Θέση αριθμού διαφάνειας 3"/>
          <p:cNvSpPr>
            <a:spLocks noGrp="1"/>
          </p:cNvSpPr>
          <p:nvPr>
            <p:ph type="sldNum" sz="quarter" idx="12"/>
          </p:nvPr>
        </p:nvSpPr>
        <p:spPr/>
        <p:txBody>
          <a:bodyPr/>
          <a:lstStyle/>
          <a:p>
            <a:fld id="{2D3725BA-96B7-4BCF-AE1E-817DCEA1C143}" type="slidenum">
              <a:rPr lang="el-GR" smtClean="0"/>
              <a:t>2</a:t>
            </a:fld>
            <a:endParaRPr lang="el-GR" dirty="0"/>
          </a:p>
        </p:txBody>
      </p:sp>
    </p:spTree>
    <p:extLst>
      <p:ext uri="{BB962C8B-B14F-4D97-AF65-F5344CB8AC3E}">
        <p14:creationId xmlns:p14="http://schemas.microsoft.com/office/powerpoint/2010/main" val="3152889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idx="1"/>
          </p:nvPr>
        </p:nvSpPr>
        <p:spPr>
          <a:xfrm>
            <a:off x="107950" y="1268760"/>
            <a:ext cx="8856663" cy="5232053"/>
          </a:xfrm>
        </p:spPr>
        <p:txBody>
          <a:bodyPr>
            <a:normAutofit/>
          </a:bodyPr>
          <a:lstStyle/>
          <a:p>
            <a:pPr marL="216000" indent="0" eaLnBrk="1" hangingPunct="1">
              <a:spcBef>
                <a:spcPts val="1200"/>
              </a:spcBef>
              <a:buNone/>
              <a:defRPr/>
            </a:pPr>
            <a:r>
              <a:rPr lang="el-GR" sz="2400" b="1" dirty="0" smtClean="0"/>
              <a:t>Γ. Αποκατάσταση τραυματογόνου σύγκλεισης  στο εργαστήριο</a:t>
            </a:r>
          </a:p>
          <a:p>
            <a:pPr marL="501750" indent="-285750">
              <a:spcBef>
                <a:spcPts val="1200"/>
              </a:spcBef>
              <a:defRPr/>
            </a:pPr>
            <a:r>
              <a:rPr lang="el-GR" sz="2400" dirty="0" smtClean="0">
                <a:cs typeface="Tahoma" pitchFamily="34" charset="0"/>
              </a:rPr>
              <a:t>Αποκατάσταση Σύγκλεισης με ακίνητες προσθετικές αποκαταστάσεις </a:t>
            </a:r>
          </a:p>
          <a:p>
            <a:pPr marL="501750" indent="-285750">
              <a:spcBef>
                <a:spcPts val="1200"/>
              </a:spcBef>
              <a:defRPr/>
            </a:pPr>
            <a:r>
              <a:rPr lang="el-GR" sz="2400" dirty="0" smtClean="0">
                <a:cs typeface="Tahoma" pitchFamily="34" charset="0"/>
              </a:rPr>
              <a:t>Αποκατάσταση Σύγκλεισης με κινητές προσθετικές αποκαταστάσεις</a:t>
            </a:r>
          </a:p>
          <a:p>
            <a:pPr marL="501750" indent="-285750">
              <a:spcBef>
                <a:spcPts val="1200"/>
              </a:spcBef>
              <a:defRPr/>
            </a:pPr>
            <a:r>
              <a:rPr lang="el-GR" sz="2400" dirty="0" smtClean="0">
                <a:cs typeface="Tahoma" pitchFamily="34" charset="0"/>
              </a:rPr>
              <a:t>Αποκατάσταση Σύγκλεισης με επιεμφυτευματικές αποκαταστάσεις</a:t>
            </a:r>
          </a:p>
          <a:p>
            <a:pPr marL="501750" indent="-285750">
              <a:spcBef>
                <a:spcPts val="1200"/>
              </a:spcBef>
              <a:defRPr/>
            </a:pPr>
            <a:r>
              <a:rPr lang="el-GR" sz="2400" dirty="0" smtClean="0">
                <a:cs typeface="Tahoma" pitchFamily="34" charset="0"/>
              </a:rPr>
              <a:t>Αποκατάσταση Σύγκλεισης ασθενών με δυσλειτουργία ΣΣ</a:t>
            </a:r>
          </a:p>
          <a:p>
            <a:pPr marL="501750" indent="-285750">
              <a:spcBef>
                <a:spcPts val="1200"/>
              </a:spcBef>
              <a:defRPr/>
            </a:pPr>
            <a:r>
              <a:rPr lang="el-GR" sz="2400" dirty="0" smtClean="0">
                <a:cs typeface="Tahoma" pitchFamily="34" charset="0"/>
              </a:rPr>
              <a:t>Συγκλεισιακή  ρύθμιση-Εκλεκτικός </a:t>
            </a:r>
            <a:r>
              <a:rPr lang="el-GR" sz="2400" dirty="0" err="1" smtClean="0">
                <a:cs typeface="Tahoma" pitchFamily="34" charset="0"/>
              </a:rPr>
              <a:t>τροχισμός</a:t>
            </a:r>
            <a:endParaRPr lang="el-GR" sz="2400" dirty="0" smtClean="0">
              <a:cs typeface="Tahoma" pitchFamily="34" charset="0"/>
            </a:endParaRPr>
          </a:p>
        </p:txBody>
      </p:sp>
      <p:sp>
        <p:nvSpPr>
          <p:cNvPr id="6" name="Rectangle 2"/>
          <p:cNvSpPr>
            <a:spLocks noGrp="1" noChangeArrowheads="1"/>
          </p:cNvSpPr>
          <p:nvPr>
            <p:ph type="title"/>
          </p:nvPr>
        </p:nvSpPr>
        <p:spPr>
          <a:xfrm>
            <a:off x="457200" y="0"/>
            <a:ext cx="8229600" cy="1143000"/>
          </a:xfrm>
        </p:spPr>
        <p:txBody>
          <a:bodyPr>
            <a:normAutofit/>
          </a:bodyPr>
          <a:lstStyle/>
          <a:p>
            <a:r>
              <a:rPr lang="el-GR" altLang="el-GR" sz="3200" b="1" dirty="0" smtClean="0">
                <a:solidFill>
                  <a:schemeClr val="tx2"/>
                </a:solidFill>
              </a:rPr>
              <a:t>Αποκατάσταση δυσλειτουργιών σύγκλεισης</a:t>
            </a:r>
            <a:br>
              <a:rPr lang="el-GR" altLang="el-GR" sz="3200" b="1" dirty="0" smtClean="0">
                <a:solidFill>
                  <a:schemeClr val="tx2"/>
                </a:solidFill>
              </a:rPr>
            </a:br>
            <a:r>
              <a:rPr lang="el-GR" altLang="el-GR" sz="3200" dirty="0" smtClean="0">
                <a:solidFill>
                  <a:schemeClr val="tx2"/>
                </a:solidFill>
              </a:rPr>
              <a:t>διδακτικές ενότητες</a:t>
            </a:r>
            <a:r>
              <a:rPr lang="en-US" altLang="el-GR" sz="3200" dirty="0" smtClean="0">
                <a:solidFill>
                  <a:schemeClr val="tx2"/>
                </a:solidFill>
              </a:rPr>
              <a:t> 3/3</a:t>
            </a:r>
            <a:endParaRPr lang="en-US" altLang="el-GR" sz="3200" dirty="0">
              <a:solidFill>
                <a:schemeClr val="tx2"/>
              </a:solidFill>
            </a:endParaRPr>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20</a:t>
            </a:fld>
            <a:endParaRPr lang="el-GR" dirty="0"/>
          </a:p>
        </p:txBody>
      </p:sp>
    </p:spTree>
    <p:extLst>
      <p:ext uri="{BB962C8B-B14F-4D97-AF65-F5344CB8AC3E}">
        <p14:creationId xmlns:p14="http://schemas.microsoft.com/office/powerpoint/2010/main" val="314062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1821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403659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Παναγιώτα </a:t>
            </a:r>
            <a:r>
              <a:rPr lang="el-GR" sz="2000" dirty="0" err="1" smtClean="0"/>
              <a:t>Τσόλκα</a:t>
            </a:r>
            <a:r>
              <a:rPr lang="el-GR" sz="2000" dirty="0" smtClean="0"/>
              <a:t> 2014. </a:t>
            </a:r>
            <a:r>
              <a:rPr lang="el-GR" sz="2000" dirty="0"/>
              <a:t>Παναγιώτα </a:t>
            </a:r>
            <a:r>
              <a:rPr lang="el-GR" sz="2000" dirty="0" err="1"/>
              <a:t>Τσόλκα</a:t>
            </a:r>
            <a:r>
              <a:rPr lang="el-GR" sz="2000" dirty="0"/>
              <a:t>. «</a:t>
            </a:r>
            <a:r>
              <a:rPr lang="el-GR" sz="2000" dirty="0" smtClean="0"/>
              <a:t>Αποκατάσταση</a:t>
            </a:r>
            <a:r>
              <a:rPr lang="en-US" sz="2000" dirty="0" smtClean="0"/>
              <a:t> </a:t>
            </a:r>
            <a:r>
              <a:rPr lang="el-GR" sz="2000" dirty="0" smtClean="0"/>
              <a:t>Δυσλειτουργιών </a:t>
            </a:r>
            <a:r>
              <a:rPr lang="el-GR" sz="2000" dirty="0"/>
              <a:t>Σύγκλεισης. </a:t>
            </a:r>
            <a:r>
              <a:rPr lang="el-GR" sz="2000" dirty="0" smtClean="0"/>
              <a:t>Ενότητα 1</a:t>
            </a:r>
            <a:r>
              <a:rPr lang="en-US" sz="2000" dirty="0" smtClean="0"/>
              <a:t>:</a:t>
            </a:r>
            <a:r>
              <a:rPr lang="el-GR" sz="2000" dirty="0" smtClean="0"/>
              <a:t> Εισαγωγή».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8700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3074228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256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60822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3820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600" b="1" dirty="0" smtClean="0">
                <a:solidFill>
                  <a:schemeClr val="tx2"/>
                </a:solidFill>
                <a:effectLst/>
              </a:rPr>
              <a:t>Παθογόνος ή τραυματογόνος σύγκλειση</a:t>
            </a:r>
            <a:endParaRPr lang="el-GR" sz="3600" b="1" dirty="0">
              <a:solidFill>
                <a:schemeClr val="tx2"/>
              </a:solidFill>
              <a:effectLst/>
            </a:endParaRPr>
          </a:p>
        </p:txBody>
      </p:sp>
      <p:sp>
        <p:nvSpPr>
          <p:cNvPr id="91139" name="Content Placeholder 2"/>
          <p:cNvSpPr>
            <a:spLocks noGrp="1"/>
          </p:cNvSpPr>
          <p:nvPr>
            <p:ph idx="1"/>
          </p:nvPr>
        </p:nvSpPr>
        <p:spPr/>
        <p:txBody>
          <a:bodyPr anchor="t">
            <a:normAutofit/>
          </a:bodyPr>
          <a:lstStyle/>
          <a:p>
            <a:pPr marL="324000" indent="-324000">
              <a:spcBef>
                <a:spcPts val="600"/>
              </a:spcBef>
              <a:spcAft>
                <a:spcPts val="600"/>
              </a:spcAft>
            </a:pPr>
            <a:r>
              <a:rPr lang="el-GR" altLang="el-GR" sz="2800" dirty="0" smtClean="0"/>
              <a:t>Ορίζεται η συγκλεισιακή σχέση η οποία δύναται να παράγει παθολογικές αλλαγές στο στοματογναθικό σύστημα. </a:t>
            </a:r>
          </a:p>
          <a:p>
            <a:pPr marL="324000" indent="-324000">
              <a:spcBef>
                <a:spcPts val="600"/>
              </a:spcBef>
              <a:spcAft>
                <a:spcPts val="600"/>
              </a:spcAft>
            </a:pPr>
            <a:r>
              <a:rPr lang="el-GR" altLang="el-GR" sz="2800" dirty="0"/>
              <a:t>Τα σημεία και συμπτώματα  μιας τραυματογόνου </a:t>
            </a:r>
            <a:r>
              <a:rPr lang="el-GR" altLang="el-GR" sz="2800" dirty="0" smtClean="0"/>
              <a:t>σύγκλεισης  </a:t>
            </a:r>
            <a:r>
              <a:rPr lang="el-GR" altLang="el-GR" sz="2800" dirty="0"/>
              <a:t>εντοπίζονται στα δόντια περιοδοντικούς </a:t>
            </a:r>
            <a:r>
              <a:rPr lang="el-GR" altLang="el-GR" sz="2800" dirty="0" smtClean="0"/>
              <a:t>ιστούς, </a:t>
            </a:r>
            <a:r>
              <a:rPr lang="el-GR" altLang="el-GR" sz="2800" dirty="0"/>
              <a:t>μυϊκό σύστημα και κ</a:t>
            </a:r>
            <a:r>
              <a:rPr lang="el-GR" altLang="el-GR" sz="2800" dirty="0" smtClean="0"/>
              <a:t>ροταφογναθικές διαρθρώσεις.</a:t>
            </a:r>
          </a:p>
        </p:txBody>
      </p:sp>
      <p:sp>
        <p:nvSpPr>
          <p:cNvPr id="3" name="Θέση αριθμού διαφάνειας 2"/>
          <p:cNvSpPr>
            <a:spLocks noGrp="1"/>
          </p:cNvSpPr>
          <p:nvPr>
            <p:ph type="sldNum" sz="quarter" idx="12"/>
          </p:nvPr>
        </p:nvSpPr>
        <p:spPr/>
        <p:txBody>
          <a:bodyPr/>
          <a:lstStyle/>
          <a:p>
            <a:fld id="{2D3725BA-96B7-4BCF-AE1E-817DCEA1C143}" type="slidenum">
              <a:rPr lang="el-GR" smtClean="0"/>
              <a:t>3</a:t>
            </a:fld>
            <a:endParaRPr lang="el-GR" dirty="0"/>
          </a:p>
        </p:txBody>
      </p:sp>
    </p:spTree>
    <p:extLst>
      <p:ext uri="{BB962C8B-B14F-4D97-AF65-F5344CB8AC3E}">
        <p14:creationId xmlns:p14="http://schemas.microsoft.com/office/powerpoint/2010/main" val="117702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50000"/>
              </a:lnSpc>
              <a:spcBef>
                <a:spcPts val="1200"/>
              </a:spcBef>
              <a:spcAft>
                <a:spcPts val="1200"/>
              </a:spcAft>
            </a:pPr>
            <a:r>
              <a:rPr lang="el-GR" sz="2800" dirty="0" smtClean="0"/>
              <a:t>Η οδοντοφυΐα του ανθρώπου κατά  την διάρκεια του βίου υφίστανται  τις συνέπειες της μασητικής </a:t>
            </a:r>
            <a:r>
              <a:rPr lang="el-GR" sz="2800" dirty="0" err="1" smtClean="0"/>
              <a:t>παραλειτουγίας</a:t>
            </a:r>
            <a:r>
              <a:rPr lang="el-GR" sz="2800" dirty="0" smtClean="0"/>
              <a:t>, της διάβρωσης, της οδοντικής τερηδόνας, και της χρόνιας </a:t>
            </a:r>
            <a:r>
              <a:rPr lang="el-GR" sz="2800" dirty="0" err="1" smtClean="0"/>
              <a:t>περιοδοντοπάθειας</a:t>
            </a:r>
            <a:r>
              <a:rPr lang="el-GR" sz="2800" dirty="0" smtClean="0"/>
              <a:t>, που έχουν σαν αποτέλεσμα την αποτριβή, την απώλεια της οδοντικής ουσίας και της φατνιακής στήριξης και τελικά την απώλεια των </a:t>
            </a:r>
            <a:r>
              <a:rPr lang="el-GR" sz="2800" dirty="0"/>
              <a:t>ί</a:t>
            </a:r>
            <a:r>
              <a:rPr lang="el-GR" sz="2800" dirty="0" smtClean="0"/>
              <a:t>διων των δοντιών.</a:t>
            </a:r>
            <a:endParaRPr lang="el-GR" sz="2800" dirty="0"/>
          </a:p>
        </p:txBody>
      </p:sp>
      <p:sp>
        <p:nvSpPr>
          <p:cNvPr id="4" name="Title 1"/>
          <p:cNvSpPr>
            <a:spLocks noGrp="1"/>
          </p:cNvSpPr>
          <p:nvPr>
            <p:ph type="title"/>
          </p:nvPr>
        </p:nvSpPr>
        <p:spPr/>
        <p:txBody>
          <a:bodyPr anchor="ctr">
            <a:normAutofit/>
          </a:bodyPr>
          <a:lstStyle/>
          <a:p>
            <a:r>
              <a:rPr lang="el-GR" sz="3600" b="1" dirty="0" smtClean="0">
                <a:solidFill>
                  <a:schemeClr val="tx2"/>
                </a:solidFill>
              </a:rPr>
              <a:t>Δυσλειτουργικές διαταραχές σύγκλεισης</a:t>
            </a:r>
            <a:endParaRPr lang="el-GR" sz="3600" b="1" dirty="0">
              <a:solidFill>
                <a:schemeClr val="tx2"/>
              </a:solidFill>
            </a:endParaRPr>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4</a:t>
            </a:fld>
            <a:endParaRPr lang="el-GR" dirty="0"/>
          </a:p>
        </p:txBody>
      </p:sp>
    </p:spTree>
    <p:extLst>
      <p:ext uri="{BB962C8B-B14F-4D97-AF65-F5344CB8AC3E}">
        <p14:creationId xmlns:p14="http://schemas.microsoft.com/office/powerpoint/2010/main" val="1461388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257800"/>
          </a:xfrm>
        </p:spPr>
        <p:txBody>
          <a:bodyPr>
            <a:noAutofit/>
          </a:bodyPr>
          <a:lstStyle/>
          <a:p>
            <a:r>
              <a:rPr lang="el-GR" sz="2600" dirty="0" smtClean="0"/>
              <a:t>Η απώλεια των δοντιών και των περιοδοντικών  ιστών μπορεί να συμβεί σε πολυποίκιλους συνδυασμούς και  τελικά τα βασικά χαρακτηριστικά της σύγκλεισης των οδοντικών φραγμών διαταράσσονται.  </a:t>
            </a:r>
          </a:p>
          <a:p>
            <a:endParaRPr lang="en-GB" sz="2600" dirty="0" smtClean="0"/>
          </a:p>
          <a:p>
            <a:r>
              <a:rPr lang="el-GR" sz="2600" dirty="0" smtClean="0"/>
              <a:t>Η απώλεια της σταθερής σχέσης των οπισθίων δοντιών κατά τη μεγίστη συναρμογή τους, η απώλεια της κάθετης διάστασης και η τροποποίηση της καθοδήγησης της κάτω γνάθου κατά την διάρκεια των έκκεντρων κινήσεων της είναι οι κύριες  αλλαγές που ορίζονται σαν δυσλειτουργικές διαταραχές της σύγκλεισης.</a:t>
            </a:r>
            <a:endParaRPr lang="el-GR" sz="2600" dirty="0"/>
          </a:p>
        </p:txBody>
      </p:sp>
      <p:sp>
        <p:nvSpPr>
          <p:cNvPr id="4" name="Title 1"/>
          <p:cNvSpPr>
            <a:spLocks noGrp="1"/>
          </p:cNvSpPr>
          <p:nvPr>
            <p:ph type="title"/>
          </p:nvPr>
        </p:nvSpPr>
        <p:spPr/>
        <p:txBody>
          <a:bodyPr anchor="t">
            <a:normAutofit/>
          </a:bodyPr>
          <a:lstStyle/>
          <a:p>
            <a:r>
              <a:rPr lang="el-GR" sz="3600" b="1" dirty="0" smtClean="0">
                <a:solidFill>
                  <a:schemeClr val="tx2"/>
                </a:solidFill>
              </a:rPr>
              <a:t>Δυσλειτουργικές διαταραχές σύγκλεισης</a:t>
            </a:r>
            <a:endParaRPr lang="el-GR" sz="3600" b="1" dirty="0">
              <a:solidFill>
                <a:schemeClr val="tx2"/>
              </a:solidFill>
            </a:endParaRPr>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5</a:t>
            </a:fld>
            <a:endParaRPr lang="el-GR" dirty="0"/>
          </a:p>
        </p:txBody>
      </p:sp>
    </p:spTree>
    <p:extLst>
      <p:ext uri="{BB962C8B-B14F-4D97-AF65-F5344CB8AC3E}">
        <p14:creationId xmlns:p14="http://schemas.microsoft.com/office/powerpoint/2010/main" val="367534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cene3d>
            <a:camera prst="orthographicFront"/>
            <a:lightRig rig="threePt" dir="t"/>
          </a:scene3d>
          <a:sp3d>
            <a:bevelT w="165100" prst="coolSlant"/>
          </a:sp3d>
        </p:spPr>
        <p:txBody>
          <a:bodyPr>
            <a:normAutofit fontScale="90000"/>
          </a:bodyPr>
          <a:lstStyle/>
          <a:p>
            <a:pPr>
              <a:defRPr/>
            </a:pPr>
            <a:r>
              <a:rPr lang="el-GR" sz="4000" b="1" dirty="0" smtClean="0">
                <a:solidFill>
                  <a:schemeClr val="tx2"/>
                </a:solidFill>
                <a:latin typeface="+mn-lt"/>
              </a:rPr>
              <a:t>Δυσλειτουργία σύγκλεισης</a:t>
            </a:r>
            <a:br>
              <a:rPr lang="el-GR" sz="4000" b="1" dirty="0" smtClean="0">
                <a:solidFill>
                  <a:schemeClr val="tx2"/>
                </a:solidFill>
                <a:latin typeface="+mn-lt"/>
              </a:rPr>
            </a:br>
            <a:r>
              <a:rPr lang="el-GR" sz="3600" dirty="0" smtClean="0">
                <a:solidFill>
                  <a:schemeClr val="tx2"/>
                </a:solidFill>
                <a:latin typeface="+mn-lt"/>
              </a:rPr>
              <a:t>Διαρθρωτικές αλλαγές  </a:t>
            </a:r>
            <a:endParaRPr lang="en-US" sz="3600" dirty="0">
              <a:solidFill>
                <a:schemeClr val="tx2"/>
              </a:solidFill>
              <a:effectLst/>
              <a:latin typeface="+mn-lt"/>
            </a:endParaRPr>
          </a:p>
        </p:txBody>
      </p:sp>
      <p:sp>
        <p:nvSpPr>
          <p:cNvPr id="92163" name="Rectangle 3"/>
          <p:cNvSpPr>
            <a:spLocks noGrp="1" noChangeArrowheads="1"/>
          </p:cNvSpPr>
          <p:nvPr>
            <p:ph idx="1"/>
          </p:nvPr>
        </p:nvSpPr>
        <p:spPr>
          <a:solidFill>
            <a:schemeClr val="bg1"/>
          </a:solidFill>
        </p:spPr>
        <p:txBody>
          <a:bodyPr anchor="ctr">
            <a:normAutofit/>
          </a:bodyPr>
          <a:lstStyle/>
          <a:p>
            <a:pPr>
              <a:spcBef>
                <a:spcPts val="0"/>
              </a:spcBef>
              <a:spcAft>
                <a:spcPts val="600"/>
              </a:spcAft>
              <a:buClr>
                <a:schemeClr val="tx2"/>
              </a:buClr>
              <a:buFont typeface="Courier New" panose="02070309020205020404" pitchFamily="49" charset="0"/>
              <a:buChar char="o"/>
            </a:pPr>
            <a:r>
              <a:rPr lang="el-GR" altLang="el-GR" sz="2400" dirty="0"/>
              <a:t>Απώλεια δοντιών (μερική ή ολική). </a:t>
            </a:r>
          </a:p>
          <a:p>
            <a:pPr>
              <a:spcBef>
                <a:spcPts val="0"/>
              </a:spcBef>
              <a:spcAft>
                <a:spcPts val="600"/>
              </a:spcAft>
              <a:buClr>
                <a:schemeClr val="tx2"/>
              </a:buClr>
              <a:buFont typeface="Courier New" panose="02070309020205020404" pitchFamily="49" charset="0"/>
              <a:buChar char="o"/>
            </a:pPr>
            <a:r>
              <a:rPr lang="el-GR" altLang="el-GR" sz="2400" dirty="0" smtClean="0"/>
              <a:t>Μη  σταθερή συγκλεισιακή σχέση πίσω δοντιών.</a:t>
            </a:r>
          </a:p>
          <a:p>
            <a:pPr marL="342000">
              <a:spcBef>
                <a:spcPts val="0"/>
              </a:spcBef>
              <a:spcAft>
                <a:spcPts val="600"/>
              </a:spcAft>
              <a:buClr>
                <a:schemeClr val="tx2"/>
              </a:buClr>
              <a:buFont typeface="Courier New" panose="02070309020205020404" pitchFamily="49" charset="0"/>
              <a:buChar char="o"/>
            </a:pPr>
            <a:r>
              <a:rPr lang="el-GR" altLang="el-GR" sz="2400" dirty="0" smtClean="0"/>
              <a:t>Πρόωρες επαφές που ευθύνονται για την ολίσθηση της κάτω γνάθου  τόσο σε οριζόντιο όσο και οβελιαίο επίπεδο.</a:t>
            </a:r>
          </a:p>
          <a:p>
            <a:pPr marL="216000">
              <a:spcBef>
                <a:spcPts val="0"/>
              </a:spcBef>
              <a:spcAft>
                <a:spcPts val="600"/>
              </a:spcAft>
              <a:buClr>
                <a:schemeClr val="tx2"/>
              </a:buClr>
              <a:buFont typeface="Courier New" panose="02070309020205020404" pitchFamily="49" charset="0"/>
              <a:buChar char="o"/>
            </a:pPr>
            <a:r>
              <a:rPr lang="el-GR" altLang="el-GR" sz="2400" dirty="0" smtClean="0"/>
              <a:t>Συγκλεισιακές παρεμβολές κατά τις πλαγιολισθήσεις.</a:t>
            </a:r>
          </a:p>
          <a:p>
            <a:pPr marL="216000">
              <a:spcBef>
                <a:spcPts val="0"/>
              </a:spcBef>
              <a:spcAft>
                <a:spcPts val="600"/>
              </a:spcAft>
              <a:buClr>
                <a:schemeClr val="tx2"/>
              </a:buClr>
              <a:buFont typeface="Courier New" panose="02070309020205020404" pitchFamily="49" charset="0"/>
              <a:buChar char="o"/>
            </a:pPr>
            <a:r>
              <a:rPr lang="el-GR" altLang="el-GR" sz="2400" dirty="0" smtClean="0"/>
              <a:t>Αλλαγές στη κάθετη διάσταση.</a:t>
            </a:r>
          </a:p>
          <a:p>
            <a:pPr marL="216000">
              <a:spcBef>
                <a:spcPts val="0"/>
              </a:spcBef>
              <a:spcAft>
                <a:spcPts val="600"/>
              </a:spcAft>
              <a:buClr>
                <a:schemeClr val="tx2"/>
              </a:buClr>
              <a:buFont typeface="Courier New" panose="02070309020205020404" pitchFamily="49" charset="0"/>
              <a:buChar char="o"/>
            </a:pPr>
            <a:r>
              <a:rPr lang="el-GR" altLang="el-GR" sz="2400" dirty="0" smtClean="0"/>
              <a:t>Αλλαγές του μασητικού επιπέδου.</a:t>
            </a:r>
          </a:p>
          <a:p>
            <a:pPr marL="216000">
              <a:spcBef>
                <a:spcPts val="0"/>
              </a:spcBef>
              <a:spcAft>
                <a:spcPts val="600"/>
              </a:spcAft>
              <a:buClr>
                <a:schemeClr val="tx2"/>
              </a:buClr>
              <a:buFont typeface="Courier New" panose="02070309020205020404" pitchFamily="49" charset="0"/>
              <a:buChar char="o"/>
            </a:pPr>
            <a:r>
              <a:rPr lang="el-GR" altLang="el-GR" sz="2400" dirty="0" smtClean="0"/>
              <a:t>Απώλεια  της πρόσθιας καθοδήγησης.</a:t>
            </a:r>
          </a:p>
          <a:p>
            <a:pPr marL="216000">
              <a:spcBef>
                <a:spcPts val="0"/>
              </a:spcBef>
              <a:spcAft>
                <a:spcPts val="600"/>
              </a:spcAft>
              <a:buClr>
                <a:schemeClr val="tx2"/>
              </a:buClr>
              <a:buFont typeface="Courier New" panose="02070309020205020404" pitchFamily="49" charset="0"/>
              <a:buChar char="o"/>
            </a:pPr>
            <a:r>
              <a:rPr lang="el-GR" altLang="el-GR" sz="2400" dirty="0" smtClean="0"/>
              <a:t>Παραλειτουργικές έξεις- αποτριβή.</a:t>
            </a:r>
          </a:p>
          <a:p>
            <a:pPr marL="216000">
              <a:spcBef>
                <a:spcPts val="0"/>
              </a:spcBef>
              <a:spcAft>
                <a:spcPts val="600"/>
              </a:spcAft>
              <a:buClr>
                <a:schemeClr val="tx2"/>
              </a:buClr>
              <a:buFont typeface="Courier New" panose="02070309020205020404" pitchFamily="49" charset="0"/>
              <a:buChar char="o"/>
            </a:pPr>
            <a:r>
              <a:rPr lang="el-GR" altLang="el-GR" sz="2400" dirty="0" smtClean="0"/>
              <a:t> Αισθητικές </a:t>
            </a:r>
            <a:r>
              <a:rPr lang="en-GB" altLang="el-GR" sz="2400" dirty="0" smtClean="0"/>
              <a:t> </a:t>
            </a:r>
            <a:r>
              <a:rPr lang="el-GR" altLang="el-GR" sz="2400" dirty="0" smtClean="0"/>
              <a:t>βλάβες.</a:t>
            </a:r>
            <a:endParaRPr lang="en-US" altLang="el-GR" sz="2400" dirty="0" smtClean="0"/>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6</a:t>
            </a:fld>
            <a:endParaRPr lang="el-GR" dirty="0"/>
          </a:p>
        </p:txBody>
      </p:sp>
    </p:spTree>
    <p:extLst>
      <p:ext uri="{BB962C8B-B14F-4D97-AF65-F5344CB8AC3E}">
        <p14:creationId xmlns:p14="http://schemas.microsoft.com/office/powerpoint/2010/main" val="2569158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0"/>
            <a:ext cx="8229600" cy="1143000"/>
          </a:xfrm>
          <a:scene3d>
            <a:camera prst="orthographicFront"/>
            <a:lightRig rig="threePt" dir="t"/>
          </a:scene3d>
          <a:sp3d>
            <a:bevelT w="165100" prst="coolSlant"/>
          </a:sp3d>
        </p:spPr>
        <p:txBody>
          <a:bodyPr anchor="t">
            <a:normAutofit fontScale="90000"/>
          </a:bodyPr>
          <a:lstStyle/>
          <a:p>
            <a:pPr>
              <a:defRPr/>
            </a:pPr>
            <a:r>
              <a:rPr lang="el-GR" sz="4000" b="1" dirty="0" smtClean="0">
                <a:solidFill>
                  <a:schemeClr val="tx2"/>
                </a:solidFill>
                <a:latin typeface="+mn-lt"/>
              </a:rPr>
              <a:t>Δυσλειτουργία σύγκλεισης</a:t>
            </a:r>
            <a:br>
              <a:rPr lang="el-GR" sz="4000" b="1" dirty="0" smtClean="0">
                <a:solidFill>
                  <a:schemeClr val="tx2"/>
                </a:solidFill>
                <a:latin typeface="+mn-lt"/>
              </a:rPr>
            </a:br>
            <a:r>
              <a:rPr lang="el-GR" altLang="el-GR" sz="3600" dirty="0">
                <a:solidFill>
                  <a:schemeClr val="tx2"/>
                </a:solidFill>
                <a:latin typeface="+mn-lt"/>
              </a:rPr>
              <a:t>Πρόωρες επαφές</a:t>
            </a:r>
            <a:r>
              <a:rPr lang="el-GR" sz="3600" dirty="0" smtClean="0">
                <a:solidFill>
                  <a:schemeClr val="tx2"/>
                </a:solidFill>
                <a:latin typeface="+mn-lt"/>
              </a:rPr>
              <a:t>  </a:t>
            </a:r>
            <a:endParaRPr lang="en-US" sz="3600" dirty="0">
              <a:solidFill>
                <a:schemeClr val="tx2"/>
              </a:solidFill>
              <a:effectLst/>
              <a:latin typeface="+mn-lt"/>
            </a:endParaRPr>
          </a:p>
        </p:txBody>
      </p:sp>
      <p:sp>
        <p:nvSpPr>
          <p:cNvPr id="4" name="Content Placeholder 3"/>
          <p:cNvSpPr>
            <a:spLocks noGrp="1"/>
          </p:cNvSpPr>
          <p:nvPr>
            <p:ph idx="1"/>
          </p:nvPr>
        </p:nvSpPr>
        <p:spPr>
          <a:xfrm>
            <a:off x="457200" y="1412776"/>
            <a:ext cx="8229600" cy="4713387"/>
          </a:xfrm>
        </p:spPr>
        <p:txBody>
          <a:bodyPr anchor="t">
            <a:normAutofit/>
          </a:bodyPr>
          <a:lstStyle/>
          <a:p>
            <a:pPr>
              <a:spcBef>
                <a:spcPts val="600"/>
              </a:spcBef>
              <a:spcAft>
                <a:spcPts val="600"/>
              </a:spcAft>
            </a:pPr>
            <a:r>
              <a:rPr lang="el-GR" sz="2200" b="1" dirty="0" smtClean="0">
                <a:solidFill>
                  <a:schemeClr val="tx2"/>
                </a:solidFill>
              </a:rPr>
              <a:t>Κεντρικές </a:t>
            </a:r>
            <a:r>
              <a:rPr lang="el-GR" sz="2200" b="1" dirty="0">
                <a:solidFill>
                  <a:schemeClr val="tx2"/>
                </a:solidFill>
              </a:rPr>
              <a:t>παρεμβολές ή πρόωρες </a:t>
            </a:r>
            <a:r>
              <a:rPr lang="el-GR" sz="2200" b="1" dirty="0" smtClean="0">
                <a:solidFill>
                  <a:schemeClr val="tx2"/>
                </a:solidFill>
              </a:rPr>
              <a:t>επαφές:</a:t>
            </a:r>
            <a:r>
              <a:rPr lang="el-GR" sz="2200" b="1" dirty="0" smtClean="0"/>
              <a:t> </a:t>
            </a:r>
            <a:r>
              <a:rPr lang="el-GR" altLang="el-GR" sz="2200" dirty="0" smtClean="0"/>
              <a:t>Οι </a:t>
            </a:r>
            <a:r>
              <a:rPr lang="el-GR" altLang="el-GR" sz="2200" dirty="0"/>
              <a:t>οδοντικές επαφές που </a:t>
            </a:r>
            <a:r>
              <a:rPr lang="el-GR" altLang="el-GR" sz="2200" dirty="0" smtClean="0"/>
              <a:t>παρεμποδίζουν</a:t>
            </a:r>
            <a:r>
              <a:rPr lang="en-GB" altLang="el-GR" sz="2200" dirty="0" smtClean="0"/>
              <a:t> </a:t>
            </a:r>
            <a:r>
              <a:rPr lang="el-GR" altLang="el-GR" sz="2200" dirty="0" smtClean="0"/>
              <a:t>την </a:t>
            </a:r>
            <a:r>
              <a:rPr lang="el-GR" altLang="el-GR" sz="2200" dirty="0"/>
              <a:t>επίτευξη μέγιστης </a:t>
            </a:r>
            <a:r>
              <a:rPr lang="el-GR" altLang="el-GR" sz="2200" dirty="0" smtClean="0"/>
              <a:t>συναρμογής</a:t>
            </a:r>
            <a:r>
              <a:rPr lang="en-GB" altLang="el-GR" sz="2200" dirty="0" smtClean="0"/>
              <a:t> </a:t>
            </a:r>
            <a:r>
              <a:rPr lang="el-GR" altLang="el-GR" sz="2200" dirty="0" smtClean="0"/>
              <a:t>ταυτόχρονα </a:t>
            </a:r>
            <a:r>
              <a:rPr lang="el-GR" altLang="el-GR" sz="2200" dirty="0"/>
              <a:t>με την επίτευξη κεντρικής </a:t>
            </a:r>
            <a:r>
              <a:rPr lang="el-GR" altLang="el-GR" sz="2200" dirty="0" smtClean="0"/>
              <a:t>σχέσης</a:t>
            </a:r>
            <a:r>
              <a:rPr lang="el-GR" altLang="el-GR" sz="2200" dirty="0"/>
              <a:t> </a:t>
            </a:r>
            <a:r>
              <a:rPr lang="el-GR" altLang="el-GR" sz="2200" dirty="0" smtClean="0"/>
              <a:t>(ΚΣ) (</a:t>
            </a:r>
            <a:r>
              <a:rPr lang="el-GR" sz="2200" dirty="0" smtClean="0"/>
              <a:t>από </a:t>
            </a:r>
            <a:r>
              <a:rPr lang="el-GR" sz="2200" dirty="0"/>
              <a:t>την πρώτη επαφή δοντιού από την κεντρική σχέση έως την μέγιστη </a:t>
            </a:r>
            <a:r>
              <a:rPr lang="el-GR" sz="2200" dirty="0" smtClean="0"/>
              <a:t>συγγόμφωση).</a:t>
            </a:r>
          </a:p>
          <a:p>
            <a:pPr>
              <a:spcBef>
                <a:spcPts val="600"/>
              </a:spcBef>
              <a:spcAft>
                <a:spcPts val="600"/>
              </a:spcAft>
            </a:pPr>
            <a:r>
              <a:rPr lang="el-GR" altLang="el-GR" sz="2200" dirty="0" smtClean="0"/>
              <a:t>Η </a:t>
            </a:r>
            <a:r>
              <a:rPr lang="el-GR" altLang="el-GR" sz="2200" dirty="0"/>
              <a:t>πρόωρη επαφή αξιολογείται σαν τραυματογόνος όταν δημιουργείται μια αξιόλογη ολίσθηση (γλίστρημα) της </a:t>
            </a:r>
            <a:r>
              <a:rPr lang="el-GR" altLang="el-GR" sz="2200" dirty="0" smtClean="0"/>
              <a:t>κάτω </a:t>
            </a:r>
            <a:r>
              <a:rPr lang="el-GR" altLang="el-GR" sz="2200" dirty="0"/>
              <a:t>γνάθου από την κεντρική σχέση σε θέσης μέγιστης συναρμογής. Για να αξιολογηθεί  μια πρόωρη επαφή σαν </a:t>
            </a:r>
            <a:r>
              <a:rPr lang="el-GR" altLang="el-GR" sz="2200" dirty="0" smtClean="0"/>
              <a:t>τραυματογόνο</a:t>
            </a:r>
            <a:r>
              <a:rPr lang="el-GR" altLang="el-GR" sz="2200" dirty="0"/>
              <a:t>ς</a:t>
            </a:r>
            <a:r>
              <a:rPr lang="el-GR" altLang="el-GR" sz="2200" dirty="0" smtClean="0"/>
              <a:t> </a:t>
            </a:r>
            <a:r>
              <a:rPr lang="el-GR" altLang="el-GR" sz="2200" dirty="0"/>
              <a:t>, η ολίσθηση αυτή είτε προς τα πλάγια ή μπροστά πρέπει να είναι μεγαλύτερη  από </a:t>
            </a:r>
            <a:r>
              <a:rPr lang="el-GR" altLang="el-GR" sz="2200" dirty="0" smtClean="0"/>
              <a:t>1</a:t>
            </a:r>
            <a:r>
              <a:rPr lang="en-GB" altLang="el-GR" sz="2200" dirty="0" smtClean="0"/>
              <a:t>mm</a:t>
            </a:r>
            <a:r>
              <a:rPr lang="el-GR" altLang="el-GR" sz="2200" dirty="0" smtClean="0"/>
              <a:t>.</a:t>
            </a:r>
            <a:endParaRPr lang="el-GR" sz="2200" dirty="0"/>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7</a:t>
            </a:fld>
            <a:endParaRPr lang="el-GR" dirty="0"/>
          </a:p>
        </p:txBody>
      </p:sp>
    </p:spTree>
    <p:extLst>
      <p:ext uri="{BB962C8B-B14F-4D97-AF65-F5344CB8AC3E}">
        <p14:creationId xmlns:p14="http://schemas.microsoft.com/office/powerpoint/2010/main" val="3274913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1939430"/>
              </p:ext>
            </p:extLst>
          </p:nvPr>
        </p:nvGraphicFramePr>
        <p:xfrm>
          <a:off x="457200" y="135130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2"/>
          <p:cNvSpPr>
            <a:spLocks noGrp="1" noChangeArrowheads="1"/>
          </p:cNvSpPr>
          <p:nvPr>
            <p:ph type="title"/>
          </p:nvPr>
        </p:nvSpPr>
        <p:spPr>
          <a:xfrm>
            <a:off x="457200" y="0"/>
            <a:ext cx="8229600" cy="1143000"/>
          </a:xfrm>
          <a:scene3d>
            <a:camera prst="orthographicFront"/>
            <a:lightRig rig="threePt" dir="t"/>
          </a:scene3d>
          <a:sp3d>
            <a:bevelT w="165100" prst="coolSlant"/>
          </a:sp3d>
        </p:spPr>
        <p:txBody>
          <a:bodyPr anchor="t">
            <a:normAutofit/>
          </a:bodyPr>
          <a:lstStyle/>
          <a:p>
            <a:pPr>
              <a:defRPr/>
            </a:pPr>
            <a:r>
              <a:rPr lang="el-GR" sz="3200" b="1" dirty="0">
                <a:solidFill>
                  <a:schemeClr val="tx2"/>
                </a:solidFill>
              </a:rPr>
              <a:t>Δυσλειτουργικές διαταραχές σύγκλεισης</a:t>
            </a:r>
            <a:r>
              <a:rPr lang="el-GR" sz="3200" b="1" dirty="0" smtClean="0">
                <a:solidFill>
                  <a:schemeClr val="tx2"/>
                </a:solidFill>
              </a:rPr>
              <a:t/>
            </a:r>
            <a:br>
              <a:rPr lang="el-GR" sz="3200" b="1" dirty="0" smtClean="0">
                <a:solidFill>
                  <a:schemeClr val="tx2"/>
                </a:solidFill>
              </a:rPr>
            </a:br>
            <a:r>
              <a:rPr lang="el-GR" sz="3200" dirty="0">
                <a:solidFill>
                  <a:schemeClr val="tx2"/>
                </a:solidFill>
              </a:rPr>
              <a:t>Σ</a:t>
            </a:r>
            <a:r>
              <a:rPr lang="el-GR" sz="3200" dirty="0" smtClean="0">
                <a:solidFill>
                  <a:schemeClr val="tx2"/>
                </a:solidFill>
              </a:rPr>
              <a:t>υγκλεισιακές παρεμβολές στη τάξη Ι </a:t>
            </a:r>
            <a:endParaRPr lang="en-US" sz="3200" dirty="0">
              <a:solidFill>
                <a:schemeClr val="tx2"/>
              </a:solidFill>
              <a:effectLst/>
            </a:endParaRPr>
          </a:p>
        </p:txBody>
      </p:sp>
      <p:sp>
        <p:nvSpPr>
          <p:cNvPr id="27" name="TextBox 26"/>
          <p:cNvSpPr txBox="1"/>
          <p:nvPr/>
        </p:nvSpPr>
        <p:spPr>
          <a:xfrm>
            <a:off x="104375" y="5589240"/>
            <a:ext cx="9064276" cy="815608"/>
          </a:xfrm>
          <a:prstGeom prst="rect">
            <a:avLst/>
          </a:prstGeom>
          <a:noFill/>
        </p:spPr>
        <p:txBody>
          <a:bodyPr wrap="none" rtlCol="0">
            <a:spAutoFit/>
          </a:bodyPr>
          <a:lstStyle/>
          <a:p>
            <a:pPr>
              <a:spcAft>
                <a:spcPts val="600"/>
              </a:spcAft>
            </a:pPr>
            <a:r>
              <a:rPr lang="el-GR" sz="2200" b="1" dirty="0" smtClean="0">
                <a:solidFill>
                  <a:schemeClr val="tx2"/>
                </a:solidFill>
              </a:rPr>
              <a:t>Συγκλεισιακές παρεμβολές </a:t>
            </a:r>
            <a:r>
              <a:rPr lang="el-GR" sz="2000" dirty="0" smtClean="0"/>
              <a:t>ορίζονται ως η πρώτη επαφή των </a:t>
            </a:r>
            <a:r>
              <a:rPr lang="el-GR" sz="2000" dirty="0"/>
              <a:t>οπισθίων </a:t>
            </a:r>
            <a:r>
              <a:rPr lang="el-GR" sz="2000" dirty="0" smtClean="0"/>
              <a:t>φυμάτων</a:t>
            </a:r>
          </a:p>
          <a:p>
            <a:pPr>
              <a:spcAft>
                <a:spcPts val="600"/>
              </a:spcAft>
            </a:pPr>
            <a:r>
              <a:rPr lang="el-GR" sz="2000" dirty="0" smtClean="0"/>
              <a:t>που επεμβαίνουν στο κανονικό κλείσιμο ή στις έκκεντρες κινήσεις της κάτω γνάθου</a:t>
            </a:r>
            <a:endParaRPr lang="el-GR" sz="2000" dirty="0"/>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8</a:t>
            </a:fld>
            <a:endParaRPr lang="el-GR" dirty="0"/>
          </a:p>
        </p:txBody>
      </p:sp>
      <p:sp>
        <p:nvSpPr>
          <p:cNvPr id="3" name="Ορθογώνιο 2"/>
          <p:cNvSpPr/>
          <p:nvPr/>
        </p:nvSpPr>
        <p:spPr>
          <a:xfrm>
            <a:off x="104375" y="6581000"/>
            <a:ext cx="4572000" cy="276999"/>
          </a:xfrm>
          <a:prstGeom prst="rect">
            <a:avLst/>
          </a:prstGeom>
        </p:spPr>
        <p:txBody>
          <a:bodyPr>
            <a:spAutoFit/>
          </a:bodyPr>
          <a:lstStyle/>
          <a:p>
            <a:r>
              <a:rPr lang="en-GB" sz="1200" i="1" dirty="0" smtClean="0">
                <a:latin typeface="Calibri"/>
              </a:rPr>
              <a:t>©</a:t>
            </a:r>
            <a:r>
              <a:rPr lang="en-GB" sz="1200" i="1" dirty="0" smtClean="0"/>
              <a:t>Gross </a:t>
            </a:r>
            <a:r>
              <a:rPr lang="en-GB" sz="1200" i="1" dirty="0"/>
              <a:t>M. The science and art of occlusion and oral rehabilitation</a:t>
            </a:r>
            <a:endParaRPr lang="el-GR" sz="1200" i="1" dirty="0"/>
          </a:p>
        </p:txBody>
      </p:sp>
    </p:spTree>
    <p:extLst>
      <p:ext uri="{BB962C8B-B14F-4D97-AF65-F5344CB8AC3E}">
        <p14:creationId xmlns:p14="http://schemas.microsoft.com/office/powerpoint/2010/main" val="88094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Grp="1" noRot="1" noChangeArrowheads="1"/>
          </p:cNvSpPr>
          <p:nvPr>
            <p:ph type="title"/>
          </p:nvPr>
        </p:nvSpPr>
        <p:spPr/>
        <p:txBody>
          <a:bodyPr anchor="t">
            <a:normAutofit/>
          </a:bodyPr>
          <a:lstStyle/>
          <a:p>
            <a:pPr eaLnBrk="1" hangingPunct="1">
              <a:defRPr/>
            </a:pPr>
            <a:r>
              <a:rPr lang="el-GR" sz="3200" b="1" dirty="0" smtClean="0">
                <a:solidFill>
                  <a:schemeClr val="tx2"/>
                </a:solidFill>
                <a:effectLst/>
              </a:rPr>
              <a:t>Κεντρική σχέση γνάθων</a:t>
            </a:r>
            <a:br>
              <a:rPr lang="el-GR" sz="3200" b="1" dirty="0" smtClean="0">
                <a:solidFill>
                  <a:schemeClr val="tx2"/>
                </a:solidFill>
                <a:effectLst/>
              </a:rPr>
            </a:br>
            <a:r>
              <a:rPr lang="el-GR" sz="3200" b="1" dirty="0" smtClean="0">
                <a:solidFill>
                  <a:schemeClr val="tx2"/>
                </a:solidFill>
                <a:effectLst/>
              </a:rPr>
              <a:t>πρόωρες επαφές – ολίσθηση της κάτω γνάθου</a:t>
            </a:r>
            <a:endParaRPr lang="en-US" sz="3200" b="1" dirty="0" smtClean="0">
              <a:solidFill>
                <a:schemeClr val="tx2"/>
              </a:solidFill>
              <a:effectLst/>
            </a:endParaRPr>
          </a:p>
        </p:txBody>
      </p:sp>
      <p:sp>
        <p:nvSpPr>
          <p:cNvPr id="93189" name="TextBox 7"/>
          <p:cNvSpPr txBox="1">
            <a:spLocks noChangeArrowheads="1"/>
          </p:cNvSpPr>
          <p:nvPr/>
        </p:nvSpPr>
        <p:spPr bwMode="auto">
          <a:xfrm>
            <a:off x="1187624" y="4161274"/>
            <a:ext cx="28450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pPr algn="ctr" eaLnBrk="1" hangingPunct="1"/>
            <a:r>
              <a:rPr lang="el-GR" altLang="el-GR" sz="2000" dirty="0" smtClean="0">
                <a:latin typeface="+mn-lt"/>
              </a:rPr>
              <a:t>Πρώτη </a:t>
            </a:r>
            <a:r>
              <a:rPr lang="el-GR" altLang="el-GR" sz="2000" dirty="0">
                <a:latin typeface="+mn-lt"/>
              </a:rPr>
              <a:t>οδοντική επαφή </a:t>
            </a:r>
            <a:endParaRPr lang="el-GR" altLang="el-GR" sz="2000" dirty="0" smtClean="0">
              <a:latin typeface="+mn-lt"/>
            </a:endParaRPr>
          </a:p>
          <a:p>
            <a:pPr algn="ctr" eaLnBrk="1" hangingPunct="1"/>
            <a:r>
              <a:rPr lang="el-GR" altLang="el-GR" sz="2000" dirty="0" smtClean="0">
                <a:latin typeface="+mn-lt"/>
              </a:rPr>
              <a:t>σε </a:t>
            </a:r>
            <a:r>
              <a:rPr lang="el-GR" altLang="el-GR" sz="2000" dirty="0">
                <a:latin typeface="+mn-lt"/>
              </a:rPr>
              <a:t>ΚΣ </a:t>
            </a:r>
          </a:p>
        </p:txBody>
      </p:sp>
      <p:sp>
        <p:nvSpPr>
          <p:cNvPr id="93190" name="TextBox 8"/>
          <p:cNvSpPr txBox="1">
            <a:spLocks noChangeArrowheads="1"/>
          </p:cNvSpPr>
          <p:nvPr/>
        </p:nvSpPr>
        <p:spPr bwMode="auto">
          <a:xfrm>
            <a:off x="4991770" y="4149080"/>
            <a:ext cx="27249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pPr algn="ctr" eaLnBrk="1" hangingPunct="1"/>
            <a:r>
              <a:rPr lang="el-GR" altLang="el-GR" sz="2000" dirty="0" smtClean="0">
                <a:latin typeface="+mn-lt"/>
              </a:rPr>
              <a:t> </a:t>
            </a:r>
            <a:r>
              <a:rPr lang="el-GR" altLang="el-GR" sz="2000" dirty="0">
                <a:latin typeface="+mn-lt"/>
              </a:rPr>
              <a:t>Ολίσθηση </a:t>
            </a:r>
            <a:endParaRPr lang="el-GR" altLang="el-GR" sz="2000" dirty="0" smtClean="0">
              <a:latin typeface="+mn-lt"/>
            </a:endParaRPr>
          </a:p>
          <a:p>
            <a:pPr algn="ctr" eaLnBrk="1" hangingPunct="1"/>
            <a:r>
              <a:rPr lang="el-GR" altLang="el-GR" sz="2000" dirty="0" smtClean="0">
                <a:latin typeface="+mn-lt"/>
              </a:rPr>
              <a:t>της </a:t>
            </a:r>
            <a:r>
              <a:rPr lang="el-GR" altLang="el-GR" sz="2000" dirty="0">
                <a:latin typeface="+mn-lt"/>
              </a:rPr>
              <a:t>κάτω </a:t>
            </a:r>
            <a:r>
              <a:rPr lang="el-GR" altLang="el-GR" sz="2000" dirty="0" smtClean="0">
                <a:latin typeface="+mn-lt"/>
              </a:rPr>
              <a:t>γνάθου σε ΜΣ</a:t>
            </a:r>
            <a:endParaRPr lang="el-GR" altLang="el-GR" sz="2000" dirty="0">
              <a:latin typeface="+mn-lt"/>
            </a:endParaRPr>
          </a:p>
        </p:txBody>
      </p:sp>
      <p:pic>
        <p:nvPicPr>
          <p:cNvPr id="41" name="Picture 3"/>
          <p:cNvPicPr>
            <a:picLocks noGrp="1" noChangeAspect="1" noChangeArrowheads="1"/>
          </p:cNvPicPr>
          <p:nvPr>
            <p:ph sz="half" idx="1"/>
          </p:nvPr>
        </p:nvPicPr>
        <p:blipFill>
          <a:blip r:embed="rId3">
            <a:graysc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87624" y="1916832"/>
            <a:ext cx="2799675" cy="22320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3" name="Picture 2"/>
          <p:cNvPicPr>
            <a:picLocks noGrp="1" noChangeAspect="1" noChangeArrowheads="1"/>
          </p:cNvPicPr>
          <p:nvPr>
            <p:ph sz="half" idx="2"/>
          </p:nvPr>
        </p:nvPicPr>
        <p:blipFill rotWithShape="1">
          <a:blip r:embed="rId5">
            <a:graysc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723"/>
          <a:stretch/>
        </p:blipFill>
        <p:spPr bwMode="auto">
          <a:xfrm>
            <a:off x="4896352" y="1945446"/>
            <a:ext cx="2880610" cy="22320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3191" name="Up Arrow 93190"/>
          <p:cNvSpPr/>
          <p:nvPr/>
        </p:nvSpPr>
        <p:spPr>
          <a:xfrm rot="5400000">
            <a:off x="7362344" y="3303000"/>
            <a:ext cx="180000" cy="4320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sp>
        <p:nvSpPr>
          <p:cNvPr id="93192" name="Oval 93191"/>
          <p:cNvSpPr/>
          <p:nvPr/>
        </p:nvSpPr>
        <p:spPr>
          <a:xfrm rot="780000">
            <a:off x="2627323" y="2928993"/>
            <a:ext cx="108000" cy="180000"/>
          </a:xfrm>
          <a:prstGeom prst="ellipse">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dirty="0"/>
          </a:p>
        </p:txBody>
      </p:sp>
      <p:sp>
        <p:nvSpPr>
          <p:cNvPr id="93194" name="Freeform 93193"/>
          <p:cNvSpPr/>
          <p:nvPr/>
        </p:nvSpPr>
        <p:spPr>
          <a:xfrm>
            <a:off x="3335628" y="3090930"/>
            <a:ext cx="115910" cy="12878"/>
          </a:xfrm>
          <a:custGeom>
            <a:avLst/>
            <a:gdLst>
              <a:gd name="connsiteX0" fmla="*/ 115910 w 115910"/>
              <a:gd name="connsiteY0" fmla="*/ 0 h 12878"/>
              <a:gd name="connsiteX1" fmla="*/ 0 w 115910"/>
              <a:gd name="connsiteY1" fmla="*/ 12878 h 12878"/>
              <a:gd name="connsiteX2" fmla="*/ 0 w 115910"/>
              <a:gd name="connsiteY2" fmla="*/ 12878 h 12878"/>
            </a:gdLst>
            <a:ahLst/>
            <a:cxnLst>
              <a:cxn ang="0">
                <a:pos x="connsiteX0" y="connsiteY0"/>
              </a:cxn>
              <a:cxn ang="0">
                <a:pos x="connsiteX1" y="connsiteY1"/>
              </a:cxn>
              <a:cxn ang="0">
                <a:pos x="connsiteX2" y="connsiteY2"/>
              </a:cxn>
            </a:cxnLst>
            <a:rect l="l" t="t" r="r" b="b"/>
            <a:pathLst>
              <a:path w="115910" h="12878">
                <a:moveTo>
                  <a:pt x="115910" y="0"/>
                </a:moveTo>
                <a:lnTo>
                  <a:pt x="0" y="12878"/>
                </a:lnTo>
                <a:lnTo>
                  <a:pt x="0" y="12878"/>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3196" name="TextBox 93195"/>
          <p:cNvSpPr txBox="1"/>
          <p:nvPr/>
        </p:nvSpPr>
        <p:spPr>
          <a:xfrm>
            <a:off x="179513" y="5013176"/>
            <a:ext cx="8712968" cy="1323439"/>
          </a:xfrm>
          <a:prstGeom prst="rect">
            <a:avLst/>
          </a:prstGeom>
          <a:noFill/>
        </p:spPr>
        <p:txBody>
          <a:bodyPr wrap="square" rtlCol="0">
            <a:spAutoFit/>
          </a:bodyPr>
          <a:lstStyle/>
          <a:p>
            <a:pPr>
              <a:spcBef>
                <a:spcPts val="600"/>
              </a:spcBef>
              <a:spcAft>
                <a:spcPts val="600"/>
              </a:spcAft>
            </a:pPr>
            <a:r>
              <a:rPr lang="el-GR" altLang="el-GR" sz="2000" dirty="0"/>
              <a:t>Αν κατά τη στιγμή της σύγκλεισης των δοντιών, </a:t>
            </a:r>
            <a:r>
              <a:rPr lang="el-GR" altLang="el-GR" sz="2000" dirty="0" smtClean="0"/>
              <a:t>παρεμβληθεί </a:t>
            </a:r>
            <a:r>
              <a:rPr lang="el-GR" altLang="el-GR" sz="2000" dirty="0"/>
              <a:t>μια πρώτη επαφή ενός </a:t>
            </a:r>
            <a:r>
              <a:rPr lang="el-GR" altLang="el-GR" sz="2000" dirty="0" smtClean="0"/>
              <a:t>πίσω </a:t>
            </a:r>
            <a:r>
              <a:rPr lang="el-GR" altLang="el-GR" sz="2000" dirty="0"/>
              <a:t>δοντιού, </a:t>
            </a:r>
            <a:r>
              <a:rPr lang="el-GR" altLang="el-GR" sz="2000" dirty="0" smtClean="0"/>
              <a:t>τότε </a:t>
            </a:r>
            <a:r>
              <a:rPr lang="el-GR" altLang="el-GR" sz="2000" dirty="0"/>
              <a:t>η κάτω γνάθος παρεκκλίνει από το τόξο της </a:t>
            </a:r>
            <a:r>
              <a:rPr lang="el-GR" altLang="el-GR" sz="2000" dirty="0" smtClean="0"/>
              <a:t>ΚΣ και </a:t>
            </a:r>
            <a:r>
              <a:rPr lang="el-GR" altLang="el-GR" sz="2000" dirty="0"/>
              <a:t>η σύγκλειση σε μεγίστη </a:t>
            </a:r>
            <a:r>
              <a:rPr lang="el-GR" altLang="el-GR" sz="2000" dirty="0" smtClean="0"/>
              <a:t>συναρμογή (ΜΣ) γίνεται </a:t>
            </a:r>
            <a:r>
              <a:rPr lang="el-GR" altLang="el-GR" sz="2000" dirty="0"/>
              <a:t>σε μια έκκεντρη </a:t>
            </a:r>
            <a:r>
              <a:rPr lang="el-GR" altLang="el-GR" sz="2000" dirty="0" smtClean="0"/>
              <a:t>θέση με ολίσθηση της κάτω γνάθου προς </a:t>
            </a:r>
            <a:r>
              <a:rPr lang="el-GR" altLang="el-GR" sz="2000" dirty="0"/>
              <a:t>τα πλάγια ή και </a:t>
            </a:r>
            <a:r>
              <a:rPr lang="el-GR" altLang="el-GR" sz="2000" dirty="0" smtClean="0"/>
              <a:t>εμπρός (οριζόντιο και </a:t>
            </a:r>
            <a:r>
              <a:rPr lang="el-GR" altLang="el-GR" sz="2000" dirty="0"/>
              <a:t>κάθετο επίπεδο).</a:t>
            </a:r>
            <a:endParaRPr lang="el-GR" sz="2000" dirty="0"/>
          </a:p>
        </p:txBody>
      </p:sp>
      <p:sp>
        <p:nvSpPr>
          <p:cNvPr id="2" name="Θέση αριθμού διαφάνειας 1"/>
          <p:cNvSpPr>
            <a:spLocks noGrp="1"/>
          </p:cNvSpPr>
          <p:nvPr>
            <p:ph type="sldNum" sz="quarter" idx="12"/>
          </p:nvPr>
        </p:nvSpPr>
        <p:spPr/>
        <p:txBody>
          <a:bodyPr/>
          <a:lstStyle/>
          <a:p>
            <a:fld id="{2D3725BA-96B7-4BCF-AE1E-817DCEA1C143}" type="slidenum">
              <a:rPr lang="el-GR" smtClean="0"/>
              <a:t>9</a:t>
            </a:fld>
            <a:endParaRPr lang="el-GR" dirty="0"/>
          </a:p>
        </p:txBody>
      </p:sp>
    </p:spTree>
    <p:extLst>
      <p:ext uri="{BB962C8B-B14F-4D97-AF65-F5344CB8AC3E}">
        <p14:creationId xmlns:p14="http://schemas.microsoft.com/office/powerpoint/2010/main" val="1867902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1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1603</Words>
  <Application>Microsoft Office PowerPoint</Application>
  <PresentationFormat>Προβολή στην οθόνη (4:3)</PresentationFormat>
  <Paragraphs>206</Paragraphs>
  <Slides>27</Slides>
  <Notes>26</Notes>
  <HiddenSlides>0</HiddenSlides>
  <MMClips>0</MMClips>
  <ScaleCrop>false</ScaleCrop>
  <HeadingPairs>
    <vt:vector size="4" baseType="variant">
      <vt:variant>
        <vt:lpstr>Θέμα</vt:lpstr>
      </vt:variant>
      <vt:variant>
        <vt:i4>3</vt:i4>
      </vt:variant>
      <vt:variant>
        <vt:lpstr>Τίτλοι διαφανειών</vt:lpstr>
      </vt:variant>
      <vt:variant>
        <vt:i4>27</vt:i4>
      </vt:variant>
    </vt:vector>
  </HeadingPairs>
  <TitlesOfParts>
    <vt:vector size="30" baseType="lpstr">
      <vt:lpstr>Office Theme</vt:lpstr>
      <vt:lpstr>template</vt:lpstr>
      <vt:lpstr>OC_template_updated</vt:lpstr>
      <vt:lpstr>Αποκατάσταση Δυσλειτουργιών Σύγκλεισης</vt:lpstr>
      <vt:lpstr>Δυσλειτουργικές διαταραχές σύγκλεισης</vt:lpstr>
      <vt:lpstr>Παθογόνος ή τραυματογόνος σύγκλειση</vt:lpstr>
      <vt:lpstr>Δυσλειτουργικές διαταραχές σύγκλεισης</vt:lpstr>
      <vt:lpstr>Δυσλειτουργικές διαταραχές σύγκλεισης</vt:lpstr>
      <vt:lpstr>Δυσλειτουργία σύγκλεισης Διαρθρωτικές αλλαγές  </vt:lpstr>
      <vt:lpstr>Δυσλειτουργία σύγκλεισης Πρόωρες επαφές  </vt:lpstr>
      <vt:lpstr>Δυσλειτουργικές διαταραχές σύγκλεισης Συγκλεισιακές παρεμβολές στη τάξη Ι </vt:lpstr>
      <vt:lpstr>Κεντρική σχέση γνάθων πρόωρες επαφές – ολίσθηση της κάτω γνάθου</vt:lpstr>
      <vt:lpstr>Δυσλειτουργικές διαταραχές σύγκλεισης παρεμβολές  </vt:lpstr>
      <vt:lpstr>Δυσλειτουργικές διαταραχές σύγκλεισης παρεμβολές  </vt:lpstr>
      <vt:lpstr>Δυσλειτουργικές διαταραχές σύγκλεισης παρεμβολές  </vt:lpstr>
      <vt:lpstr>Δυσλειτουργικές διαταραχές σύγκλεισης παρεμβολές  </vt:lpstr>
      <vt:lpstr>Δυσλειτουργικές διαταραχές σύγκλεισης Αλλαγές του μασητικού επιπέδου</vt:lpstr>
      <vt:lpstr> Δυσλειτουργικές διαταραχές σύγκλεισης  Απώλεια οπίσθιας συγκλεισιακής σταθερότητας και ΚΔ</vt:lpstr>
      <vt:lpstr>Αποκατάσταση δυσλειτουργιών σύγκλεισης βασικές αρχές</vt:lpstr>
      <vt:lpstr>Κατανόηση της λειτουργίας και δυσλειτουργίας του ΣΓΣ για τον οδοντοτεχνίτη σημαίνει:</vt:lpstr>
      <vt:lpstr>Αποκατάσταση δυσλειτουργιών σύγκλεισης διδακτικές ενότητες 1/3</vt:lpstr>
      <vt:lpstr>Αποκατάσταση δυσλειτουργιών σύγκλεισης διδακτικές ενότητες 2/3</vt:lpstr>
      <vt:lpstr>Αποκατάσταση δυσλειτουργιών σύγκλεισης διδακτικές ενότητες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Αποκατάσταση Δυσλειτουργιών Σύγκλεισης</dc:title>
  <dc:creator>opencourses@teiath.gr; Dimos</dc:creator>
  <cp:lastModifiedBy>fkaram2</cp:lastModifiedBy>
  <cp:revision>107</cp:revision>
  <dcterms:created xsi:type="dcterms:W3CDTF">2015-10-28T07:22:39Z</dcterms:created>
  <dcterms:modified xsi:type="dcterms:W3CDTF">2015-11-26T07:30:01Z</dcterms:modified>
</cp:coreProperties>
</file>