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0"/>
  </p:notesMasterIdLst>
  <p:handoutMasterIdLst>
    <p:handoutMasterId r:id="rId51"/>
  </p:handoutMasterIdLst>
  <p:sldIdLst>
    <p:sldId id="308" r:id="rId4"/>
    <p:sldId id="269" r:id="rId5"/>
    <p:sldId id="270" r:id="rId6"/>
    <p:sldId id="271" r:id="rId7"/>
    <p:sldId id="272" r:id="rId8"/>
    <p:sldId id="273" r:id="rId9"/>
    <p:sldId id="274" r:id="rId10"/>
    <p:sldId id="275" r:id="rId11"/>
    <p:sldId id="288" r:id="rId12"/>
    <p:sldId id="276" r:id="rId13"/>
    <p:sldId id="289" r:id="rId14"/>
    <p:sldId id="277" r:id="rId15"/>
    <p:sldId id="290" r:id="rId16"/>
    <p:sldId id="278" r:id="rId17"/>
    <p:sldId id="279" r:id="rId18"/>
    <p:sldId id="280" r:id="rId19"/>
    <p:sldId id="291" r:id="rId20"/>
    <p:sldId id="281" r:id="rId21"/>
    <p:sldId id="292" r:id="rId22"/>
    <p:sldId id="300" r:id="rId23"/>
    <p:sldId id="301" r:id="rId24"/>
    <p:sldId id="302" r:id="rId25"/>
    <p:sldId id="303" r:id="rId26"/>
    <p:sldId id="294" r:id="rId27"/>
    <p:sldId id="304" r:id="rId28"/>
    <p:sldId id="296" r:id="rId29"/>
    <p:sldId id="297" r:id="rId30"/>
    <p:sldId id="305" r:id="rId31"/>
    <p:sldId id="298" r:id="rId32"/>
    <p:sldId id="306" r:id="rId33"/>
    <p:sldId id="307" r:id="rId34"/>
    <p:sldId id="323" r:id="rId35"/>
    <p:sldId id="309" r:id="rId36"/>
    <p:sldId id="310" r:id="rId37"/>
    <p:sldId id="311" r:id="rId38"/>
    <p:sldId id="312" r:id="rId39"/>
    <p:sldId id="313" r:id="rId40"/>
    <p:sldId id="314" r:id="rId41"/>
    <p:sldId id="315" r:id="rId42"/>
    <p:sldId id="316" r:id="rId43"/>
    <p:sldId id="317" r:id="rId44"/>
    <p:sldId id="318" r:id="rId45"/>
    <p:sldId id="324" r:id="rId46"/>
    <p:sldId id="325" r:id="rId47"/>
    <p:sldId id="320" r:id="rId48"/>
    <p:sldId id="322"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22137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dirty="0"/>
          </a:p>
        </p:txBody>
      </p:sp>
    </p:spTree>
    <p:extLst>
      <p:ext uri="{BB962C8B-B14F-4D97-AF65-F5344CB8AC3E}">
        <p14:creationId xmlns:p14="http://schemas.microsoft.com/office/powerpoint/2010/main" val="414707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42315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20333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99489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196284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50621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24023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90103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96395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3576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28258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63288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34226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98618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22669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57730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71670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64959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25227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8703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95922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905386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329924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a:t>2</a:t>
            </a:r>
            <a:r>
              <a:rPr lang="el-GR" sz="2800" dirty="0" smtClean="0"/>
              <a:t>:</a:t>
            </a:r>
            <a:r>
              <a:rPr lang="en-US" sz="2800" dirty="0" smtClean="0"/>
              <a:t> </a:t>
            </a:r>
            <a:r>
              <a:rPr lang="el-GR" sz="2800" b="1" dirty="0" smtClean="0"/>
              <a:t>Ιστολογία δοντιών</a:t>
            </a:r>
            <a:endParaRPr lang="en-US" sz="2800" b="1" dirty="0" smtClean="0"/>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994368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911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Αδαμαντίνη</a:t>
            </a:r>
            <a:r>
              <a:rPr lang="en-US" sz="3600" dirty="0">
                <a:solidFill>
                  <a:srgbClr val="004A82"/>
                </a:solidFill>
              </a:rPr>
              <a:t> </a:t>
            </a:r>
            <a:r>
              <a:rPr lang="el-GR" sz="3200" b="0" dirty="0">
                <a:solidFill>
                  <a:srgbClr val="004A82"/>
                </a:solidFill>
              </a:rPr>
              <a:t>3</a:t>
            </a:r>
            <a:r>
              <a:rPr lang="en-US" sz="3200" b="0" dirty="0">
                <a:solidFill>
                  <a:srgbClr val="004A82"/>
                </a:solidFill>
              </a:rPr>
              <a:t>/</a:t>
            </a:r>
            <a:r>
              <a:rPr lang="el-GR" sz="3200" b="0" dirty="0">
                <a:solidFill>
                  <a:srgbClr val="004A82"/>
                </a:solidFill>
              </a:rPr>
              <a:t>3</a:t>
            </a:r>
          </a:p>
        </p:txBody>
      </p:sp>
      <p:sp>
        <p:nvSpPr>
          <p:cNvPr id="3" name="Content Placeholder 2"/>
          <p:cNvSpPr>
            <a:spLocks noGrp="1"/>
          </p:cNvSpPr>
          <p:nvPr>
            <p:ph idx="1"/>
          </p:nvPr>
        </p:nvSpPr>
        <p:spPr>
          <a:xfrm>
            <a:off x="457200" y="1196752"/>
            <a:ext cx="8147248" cy="2592288"/>
          </a:xfrm>
        </p:spPr>
        <p:txBody>
          <a:bodyPr>
            <a:normAutofit fontScale="85000" lnSpcReduction="10000"/>
          </a:bodyPr>
          <a:lstStyle/>
          <a:p>
            <a:pPr marL="0" indent="0">
              <a:lnSpc>
                <a:spcPct val="132000"/>
              </a:lnSpc>
              <a:spcBef>
                <a:spcPts val="1000"/>
              </a:spcBef>
              <a:buClr>
                <a:srgbClr val="004A82"/>
              </a:buClr>
              <a:buNone/>
            </a:pPr>
            <a:r>
              <a:rPr lang="el-GR" sz="3100" dirty="0"/>
              <a:t>Η αδαμαντίνη είναι ουσία διαφανής. Έχει χρώμα λευκό. </a:t>
            </a:r>
            <a:endParaRPr lang="el-GR" sz="3100" dirty="0" smtClean="0"/>
          </a:p>
          <a:p>
            <a:pPr marL="0" indent="0">
              <a:lnSpc>
                <a:spcPct val="132000"/>
              </a:lnSpc>
              <a:spcBef>
                <a:spcPts val="1000"/>
              </a:spcBef>
              <a:buClr>
                <a:srgbClr val="004A82"/>
              </a:buClr>
              <a:buNone/>
            </a:pPr>
            <a:r>
              <a:rPr lang="el-GR" sz="3100" dirty="0" smtClean="0"/>
              <a:t>Ανάλογα </a:t>
            </a:r>
            <a:r>
              <a:rPr lang="el-GR" sz="3100" dirty="0"/>
              <a:t>με το πάχος της και τη διαφάνειά της παίρνει το χρώμα της οδοντίνης και εμφανίζεται λευκοκίτρινη ή φαιόλευκη ή υποκίτρινη.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4005064"/>
            <a:ext cx="4392488" cy="2448272"/>
          </a:xfrm>
          <a:prstGeom prst="rect">
            <a:avLst/>
          </a:prstGeom>
        </p:spPr>
      </p:pic>
    </p:spTree>
    <p:extLst>
      <p:ext uri="{BB962C8B-B14F-4D97-AF65-F5344CB8AC3E}">
        <p14:creationId xmlns:p14="http://schemas.microsoft.com/office/powerpoint/2010/main" val="966167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Χημική σύσταση αδαμαντίνης</a:t>
            </a:r>
          </a:p>
        </p:txBody>
      </p:sp>
      <p:sp>
        <p:nvSpPr>
          <p:cNvPr id="3" name="Content Placeholder 2"/>
          <p:cNvSpPr>
            <a:spLocks noGrp="1"/>
          </p:cNvSpPr>
          <p:nvPr>
            <p:ph idx="1"/>
          </p:nvPr>
        </p:nvSpPr>
        <p:spPr>
          <a:xfrm>
            <a:off x="457200" y="1196752"/>
            <a:ext cx="8219256" cy="2736304"/>
          </a:xfrm>
        </p:spPr>
        <p:txBody>
          <a:bodyPr>
            <a:normAutofit fontScale="85000" lnSpcReduction="20000"/>
          </a:bodyPr>
          <a:lstStyle/>
          <a:p>
            <a:pPr marL="0" indent="0">
              <a:lnSpc>
                <a:spcPct val="132000"/>
              </a:lnSpc>
              <a:spcBef>
                <a:spcPts val="1000"/>
              </a:spcBef>
              <a:buClr>
                <a:srgbClr val="004A82"/>
              </a:buClr>
              <a:buNone/>
            </a:pPr>
            <a:r>
              <a:rPr lang="el-GR" sz="3100" dirty="0" smtClean="0"/>
              <a:t>Η </a:t>
            </a:r>
            <a:r>
              <a:rPr lang="el-GR" sz="3100" dirty="0"/>
              <a:t>αδαμαντίνη αποτελείται από:</a:t>
            </a:r>
          </a:p>
          <a:p>
            <a:pPr lvl="0">
              <a:lnSpc>
                <a:spcPct val="132000"/>
              </a:lnSpc>
              <a:spcBef>
                <a:spcPts val="1000"/>
              </a:spcBef>
              <a:buClr>
                <a:srgbClr val="004A82"/>
              </a:buClr>
            </a:pPr>
            <a:r>
              <a:rPr lang="el-GR" sz="3100" dirty="0"/>
              <a:t>ανόργανα συστατικά κατά 96-98% κυρίως φωσφορικό Ca με τη μορφή του </a:t>
            </a:r>
            <a:r>
              <a:rPr lang="el-GR" sz="3100" dirty="0" smtClean="0"/>
              <a:t>υδροξυαπατίτη </a:t>
            </a:r>
            <a:r>
              <a:rPr lang="el-GR" sz="3100" dirty="0"/>
              <a:t>Ca10(Ρ04)6(ΟΗ)2, </a:t>
            </a:r>
          </a:p>
          <a:p>
            <a:pPr lvl="0">
              <a:lnSpc>
                <a:spcPct val="132000"/>
              </a:lnSpc>
              <a:spcBef>
                <a:spcPts val="1000"/>
              </a:spcBef>
              <a:buClr>
                <a:srgbClr val="004A82"/>
              </a:buClr>
            </a:pPr>
            <a:r>
              <a:rPr lang="el-GR" sz="3100" dirty="0"/>
              <a:t>οργανικά συστατικά 1-2% κυρίως πρωτεΐνες και λιγότερο υδατάνθρακες.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9792" y="3789040"/>
            <a:ext cx="4392488" cy="2448272"/>
          </a:xfrm>
          <a:prstGeom prst="rect">
            <a:avLst/>
          </a:prstGeom>
        </p:spPr>
      </p:pic>
    </p:spTree>
    <p:extLst>
      <p:ext uri="{BB962C8B-B14F-4D97-AF65-F5344CB8AC3E}">
        <p14:creationId xmlns:p14="http://schemas.microsoft.com/office/powerpoint/2010/main" val="415044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Κατασκευή της </a:t>
            </a:r>
            <a:r>
              <a:rPr lang="el-GR" sz="3600" dirty="0" smtClean="0">
                <a:solidFill>
                  <a:srgbClr val="004A82"/>
                </a:solidFill>
              </a:rPr>
              <a:t>αδαμαντίνης</a:t>
            </a:r>
            <a:endParaRPr lang="el-GR" sz="3600" b="0" dirty="0">
              <a:solidFill>
                <a:srgbClr val="004A82"/>
              </a:solidFill>
            </a:endParaRPr>
          </a:p>
        </p:txBody>
      </p:sp>
      <p:sp>
        <p:nvSpPr>
          <p:cNvPr id="3" name="Content Placeholder 2"/>
          <p:cNvSpPr>
            <a:spLocks noGrp="1"/>
          </p:cNvSpPr>
          <p:nvPr>
            <p:ph idx="1"/>
          </p:nvPr>
        </p:nvSpPr>
        <p:spPr/>
        <p:txBody>
          <a:bodyPr>
            <a:normAutofit/>
          </a:bodyPr>
          <a:lstStyle/>
          <a:p>
            <a:pPr marL="0" indent="0">
              <a:lnSpc>
                <a:spcPct val="132000"/>
              </a:lnSpc>
              <a:spcBef>
                <a:spcPts val="1000"/>
              </a:spcBef>
              <a:buClr>
                <a:srgbClr val="004A82"/>
              </a:buClr>
              <a:buNone/>
            </a:pPr>
            <a:r>
              <a:rPr lang="el-GR" sz="2800" dirty="0"/>
              <a:t>Η αδαμαντίνη αποτελείται από τρία δομικά στοιχεία με τα οποία χτίζεται το σύνολο της μάζας της. </a:t>
            </a:r>
            <a:endParaRPr lang="el-GR" sz="2800" dirty="0" smtClean="0"/>
          </a:p>
          <a:p>
            <a:pPr marL="0" indent="0">
              <a:lnSpc>
                <a:spcPct val="132000"/>
              </a:lnSpc>
              <a:spcBef>
                <a:spcPts val="1000"/>
              </a:spcBef>
              <a:buClr>
                <a:srgbClr val="004A82"/>
              </a:buClr>
              <a:buNone/>
            </a:pPr>
            <a:r>
              <a:rPr lang="el-GR" sz="2800" dirty="0" smtClean="0"/>
              <a:t>Αυτά </a:t>
            </a:r>
            <a:r>
              <a:rPr lang="el-GR" sz="2800" dirty="0"/>
              <a:t>είναι:</a:t>
            </a:r>
          </a:p>
          <a:p>
            <a:pPr lvl="0">
              <a:lnSpc>
                <a:spcPct val="132000"/>
              </a:lnSpc>
              <a:spcBef>
                <a:spcPts val="1000"/>
              </a:spcBef>
              <a:buClr>
                <a:srgbClr val="004A82"/>
              </a:buClr>
            </a:pPr>
            <a:r>
              <a:rPr lang="el-GR" sz="2800" dirty="0"/>
              <a:t>Τα </a:t>
            </a:r>
            <a:r>
              <a:rPr lang="el-GR" sz="2800" dirty="0" err="1"/>
              <a:t>αδαμαντινικά</a:t>
            </a:r>
            <a:r>
              <a:rPr lang="el-GR" sz="2800" dirty="0"/>
              <a:t> </a:t>
            </a:r>
            <a:r>
              <a:rPr lang="el-GR" sz="2800" dirty="0" smtClean="0"/>
              <a:t>πρίσματα</a:t>
            </a:r>
            <a:r>
              <a:rPr lang="en-US" sz="2800" dirty="0" smtClean="0"/>
              <a:t>.</a:t>
            </a:r>
            <a:endParaRPr lang="el-GR" sz="2800" dirty="0"/>
          </a:p>
          <a:p>
            <a:pPr lvl="0">
              <a:lnSpc>
                <a:spcPct val="132000"/>
              </a:lnSpc>
              <a:spcBef>
                <a:spcPts val="1000"/>
              </a:spcBef>
              <a:buClr>
                <a:srgbClr val="004A82"/>
              </a:buClr>
            </a:pPr>
            <a:r>
              <a:rPr lang="el-GR" sz="2800" dirty="0"/>
              <a:t>Οι </a:t>
            </a:r>
            <a:r>
              <a:rPr lang="el-GR" sz="2800" dirty="0" err="1"/>
              <a:t>μεριπρισμάτιοι</a:t>
            </a:r>
            <a:r>
              <a:rPr lang="el-GR" sz="2800" dirty="0"/>
              <a:t> </a:t>
            </a:r>
            <a:r>
              <a:rPr lang="el-GR" sz="2800" dirty="0" smtClean="0"/>
              <a:t>υμένες</a:t>
            </a:r>
            <a:r>
              <a:rPr lang="en-US" sz="2800" dirty="0" smtClean="0"/>
              <a:t>.</a:t>
            </a:r>
            <a:endParaRPr lang="el-GR" sz="2800" dirty="0"/>
          </a:p>
          <a:p>
            <a:pPr lvl="0">
              <a:lnSpc>
                <a:spcPct val="132000"/>
              </a:lnSpc>
              <a:spcBef>
                <a:spcPts val="1000"/>
              </a:spcBef>
              <a:buClr>
                <a:srgbClr val="004A82"/>
              </a:buClr>
            </a:pPr>
            <a:r>
              <a:rPr lang="el-GR" sz="2800" dirty="0"/>
              <a:t>Η </a:t>
            </a:r>
            <a:r>
              <a:rPr lang="el-GR" sz="2800" dirty="0" err="1"/>
              <a:t>μεσοπρισμάτιος</a:t>
            </a:r>
            <a:r>
              <a:rPr lang="el-GR" sz="2800" dirty="0"/>
              <a:t> </a:t>
            </a:r>
            <a:r>
              <a:rPr lang="el-GR" sz="2800" dirty="0" smtClean="0"/>
              <a:t>ουσία</a:t>
            </a:r>
            <a:r>
              <a:rPr lang="en-US" sz="2800" dirty="0" smtClean="0"/>
              <a:t>.</a:t>
            </a:r>
            <a:endParaRPr lang="el-GR" sz="2800" dirty="0"/>
          </a:p>
          <a:p>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338473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solidFill>
                  <a:srgbClr val="004A82"/>
                </a:solidFill>
              </a:rPr>
              <a:t>Αδαμαντινικά </a:t>
            </a:r>
            <a:r>
              <a:rPr lang="el-GR" sz="3600" dirty="0">
                <a:solidFill>
                  <a:srgbClr val="004A82"/>
                </a:solidFill>
              </a:rPr>
              <a:t>πρίσματα</a:t>
            </a:r>
          </a:p>
        </p:txBody>
      </p:sp>
      <p:sp>
        <p:nvSpPr>
          <p:cNvPr id="3" name="Content Placeholder 2"/>
          <p:cNvSpPr>
            <a:spLocks noGrp="1"/>
          </p:cNvSpPr>
          <p:nvPr>
            <p:ph idx="1"/>
          </p:nvPr>
        </p:nvSpPr>
        <p:spPr/>
        <p:txBody>
          <a:bodyPr>
            <a:normAutofit fontScale="55000" lnSpcReduction="20000"/>
          </a:bodyPr>
          <a:lstStyle/>
          <a:p>
            <a:pPr marL="0" indent="0">
              <a:lnSpc>
                <a:spcPct val="132000"/>
              </a:lnSpc>
              <a:spcBef>
                <a:spcPts val="1000"/>
              </a:spcBef>
              <a:buClr>
                <a:srgbClr val="004A82"/>
              </a:buClr>
              <a:buNone/>
            </a:pPr>
            <a:r>
              <a:rPr lang="el-GR" sz="3800" dirty="0" smtClean="0"/>
              <a:t>Τα </a:t>
            </a:r>
            <a:r>
              <a:rPr lang="el-GR" sz="3800" dirty="0"/>
              <a:t>αδαμαντινικά πρίσματα αποτελούν τον κυριότερο δομικό λίθο της αδαμαντίνης, είναι πολυάριθμα :5.000.000- 12.000.000 για κάθε δόντι. </a:t>
            </a:r>
            <a:endParaRPr lang="el-GR" sz="3800" dirty="0" smtClean="0"/>
          </a:p>
          <a:p>
            <a:pPr marL="0" indent="0">
              <a:lnSpc>
                <a:spcPct val="132000"/>
              </a:lnSpc>
              <a:spcBef>
                <a:spcPts val="1000"/>
              </a:spcBef>
              <a:buClr>
                <a:srgbClr val="004A82"/>
              </a:buClr>
              <a:buNone/>
            </a:pPr>
            <a:r>
              <a:rPr lang="el-GR" sz="3800" dirty="0" smtClean="0"/>
              <a:t>Τα </a:t>
            </a:r>
            <a:r>
              <a:rPr lang="el-GR" sz="3800" dirty="0"/>
              <a:t>πρίσματα αυτά αποτελούνται από πολλά αδαμαντινικά κοκκία με συγκεκριμένη διάταξη. Κάθε αδαμαντινικό κοκκίο αποτελείται από κρυστάλλους υδροξυαπατίτη που είναι βυθισμένοι μέσα σε οργανική θεμέλια ουσία, η οποία επενδύει κάθε έναν από αυτούς περιφερικά.</a:t>
            </a:r>
          </a:p>
          <a:p>
            <a:pPr marL="0" indent="0">
              <a:lnSpc>
                <a:spcPct val="132000"/>
              </a:lnSpc>
              <a:spcBef>
                <a:spcPts val="1000"/>
              </a:spcBef>
              <a:buClr>
                <a:srgbClr val="004A82"/>
              </a:buClr>
              <a:buNone/>
            </a:pPr>
            <a:r>
              <a:rPr lang="el-GR" sz="3800" dirty="0"/>
              <a:t>Τα πρίσματα είναι διατεταγμένα ακτινοειδώς γύρω από την οδοντίνη και κάθετα προς την ένωση αδαμαντίνης και οστείνης. Η πορεία και η διάταξη των πρισμάτων δίνει στην αδαμαντίνη τη μεγαλύτερη δυνατή αντοχή στις πιέσεις κατά την </a:t>
            </a:r>
            <a:r>
              <a:rPr lang="el-GR" sz="3800" dirty="0" smtClean="0"/>
              <a:t>μάσηση</a:t>
            </a:r>
            <a:r>
              <a:rPr lang="el-GR" sz="3800" dirty="0"/>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07552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Υπόλοιπα δομικά στοιχεία</a:t>
            </a:r>
          </a:p>
        </p:txBody>
      </p:sp>
      <p:sp>
        <p:nvSpPr>
          <p:cNvPr id="3" name="Content Placeholder 2"/>
          <p:cNvSpPr>
            <a:spLocks noGrp="1"/>
          </p:cNvSpPr>
          <p:nvPr>
            <p:ph idx="1"/>
          </p:nvPr>
        </p:nvSpPr>
        <p:spPr/>
        <p:txBody>
          <a:bodyPr>
            <a:normAutofit fontScale="92500"/>
          </a:bodyPr>
          <a:lstStyle/>
          <a:p>
            <a:pPr>
              <a:lnSpc>
                <a:spcPct val="112000"/>
              </a:lnSpc>
              <a:spcBef>
                <a:spcPts val="1000"/>
              </a:spcBef>
              <a:buClr>
                <a:srgbClr val="004A82"/>
              </a:buClr>
            </a:pPr>
            <a:r>
              <a:rPr lang="el-GR" sz="2400" dirty="0"/>
              <a:t>Οι περιπρισμάτιοι υμένες είναι τα λεπτότατα εξωτερικά στρώματα που περιβάλουν τα αδαμαντινικά πρίσματα σε όλο τους το μήκος</a:t>
            </a:r>
          </a:p>
          <a:p>
            <a:pPr>
              <a:lnSpc>
                <a:spcPct val="112000"/>
              </a:lnSpc>
              <a:spcBef>
                <a:spcPts val="1000"/>
              </a:spcBef>
              <a:buClr>
                <a:srgbClr val="004A82"/>
              </a:buClr>
            </a:pPr>
            <a:endParaRPr lang="el-GR" sz="2400" dirty="0"/>
          </a:p>
          <a:p>
            <a:pPr>
              <a:lnSpc>
                <a:spcPct val="112000"/>
              </a:lnSpc>
              <a:spcBef>
                <a:spcPts val="1000"/>
              </a:spcBef>
              <a:buClr>
                <a:srgbClr val="004A82"/>
              </a:buClr>
            </a:pPr>
            <a:r>
              <a:rPr lang="el-GR" sz="2400" dirty="0"/>
              <a:t>Η μεσοπρισμάτιος ουσία είναι η ουσία που παρεμβάλλεται μεταξύ των αδαμαντινικών πρισμάτων.</a:t>
            </a:r>
          </a:p>
          <a:p>
            <a:pPr>
              <a:lnSpc>
                <a:spcPct val="112000"/>
              </a:lnSpc>
              <a:spcBef>
                <a:spcPts val="1000"/>
              </a:spcBef>
              <a:buClr>
                <a:srgbClr val="004A82"/>
              </a:buClr>
            </a:pPr>
            <a:endParaRPr lang="el-GR" sz="2400" dirty="0"/>
          </a:p>
          <a:p>
            <a:pPr marL="0" indent="0">
              <a:lnSpc>
                <a:spcPct val="112000"/>
              </a:lnSpc>
              <a:spcBef>
                <a:spcPts val="1000"/>
              </a:spcBef>
              <a:buClr>
                <a:srgbClr val="004A82"/>
              </a:buClr>
              <a:buNone/>
            </a:pPr>
            <a:r>
              <a:rPr lang="el-GR" sz="2400" dirty="0"/>
              <a:t>Σε ένα ποσοστό ανθρώπων 60-65% η αδαμαντίνη στον αυχένα του δοντιού καλύπτεται από την οστείνη, σε ποσοστό 30% τα δύο όρια συναντώνται, ενώ στο υπόλοιπο 5-10% υπάρχει μικρός χώρος μεταξύ αδαμαντίνης και οστείνης και ένα μικρό μέρος της οδοντίνης παραμένει γυμνό.</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101671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Οδοντίνη</a:t>
            </a:r>
            <a:r>
              <a:rPr lang="en-US" sz="3600" dirty="0">
                <a:solidFill>
                  <a:srgbClr val="004A82"/>
                </a:solidFill>
              </a:rPr>
              <a:t> </a:t>
            </a:r>
            <a:r>
              <a:rPr lang="en-US" sz="3200" b="0" dirty="0">
                <a:solidFill>
                  <a:srgbClr val="004A82"/>
                </a:solidFill>
              </a:rPr>
              <a:t>1/2</a:t>
            </a:r>
            <a:endParaRPr lang="el-GR" sz="3200" b="0" dirty="0">
              <a:solidFill>
                <a:srgbClr val="004A82"/>
              </a:solidFill>
            </a:endParaRPr>
          </a:p>
        </p:txBody>
      </p:sp>
      <p:sp>
        <p:nvSpPr>
          <p:cNvPr id="3" name="Content Placeholder 2"/>
          <p:cNvSpPr>
            <a:spLocks noGrp="1"/>
          </p:cNvSpPr>
          <p:nvPr>
            <p:ph idx="1"/>
          </p:nvPr>
        </p:nvSpPr>
        <p:spPr>
          <a:xfrm>
            <a:off x="457200" y="1196752"/>
            <a:ext cx="4762872" cy="4968552"/>
          </a:xfrm>
        </p:spPr>
        <p:txBody>
          <a:bodyPr>
            <a:noAutofit/>
          </a:bodyPr>
          <a:lstStyle/>
          <a:p>
            <a:pPr>
              <a:lnSpc>
                <a:spcPct val="112000"/>
              </a:lnSpc>
              <a:spcBef>
                <a:spcPts val="1000"/>
              </a:spcBef>
              <a:buClr>
                <a:srgbClr val="004A82"/>
              </a:buClr>
            </a:pPr>
            <a:r>
              <a:rPr lang="el-GR" sz="2400" dirty="0"/>
              <a:t>Η οδοντίνη είναι ενασβεστιωμένος συνδετικός ιστός, ο οποίος δεν έχει αγγεία και κύτταρα και διαπερνάται από πολυάριθμα σωληνάρια. Αποτελεί τον κύριο όγκο του δοντιού και καθορίζει το σχήμα και το μέγεθος του. Επίσης περικλείει και προστατεύει τον πολφό του δοντιού. Το πάχος της είναι περίπου παντού το ίδιο, γύρω στα 5 χιλ.</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6096" y="1412776"/>
            <a:ext cx="2887768" cy="4893163"/>
          </a:xfrm>
          <a:prstGeom prst="rect">
            <a:avLst/>
          </a:prstGeom>
        </p:spPr>
      </p:pic>
    </p:spTree>
    <p:extLst>
      <p:ext uri="{BB962C8B-B14F-4D97-AF65-F5344CB8AC3E}">
        <p14:creationId xmlns:p14="http://schemas.microsoft.com/office/powerpoint/2010/main" val="1748816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Οδοντίνη </a:t>
            </a:r>
            <a:r>
              <a:rPr lang="el-GR" sz="3200" b="0" dirty="0">
                <a:solidFill>
                  <a:srgbClr val="004A82"/>
                </a:solidFill>
              </a:rPr>
              <a:t>2</a:t>
            </a:r>
            <a:r>
              <a:rPr lang="en-US" sz="3200" b="0" dirty="0">
                <a:solidFill>
                  <a:srgbClr val="004A82"/>
                </a:solidFill>
              </a:rPr>
              <a:t>/2</a:t>
            </a:r>
            <a:endParaRPr lang="el-GR" sz="3200" b="0" dirty="0">
              <a:solidFill>
                <a:srgbClr val="004A82"/>
              </a:solidFill>
            </a:endParaRPr>
          </a:p>
        </p:txBody>
      </p:sp>
      <p:sp>
        <p:nvSpPr>
          <p:cNvPr id="3" name="Content Placeholder 2"/>
          <p:cNvSpPr>
            <a:spLocks noGrp="1"/>
          </p:cNvSpPr>
          <p:nvPr>
            <p:ph idx="1"/>
          </p:nvPr>
        </p:nvSpPr>
        <p:spPr/>
        <p:txBody>
          <a:bodyPr>
            <a:normAutofit/>
          </a:bodyPr>
          <a:lstStyle/>
          <a:p>
            <a:pPr marL="0" indent="0">
              <a:lnSpc>
                <a:spcPct val="132000"/>
              </a:lnSpc>
              <a:spcBef>
                <a:spcPts val="1000"/>
              </a:spcBef>
              <a:buClr>
                <a:srgbClr val="004A82"/>
              </a:buClr>
              <a:buNone/>
            </a:pPr>
            <a:r>
              <a:rPr lang="el-GR" sz="2600" dirty="0"/>
              <a:t>Η οδοντίνη είναι λίγο σκληρότερη από τα οστά και κατά πολύ μαλακότερη από την αδαμαντίνη. </a:t>
            </a:r>
            <a:endParaRPr lang="el-GR" sz="2600" dirty="0" smtClean="0"/>
          </a:p>
          <a:p>
            <a:pPr marL="0" indent="0">
              <a:lnSpc>
                <a:spcPct val="132000"/>
              </a:lnSpc>
              <a:spcBef>
                <a:spcPts val="1000"/>
              </a:spcBef>
              <a:buClr>
                <a:srgbClr val="004A82"/>
              </a:buClr>
              <a:buNone/>
            </a:pPr>
            <a:r>
              <a:rPr lang="el-GR" sz="2600" dirty="0" smtClean="0"/>
              <a:t>Έχει </a:t>
            </a:r>
            <a:r>
              <a:rPr lang="el-GR" sz="2600" dirty="0"/>
              <a:t>μεγάλη ελαστικότητα, είναι ημιδιαφανής, διαπερατή και έχει χρώμα υποκίτρινο.</a:t>
            </a:r>
          </a:p>
          <a:p>
            <a:pPr marL="0" indent="0">
              <a:lnSpc>
                <a:spcPct val="132000"/>
              </a:lnSpc>
              <a:spcBef>
                <a:spcPts val="1000"/>
              </a:spcBef>
              <a:buClr>
                <a:srgbClr val="004A82"/>
              </a:buClr>
              <a:buNone/>
            </a:pPr>
            <a:r>
              <a:rPr lang="el-GR" sz="2600" dirty="0"/>
              <a:t>Η έξω επιφάνεια της οδοντίνης στην ανατομική μύλη καλύπτεται από αδαμαντίνη και στην ανατομική ρίζα από οστείνη. </a:t>
            </a:r>
          </a:p>
          <a:p>
            <a:pPr marL="0" indent="0">
              <a:lnSpc>
                <a:spcPct val="132000"/>
              </a:lnSpc>
              <a:spcBef>
                <a:spcPts val="1000"/>
              </a:spcBef>
              <a:buClr>
                <a:srgbClr val="004A82"/>
              </a:buClr>
              <a:buNone/>
            </a:pPr>
            <a:r>
              <a:rPr lang="el-GR" sz="2600" dirty="0"/>
              <a:t>Η έσω επιφάνεια σχηματίζει την πολφική κοιλότητα</a:t>
            </a:r>
            <a:r>
              <a:rPr lang="el-GR" sz="2600" dirty="0" smtClean="0"/>
              <a:t>.</a:t>
            </a:r>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0927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solidFill>
                  <a:srgbClr val="004A82"/>
                </a:solidFill>
              </a:rPr>
              <a:t>Χημική σύσταση</a:t>
            </a:r>
            <a:endParaRPr lang="el-GR" sz="3600" dirty="0">
              <a:solidFill>
                <a:srgbClr val="004A82"/>
              </a:solidFill>
            </a:endParaRPr>
          </a:p>
        </p:txBody>
      </p:sp>
      <p:sp>
        <p:nvSpPr>
          <p:cNvPr id="3" name="Content Placeholder 2"/>
          <p:cNvSpPr>
            <a:spLocks noGrp="1"/>
          </p:cNvSpPr>
          <p:nvPr>
            <p:ph idx="1"/>
          </p:nvPr>
        </p:nvSpPr>
        <p:spPr/>
        <p:txBody>
          <a:bodyPr>
            <a:normAutofit/>
          </a:bodyPr>
          <a:lstStyle/>
          <a:p>
            <a:pPr marL="0" indent="0">
              <a:lnSpc>
                <a:spcPct val="132000"/>
              </a:lnSpc>
              <a:spcBef>
                <a:spcPts val="1000"/>
              </a:spcBef>
              <a:buClr>
                <a:srgbClr val="004A82"/>
              </a:buClr>
              <a:buNone/>
            </a:pPr>
            <a:r>
              <a:rPr lang="el-GR" sz="2600" dirty="0" smtClean="0"/>
              <a:t>Η </a:t>
            </a:r>
            <a:r>
              <a:rPr lang="el-GR" sz="2600" dirty="0"/>
              <a:t>οδοντίνη αποτελείται </a:t>
            </a:r>
            <a:r>
              <a:rPr lang="el-GR" sz="2600" dirty="0" smtClean="0"/>
              <a:t>από:</a:t>
            </a:r>
            <a:endParaRPr lang="el-GR" sz="2600" dirty="0"/>
          </a:p>
          <a:p>
            <a:pPr>
              <a:lnSpc>
                <a:spcPct val="132000"/>
              </a:lnSpc>
              <a:spcBef>
                <a:spcPts val="1000"/>
              </a:spcBef>
              <a:buClr>
                <a:srgbClr val="004A82"/>
              </a:buClr>
            </a:pPr>
            <a:r>
              <a:rPr lang="el-GR" sz="2600" dirty="0"/>
              <a:t>Οργανική θεμέλιο ουσία (20%) κυρίως </a:t>
            </a:r>
            <a:r>
              <a:rPr lang="el-GR" sz="2600" dirty="0" smtClean="0"/>
              <a:t>λιποειδή, υδατάνθρακες </a:t>
            </a:r>
            <a:r>
              <a:rPr lang="el-GR" sz="2600" dirty="0"/>
              <a:t>και </a:t>
            </a:r>
            <a:r>
              <a:rPr lang="el-GR" sz="2600" dirty="0" smtClean="0"/>
              <a:t>κολλαγόνο</a:t>
            </a:r>
            <a:r>
              <a:rPr lang="en-US" sz="2600" dirty="0" smtClean="0"/>
              <a:t>.</a:t>
            </a:r>
            <a:endParaRPr lang="el-GR" sz="2600" dirty="0"/>
          </a:p>
          <a:p>
            <a:pPr>
              <a:lnSpc>
                <a:spcPct val="132000"/>
              </a:lnSpc>
              <a:spcBef>
                <a:spcPts val="1000"/>
              </a:spcBef>
              <a:buClr>
                <a:srgbClr val="004A82"/>
              </a:buClr>
            </a:pPr>
            <a:r>
              <a:rPr lang="el-GR" sz="2600" dirty="0"/>
              <a:t>Ανόργανα άλατα (75%) κυρίως κρύσταλλοι </a:t>
            </a:r>
            <a:r>
              <a:rPr lang="el-GR" sz="2600" dirty="0" err="1" smtClean="0"/>
              <a:t>υδροξυαπατίτη</a:t>
            </a:r>
            <a:r>
              <a:rPr lang="en-US" sz="2600" dirty="0" smtClean="0"/>
              <a:t>.</a:t>
            </a:r>
            <a:endParaRPr lang="el-GR" sz="2600" dirty="0"/>
          </a:p>
          <a:p>
            <a:pPr>
              <a:lnSpc>
                <a:spcPct val="132000"/>
              </a:lnSpc>
              <a:spcBef>
                <a:spcPts val="1000"/>
              </a:spcBef>
              <a:buClr>
                <a:srgbClr val="004A82"/>
              </a:buClr>
            </a:pPr>
            <a:r>
              <a:rPr lang="el-GR" sz="2600" dirty="0"/>
              <a:t>Νερό (5</a:t>
            </a:r>
            <a:r>
              <a:rPr lang="el-GR" sz="2600" dirty="0" smtClean="0"/>
              <a:t>%)</a:t>
            </a:r>
            <a:r>
              <a:rPr lang="en-US" sz="2600" dirty="0" smtClean="0"/>
              <a:t>.</a:t>
            </a:r>
            <a:endParaRPr lang="el-GR" sz="2600" dirty="0"/>
          </a:p>
          <a:p>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761155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Κατασκευή της </a:t>
            </a:r>
            <a:r>
              <a:rPr lang="el-GR" sz="3600" dirty="0" smtClean="0">
                <a:solidFill>
                  <a:srgbClr val="004A82"/>
                </a:solidFill>
              </a:rPr>
              <a:t>οδοντίνης</a:t>
            </a:r>
            <a:endParaRPr lang="el-GR" sz="3600" dirty="0">
              <a:solidFill>
                <a:srgbClr val="004A82"/>
              </a:solidFill>
            </a:endParaRPr>
          </a:p>
        </p:txBody>
      </p:sp>
      <p:sp>
        <p:nvSpPr>
          <p:cNvPr id="3" name="Content Placeholder 2"/>
          <p:cNvSpPr>
            <a:spLocks noGrp="1"/>
          </p:cNvSpPr>
          <p:nvPr>
            <p:ph idx="1"/>
          </p:nvPr>
        </p:nvSpPr>
        <p:spPr/>
        <p:txBody>
          <a:bodyPr>
            <a:normAutofit/>
          </a:bodyPr>
          <a:lstStyle/>
          <a:p>
            <a:pPr>
              <a:lnSpc>
                <a:spcPct val="132000"/>
              </a:lnSpc>
              <a:spcBef>
                <a:spcPts val="1000"/>
              </a:spcBef>
              <a:buClr>
                <a:srgbClr val="004A82"/>
              </a:buClr>
            </a:pPr>
            <a:r>
              <a:rPr lang="el-GR" sz="2800" dirty="0"/>
              <a:t>Η οδοντίνη αποτελείται από τρία δομικά στοιχεία:</a:t>
            </a:r>
          </a:p>
          <a:p>
            <a:pPr lvl="1">
              <a:lnSpc>
                <a:spcPct val="132000"/>
              </a:lnSpc>
            </a:pPr>
            <a:r>
              <a:rPr lang="el-GR" sz="2800" dirty="0"/>
              <a:t>Την </a:t>
            </a:r>
            <a:r>
              <a:rPr lang="el-GR" sz="2800" dirty="0" err="1"/>
              <a:t>οδοντινική</a:t>
            </a:r>
            <a:r>
              <a:rPr lang="el-GR" sz="2800" dirty="0"/>
              <a:t> </a:t>
            </a:r>
            <a:r>
              <a:rPr lang="el-GR" sz="2800" dirty="0" smtClean="0"/>
              <a:t>ουσία</a:t>
            </a:r>
            <a:r>
              <a:rPr lang="en-US" sz="2800" dirty="0" smtClean="0"/>
              <a:t>.</a:t>
            </a:r>
            <a:endParaRPr lang="el-GR" sz="2800" dirty="0"/>
          </a:p>
          <a:p>
            <a:pPr lvl="1">
              <a:lnSpc>
                <a:spcPct val="132000"/>
              </a:lnSpc>
            </a:pPr>
            <a:r>
              <a:rPr lang="el-GR" sz="2800" dirty="0"/>
              <a:t>Τα οδοντινικά σωληνάρια. </a:t>
            </a:r>
            <a:endParaRPr lang="el-GR" sz="2800" dirty="0" smtClean="0"/>
          </a:p>
          <a:p>
            <a:pPr lvl="1">
              <a:lnSpc>
                <a:spcPct val="132000"/>
              </a:lnSpc>
            </a:pPr>
            <a:r>
              <a:rPr lang="el-GR" sz="2800" dirty="0" smtClean="0"/>
              <a:t>Τις </a:t>
            </a:r>
            <a:r>
              <a:rPr lang="el-GR" sz="2800" dirty="0"/>
              <a:t>οδοντινοβλαστικές αποφυάδες ή ίνες του </a:t>
            </a:r>
            <a:r>
              <a:rPr lang="en-US" sz="2800" dirty="0"/>
              <a:t>Tomes</a:t>
            </a:r>
            <a:r>
              <a:rPr lang="el-GR" sz="2800" dirty="0"/>
              <a:t>.</a:t>
            </a:r>
          </a:p>
          <a:p>
            <a:pPr marL="400050" lvl="1"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223505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solidFill>
                  <a:srgbClr val="004A82"/>
                </a:solidFill>
              </a:rPr>
              <a:t>Οδοντινική ουσία</a:t>
            </a:r>
            <a:endParaRPr lang="el-GR" sz="3600" dirty="0">
              <a:solidFill>
                <a:srgbClr val="004A82"/>
              </a:solidFill>
            </a:endParaRPr>
          </a:p>
        </p:txBody>
      </p:sp>
      <p:sp>
        <p:nvSpPr>
          <p:cNvPr id="3" name="Content Placeholder 2"/>
          <p:cNvSpPr>
            <a:spLocks noGrp="1"/>
          </p:cNvSpPr>
          <p:nvPr>
            <p:ph idx="1"/>
          </p:nvPr>
        </p:nvSpPr>
        <p:spPr/>
        <p:txBody>
          <a:bodyPr>
            <a:normAutofit/>
          </a:bodyPr>
          <a:lstStyle/>
          <a:p>
            <a:pPr marL="0" indent="0">
              <a:lnSpc>
                <a:spcPct val="132000"/>
              </a:lnSpc>
              <a:spcBef>
                <a:spcPts val="1000"/>
              </a:spcBef>
              <a:buClr>
                <a:srgbClr val="004A82"/>
              </a:buClr>
              <a:buNone/>
            </a:pPr>
            <a:r>
              <a:rPr lang="el-GR" sz="2400" dirty="0"/>
              <a:t>Α</a:t>
            </a:r>
            <a:r>
              <a:rPr lang="el-GR" sz="2400" dirty="0" smtClean="0"/>
              <a:t>ποτελείται από</a:t>
            </a:r>
            <a:r>
              <a:rPr lang="en-US" sz="2400" dirty="0" smtClean="0"/>
              <a:t>:</a:t>
            </a:r>
            <a:endParaRPr lang="el-GR" sz="2400" dirty="0"/>
          </a:p>
          <a:p>
            <a:pPr>
              <a:lnSpc>
                <a:spcPct val="132000"/>
              </a:lnSpc>
              <a:spcBef>
                <a:spcPts val="1000"/>
              </a:spcBef>
              <a:buClr>
                <a:srgbClr val="004A82"/>
              </a:buClr>
            </a:pPr>
            <a:r>
              <a:rPr lang="el-GR" sz="2400" dirty="0"/>
              <a:t>Κολλαγόνα </a:t>
            </a:r>
            <a:r>
              <a:rPr lang="el-GR" sz="2400" dirty="0" smtClean="0"/>
              <a:t>ινίδια</a:t>
            </a:r>
            <a:r>
              <a:rPr lang="en-US" sz="2400" dirty="0" smtClean="0"/>
              <a:t>.</a:t>
            </a:r>
            <a:endParaRPr lang="el-GR" sz="2400" dirty="0"/>
          </a:p>
          <a:p>
            <a:pPr>
              <a:lnSpc>
                <a:spcPct val="132000"/>
              </a:lnSpc>
              <a:spcBef>
                <a:spcPts val="1000"/>
              </a:spcBef>
              <a:buClr>
                <a:srgbClr val="004A82"/>
              </a:buClr>
            </a:pPr>
            <a:r>
              <a:rPr lang="el-GR" sz="2400" dirty="0"/>
              <a:t>Άμορφη οργανική θεμέλιο ουσία αποτελούμενη κυρίως από </a:t>
            </a:r>
            <a:r>
              <a:rPr lang="el-GR" sz="2400" dirty="0" err="1" smtClean="0"/>
              <a:t>βλεννοπολυσακχαρίτες</a:t>
            </a:r>
            <a:r>
              <a:rPr lang="en-US" sz="2400" dirty="0" smtClean="0"/>
              <a:t>.</a:t>
            </a:r>
            <a:endParaRPr lang="el-GR" sz="2400" dirty="0"/>
          </a:p>
          <a:p>
            <a:pPr>
              <a:lnSpc>
                <a:spcPct val="132000"/>
              </a:lnSpc>
              <a:spcBef>
                <a:spcPts val="1000"/>
              </a:spcBef>
              <a:buClr>
                <a:srgbClr val="004A82"/>
              </a:buClr>
            </a:pPr>
            <a:r>
              <a:rPr lang="el-GR" sz="2400" dirty="0"/>
              <a:t>Ανόργανα </a:t>
            </a:r>
            <a:r>
              <a:rPr lang="el-GR" sz="2400" dirty="0" smtClean="0"/>
              <a:t>άλατα</a:t>
            </a:r>
            <a:r>
              <a:rPr lang="en-US" sz="2400" dirty="0" smtClean="0"/>
              <a:t>.</a:t>
            </a:r>
            <a:endParaRPr lang="el-GR" sz="2400" dirty="0"/>
          </a:p>
          <a:p>
            <a:pPr lvl="0">
              <a:lnSpc>
                <a:spcPct val="132000"/>
              </a:lnSpc>
              <a:spcBef>
                <a:spcPts val="1000"/>
              </a:spcBef>
              <a:buClr>
                <a:srgbClr val="004A82"/>
              </a:buClr>
            </a:pPr>
            <a:endParaRPr lang="el-GR" sz="3800"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20216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Καταβολή και διάπλαση των δοντιών</a:t>
            </a:r>
            <a:r>
              <a:rPr lang="en-US" sz="3600" dirty="0">
                <a:solidFill>
                  <a:srgbClr val="004A82"/>
                </a:solidFill>
              </a:rPr>
              <a:t> </a:t>
            </a:r>
            <a:r>
              <a:rPr lang="en-US" sz="3200" b="0" dirty="0">
                <a:solidFill>
                  <a:srgbClr val="004A82"/>
                </a:solidFill>
              </a:rPr>
              <a:t>1/2</a:t>
            </a:r>
            <a:endParaRPr lang="el-GR" sz="3200" b="0" dirty="0">
              <a:solidFill>
                <a:srgbClr val="004A82"/>
              </a:solidFill>
            </a:endParaRPr>
          </a:p>
        </p:txBody>
      </p:sp>
      <p:sp>
        <p:nvSpPr>
          <p:cNvPr id="3" name="Content Placeholder 2"/>
          <p:cNvSpPr>
            <a:spLocks noGrp="1"/>
          </p:cNvSpPr>
          <p:nvPr>
            <p:ph idx="1"/>
          </p:nvPr>
        </p:nvSpPr>
        <p:spPr/>
        <p:txBody>
          <a:bodyPr>
            <a:normAutofit/>
          </a:bodyPr>
          <a:lstStyle/>
          <a:p>
            <a:pPr marL="0" indent="0">
              <a:buNone/>
            </a:pPr>
            <a:r>
              <a:rPr lang="el-GR" dirty="0" smtClean="0"/>
              <a:t>Τα </a:t>
            </a:r>
            <a:r>
              <a:rPr lang="el-GR" dirty="0"/>
              <a:t>δόντια προέρχονται από το έξω βλαστικό δέρμα. </a:t>
            </a:r>
            <a:endParaRPr lang="en-US" dirty="0" smtClean="0"/>
          </a:p>
          <a:p>
            <a:pPr marL="0" indent="0">
              <a:buNone/>
            </a:pPr>
            <a:r>
              <a:rPr lang="el-GR" dirty="0"/>
              <a:t>Κ</a:t>
            </a:r>
            <a:r>
              <a:rPr lang="el-GR" dirty="0" smtClean="0"/>
              <a:t>ύτταρα </a:t>
            </a:r>
            <a:r>
              <a:rPr lang="el-GR" dirty="0"/>
              <a:t>από το εμβρυϊκό στοματικό επιθήλιο, την 6</a:t>
            </a:r>
            <a:r>
              <a:rPr lang="el-GR" baseline="30000" dirty="0"/>
              <a:t>η</a:t>
            </a:r>
            <a:r>
              <a:rPr lang="el-GR" dirty="0"/>
              <a:t> εμβρυϊκή εβδομάδα (μήκος εμβρύου </a:t>
            </a:r>
            <a:r>
              <a:rPr lang="el-GR" dirty="0" smtClean="0"/>
              <a:t>11 </a:t>
            </a:r>
            <a:r>
              <a:rPr lang="el-GR" dirty="0"/>
              <a:t>χιλ) πολλαπλασιάζονται και σχηματίζουν την οδοντική ταινία. </a:t>
            </a:r>
            <a:endParaRPr lang="el-GR" dirty="0" smtClean="0"/>
          </a:p>
          <a:p>
            <a:pPr marL="0" indent="0">
              <a:buNone/>
            </a:pPr>
            <a:r>
              <a:rPr lang="el-GR" dirty="0" smtClean="0"/>
              <a:t>Τα </a:t>
            </a:r>
            <a:r>
              <a:rPr lang="el-GR" dirty="0"/>
              <a:t>κύτταρα αυτά εγκλωβίζονται μέσα στις γνάθους όπου και συνεχίζουν να πολλαπλασιάζονται. Σε δεδομένη χρονική στιγμή ανιχνεύονται σαν παχύνσεις- επάρματα της γνάθου που παριστάνουν και τις καταβολές των νεογιλών δοντιών.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37273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Οδοντινικά </a:t>
            </a:r>
            <a:r>
              <a:rPr lang="el-GR" dirty="0"/>
              <a:t>σωληνάρια</a:t>
            </a:r>
          </a:p>
        </p:txBody>
      </p:sp>
      <p:sp>
        <p:nvSpPr>
          <p:cNvPr id="3" name="Content Placeholder 2"/>
          <p:cNvSpPr>
            <a:spLocks noGrp="1"/>
          </p:cNvSpPr>
          <p:nvPr>
            <p:ph idx="1"/>
          </p:nvPr>
        </p:nvSpPr>
        <p:spPr/>
        <p:txBody>
          <a:bodyPr>
            <a:normAutofit/>
          </a:bodyPr>
          <a:lstStyle/>
          <a:p>
            <a:pPr marL="0" indent="0">
              <a:buNone/>
            </a:pPr>
            <a:r>
              <a:rPr lang="el-GR" dirty="0" smtClean="0"/>
              <a:t>Είναι </a:t>
            </a:r>
            <a:r>
              <a:rPr lang="el-GR" dirty="0"/>
              <a:t>σωληνοειδείς σχηματισμοί σχήματος ς που διατρέχουν την οδοντινική ουσία σε όλο της το </a:t>
            </a:r>
            <a:r>
              <a:rPr lang="el-GR" dirty="0" smtClean="0"/>
              <a:t>μήκος.</a:t>
            </a:r>
            <a:endParaRPr lang="el-GR" sz="3600"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43808" y="2040954"/>
            <a:ext cx="2887768" cy="4680521"/>
          </a:xfrm>
          <a:prstGeom prst="rect">
            <a:avLst/>
          </a:prstGeom>
        </p:spPr>
      </p:pic>
    </p:spTree>
    <p:extLst>
      <p:ext uri="{BB962C8B-B14F-4D97-AF65-F5344CB8AC3E}">
        <p14:creationId xmlns:p14="http://schemas.microsoft.com/office/powerpoint/2010/main" val="2067043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Οδοντινοβλαστικές </a:t>
            </a:r>
            <a:r>
              <a:rPr lang="el-GR" dirty="0"/>
              <a:t>αποφυάδες</a:t>
            </a:r>
          </a:p>
        </p:txBody>
      </p:sp>
      <p:sp>
        <p:nvSpPr>
          <p:cNvPr id="3" name="Content Placeholder 2"/>
          <p:cNvSpPr>
            <a:spLocks noGrp="1"/>
          </p:cNvSpPr>
          <p:nvPr>
            <p:ph idx="1"/>
          </p:nvPr>
        </p:nvSpPr>
        <p:spPr/>
        <p:txBody>
          <a:bodyPr>
            <a:normAutofit/>
          </a:bodyPr>
          <a:lstStyle/>
          <a:p>
            <a:pPr marL="0" indent="0">
              <a:buNone/>
            </a:pPr>
            <a:r>
              <a:rPr lang="el-GR" dirty="0" smtClean="0"/>
              <a:t>Πορεύονται </a:t>
            </a:r>
            <a:r>
              <a:rPr lang="el-GR" dirty="0"/>
              <a:t>μέσα στα οδοντινοσωληνάρια με κατεύθυνση από τον πολφό προς την εξωτερική επιφάνεια της οδοντίνης. Κάθε αποφυάδα αποτελεί μέρος (προσεκβολή) ενός ζωντανού κυττάρου που βρίσκεται μέσα στον πολφό και ονομάζεται </a:t>
            </a:r>
            <a:r>
              <a:rPr lang="el-GR" dirty="0" smtClean="0"/>
              <a:t>οδοντινοβλάστης.</a:t>
            </a:r>
            <a:r>
              <a:rPr lang="en-US" dirty="0" smtClean="0"/>
              <a:t> </a:t>
            </a:r>
            <a:r>
              <a:rPr lang="el-GR" dirty="0" smtClean="0"/>
              <a:t>Έτσι</a:t>
            </a:r>
            <a:r>
              <a:rPr lang="en-US" dirty="0" smtClean="0"/>
              <a:t> </a:t>
            </a:r>
            <a:r>
              <a:rPr lang="el-GR" dirty="0" smtClean="0"/>
              <a:t>η </a:t>
            </a:r>
            <a:r>
              <a:rPr lang="el-GR" dirty="0"/>
              <a:t>οδοντίνη θεωρείται ότι είναι ένας «ζωντανός ιστός».</a:t>
            </a:r>
            <a:endParaRPr lang="el-GR" sz="4000"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46978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Οστέινη ουσία</a:t>
            </a:r>
            <a:r>
              <a:rPr lang="en-US" dirty="0" smtClean="0"/>
              <a:t> </a:t>
            </a:r>
            <a:r>
              <a:rPr lang="en-US" sz="3200" b="0" dirty="0" smtClean="0"/>
              <a:t>1/</a:t>
            </a:r>
            <a:r>
              <a:rPr lang="el-GR" sz="3200" b="0" dirty="0" smtClean="0"/>
              <a:t>3</a:t>
            </a:r>
            <a:endParaRPr lang="el-GR" sz="3200" b="0" dirty="0"/>
          </a:p>
        </p:txBody>
      </p:sp>
      <p:sp>
        <p:nvSpPr>
          <p:cNvPr id="3" name="Content Placeholder 2"/>
          <p:cNvSpPr>
            <a:spLocks noGrp="1"/>
          </p:cNvSpPr>
          <p:nvPr>
            <p:ph idx="1"/>
          </p:nvPr>
        </p:nvSpPr>
        <p:spPr>
          <a:xfrm>
            <a:off x="457200" y="1196752"/>
            <a:ext cx="4690864" cy="4968552"/>
          </a:xfrm>
        </p:spPr>
        <p:txBody>
          <a:bodyPr>
            <a:normAutofit/>
          </a:bodyPr>
          <a:lstStyle/>
          <a:p>
            <a:pPr marL="0" indent="0">
              <a:buNone/>
            </a:pPr>
            <a:r>
              <a:rPr lang="el-GR" dirty="0"/>
              <a:t>Είναι</a:t>
            </a:r>
            <a:r>
              <a:rPr lang="el-GR" b="1" dirty="0"/>
              <a:t> ενασβεστιωμένος συνδετικός ιστός</a:t>
            </a:r>
            <a:r>
              <a:rPr lang="el-GR" dirty="0"/>
              <a:t> καν καλύπτει εξωτερικά την ανατομική ρίζα του δοντιού.</a:t>
            </a:r>
          </a:p>
          <a:p>
            <a:pPr marL="0" indent="0">
              <a:buNone/>
            </a:pPr>
            <a:r>
              <a:rPr lang="el-GR" b="1" dirty="0"/>
              <a:t>Κύρια λειτουργική της αποστολή</a:t>
            </a:r>
            <a:r>
              <a:rPr lang="el-GR" dirty="0"/>
              <a:t> είναι η συγκράτηση νου </a:t>
            </a:r>
            <a:r>
              <a:rPr lang="el-GR" b="1" dirty="0"/>
              <a:t>δοντιού</a:t>
            </a:r>
            <a:r>
              <a:rPr lang="el-GR" dirty="0"/>
              <a:t> από το φατνίο και η αντιμετώπιση της αδαμαντινικής φθοράς διατηρώντας τα δόντια σε σύγκλειση</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8064" y="1412776"/>
            <a:ext cx="3384376" cy="3888432"/>
          </a:xfrm>
          <a:prstGeom prst="rect">
            <a:avLst/>
          </a:prstGeom>
        </p:spPr>
      </p:pic>
    </p:spTree>
    <p:extLst>
      <p:ext uri="{BB962C8B-B14F-4D97-AF65-F5344CB8AC3E}">
        <p14:creationId xmlns:p14="http://schemas.microsoft.com/office/powerpoint/2010/main" val="442810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Οστέινη ουσία</a:t>
            </a:r>
            <a:r>
              <a:rPr lang="en-US" dirty="0" smtClean="0"/>
              <a:t> </a:t>
            </a:r>
            <a:r>
              <a:rPr lang="en-US" sz="3200" b="0" dirty="0"/>
              <a:t>2</a:t>
            </a:r>
            <a:r>
              <a:rPr lang="en-US" sz="3200" b="0" dirty="0" smtClean="0"/>
              <a:t>/</a:t>
            </a:r>
            <a:r>
              <a:rPr lang="el-GR" sz="3200" b="0" dirty="0" smtClean="0"/>
              <a:t>3</a:t>
            </a:r>
            <a:endParaRPr lang="el-GR" sz="3200" b="0" dirty="0"/>
          </a:p>
        </p:txBody>
      </p:sp>
      <p:sp>
        <p:nvSpPr>
          <p:cNvPr id="3" name="Content Placeholder 2"/>
          <p:cNvSpPr>
            <a:spLocks noGrp="1"/>
          </p:cNvSpPr>
          <p:nvPr>
            <p:ph idx="1"/>
          </p:nvPr>
        </p:nvSpPr>
        <p:spPr>
          <a:xfrm>
            <a:off x="457200" y="1196752"/>
            <a:ext cx="4618856" cy="4968552"/>
          </a:xfrm>
        </p:spPr>
        <p:txBody>
          <a:bodyPr>
            <a:normAutofit/>
          </a:bodyPr>
          <a:lstStyle/>
          <a:p>
            <a:pPr marL="0" indent="0">
              <a:buNone/>
            </a:pPr>
            <a:r>
              <a:rPr lang="el-GR" dirty="0" smtClean="0"/>
              <a:t>Είναι</a:t>
            </a:r>
            <a:r>
              <a:rPr lang="el-GR" b="1" dirty="0" smtClean="0"/>
              <a:t> </a:t>
            </a:r>
            <a:r>
              <a:rPr lang="el-GR" b="1" dirty="0"/>
              <a:t>μαλακότερη</a:t>
            </a:r>
            <a:r>
              <a:rPr lang="el-GR" dirty="0"/>
              <a:t> από τους τρεις ενασβεστιωμένους ιστούς του δοντιού και λόγω της μικρότερης ενασβεστίωσης μοιάζει πιο πολύ με οστούν παρά με τις δύο άλλες ουσίες</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8064" y="1412776"/>
            <a:ext cx="3384376" cy="3888432"/>
          </a:xfrm>
          <a:prstGeom prst="rect">
            <a:avLst/>
          </a:prstGeom>
        </p:spPr>
      </p:pic>
    </p:spTree>
    <p:extLst>
      <p:ext uri="{BB962C8B-B14F-4D97-AF65-F5344CB8AC3E}">
        <p14:creationId xmlns:p14="http://schemas.microsoft.com/office/powerpoint/2010/main" val="4134017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Οστέινη ουσία</a:t>
            </a:r>
            <a:r>
              <a:rPr lang="en-US" dirty="0" smtClean="0"/>
              <a:t> </a:t>
            </a:r>
            <a:r>
              <a:rPr lang="el-GR" sz="3200" b="0" dirty="0" smtClean="0"/>
              <a:t>3</a:t>
            </a:r>
            <a:r>
              <a:rPr lang="en-US" sz="3200" b="0" dirty="0" smtClean="0"/>
              <a:t>/</a:t>
            </a:r>
            <a:r>
              <a:rPr lang="el-GR" sz="3200" b="0" dirty="0" smtClean="0"/>
              <a:t>3</a:t>
            </a:r>
            <a:endParaRPr lang="el-GR" sz="3200" b="0" dirty="0"/>
          </a:p>
        </p:txBody>
      </p:sp>
      <p:sp>
        <p:nvSpPr>
          <p:cNvPr id="3" name="Content Placeholder 2"/>
          <p:cNvSpPr>
            <a:spLocks noGrp="1"/>
          </p:cNvSpPr>
          <p:nvPr>
            <p:ph idx="1"/>
          </p:nvPr>
        </p:nvSpPr>
        <p:spPr/>
        <p:txBody>
          <a:bodyPr>
            <a:normAutofit/>
          </a:bodyPr>
          <a:lstStyle/>
          <a:p>
            <a:pPr marL="0" indent="0">
              <a:buNone/>
            </a:pPr>
            <a:r>
              <a:rPr lang="el-GR" dirty="0"/>
              <a:t>Το</a:t>
            </a:r>
            <a:r>
              <a:rPr lang="el-GR" b="1" dirty="0"/>
              <a:t> χρώμα</a:t>
            </a:r>
            <a:r>
              <a:rPr lang="el-GR" dirty="0"/>
              <a:t> της είναι κίτρινο και είναι διαπερατή.</a:t>
            </a:r>
          </a:p>
          <a:p>
            <a:pPr marL="0" indent="0">
              <a:buNone/>
            </a:pPr>
            <a:r>
              <a:rPr lang="el-GR" dirty="0"/>
              <a:t>Διανέμεται ανόμοια κατά μήκος της ρίζας. Το πάχος της είναι μικρότερο στην αυχενική </a:t>
            </a:r>
            <a:r>
              <a:rPr lang="el-GR" dirty="0" smtClean="0"/>
              <a:t>μοίρα, </a:t>
            </a:r>
            <a:r>
              <a:rPr lang="el-GR" dirty="0"/>
              <a:t>ενώ μεγαλύτερο είναι στο ακρορρίζιο και στο διχασμό και τριχασμό των ριζών. Με το πέρασμα των χρόνων το πάχος της αυξάνεται.</a:t>
            </a:r>
          </a:p>
          <a:p>
            <a:pPr marL="0" indent="0">
              <a:buNone/>
            </a:pPr>
            <a:r>
              <a:rPr lang="el-GR" dirty="0"/>
              <a:t>Διακρίνεται σε ακύτταρη και κυτταροφόρα.</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95346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Χημική σύσταση</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Αποτελείται </a:t>
            </a:r>
            <a:r>
              <a:rPr lang="el-GR" dirty="0"/>
              <a:t>κυρίως από:</a:t>
            </a:r>
          </a:p>
          <a:p>
            <a:r>
              <a:rPr lang="el-GR" dirty="0"/>
              <a:t>Οργανικά συστατικά (33%) κυρίως </a:t>
            </a:r>
            <a:r>
              <a:rPr lang="el-GR" dirty="0" smtClean="0"/>
              <a:t>γλυκοπρωτείνες</a:t>
            </a:r>
            <a:endParaRPr lang="el-GR" dirty="0"/>
          </a:p>
          <a:p>
            <a:r>
              <a:rPr lang="el-GR" dirty="0"/>
              <a:t>Ανόργανα συστατικά (45%) κυρίως Ca, Ρ ,</a:t>
            </a:r>
            <a:r>
              <a:rPr lang="el-GR" dirty="0" smtClean="0"/>
              <a:t>Fc</a:t>
            </a:r>
            <a:r>
              <a:rPr lang="el-GR" dirty="0"/>
              <a:t>,</a:t>
            </a:r>
            <a:r>
              <a:rPr lang="el-GR" dirty="0" smtClean="0"/>
              <a:t> </a:t>
            </a:r>
            <a:r>
              <a:rPr lang="el-GR" dirty="0"/>
              <a:t>Na, </a:t>
            </a:r>
            <a:r>
              <a:rPr lang="el-GR" dirty="0" smtClean="0"/>
              <a:t>Κ, </a:t>
            </a:r>
            <a:r>
              <a:rPr lang="el-GR" dirty="0"/>
              <a:t>Cu, F και υδροξυαπατίτης.</a:t>
            </a:r>
          </a:p>
          <a:p>
            <a:r>
              <a:rPr lang="el-GR" dirty="0"/>
              <a:t>Νερό (12%).</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589718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Πολφός του δοντιού</a:t>
            </a:r>
            <a:r>
              <a:rPr lang="en-US" dirty="0" smtClean="0"/>
              <a:t> </a:t>
            </a:r>
            <a:r>
              <a:rPr lang="en-US" sz="3200" b="0" dirty="0" smtClean="0"/>
              <a:t>1/2</a:t>
            </a:r>
            <a:endParaRPr lang="el-GR" sz="3200" b="0" dirty="0"/>
          </a:p>
        </p:txBody>
      </p:sp>
      <p:sp>
        <p:nvSpPr>
          <p:cNvPr id="3" name="Content Placeholder 2"/>
          <p:cNvSpPr>
            <a:spLocks noGrp="1"/>
          </p:cNvSpPr>
          <p:nvPr>
            <p:ph idx="1"/>
          </p:nvPr>
        </p:nvSpPr>
        <p:spPr>
          <a:xfrm>
            <a:off x="457200" y="1196752"/>
            <a:ext cx="5987008" cy="5544616"/>
          </a:xfrm>
        </p:spPr>
        <p:txBody>
          <a:bodyPr>
            <a:noAutofit/>
          </a:bodyPr>
          <a:lstStyle/>
          <a:p>
            <a:pPr marL="0" indent="0">
              <a:buNone/>
            </a:pPr>
            <a:r>
              <a:rPr lang="el-GR" dirty="0"/>
              <a:t>Είναι ο χαλαρός συνδετικός ιστός, πλούσιος ση αγγεία και νεύρα που γεμίζει την πολφική κοιλότητα του δοντιού και παίρνει το σχήμα της.</a:t>
            </a:r>
          </a:p>
          <a:p>
            <a:pPr marL="0" indent="0">
              <a:buNone/>
            </a:pPr>
            <a:r>
              <a:rPr lang="el-GR" dirty="0"/>
              <a:t>Είναι ο μόνος μη ενασβεστιωμένος ιστός του δοντιού και καλύπτεται στην μεγαλύτερη έκταση του από οδοντίνη ενώ κοντά στο ακρορρίζιο και από οστείνη σε μικρή έκταση. </a:t>
            </a:r>
            <a:endParaRPr lang="el-GR" dirty="0" smtClean="0"/>
          </a:p>
          <a:p>
            <a:pPr marL="0" indent="0">
              <a:buNone/>
            </a:pPr>
            <a:r>
              <a:rPr lang="el-GR" dirty="0" smtClean="0"/>
              <a:t>Επικοινωνεί </a:t>
            </a:r>
            <a:r>
              <a:rPr lang="el-GR" dirty="0"/>
              <a:t>με το περιβάλλον μέσω του ακρορριζικού τρήματος. Διακρίνεται σε μυλικό και ριζικό πολφό.</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5" name="Picture 4"/>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364088" y="1353648"/>
            <a:ext cx="3945147" cy="4339662"/>
          </a:xfrm>
          <a:prstGeom prst="rect">
            <a:avLst/>
          </a:prstGeom>
        </p:spPr>
      </p:pic>
    </p:spTree>
    <p:extLst>
      <p:ext uri="{BB962C8B-B14F-4D97-AF65-F5344CB8AC3E}">
        <p14:creationId xmlns:p14="http://schemas.microsoft.com/office/powerpoint/2010/main" val="1626960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Πολφός του δοντιού </a:t>
            </a:r>
            <a:r>
              <a:rPr lang="el-GR" sz="3200" b="0" dirty="0" smtClean="0"/>
              <a:t>2</a:t>
            </a:r>
            <a:r>
              <a:rPr lang="en-US" sz="3200" b="0" dirty="0" smtClean="0"/>
              <a:t>/2</a:t>
            </a:r>
            <a:endParaRPr lang="el-GR" sz="3200" b="0" dirty="0"/>
          </a:p>
        </p:txBody>
      </p:sp>
      <p:sp>
        <p:nvSpPr>
          <p:cNvPr id="3" name="Content Placeholder 2"/>
          <p:cNvSpPr>
            <a:spLocks noGrp="1"/>
          </p:cNvSpPr>
          <p:nvPr>
            <p:ph idx="1"/>
          </p:nvPr>
        </p:nvSpPr>
        <p:spPr/>
        <p:txBody>
          <a:bodyPr>
            <a:noAutofit/>
          </a:bodyPr>
          <a:lstStyle/>
          <a:p>
            <a:pPr marL="0" indent="0">
              <a:buNone/>
            </a:pPr>
            <a:r>
              <a:rPr lang="el-GR" dirty="0"/>
              <a:t>Οι λειτουργίες του πολφού είναι πολλαπλές:</a:t>
            </a:r>
          </a:p>
          <a:p>
            <a:pPr lvl="0"/>
            <a:r>
              <a:rPr lang="el-GR" dirty="0"/>
              <a:t>Παραγωγή οδοντίνης μέσω των οδοντινοβλαστών</a:t>
            </a:r>
          </a:p>
          <a:p>
            <a:pPr lvl="0"/>
            <a:r>
              <a:rPr lang="el-GR" dirty="0"/>
              <a:t>Θρέψη της οδοντίνης και ειδικότερα των οδοντινοβλαστικών αποφυάδων μέσω του πλούσιου αγγειακού δικτύου.</a:t>
            </a:r>
          </a:p>
          <a:p>
            <a:pPr lvl="0"/>
            <a:r>
              <a:rPr lang="el-GR" dirty="0"/>
              <a:t>Αισθητικότητα μέσω του πλούσιου νευρικού δικτύου, ώστε ο πολφός να δέχεται και να αντιδρά ταχύτατα στα εξωτερικά ερεθίσματα.</a:t>
            </a:r>
          </a:p>
          <a:p>
            <a:r>
              <a:rPr lang="el-GR" dirty="0"/>
              <a:t>Άμυνα του δοντιού, που εκδηλώνεται με παραγωγή οδοντίνης ή δημιουργία φλεγμονής</a:t>
            </a:r>
            <a:r>
              <a:rPr lang="el-GR" dirty="0" smtClean="0"/>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526846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Χημική σύσταση</a:t>
            </a:r>
            <a:endParaRPr lang="el-GR" dirty="0"/>
          </a:p>
        </p:txBody>
      </p:sp>
      <p:sp>
        <p:nvSpPr>
          <p:cNvPr id="3" name="Content Placeholder 2"/>
          <p:cNvSpPr>
            <a:spLocks noGrp="1"/>
          </p:cNvSpPr>
          <p:nvPr>
            <p:ph idx="1"/>
          </p:nvPr>
        </p:nvSpPr>
        <p:spPr/>
        <p:txBody>
          <a:bodyPr>
            <a:noAutofit/>
          </a:bodyPr>
          <a:lstStyle/>
          <a:p>
            <a:pPr marL="0" indent="0">
              <a:buNone/>
            </a:pPr>
            <a:r>
              <a:rPr lang="el-GR" dirty="0" smtClean="0"/>
              <a:t>Ο </a:t>
            </a:r>
            <a:r>
              <a:rPr lang="el-GR" dirty="0"/>
              <a:t>πολφός αποτελείται </a:t>
            </a:r>
            <a:r>
              <a:rPr lang="el-GR" dirty="0" smtClean="0"/>
              <a:t>από</a:t>
            </a:r>
            <a:r>
              <a:rPr lang="el-GR" dirty="0"/>
              <a:t>:</a:t>
            </a:r>
          </a:p>
          <a:p>
            <a:r>
              <a:rPr lang="el-GR" dirty="0"/>
              <a:t>Άμορφη μεσοκυττάρια </a:t>
            </a:r>
            <a:r>
              <a:rPr lang="el-GR" dirty="0" smtClean="0"/>
              <a:t>ουσία.</a:t>
            </a:r>
            <a:endParaRPr lang="el-GR" dirty="0"/>
          </a:p>
          <a:p>
            <a:r>
              <a:rPr lang="el-GR" dirty="0"/>
              <a:t>Κύτταρα του συνδετικού </a:t>
            </a:r>
            <a:r>
              <a:rPr lang="el-GR" dirty="0" smtClean="0"/>
              <a:t>ιστού.</a:t>
            </a:r>
            <a:endParaRPr lang="el-GR" dirty="0"/>
          </a:p>
          <a:p>
            <a:r>
              <a:rPr lang="el-GR" dirty="0" smtClean="0"/>
              <a:t>Αγγεία.</a:t>
            </a:r>
            <a:endParaRPr lang="el-GR" dirty="0"/>
          </a:p>
          <a:p>
            <a:r>
              <a:rPr lang="el-GR" dirty="0" smtClean="0"/>
              <a:t>Νεύρα.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961626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Μεσοκυττάρια </a:t>
            </a:r>
            <a:r>
              <a:rPr lang="el-GR" dirty="0"/>
              <a:t>ουσία</a:t>
            </a:r>
          </a:p>
        </p:txBody>
      </p:sp>
      <p:sp>
        <p:nvSpPr>
          <p:cNvPr id="3" name="Content Placeholder 2"/>
          <p:cNvSpPr>
            <a:spLocks noGrp="1"/>
          </p:cNvSpPr>
          <p:nvPr>
            <p:ph idx="1"/>
          </p:nvPr>
        </p:nvSpPr>
        <p:spPr/>
        <p:txBody>
          <a:bodyPr>
            <a:normAutofit/>
          </a:bodyPr>
          <a:lstStyle/>
          <a:p>
            <a:pPr marL="0" indent="0">
              <a:buNone/>
            </a:pPr>
            <a:r>
              <a:rPr lang="el-GR" dirty="0" smtClean="0"/>
              <a:t>Αποτελείται κυρίως </a:t>
            </a:r>
            <a:r>
              <a:rPr lang="el-GR" dirty="0"/>
              <a:t>από θεμέλια ουσία με βλεννοπολυσακχαρίτες και γλυκοπρωτείνες και από ίνες κολλαγόνες και ελαστικές.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429207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Καταβολή και διάπλαση των </a:t>
            </a:r>
            <a:r>
              <a:rPr lang="el-GR" dirty="0" smtClean="0"/>
              <a:t>δοντιών </a:t>
            </a:r>
            <a:r>
              <a:rPr lang="en-US" sz="3200" b="0" dirty="0" smtClean="0"/>
              <a:t>2/</a:t>
            </a:r>
            <a:r>
              <a:rPr lang="el-GR" sz="3200" b="0" dirty="0" smtClean="0"/>
              <a:t>2</a:t>
            </a:r>
            <a:endParaRPr lang="el-GR" sz="3200" b="0" dirty="0"/>
          </a:p>
        </p:txBody>
      </p:sp>
      <p:sp>
        <p:nvSpPr>
          <p:cNvPr id="3" name="Content Placeholder 2"/>
          <p:cNvSpPr>
            <a:spLocks noGrp="1"/>
          </p:cNvSpPr>
          <p:nvPr>
            <p:ph idx="1"/>
          </p:nvPr>
        </p:nvSpPr>
        <p:spPr/>
        <p:txBody>
          <a:bodyPr/>
          <a:lstStyle/>
          <a:p>
            <a:pPr marL="0" indent="0">
              <a:buNone/>
            </a:pPr>
            <a:r>
              <a:rPr lang="el-GR" dirty="0"/>
              <a:t>Κατά την διάπλαση του δοντιού πρώτα σχηματίζεται η μύλη του και μετά η ρίζα. </a:t>
            </a:r>
            <a:endParaRPr lang="el-GR" dirty="0" smtClean="0"/>
          </a:p>
          <a:p>
            <a:pPr marL="0" indent="0">
              <a:buNone/>
            </a:pPr>
            <a:r>
              <a:rPr lang="el-GR" dirty="0" smtClean="0"/>
              <a:t>Μετά </a:t>
            </a:r>
            <a:r>
              <a:rPr lang="el-GR" dirty="0"/>
              <a:t>την διάπλασή του και την ανατολή στο στόμα, οι μορφολογικές αλλαγές συνεχίζονται δια βίου και αφορούν την εξωτερική του μορφολογία (αποτριβή, διάβρωση, αύξηση της οστείνης της ρίζας), αλλά και την εσωτερική (εναπόθεση αλάτων και μείωση της πολφικής κοιλότητας.)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390269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Κύτ</a:t>
            </a:r>
            <a:r>
              <a:rPr lang="el-GR" dirty="0"/>
              <a:t>τ</a:t>
            </a:r>
            <a:r>
              <a:rPr lang="el-GR" dirty="0" smtClean="0"/>
              <a:t>αρα συνδετικού ιστού</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Τα </a:t>
            </a:r>
            <a:r>
              <a:rPr lang="el-GR" b="1" dirty="0"/>
              <a:t>κύτταρα</a:t>
            </a:r>
            <a:r>
              <a:rPr lang="el-GR" dirty="0"/>
              <a:t> είναι διατεταγμένα με συγκεκριμένη δομή. </a:t>
            </a:r>
            <a:endParaRPr lang="el-GR" dirty="0" smtClean="0"/>
          </a:p>
          <a:p>
            <a:pPr marL="0" indent="0">
              <a:buNone/>
            </a:pPr>
            <a:r>
              <a:rPr lang="el-GR" dirty="0" smtClean="0"/>
              <a:t>Στην </a:t>
            </a:r>
            <a:r>
              <a:rPr lang="el-GR" dirty="0"/>
              <a:t>περιφέρεια υπάρχουν οι οδοντινοβλάστες που σχηματίζουν την </a:t>
            </a:r>
            <a:r>
              <a:rPr lang="el-GR" b="1" dirty="0"/>
              <a:t>οδοντινοβλαστική στοιβάδα</a:t>
            </a:r>
            <a:r>
              <a:rPr lang="el-GR" dirty="0" smtClean="0"/>
              <a:t>.</a:t>
            </a:r>
          </a:p>
          <a:p>
            <a:pPr marL="0" indent="0">
              <a:buNone/>
            </a:pPr>
            <a:r>
              <a:rPr lang="el-GR" dirty="0" smtClean="0"/>
              <a:t> </a:t>
            </a:r>
            <a:r>
              <a:rPr lang="el-GR" dirty="0"/>
              <a:t>Στην κεντρική μοίρα υπάρχει η πλούσια </a:t>
            </a:r>
            <a:r>
              <a:rPr lang="el-GR" b="1" dirty="0"/>
              <a:t>κυτταροβριθής μοίρα </a:t>
            </a:r>
            <a:r>
              <a:rPr lang="el-GR" dirty="0"/>
              <a:t>του πολφού που αποτελείται από ινοβλάστες και αδιαφοροποίητα μεσεγχυματικά κύτταρα. </a:t>
            </a:r>
            <a:endParaRPr lang="el-GR" dirty="0" smtClean="0"/>
          </a:p>
          <a:p>
            <a:pPr marL="0" indent="0">
              <a:buNone/>
            </a:pPr>
            <a:r>
              <a:rPr lang="el-GR" dirty="0" smtClean="0"/>
              <a:t>Ανάμεσα </a:t>
            </a:r>
            <a:r>
              <a:rPr lang="el-GR" dirty="0"/>
              <a:t>σε αυτά υπάρχουν </a:t>
            </a:r>
            <a:r>
              <a:rPr lang="el-GR" dirty="0" smtClean="0"/>
              <a:t>και </a:t>
            </a:r>
            <a:r>
              <a:rPr lang="el-GR" dirty="0"/>
              <a:t>τα αμυντικά κύτταρα που είναι τα ιστιοκύτταρα, τα μακροφάγα, τα λεμφοκύτταρα, τα ηωσινόφιλα, τα πλασματοκύτταρα</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205966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Αγγεία και νεύρα πολφού</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Τα </a:t>
            </a:r>
            <a:r>
              <a:rPr lang="el-GR" b="1" dirty="0"/>
              <a:t>αγγεία του πολφού </a:t>
            </a:r>
            <a:r>
              <a:rPr lang="el-GR" dirty="0"/>
              <a:t>είναι αιμοφόρα (αρτηρίδια που προσάγουν το αίμα και φλεβίδια που απάγουν το αίμα) και λεμφοφόρα (μέσα σε </a:t>
            </a:r>
            <a:r>
              <a:rPr lang="el-GR" dirty="0" smtClean="0"/>
              <a:t>αυτά κινείται </a:t>
            </a:r>
            <a:r>
              <a:rPr lang="el-GR" dirty="0"/>
              <a:t>η λέμφος).</a:t>
            </a:r>
          </a:p>
          <a:p>
            <a:pPr marL="0" indent="0">
              <a:buNone/>
            </a:pPr>
            <a:r>
              <a:rPr lang="el-GR" dirty="0"/>
              <a:t>Τα </a:t>
            </a:r>
            <a:r>
              <a:rPr lang="el-GR" b="1" dirty="0"/>
              <a:t>νεύρα του πολφού </a:t>
            </a:r>
            <a:r>
              <a:rPr lang="el-GR" dirty="0"/>
              <a:t>αποτελούνται από εμμύελες αισθητικές </a:t>
            </a:r>
            <a:r>
              <a:rPr lang="el-GR" dirty="0" smtClean="0"/>
              <a:t>ίνες από </a:t>
            </a:r>
            <a:r>
              <a:rPr lang="el-GR" dirty="0"/>
              <a:t>το τρίδυμο νεύρο που είναι υπεύθυνες για τον πόνο και αμμύελες αγγειοκινητικές ίνες που καταλήγουν στο τοίχωμα των αγγείων και ρυθμίζουν τη ροή του αίματος σε αυτά.</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071999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Απεικόνιση οδοντικών ουσιών</a:t>
            </a:r>
            <a:endParaRPr lang="el-GR"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85029" y="908720"/>
            <a:ext cx="5179259" cy="5184576"/>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grpSp>
        <p:nvGrpSpPr>
          <p:cNvPr id="22" name="Group 21"/>
          <p:cNvGrpSpPr/>
          <p:nvPr/>
        </p:nvGrpSpPr>
        <p:grpSpPr>
          <a:xfrm>
            <a:off x="1986454" y="1740786"/>
            <a:ext cx="1436228" cy="2786466"/>
            <a:chOff x="2922558" y="1749137"/>
            <a:chExt cx="1436228" cy="2786466"/>
          </a:xfrm>
        </p:grpSpPr>
        <p:sp>
          <p:nvSpPr>
            <p:cNvPr id="6" name="TextBox 5"/>
            <p:cNvSpPr txBox="1"/>
            <p:nvPr/>
          </p:nvSpPr>
          <p:spPr>
            <a:xfrm>
              <a:off x="2922558" y="1749137"/>
              <a:ext cx="1368152" cy="369332"/>
            </a:xfrm>
            <a:prstGeom prst="rect">
              <a:avLst/>
            </a:prstGeom>
            <a:noFill/>
          </p:spPr>
          <p:txBody>
            <a:bodyPr wrap="square" rtlCol="0">
              <a:spAutoFit/>
            </a:bodyPr>
            <a:lstStyle/>
            <a:p>
              <a:r>
                <a:rPr lang="el-GR" dirty="0" smtClean="0">
                  <a:solidFill>
                    <a:prstClr val="black"/>
                  </a:solidFill>
                </a:rPr>
                <a:t>Αδαμαντίνη</a:t>
              </a:r>
              <a:endParaRPr lang="el-GR" dirty="0">
                <a:solidFill>
                  <a:prstClr val="black"/>
                </a:solidFill>
              </a:endParaRPr>
            </a:p>
          </p:txBody>
        </p:sp>
        <p:sp>
          <p:nvSpPr>
            <p:cNvPr id="7" name="TextBox 6"/>
            <p:cNvSpPr txBox="1"/>
            <p:nvPr/>
          </p:nvSpPr>
          <p:spPr>
            <a:xfrm>
              <a:off x="3102424" y="3276633"/>
              <a:ext cx="1008419" cy="369332"/>
            </a:xfrm>
            <a:prstGeom prst="rect">
              <a:avLst/>
            </a:prstGeom>
            <a:noFill/>
          </p:spPr>
          <p:txBody>
            <a:bodyPr wrap="square" rtlCol="0">
              <a:spAutoFit/>
            </a:bodyPr>
            <a:lstStyle/>
            <a:p>
              <a:r>
                <a:rPr lang="el-GR" dirty="0" smtClean="0">
                  <a:solidFill>
                    <a:prstClr val="black"/>
                  </a:solidFill>
                </a:rPr>
                <a:t>Πολφός</a:t>
              </a:r>
              <a:endParaRPr lang="el-GR" dirty="0">
                <a:solidFill>
                  <a:prstClr val="black"/>
                </a:solidFill>
              </a:endParaRPr>
            </a:p>
          </p:txBody>
        </p:sp>
        <p:sp>
          <p:nvSpPr>
            <p:cNvPr id="8" name="TextBox 7"/>
            <p:cNvSpPr txBox="1"/>
            <p:nvPr/>
          </p:nvSpPr>
          <p:spPr>
            <a:xfrm>
              <a:off x="3016773" y="4166271"/>
              <a:ext cx="1128126" cy="369332"/>
            </a:xfrm>
            <a:prstGeom prst="rect">
              <a:avLst/>
            </a:prstGeom>
            <a:noFill/>
          </p:spPr>
          <p:txBody>
            <a:bodyPr wrap="square" rtlCol="0">
              <a:spAutoFit/>
            </a:bodyPr>
            <a:lstStyle/>
            <a:p>
              <a:r>
                <a:rPr lang="el-GR" dirty="0" smtClean="0">
                  <a:solidFill>
                    <a:prstClr val="black"/>
                  </a:solidFill>
                </a:rPr>
                <a:t>Οστεΐνη</a:t>
              </a:r>
              <a:endParaRPr lang="el-GR" dirty="0">
                <a:solidFill>
                  <a:prstClr val="black"/>
                </a:solidFill>
              </a:endParaRPr>
            </a:p>
          </p:txBody>
        </p:sp>
        <p:sp>
          <p:nvSpPr>
            <p:cNvPr id="9" name="TextBox 8"/>
            <p:cNvSpPr txBox="1"/>
            <p:nvPr/>
          </p:nvSpPr>
          <p:spPr>
            <a:xfrm>
              <a:off x="3134650" y="2355267"/>
              <a:ext cx="1224136" cy="369332"/>
            </a:xfrm>
            <a:prstGeom prst="rect">
              <a:avLst/>
            </a:prstGeom>
            <a:noFill/>
          </p:spPr>
          <p:txBody>
            <a:bodyPr wrap="square" rtlCol="0">
              <a:spAutoFit/>
            </a:bodyPr>
            <a:lstStyle/>
            <a:p>
              <a:r>
                <a:rPr lang="el-GR" dirty="0" smtClean="0">
                  <a:solidFill>
                    <a:prstClr val="black"/>
                  </a:solidFill>
                </a:rPr>
                <a:t>Οδοντίνη</a:t>
              </a:r>
              <a:endParaRPr lang="el-GR" dirty="0">
                <a:solidFill>
                  <a:prstClr val="black"/>
                </a:solidFill>
              </a:endParaRPr>
            </a:p>
          </p:txBody>
        </p:sp>
      </p:grpSp>
      <p:cxnSp>
        <p:nvCxnSpPr>
          <p:cNvPr id="24" name="Straight Arrow Connector 23"/>
          <p:cNvCxnSpPr/>
          <p:nvPr/>
        </p:nvCxnSpPr>
        <p:spPr>
          <a:xfrm flipV="1">
            <a:off x="3422530" y="1916832"/>
            <a:ext cx="1152128" cy="44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378589" y="2387117"/>
            <a:ext cx="1368152"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98569" y="2966915"/>
            <a:ext cx="1728192" cy="487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87824" y="4537713"/>
            <a:ext cx="1296144" cy="327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945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Νεογιλή οδοντοφυία</a:t>
            </a:r>
            <a:r>
              <a:rPr lang="en-US" dirty="0" smtClean="0"/>
              <a:t> </a:t>
            </a:r>
            <a:r>
              <a:rPr lang="en-US" sz="3200" b="0" dirty="0" smtClean="0"/>
              <a:t>1/3</a:t>
            </a:r>
            <a:endParaRPr lang="el-GR" sz="3200" b="0" dirty="0"/>
          </a:p>
        </p:txBody>
      </p:sp>
      <p:sp>
        <p:nvSpPr>
          <p:cNvPr id="3" name="Content Placeholder 2"/>
          <p:cNvSpPr>
            <a:spLocks noGrp="1"/>
          </p:cNvSpPr>
          <p:nvPr>
            <p:ph idx="1"/>
          </p:nvPr>
        </p:nvSpPr>
        <p:spPr>
          <a:xfrm>
            <a:off x="457200" y="1196752"/>
            <a:ext cx="4546848" cy="4651536"/>
          </a:xfrm>
        </p:spPr>
        <p:txBody>
          <a:bodyPr>
            <a:normAutofit/>
          </a:bodyPr>
          <a:lstStyle/>
          <a:p>
            <a:pPr marL="0" indent="0">
              <a:buNone/>
            </a:pPr>
            <a:r>
              <a:rPr lang="el-GR" dirty="0"/>
              <a:t>Η </a:t>
            </a:r>
            <a:r>
              <a:rPr lang="el-GR" b="1" dirty="0"/>
              <a:t>νεογιλή οδοντοφυΐα </a:t>
            </a:r>
            <a:r>
              <a:rPr lang="el-GR" dirty="0"/>
              <a:t>είναι η πρώτη οδοντοφυΐα του ανθρώπου και αποτελείται από </a:t>
            </a:r>
            <a:r>
              <a:rPr lang="el-GR" b="1" dirty="0"/>
              <a:t>20 δόντια</a:t>
            </a:r>
            <a:r>
              <a:rPr lang="el-GR" dirty="0"/>
              <a:t>. </a:t>
            </a:r>
            <a:endParaRPr lang="el-GR" dirty="0" smtClean="0"/>
          </a:p>
          <a:p>
            <a:pPr marL="0" indent="0">
              <a:buNone/>
            </a:pPr>
            <a:r>
              <a:rPr lang="el-GR" dirty="0" smtClean="0"/>
              <a:t>Δέκα </a:t>
            </a:r>
            <a:r>
              <a:rPr lang="el-GR" dirty="0"/>
              <a:t>στην άνω και δέκα στην κάτω γνάθο. Κάθε νεογιλός φραγμός έχει τέσσερις τομείς, δύο κυνόδοντες και τέσσερις γομφίους. </a:t>
            </a:r>
            <a:endParaRPr lang="el-GR" dirty="0" smtClean="0"/>
          </a:p>
          <a:p>
            <a:pPr marL="0" indent="0">
              <a:buNone/>
            </a:pPr>
            <a:r>
              <a:rPr lang="el-GR" dirty="0" smtClean="0"/>
              <a:t>Στην </a:t>
            </a:r>
            <a:r>
              <a:rPr lang="el-GR" dirty="0"/>
              <a:t>νεογιλή οδοντοφυΐα δεν υπάρχουν προγόμφιοι.</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pic>
        <p:nvPicPr>
          <p:cNvPr id="5" name="Picture 4"/>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148064" y="1052736"/>
            <a:ext cx="3537702" cy="4795552"/>
          </a:xfrm>
          <a:prstGeom prst="rect">
            <a:avLst/>
          </a:prstGeom>
        </p:spPr>
      </p:pic>
    </p:spTree>
    <p:extLst>
      <p:ext uri="{BB962C8B-B14F-4D97-AF65-F5344CB8AC3E}">
        <p14:creationId xmlns:p14="http://schemas.microsoft.com/office/powerpoint/2010/main" val="3575988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Νεογιλή </a:t>
            </a:r>
            <a:r>
              <a:rPr lang="el-GR" sz="3600" dirty="0" smtClean="0"/>
              <a:t>οδοντοφυία </a:t>
            </a:r>
            <a:r>
              <a:rPr lang="el-GR" sz="3200" b="0" dirty="0" smtClean="0"/>
              <a:t>2</a:t>
            </a:r>
            <a:r>
              <a:rPr lang="en-US" sz="3200" b="0" dirty="0" smtClean="0"/>
              <a:t>/3</a:t>
            </a:r>
            <a:endParaRPr lang="el-GR" sz="3200" b="0" dirty="0"/>
          </a:p>
        </p:txBody>
      </p:sp>
      <p:sp>
        <p:nvSpPr>
          <p:cNvPr id="3" name="Content Placeholder 2"/>
          <p:cNvSpPr>
            <a:spLocks noGrp="1"/>
          </p:cNvSpPr>
          <p:nvPr>
            <p:ph idx="1"/>
          </p:nvPr>
        </p:nvSpPr>
        <p:spPr>
          <a:xfrm>
            <a:off x="457200" y="1196752"/>
            <a:ext cx="4546848" cy="5040560"/>
          </a:xfrm>
        </p:spPr>
        <p:txBody>
          <a:bodyPr>
            <a:normAutofit/>
          </a:bodyPr>
          <a:lstStyle/>
          <a:p>
            <a:pPr marL="0" indent="0">
              <a:buNone/>
            </a:pPr>
            <a:r>
              <a:rPr lang="el-GR" sz="2600" dirty="0" smtClean="0"/>
              <a:t>Το</a:t>
            </a:r>
            <a:r>
              <a:rPr lang="el-GR" sz="2600" b="1" dirty="0" smtClean="0"/>
              <a:t> πρώτο</a:t>
            </a:r>
            <a:r>
              <a:rPr lang="el-GR" sz="2600" dirty="0" smtClean="0"/>
              <a:t> νεογιλό</a:t>
            </a:r>
            <a:r>
              <a:rPr lang="el-GR" sz="2600" b="1" dirty="0" smtClean="0"/>
              <a:t> δόντι</a:t>
            </a:r>
            <a:r>
              <a:rPr lang="el-GR" sz="2600" dirty="0" smtClean="0"/>
              <a:t> (κεντρικός τομέας της κάτω γνάθου) εμφανίζεται στη στοματική κοιλότητα τον 6° περίπου μήνα της ζωής και η νεογιλή οδοντοφυΐα συμπληρώνεται περίπου μεταξύ 24ου και 30ου μήνα.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2" y="1124744"/>
            <a:ext cx="4464496" cy="4572000"/>
          </a:xfrm>
          <a:prstGeom prst="rect">
            <a:avLst/>
          </a:prstGeom>
        </p:spPr>
      </p:pic>
    </p:spTree>
    <p:extLst>
      <p:ext uri="{BB962C8B-B14F-4D97-AF65-F5344CB8AC3E}">
        <p14:creationId xmlns:p14="http://schemas.microsoft.com/office/powerpoint/2010/main" val="1478572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Νεογιλή οδοντοφυία </a:t>
            </a:r>
            <a:r>
              <a:rPr lang="el-GR" sz="3200" b="0" dirty="0" smtClean="0"/>
              <a:t>3</a:t>
            </a:r>
            <a:r>
              <a:rPr lang="en-US" sz="3200" b="0" dirty="0" smtClean="0"/>
              <a:t>/3</a:t>
            </a:r>
            <a:endParaRPr lang="el-GR" sz="3200" b="0" dirty="0"/>
          </a:p>
        </p:txBody>
      </p:sp>
      <p:sp>
        <p:nvSpPr>
          <p:cNvPr id="3" name="Content Placeholder 2"/>
          <p:cNvSpPr>
            <a:spLocks noGrp="1"/>
          </p:cNvSpPr>
          <p:nvPr>
            <p:ph idx="1"/>
          </p:nvPr>
        </p:nvSpPr>
        <p:spPr/>
        <p:txBody>
          <a:bodyPr>
            <a:normAutofit/>
          </a:bodyPr>
          <a:lstStyle/>
          <a:p>
            <a:pPr marL="0" indent="0">
              <a:buNone/>
            </a:pPr>
            <a:r>
              <a:rPr lang="el-GR" dirty="0"/>
              <a:t>Από το 6° έτος της ζωής αρχίζει σταδιακά η απόπτωσή τους και η σταδιακή ανατολή των μονίμων δοντιών. Η απόπτωση των νεογιλών δοντιών συμπληρώνεται περίπου το 12° χρόνο της ζωής λόγω βαθμιαία- απορρόφησης της ρίζας. Το διάστημα αυτό από το 6° - 12° έτος της ζωής που συνυπάρχουν νεογιλά και μόνιμα δόντια στην στοματική κοιλότητα το ονομάζουμε περίοδο του</a:t>
            </a:r>
            <a:r>
              <a:rPr lang="el-GR" b="1" dirty="0"/>
              <a:t> μικτού φραγμού.</a:t>
            </a:r>
            <a:endParaRPr lang="el-GR" dirty="0"/>
          </a:p>
          <a:p>
            <a:pPr marL="0" indent="0">
              <a:buNone/>
            </a:pPr>
            <a:r>
              <a:rPr lang="el-GR" dirty="0"/>
              <a:t>Η</a:t>
            </a:r>
            <a:r>
              <a:rPr lang="el-GR" b="1" dirty="0"/>
              <a:t> αρίθμηση</a:t>
            </a:r>
            <a:r>
              <a:rPr lang="el-GR" dirty="0"/>
              <a:t> των νεογιλών δοντιών γίνεται όπως και στη μόνιμη οδοντοφυΐα με διψήφιους αριθμούς, με τη </a:t>
            </a:r>
            <a:r>
              <a:rPr lang="el-GR" dirty="0" smtClean="0"/>
              <a:t>δι</a:t>
            </a:r>
            <a:r>
              <a:rPr lang="el-GR" dirty="0"/>
              <a:t>αφορά ότι ως πρώτοι αριθμοί τοποθετούνται το 5,6,7 και 8.</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217868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Διαφορές νεογιλών και μόνιμων δοντιών </a:t>
            </a:r>
            <a:r>
              <a:rPr lang="el-GR" sz="2800" b="0" dirty="0" smtClean="0"/>
              <a:t>1/4</a:t>
            </a:r>
            <a:endParaRPr lang="el-GR" sz="2800" b="0" dirty="0"/>
          </a:p>
        </p:txBody>
      </p:sp>
      <p:sp>
        <p:nvSpPr>
          <p:cNvPr id="3" name="Content Placeholder 2"/>
          <p:cNvSpPr>
            <a:spLocks noGrp="1"/>
          </p:cNvSpPr>
          <p:nvPr>
            <p:ph idx="1"/>
          </p:nvPr>
        </p:nvSpPr>
        <p:spPr/>
        <p:txBody>
          <a:bodyPr>
            <a:noAutofit/>
          </a:bodyPr>
          <a:lstStyle/>
          <a:p>
            <a:pPr marL="0" indent="0" algn="ctr">
              <a:buNone/>
            </a:pPr>
            <a:r>
              <a:rPr lang="el-GR" dirty="0"/>
              <a:t>Η γνώση των βασικών μορφολογικών διαφορών μεταξύ νεογιλών μονίμων δοντιών αποτελεί βασικό στοιχείο απαραίτητο για την αναγνώριση και διάκριση τους</a:t>
            </a:r>
            <a:r>
              <a:rPr lang="el-GR" dirty="0" smtClean="0"/>
              <a:t>.</a:t>
            </a:r>
          </a:p>
          <a:p>
            <a:pPr marL="0" indent="0" algn="ctr">
              <a:buNone/>
            </a:pPr>
            <a:r>
              <a:rPr lang="el-GR" dirty="0" smtClean="0"/>
              <a:t>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844956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Διαφορές νεογιλών και μόνιμων δοντιών </a:t>
            </a:r>
            <a:r>
              <a:rPr lang="en-US" sz="2800" b="0" dirty="0" smtClean="0"/>
              <a:t>2</a:t>
            </a:r>
            <a:r>
              <a:rPr lang="el-GR" sz="2800" b="0" dirty="0" smtClean="0"/>
              <a:t>/4</a:t>
            </a:r>
            <a:endParaRPr lang="el-GR" sz="2800" b="0" dirty="0"/>
          </a:p>
        </p:txBody>
      </p:sp>
      <p:sp>
        <p:nvSpPr>
          <p:cNvPr id="3" name="Content Placeholder 2"/>
          <p:cNvSpPr>
            <a:spLocks noGrp="1"/>
          </p:cNvSpPr>
          <p:nvPr>
            <p:ph idx="1"/>
          </p:nvPr>
        </p:nvSpPr>
        <p:spPr/>
        <p:txBody>
          <a:bodyPr/>
          <a:lstStyle/>
          <a:p>
            <a:pPr marL="0" indent="0">
              <a:buNone/>
            </a:pPr>
            <a:r>
              <a:rPr lang="el-GR" dirty="0"/>
              <a:t>Οι διαφορές αυτές είναι οι εξής:</a:t>
            </a:r>
          </a:p>
          <a:p>
            <a:pPr marL="457200" lvl="0" indent="-457200">
              <a:buFont typeface="+mj-lt"/>
              <a:buAutoNum type="arabicPeriod"/>
            </a:pPr>
            <a:r>
              <a:rPr lang="el-GR" dirty="0"/>
              <a:t>Γενικά τα νεογιλά δόντια είναι μικρότερα από τα </a:t>
            </a:r>
            <a:r>
              <a:rPr lang="el-GR" dirty="0" smtClean="0"/>
              <a:t>μόνιμα.</a:t>
            </a:r>
            <a:endParaRPr lang="el-GR" dirty="0"/>
          </a:p>
          <a:p>
            <a:pPr marL="457200" lvl="0" indent="-457200">
              <a:buFont typeface="+mj-lt"/>
              <a:buAutoNum type="arabicPeriod"/>
            </a:pPr>
            <a:r>
              <a:rPr lang="el-GR" dirty="0"/>
              <a:t>Η μορφολογία των νεογιλών δοντιών παρουσιάζει λιγότερες παραλλαγές από αυτή των μονίμων.</a:t>
            </a:r>
          </a:p>
          <a:p>
            <a:pPr marL="457200" lvl="0" indent="-457200">
              <a:buFont typeface="+mj-lt"/>
              <a:buAutoNum type="arabicPeriod"/>
            </a:pPr>
            <a:r>
              <a:rPr lang="el-GR" dirty="0"/>
              <a:t>Η αδαμαντίνη των νεογιλών είναι λευκότερη, λαμπρότερη και πιο διαπερατή από αυτή των μονίμων δοντιών</a:t>
            </a:r>
            <a:r>
              <a:rPr lang="el-GR" dirty="0" smtClean="0"/>
              <a:t>.</a:t>
            </a:r>
          </a:p>
          <a:p>
            <a:pPr marL="457200" lvl="0" indent="-457200">
              <a:buFont typeface="+mj-lt"/>
              <a:buAutoNum type="arabicPeriod" startAt="4"/>
            </a:pPr>
            <a:r>
              <a:rPr lang="el-GR" dirty="0"/>
              <a:t>Το πάχος της αδαμαντίνης των νεογιλών είναι μικρότερο (0,5-1 χιλ) σε σχέση με αυτό των μονίμων δοντιών.</a:t>
            </a:r>
          </a:p>
          <a:p>
            <a:pPr marL="457200" lvl="0" indent="-457200">
              <a:buFont typeface="+mj-lt"/>
              <a:buAutoNum type="arabicPeriod" startAt="4"/>
            </a:pPr>
            <a:r>
              <a:rPr lang="el-GR" dirty="0"/>
              <a:t>Η μύλη των προσθίων νεογιλών δοντιών εμφανίζει διογκωμένο γλωσσικό </a:t>
            </a:r>
            <a:r>
              <a:rPr lang="el-GR" dirty="0" smtClean="0"/>
              <a:t>φύμα.</a:t>
            </a:r>
            <a:endParaRPr lang="el-GR" dirty="0"/>
          </a:p>
          <a:p>
            <a:pPr marL="457200" lvl="0" indent="-457200">
              <a:buFont typeface="+mj-lt"/>
              <a:buAutoNum type="arabicPeriod"/>
            </a:pP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87869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Διαφορές νεογιλών και μόνιμων δοντιών </a:t>
            </a:r>
            <a:r>
              <a:rPr lang="el-GR" sz="3100" b="0" dirty="0" smtClean="0"/>
              <a:t>3/4</a:t>
            </a:r>
            <a:endParaRPr lang="el-GR" sz="3100" b="0" dirty="0"/>
          </a:p>
        </p:txBody>
      </p:sp>
      <p:sp>
        <p:nvSpPr>
          <p:cNvPr id="3" name="Content Placeholder 2"/>
          <p:cNvSpPr>
            <a:spLocks noGrp="1"/>
          </p:cNvSpPr>
          <p:nvPr>
            <p:ph idx="1"/>
          </p:nvPr>
        </p:nvSpPr>
        <p:spPr/>
        <p:txBody>
          <a:bodyPr/>
          <a:lstStyle/>
          <a:p>
            <a:pPr marL="457200" lvl="0" indent="-457200">
              <a:buFont typeface="+mj-lt"/>
              <a:buAutoNum type="arabicPeriod" startAt="6"/>
            </a:pPr>
            <a:r>
              <a:rPr lang="el-GR" dirty="0" smtClean="0"/>
              <a:t>Η </a:t>
            </a:r>
            <a:r>
              <a:rPr lang="el-GR" dirty="0"/>
              <a:t>εγγύς- άπω διάμετρος της μύλης των κεντρικών νεογιλών τομέων είναι μεγαλύτερη από την κοπτικο-αυχενική διάμετρο. Στους μόνιμούς κεντρικούς συμβαίνει ακριβώς το αντίθετο</a:t>
            </a:r>
            <a:r>
              <a:rPr lang="el-GR" dirty="0" smtClean="0"/>
              <a:t>.</a:t>
            </a:r>
          </a:p>
          <a:p>
            <a:pPr marL="457200" lvl="0" indent="-457200">
              <a:buFont typeface="+mj-lt"/>
              <a:buAutoNum type="arabicPeriod" startAt="6"/>
            </a:pPr>
            <a:r>
              <a:rPr lang="el-GR" dirty="0"/>
              <a:t>Στα νεογιλά δόντια τα φύματα τείνουν να είναι περισσότερο τονισμένα από ότι στα μόνιμα.</a:t>
            </a:r>
          </a:p>
          <a:p>
            <a:pPr marL="457200" lvl="0" indent="-457200">
              <a:buFont typeface="+mj-lt"/>
              <a:buAutoNum type="arabicPeriod" startAt="6"/>
            </a:pPr>
            <a:r>
              <a:rPr lang="el-GR" dirty="0"/>
              <a:t>Στα νεογιλά η ένωση αδαμαντίνης - οστείνης (αυχένας) είναι λιγότερο ελικοειδής από ότι στα μόνιμα.</a:t>
            </a:r>
          </a:p>
          <a:p>
            <a:pPr marL="457200" lvl="0" indent="-457200">
              <a:buFont typeface="+mj-lt"/>
              <a:buAutoNum type="arabicPeriod" startAt="6"/>
            </a:pPr>
            <a:r>
              <a:rPr lang="el-GR" dirty="0"/>
              <a:t>Οι ρίζες των νεογιλών δοντιών είναι μικρότερες, λιγότερο ισχυρές και ανοιχτότερες σε χρώμα από τις ρίζες των μονίμων δοντιών.</a:t>
            </a:r>
          </a:p>
          <a:p>
            <a:pPr marL="457200" lvl="0" indent="-457200">
              <a:buFont typeface="+mj-lt"/>
              <a:buAutoNum type="arabicPeriod" startAt="4"/>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997783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Διαφορές νεογιλών και μόνιμων δοντιών </a:t>
            </a:r>
            <a:r>
              <a:rPr lang="en-US" sz="2800" b="0" dirty="0" smtClean="0"/>
              <a:t>4</a:t>
            </a:r>
            <a:r>
              <a:rPr lang="el-GR" sz="2800" b="0" dirty="0" smtClean="0"/>
              <a:t>/4</a:t>
            </a:r>
            <a:endParaRPr lang="el-GR" sz="3200" b="0" dirty="0"/>
          </a:p>
        </p:txBody>
      </p:sp>
      <p:sp>
        <p:nvSpPr>
          <p:cNvPr id="3" name="Content Placeholder 2"/>
          <p:cNvSpPr>
            <a:spLocks noGrp="1"/>
          </p:cNvSpPr>
          <p:nvPr>
            <p:ph idx="1"/>
          </p:nvPr>
        </p:nvSpPr>
        <p:spPr/>
        <p:txBody>
          <a:bodyPr>
            <a:normAutofit/>
          </a:bodyPr>
          <a:lstStyle/>
          <a:p>
            <a:pPr marL="457200" lvl="0" indent="-457200">
              <a:buFont typeface="+mj-lt"/>
              <a:buAutoNum type="arabicPeriod" startAt="10"/>
            </a:pPr>
            <a:r>
              <a:rPr lang="el-GR" dirty="0" smtClean="0"/>
              <a:t>Οι </a:t>
            </a:r>
            <a:r>
              <a:rPr lang="el-GR" dirty="0"/>
              <a:t>ρίζες των προσθίων νεογιλών δοντιών είναι αποπεπλατυσμένες κατά την εγγύς-άπω κατεύθυνση.</a:t>
            </a:r>
          </a:p>
          <a:p>
            <a:pPr marL="457200" lvl="0" indent="-457200">
              <a:buFont typeface="+mj-lt"/>
              <a:buAutoNum type="arabicPeriod" startAt="10"/>
            </a:pPr>
            <a:r>
              <a:rPr lang="el-GR" dirty="0"/>
              <a:t>Οι ρίζες των νεογιλών γομφίων αποκλίνουν περισσότερο σε σχέση με αυτές των μονίμων δοντιών. Αυτό συμβαίνει για να επιτραπεί η εξέλιξη των μόνιμων διάδοχων προγόμφιων.</a:t>
            </a:r>
          </a:p>
          <a:p>
            <a:pPr marL="457200" lvl="0" indent="-457200">
              <a:buFont typeface="+mj-lt"/>
              <a:buAutoNum type="arabicPeriod" startAt="10"/>
            </a:pPr>
            <a:r>
              <a:rPr lang="el-GR" dirty="0"/>
              <a:t>Η νεογιλή οδοντοφυΐα έχει 20 δόντια, ενώ η μόνιμη έχει 32 δόντια.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223530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Απεικόνιση καταβολής και διάπλασης</a:t>
            </a:r>
          </a:p>
        </p:txBody>
      </p:sp>
      <p:pic>
        <p:nvPicPr>
          <p:cNvPr id="5" name="Content Placeholder 4"/>
          <p:cNvPicPr>
            <a:picLocks noGrp="1" noChangeAspect="1"/>
          </p:cNvPicPr>
          <p:nvPr>
            <p:ph idx="1"/>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1958350" y="1196975"/>
            <a:ext cx="5227299" cy="5040313"/>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051184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70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38507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a:t>
            </a:r>
            <a:r>
              <a:rPr lang="en-US" sz="2000" dirty="0"/>
              <a:t>2</a:t>
            </a:r>
            <a:r>
              <a:rPr lang="el-GR" sz="2000" dirty="0" smtClean="0"/>
              <a:t>: Ιστολογία των δοντιών». </a:t>
            </a:r>
            <a:r>
              <a:rPr lang="el-GR" sz="2000" dirty="0"/>
              <a:t>Έκδοση: 1.0. Αθήνα 2014. Διαθέσιμο από τη δικτυακή διεύθυνση: </a:t>
            </a:r>
            <a:r>
              <a:rPr lang="en-US" sz="2000" dirty="0">
                <a:hlinkClick r:id="rId3"/>
              </a:rPr>
              <a:t>ocp.teiath.gr</a:t>
            </a:r>
            <a:r>
              <a:rPr lang="el-GR" sz="2000" dirty="0"/>
              <a:t>.</a:t>
            </a:r>
          </a:p>
          <a:p>
            <a:endParaRPr lang="el-GR" sz="2000" dirty="0"/>
          </a:p>
        </p:txBody>
      </p:sp>
    </p:spTree>
    <p:extLst>
      <p:ext uri="{BB962C8B-B14F-4D97-AF65-F5344CB8AC3E}">
        <p14:creationId xmlns:p14="http://schemas.microsoft.com/office/powerpoint/2010/main" val="505297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Αδειοδότησης</a:t>
            </a: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020014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a:solidFill>
                  <a:schemeClr val="tx1"/>
                </a:solidFill>
              </a:rPr>
              <a:t>Επεξήγηση όρων χρήσης έργων τρίτων</a:t>
            </a: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98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14664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7183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Νεογιλή οδοντοφυία</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15816" y="1052736"/>
            <a:ext cx="3642343" cy="5185637"/>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61276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Μικτή και μόνιμη οδοντοφυία</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87089" y="1198375"/>
            <a:ext cx="3769822" cy="5037513"/>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756879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Ιστολογία των δοντιών</a:t>
            </a:r>
          </a:p>
        </p:txBody>
      </p:sp>
      <p:sp>
        <p:nvSpPr>
          <p:cNvPr id="3" name="Content Placeholder 2"/>
          <p:cNvSpPr>
            <a:spLocks noGrp="1"/>
          </p:cNvSpPr>
          <p:nvPr>
            <p:ph idx="1"/>
          </p:nvPr>
        </p:nvSpPr>
        <p:spPr>
          <a:xfrm>
            <a:off x="457200" y="1196752"/>
            <a:ext cx="3250704" cy="5040560"/>
          </a:xfrm>
        </p:spPr>
        <p:txBody>
          <a:bodyPr>
            <a:normAutofit/>
          </a:bodyPr>
          <a:lstStyle/>
          <a:p>
            <a:pPr marL="0" indent="0">
              <a:buNone/>
            </a:pPr>
            <a:r>
              <a:rPr lang="el-GR" dirty="0"/>
              <a:t>Κάθε δόντι ιστολογικά αποτελείται από τέσσερις ουσίες οι οποίες είναι οι παρακάτω:</a:t>
            </a:r>
          </a:p>
          <a:p>
            <a:pPr marL="0" indent="0">
              <a:buNone/>
            </a:pPr>
            <a:r>
              <a:rPr lang="el-GR" dirty="0" smtClean="0"/>
              <a:t>•Αδαμαντίνη </a:t>
            </a:r>
            <a:r>
              <a:rPr lang="el-GR" dirty="0"/>
              <a:t>ουσία</a:t>
            </a:r>
          </a:p>
          <a:p>
            <a:pPr marL="0" indent="0">
              <a:buNone/>
            </a:pPr>
            <a:r>
              <a:rPr lang="el-GR" dirty="0" smtClean="0"/>
              <a:t>•Οδοντίνη </a:t>
            </a:r>
            <a:r>
              <a:rPr lang="el-GR" dirty="0"/>
              <a:t>ουσία</a:t>
            </a:r>
          </a:p>
          <a:p>
            <a:pPr marL="0" indent="0">
              <a:buNone/>
            </a:pPr>
            <a:r>
              <a:rPr lang="el-GR" dirty="0" smtClean="0"/>
              <a:t>•Οστείνη </a:t>
            </a:r>
            <a:r>
              <a:rPr lang="el-GR" dirty="0"/>
              <a:t>ουσία και</a:t>
            </a:r>
          </a:p>
          <a:p>
            <a:pPr marL="0" indent="0">
              <a:buNone/>
            </a:pPr>
            <a:r>
              <a:rPr lang="el-GR" dirty="0" smtClean="0"/>
              <a:t>•Πολφός </a:t>
            </a:r>
            <a:r>
              <a:rPr lang="el-GR" dirty="0"/>
              <a:t>του δοντιού</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6" name="Content Placeholder 4"/>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2690" b="98246" l="2602" r="97724">
                        <a14:foregroundMark x1="6179" y1="60702" x2="9106" y2="89357"/>
                        <a14:foregroundMark x1="8618" y1="90292" x2="20163" y2="95205"/>
                        <a14:foregroundMark x1="20163" y1="95789" x2="43089" y2="98246"/>
                        <a14:foregroundMark x1="42927" y1="97778" x2="65528" y2="96842"/>
                        <a14:foregroundMark x1="65366" y1="97544" x2="74309" y2="92982"/>
                        <a14:foregroundMark x1="73984" y1="92632" x2="91545" y2="72982"/>
                        <a14:foregroundMark x1="90732" y1="73333" x2="95285" y2="65146"/>
                        <a14:foregroundMark x1="95447" y1="65497" x2="97724" y2="50058"/>
                      </a14:backgroundRemoval>
                    </a14:imgEffect>
                  </a14:imgLayer>
                </a14:imgProps>
              </a:ext>
              <a:ext uri="{28A0092B-C50C-407E-A947-70E740481C1C}">
                <a14:useLocalDpi xmlns:a14="http://schemas.microsoft.com/office/drawing/2010/main"/>
              </a:ext>
            </a:extLst>
          </a:blip>
          <a:srcRect/>
          <a:stretch/>
        </p:blipFill>
        <p:spPr>
          <a:xfrm>
            <a:off x="4582344" y="1160748"/>
            <a:ext cx="4320480" cy="5112568"/>
          </a:xfrm>
          <a:prstGeom prst="rect">
            <a:avLst/>
          </a:prstGeom>
        </p:spPr>
      </p:pic>
      <p:cxnSp>
        <p:nvCxnSpPr>
          <p:cNvPr id="7" name="Ευθύγραμμο βέλος σύνδεσης 6"/>
          <p:cNvCxnSpPr/>
          <p:nvPr/>
        </p:nvCxnSpPr>
        <p:spPr>
          <a:xfrm flipV="1">
            <a:off x="3563888" y="1916832"/>
            <a:ext cx="2232248" cy="1728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3131840" y="2492896"/>
            <a:ext cx="2890664" cy="1728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563888" y="3645024"/>
            <a:ext cx="2232248" cy="10354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779912" y="3115763"/>
            <a:ext cx="2880320" cy="21134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834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Αδαμαντίνη</a:t>
            </a:r>
            <a:r>
              <a:rPr lang="en-US" sz="3600" dirty="0">
                <a:solidFill>
                  <a:srgbClr val="004A82"/>
                </a:solidFill>
              </a:rPr>
              <a:t> </a:t>
            </a:r>
            <a:r>
              <a:rPr lang="en-US" sz="3200" b="0" dirty="0">
                <a:solidFill>
                  <a:srgbClr val="004A82"/>
                </a:solidFill>
              </a:rPr>
              <a:t>1/</a:t>
            </a:r>
            <a:r>
              <a:rPr lang="el-GR" sz="3200" b="0" dirty="0">
                <a:solidFill>
                  <a:srgbClr val="004A82"/>
                </a:solidFill>
              </a:rPr>
              <a:t>3</a:t>
            </a:r>
          </a:p>
        </p:txBody>
      </p:sp>
      <p:sp>
        <p:nvSpPr>
          <p:cNvPr id="3" name="Content Placeholder 2"/>
          <p:cNvSpPr>
            <a:spLocks noGrp="1"/>
          </p:cNvSpPr>
          <p:nvPr>
            <p:ph idx="1"/>
          </p:nvPr>
        </p:nvSpPr>
        <p:spPr/>
        <p:txBody>
          <a:bodyPr>
            <a:normAutofit fontScale="70000" lnSpcReduction="20000"/>
          </a:bodyPr>
          <a:lstStyle/>
          <a:p>
            <a:pPr marL="0" indent="0">
              <a:lnSpc>
                <a:spcPct val="132000"/>
              </a:lnSpc>
              <a:spcBef>
                <a:spcPts val="1000"/>
              </a:spcBef>
              <a:buClr>
                <a:srgbClr val="004A82"/>
              </a:buClr>
              <a:buNone/>
            </a:pPr>
            <a:r>
              <a:rPr lang="el-GR" sz="3800" dirty="0"/>
              <a:t>Είναι ο σκληρότερος από όλους τους ιστούς του ανθρωπίνου σώματος. Η σκληρότητα της κυμαίνεται μεταξύ του ορυκτού απατίτη και του τοπαζίου. </a:t>
            </a:r>
            <a:endParaRPr lang="el-GR" sz="3800" dirty="0" smtClean="0"/>
          </a:p>
          <a:p>
            <a:pPr marL="0" indent="0">
              <a:lnSpc>
                <a:spcPct val="132000"/>
              </a:lnSpc>
              <a:spcBef>
                <a:spcPts val="1000"/>
              </a:spcBef>
              <a:buClr>
                <a:srgbClr val="004A82"/>
              </a:buClr>
              <a:buNone/>
            </a:pPr>
            <a:r>
              <a:rPr lang="el-GR" sz="3800" dirty="0" smtClean="0"/>
              <a:t>Επειδή </a:t>
            </a:r>
            <a:r>
              <a:rPr lang="el-GR" sz="3800" dirty="0"/>
              <a:t>έχει ελαστικότητα και είναι και τόσο σκληρή, σπάει εύκολα και μάλιστα όταν δεν υπάρχει κάτω </a:t>
            </a:r>
            <a:r>
              <a:rPr lang="el-GR" sz="3800" dirty="0" smtClean="0"/>
              <a:t>από </a:t>
            </a:r>
            <a:r>
              <a:rPr lang="el-GR" sz="3800" dirty="0"/>
              <a:t>αυτήν οδοντίνη. </a:t>
            </a:r>
            <a:endParaRPr lang="el-GR" sz="3800" dirty="0" smtClean="0"/>
          </a:p>
          <a:p>
            <a:pPr marL="0" indent="0">
              <a:lnSpc>
                <a:spcPct val="132000"/>
              </a:lnSpc>
              <a:spcBef>
                <a:spcPts val="1000"/>
              </a:spcBef>
              <a:buClr>
                <a:srgbClr val="004A82"/>
              </a:buClr>
              <a:buNone/>
            </a:pPr>
            <a:r>
              <a:rPr lang="el-GR" sz="3800" dirty="0" smtClean="0"/>
              <a:t>Σκοπός </a:t>
            </a:r>
            <a:r>
              <a:rPr lang="el-GR" sz="3800" dirty="0"/>
              <a:t>της αδαμαντίνης είναι να κάνει τα δόντια σκληρά και να αυξάνει την αντοχή τους κατά την λειτουργία της μάσησης. Επιπλέον με τη σκληρότητα της διευκολύνει τον τεμαχισμό και τη λειοτρίβηση των τροφών.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58346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srgbClr val="004A82"/>
                </a:solidFill>
              </a:rPr>
              <a:t>Αδαμαντίνη</a:t>
            </a:r>
            <a:r>
              <a:rPr lang="en-US" sz="3600" dirty="0">
                <a:solidFill>
                  <a:srgbClr val="004A82"/>
                </a:solidFill>
              </a:rPr>
              <a:t> </a:t>
            </a:r>
            <a:r>
              <a:rPr lang="el-GR" sz="3200" b="0" dirty="0">
                <a:solidFill>
                  <a:srgbClr val="004A82"/>
                </a:solidFill>
              </a:rPr>
              <a:t>2</a:t>
            </a:r>
            <a:r>
              <a:rPr lang="en-US" sz="3200" b="0" dirty="0">
                <a:solidFill>
                  <a:srgbClr val="004A82"/>
                </a:solidFill>
              </a:rPr>
              <a:t>/</a:t>
            </a:r>
            <a:r>
              <a:rPr lang="el-GR" sz="3200" b="0" dirty="0">
                <a:solidFill>
                  <a:srgbClr val="004A82"/>
                </a:solidFill>
              </a:rPr>
              <a:t>3</a:t>
            </a:r>
          </a:p>
        </p:txBody>
      </p:sp>
      <p:sp>
        <p:nvSpPr>
          <p:cNvPr id="3" name="Content Placeholder 2"/>
          <p:cNvSpPr>
            <a:spLocks noGrp="1"/>
          </p:cNvSpPr>
          <p:nvPr>
            <p:ph idx="1"/>
          </p:nvPr>
        </p:nvSpPr>
        <p:spPr/>
        <p:txBody>
          <a:bodyPr>
            <a:normAutofit/>
          </a:bodyPr>
          <a:lstStyle/>
          <a:p>
            <a:pPr marL="0" indent="0">
              <a:lnSpc>
                <a:spcPct val="112000"/>
              </a:lnSpc>
              <a:spcBef>
                <a:spcPts val="1000"/>
              </a:spcBef>
              <a:buClr>
                <a:srgbClr val="004A82"/>
              </a:buClr>
              <a:buNone/>
            </a:pPr>
            <a:r>
              <a:rPr lang="el-GR" sz="2400" dirty="0"/>
              <a:t>Καλύπτει την οδοντίνη στην ανατομική μύλη μέχρι τον ανατομικό αυχένα, όπου ενώνεται με την οστείνη της ανατομικής </a:t>
            </a:r>
            <a:r>
              <a:rPr lang="el-GR" sz="2400" dirty="0" smtClean="0"/>
              <a:t>ρίζας.</a:t>
            </a:r>
          </a:p>
          <a:p>
            <a:pPr marL="0" indent="0">
              <a:lnSpc>
                <a:spcPct val="112000"/>
              </a:lnSpc>
              <a:spcBef>
                <a:spcPts val="1000"/>
              </a:spcBef>
              <a:buClr>
                <a:srgbClr val="004A82"/>
              </a:buClr>
              <a:buNone/>
            </a:pPr>
            <a:r>
              <a:rPr lang="el-GR" sz="2400" dirty="0" smtClean="0"/>
              <a:t>Στις </a:t>
            </a:r>
            <a:r>
              <a:rPr lang="el-GR" sz="2400" dirty="0"/>
              <a:t>προστομιακές και γλωσσικές επιφάνειες εκτείνεται σε μεγαλύτερο μήκος προς την ρίζα από ότι στις όμορες επιφάνειες. </a:t>
            </a:r>
            <a:endParaRPr lang="el-GR" sz="2400" dirty="0" smtClean="0"/>
          </a:p>
          <a:p>
            <a:pPr marL="0" indent="0">
              <a:lnSpc>
                <a:spcPct val="112000"/>
              </a:lnSpc>
              <a:spcBef>
                <a:spcPts val="1000"/>
              </a:spcBef>
              <a:buClr>
                <a:srgbClr val="004A82"/>
              </a:buClr>
              <a:buNone/>
            </a:pPr>
            <a:r>
              <a:rPr lang="el-GR" sz="2400" dirty="0" smtClean="0"/>
              <a:t>Στις </a:t>
            </a:r>
            <a:r>
              <a:rPr lang="el-GR" sz="2400" dirty="0"/>
              <a:t>μασητικές επιφάνειες και στα κοπτικά χείλη είναι παχύτερη από ότι στα πλάγια τοιχώματα και το πάχος της ελαττώνεται όσο προχωρεί προς τον αυχένα, όπου καταλήγει </a:t>
            </a:r>
            <a:r>
              <a:rPr lang="el-GR" sz="2400" dirty="0" smtClean="0"/>
              <a:t>σε ένα </a:t>
            </a:r>
            <a:r>
              <a:rPr lang="el-GR" sz="2400" dirty="0"/>
              <a:t>οξύ χείλος. Το μεγαλύτερο πάχος το έχει στις κορυφές των φυμάτων και στα κοπτικά χείλη.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9094916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2460</Words>
  <Application>Microsoft Office PowerPoint</Application>
  <PresentationFormat>Προβολή στην οθόνη (4:3)</PresentationFormat>
  <Paragraphs>252</Paragraphs>
  <Slides>46</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46</vt:i4>
      </vt:variant>
    </vt:vector>
  </HeadingPairs>
  <TitlesOfParts>
    <vt:vector size="49" baseType="lpstr">
      <vt:lpstr>OC_template_updated</vt:lpstr>
      <vt:lpstr>template1</vt:lpstr>
      <vt:lpstr>1_template1</vt:lpstr>
      <vt:lpstr>Οδοντική μορφολογία</vt:lpstr>
      <vt:lpstr>Καταβολή και διάπλαση των δοντιών 1/2</vt:lpstr>
      <vt:lpstr>Καταβολή και διάπλαση των δοντιών 2/2</vt:lpstr>
      <vt:lpstr>Απεικόνιση καταβολής και διάπλασης</vt:lpstr>
      <vt:lpstr>Νεογιλή οδοντοφυία</vt:lpstr>
      <vt:lpstr>Μικτή και μόνιμη οδοντοφυία</vt:lpstr>
      <vt:lpstr>Ιστολογία των δοντιών</vt:lpstr>
      <vt:lpstr>Αδαμαντίνη 1/3</vt:lpstr>
      <vt:lpstr>Αδαμαντίνη 2/3</vt:lpstr>
      <vt:lpstr>Αδαμαντίνη 3/3</vt:lpstr>
      <vt:lpstr>Χημική σύσταση αδαμαντίνης</vt:lpstr>
      <vt:lpstr>Κατασκευή της αδαμαντίνης</vt:lpstr>
      <vt:lpstr>Αδαμαντινικά πρίσματα</vt:lpstr>
      <vt:lpstr>Υπόλοιπα δομικά στοιχεία</vt:lpstr>
      <vt:lpstr>Οδοντίνη 1/2</vt:lpstr>
      <vt:lpstr>Οδοντίνη 2/2</vt:lpstr>
      <vt:lpstr>Χημική σύσταση</vt:lpstr>
      <vt:lpstr>Κατασκευή της οδοντίνης</vt:lpstr>
      <vt:lpstr>Οδοντινική ουσία</vt:lpstr>
      <vt:lpstr>Οδοντινικά σωληνάρια</vt:lpstr>
      <vt:lpstr>Οδοντινοβλαστικές αποφυάδες</vt:lpstr>
      <vt:lpstr>Οστέινη ουσία 1/3</vt:lpstr>
      <vt:lpstr>Οστέινη ουσία 2/3</vt:lpstr>
      <vt:lpstr>Οστέινη ουσία 3/3</vt:lpstr>
      <vt:lpstr>Χημική σύσταση</vt:lpstr>
      <vt:lpstr>Πολφός του δοντιού 1/2</vt:lpstr>
      <vt:lpstr>Πολφός του δοντιού 2/2</vt:lpstr>
      <vt:lpstr>Χημική σύσταση</vt:lpstr>
      <vt:lpstr>Μεσοκυττάρια ουσία</vt:lpstr>
      <vt:lpstr>Κύτταρα συνδετικού ιστού</vt:lpstr>
      <vt:lpstr>Αγγεία και νεύρα πολφού</vt:lpstr>
      <vt:lpstr>Απεικόνιση οδοντικών ουσιών</vt:lpstr>
      <vt:lpstr>Νεογιλή οδοντοφυία 1/3</vt:lpstr>
      <vt:lpstr>Νεογιλή οδοντοφυία 2/3</vt:lpstr>
      <vt:lpstr>Νεογιλή οδοντοφυία 3/3</vt:lpstr>
      <vt:lpstr>Διαφορές νεογιλών και μόνιμων δοντιών 1/4</vt:lpstr>
      <vt:lpstr>Διαφορές νεογιλών και μόνιμων δοντιών 2/4</vt:lpstr>
      <vt:lpstr>Διαφορές νεογιλών και μόνιμων δοντιών 3/4</vt:lpstr>
      <vt:lpstr>Διαφορές νεογιλών και μόνιμων δοντιών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51</cp:revision>
  <dcterms:created xsi:type="dcterms:W3CDTF">2013-03-04T13:35:19Z</dcterms:created>
  <dcterms:modified xsi:type="dcterms:W3CDTF">2015-06-05T10:35:16Z</dcterms:modified>
</cp:coreProperties>
</file>