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32"/>
  </p:notesMasterIdLst>
  <p:handoutMasterIdLst>
    <p:handoutMasterId r:id="rId33"/>
  </p:handoutMasterIdLst>
  <p:sldIdLst>
    <p:sldId id="28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86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57" r:id="rId24"/>
    <p:sldId id="262" r:id="rId25"/>
    <p:sldId id="285" r:id="rId26"/>
    <p:sldId id="287" r:id="rId27"/>
    <p:sldId id="288" r:id="rId28"/>
    <p:sldId id="290" r:id="rId29"/>
    <p:sldId id="266" r:id="rId30"/>
    <p:sldId id="261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0" d="100"/>
          <a:sy n="70" d="100"/>
        </p:scale>
        <p:origin x="-374" y="-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1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3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1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4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8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50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0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5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6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Εκτυπωτικά Υποστρώματα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519" y="3096542"/>
            <a:ext cx="8076963" cy="21731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/>
              <a:t>Χαρτοποίηση</a:t>
            </a:r>
            <a:r>
              <a:rPr lang="el-GR" sz="2800" dirty="0"/>
              <a:t/>
            </a:r>
            <a:br>
              <a:rPr lang="el-GR" sz="2800" dirty="0"/>
            </a:b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14833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147248" cy="237626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000" dirty="0" smtClean="0"/>
              <a:t>Ο πολτός πριν φθάσει στο κιβώτιο τροφοδοσίας βρίσκεται τοποθετημένος στην δεξαμενή τροφοδοσίας της </a:t>
            </a:r>
            <a:r>
              <a:rPr lang="el-GR" altLang="el-GR" sz="2000" dirty="0" err="1" smtClean="0"/>
              <a:t>χαρτοποιητικής</a:t>
            </a:r>
            <a:r>
              <a:rPr lang="el-GR" altLang="el-GR" sz="2000" dirty="0" smtClean="0"/>
              <a:t> μηχανής.</a:t>
            </a:r>
            <a:endParaRPr lang="en-US" altLang="el-GR" sz="2000" dirty="0" smtClean="0"/>
          </a:p>
          <a:p>
            <a:pPr eaLnBrk="1" hangingPunct="1"/>
            <a:r>
              <a:rPr lang="el-GR" altLang="el-GR" sz="2000" dirty="0" smtClean="0"/>
              <a:t>Ακολούθως διέρχεται στο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δοχείο αραίωσης,</a:t>
            </a:r>
            <a:r>
              <a:rPr lang="el-GR" altLang="el-GR" sz="2000" dirty="0" smtClean="0">
                <a:solidFill>
                  <a:srgbClr val="009900"/>
                </a:solidFill>
              </a:rPr>
              <a:t> </a:t>
            </a:r>
            <a:r>
              <a:rPr lang="el-GR" altLang="el-GR" sz="2000" dirty="0" smtClean="0"/>
              <a:t>αφού ρυθμιστεί ο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ρυθμός ροής </a:t>
            </a:r>
            <a:r>
              <a:rPr lang="el-GR" altLang="el-GR" sz="2000" dirty="0" smtClean="0"/>
              <a:t>του και εκεί αραιώνεται με μεγάλες ποσότητες νερού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(περιεκτικότητα σε νερό 99%, ενώ οι ίνες αποτελούν το 1% ή αλλιώς έως πυκνότητα πολτού 4-5 </a:t>
            </a:r>
            <a:r>
              <a:rPr lang="en-US" altLang="el-GR" sz="2000" b="1" dirty="0" smtClean="0">
                <a:solidFill>
                  <a:srgbClr val="820000"/>
                </a:solidFill>
              </a:rPr>
              <a:t>g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/</a:t>
            </a:r>
            <a:r>
              <a:rPr lang="en-US" altLang="el-GR" sz="2000" b="1" dirty="0" smtClean="0">
                <a:solidFill>
                  <a:srgbClr val="820000"/>
                </a:solidFill>
              </a:rPr>
              <a:t>l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).</a:t>
            </a:r>
            <a:endParaRPr lang="en-US" altLang="el-GR" sz="2000" b="1" dirty="0" smtClean="0">
              <a:solidFill>
                <a:srgbClr val="82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 bwMode="auto">
          <a:xfrm>
            <a:off x="251520" y="3573016"/>
            <a:ext cx="8532813" cy="284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9752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C.J. Biermann, Handbook of pulping and papermaking, Second Edition, Academic Press, 1996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6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19256" cy="223224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000" dirty="0" smtClean="0"/>
              <a:t>Πολύ σημαντικό είναι το επόμενο στάδιο κατά το οποίο ο πολτός διέρχεται από ένα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περιστρεφόμενο κόσκινο </a:t>
            </a:r>
            <a:r>
              <a:rPr lang="el-GR" altLang="el-GR" sz="2000" dirty="0" smtClean="0"/>
              <a:t>που συγκρατεί οτιδήποτε έχει μέγεθος μεγαλύτερο από αυτό των ινών.</a:t>
            </a:r>
            <a:endParaRPr lang="en-US" altLang="el-GR" sz="2000" dirty="0" smtClean="0"/>
          </a:p>
          <a:p>
            <a:pPr eaLnBrk="1" hangingPunct="1"/>
            <a:r>
              <a:rPr lang="el-GR" altLang="el-GR" sz="2000" dirty="0" smtClean="0"/>
              <a:t>Στη συνέχεια βρίσκεται το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κιβώτιο τροφοδοσίας </a:t>
            </a:r>
            <a:r>
              <a:rPr lang="el-GR" altLang="el-GR" sz="2000" dirty="0" smtClean="0"/>
              <a:t>το οποίο τροφοδοτείται με αιώρημα πολτού σε τέτοιο ρυθμό (ποσότητα) ώστε η τροφοδοσία να είναι σταθερή και χωρίς διακυμάνσεις.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424015"/>
            <a:ext cx="7488000" cy="29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9752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C.J. Biermann, Handbook of pulping and papermaking, Second Edition, Academic Press, 1996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2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000" dirty="0" smtClean="0"/>
              <a:t>Το πολύ αραιό αιώρημα ινών απλώνεται πάνω στο κινούμενο 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πλέγμα διαμόρφωσης </a:t>
            </a:r>
            <a:r>
              <a:rPr lang="el-GR" altLang="el-GR" sz="2000" dirty="0" smtClean="0"/>
              <a:t>του ιστού (</a:t>
            </a:r>
            <a:r>
              <a:rPr lang="el-GR" altLang="el-GR" sz="2000" b="1" dirty="0" err="1" smtClean="0">
                <a:solidFill>
                  <a:schemeClr val="accent4">
                    <a:lumMod val="75000"/>
                  </a:schemeClr>
                </a:solidFill>
              </a:rPr>
              <a:t>κρισσάρα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wire</a:t>
            </a:r>
            <a:r>
              <a:rPr lang="el-GR" altLang="el-GR" sz="2000" dirty="0" smtClean="0"/>
              <a:t>). Ο ρόλος του πλέγματος, που είναι σαν κόσκινο, είναι να συγκρατεί στην επιφάνειά του τα στερεά συστατικά του πολτού – τις ίνες και να επιτρέπει την απομάκρυνση των υγρών.</a:t>
            </a:r>
            <a:endParaRPr lang="en-US" altLang="el-GR" sz="20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000" dirty="0" smtClean="0"/>
              <a:t>Στην συνέχεια, ο ιστός του χαρτιού μπαίνει στο 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τμήμα πρεσών</a:t>
            </a:r>
            <a:r>
              <a:rPr lang="el-GR" altLang="el-GR" sz="20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000" dirty="0" smtClean="0"/>
              <a:t>όπου το νερό απομακρύνεται με την πίεση που δέχεται ο ιστός διερχόμενος από ανοξείδωτους ρόλους.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094" y="5085184"/>
            <a:ext cx="4494906" cy="177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r="7735" b="3774"/>
          <a:stretch/>
        </p:blipFill>
        <p:spPr bwMode="auto">
          <a:xfrm>
            <a:off x="7932" y="3861048"/>
            <a:ext cx="4752529" cy="176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1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808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000" dirty="0" smtClean="0"/>
              <a:t>Προκειμένου να αυξηθεί περισσότερο η ξηρότητα του χαρτιού διέρχεται μέσω του 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τμήματος ξήρανσης </a:t>
            </a:r>
            <a:r>
              <a:rPr lang="el-GR" altLang="el-GR" sz="2000" dirty="0" smtClean="0"/>
              <a:t>(</a:t>
            </a:r>
            <a:r>
              <a:rPr lang="en-GB" altLang="el-GR" sz="2000" dirty="0" smtClean="0"/>
              <a:t>drying section</a:t>
            </a:r>
            <a:r>
              <a:rPr lang="el-GR" altLang="el-GR" sz="2000" dirty="0" smtClean="0"/>
              <a:t>) που αποτελείται συνήθως από κυλίνδρους με ατμό στο εσωτερικό τους.</a:t>
            </a:r>
            <a:endParaRPr lang="en-US" altLang="el-GR" sz="20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000" dirty="0" smtClean="0"/>
              <a:t>Στο τέλος της </a:t>
            </a:r>
            <a:r>
              <a:rPr lang="el-GR" altLang="el-GR" sz="2000" dirty="0" err="1" smtClean="0"/>
              <a:t>χαρτοποιητικής</a:t>
            </a:r>
            <a:r>
              <a:rPr lang="el-GR" altLang="el-GR" sz="2000" dirty="0" smtClean="0"/>
              <a:t> μηχανής πολλές φορές υπάρχει η </a:t>
            </a:r>
            <a:r>
              <a:rPr lang="el-GR" altLang="el-GR" sz="2000" b="1" dirty="0" err="1" smtClean="0">
                <a:solidFill>
                  <a:schemeClr val="accent4">
                    <a:lumMod val="75000"/>
                  </a:schemeClr>
                </a:solidFill>
              </a:rPr>
              <a:t>καλάνδρα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l-GR" altLang="el-GR" sz="2000" dirty="0" smtClean="0"/>
              <a:t>μετά το τμήμα ξήρανσης και πριν το σύστημα περιτύλιξης του χαρτιού. 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Κατά την επεξεργασία του στην </a:t>
            </a:r>
            <a:r>
              <a:rPr lang="el-GR" altLang="el-GR" sz="2000" b="1" dirty="0" err="1" smtClean="0">
                <a:solidFill>
                  <a:schemeClr val="accent4">
                    <a:lumMod val="75000"/>
                  </a:schemeClr>
                </a:solidFill>
              </a:rPr>
              <a:t>καλάνδρα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, το χαρτί περνά εναλλάξ, ανάμεσα από χαλύβδινους κυλίνδρους επενδυμένους με ύφασμα ή χαρτί, που το συμπιέζουν προκειμένου να βελτιωθεί η εμφάνιση (στιλπνότητα, οπτικές ιδιότητες) και η ελαστικότητά του.</a:t>
            </a:r>
            <a:endParaRPr lang="en-US" altLang="el-GR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000" dirty="0" smtClean="0"/>
              <a:t>Στο τέλος της </a:t>
            </a:r>
            <a:r>
              <a:rPr lang="el-GR" altLang="el-GR" sz="2000" dirty="0" err="1" smtClean="0"/>
              <a:t>χαρτοποιητικής</a:t>
            </a:r>
            <a:r>
              <a:rPr lang="el-GR" altLang="el-GR" sz="2000" dirty="0" smtClean="0"/>
              <a:t> μηχανής ο ιστός του χαρτιού τυλίγεται.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094" y="5085184"/>
            <a:ext cx="4494906" cy="177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r="7735" b="3774"/>
          <a:stretch/>
        </p:blipFill>
        <p:spPr bwMode="auto">
          <a:xfrm>
            <a:off x="7932" y="3861048"/>
            <a:ext cx="4752529" cy="176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1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8" b="21880"/>
          <a:stretch/>
        </p:blipFill>
        <p:spPr bwMode="auto">
          <a:xfrm>
            <a:off x="561780" y="1262063"/>
            <a:ext cx="8020441" cy="339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62356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 smtClean="0">
                <a:latin typeface="+mn-lt"/>
              </a:rPr>
              <a:t>Τυλιγόμενο</a:t>
            </a:r>
            <a:r>
              <a:rPr lang="el-GR" dirty="0" smtClean="0">
                <a:latin typeface="+mn-lt"/>
              </a:rPr>
              <a:t> χαρτί στην </a:t>
            </a:r>
            <a:r>
              <a:rPr lang="el-GR" dirty="0" err="1" smtClean="0">
                <a:latin typeface="+mn-lt"/>
              </a:rPr>
              <a:t>χαρτοποιητική</a:t>
            </a:r>
            <a:r>
              <a:rPr lang="el-GR" dirty="0" smtClean="0">
                <a:latin typeface="+mn-lt"/>
              </a:rPr>
              <a:t> μηχανή που στη συνέχεια κόβεται στο κατάλληλο μέγεθος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19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b="1" dirty="0" smtClean="0"/>
              <a:t>Πειραματικό μέρος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Υλικά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600" dirty="0" err="1" smtClean="0"/>
              <a:t>Παλαιόχαρτο</a:t>
            </a:r>
            <a:r>
              <a:rPr lang="el-GR" sz="2600" dirty="0" smtClean="0"/>
              <a:t> από χημική </a:t>
            </a:r>
            <a:r>
              <a:rPr lang="el-GR" sz="2600" dirty="0" err="1" smtClean="0"/>
              <a:t>χαρτόμαζα</a:t>
            </a:r>
            <a:endParaRPr lang="en-US" sz="2600" dirty="0" smtClean="0"/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l-GR" sz="2600" dirty="0" smtClean="0"/>
              <a:t>		ή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600" dirty="0" smtClean="0"/>
              <a:t>Λευκασμένη χημική </a:t>
            </a:r>
            <a:r>
              <a:rPr lang="el-GR" sz="2600" dirty="0" err="1" smtClean="0"/>
              <a:t>χαρτόμαζα</a:t>
            </a:r>
            <a:r>
              <a:rPr lang="el-GR" sz="2600" dirty="0" smtClean="0"/>
              <a:t> πεύκου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600" dirty="0" smtClean="0"/>
              <a:t>Διηθητικό χαρτί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2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Όργανα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600" dirty="0" smtClean="0"/>
              <a:t>Χωνί </a:t>
            </a:r>
            <a:r>
              <a:rPr lang="en-US" sz="2600" dirty="0" smtClean="0"/>
              <a:t>Buchner</a:t>
            </a:r>
            <a:endParaRPr lang="el-GR" sz="2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600" dirty="0" smtClean="0"/>
              <a:t>Κωνική φιάλη κενού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600" dirty="0" err="1" smtClean="0"/>
              <a:t>Πολτοποιητής</a:t>
            </a:r>
            <a:endParaRPr lang="el-GR" sz="2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600" dirty="0" smtClean="0"/>
              <a:t>Δοχείο όγκου 1 </a:t>
            </a:r>
            <a:r>
              <a:rPr lang="en-US" sz="2600" dirty="0" smtClean="0"/>
              <a:t>l</a:t>
            </a:r>
            <a:endParaRPr lang="el-GR" sz="26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6744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Πείραμα </a:t>
            </a:r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Ζυγίζονται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2 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g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χαρτόμαζας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ή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παλαιόχαρτου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 </a:t>
            </a:r>
            <a:r>
              <a:rPr lang="el-GR" altLang="el-GR" sz="2400" dirty="0" smtClean="0"/>
              <a:t>Στη συνέχεια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κόβεται σε μικρά κομμάτια </a:t>
            </a:r>
            <a:r>
              <a:rPr lang="el-GR" altLang="el-GR" sz="2400" dirty="0" smtClean="0"/>
              <a:t>και τοποθετείται στον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πολτοποιητή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 </a:t>
            </a:r>
            <a:r>
              <a:rPr lang="el-GR" altLang="el-GR" sz="2400" dirty="0" smtClean="0"/>
              <a:t>Προσθέτονται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200 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ml H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2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O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έτσι ώστε η περιεκτικότητά του να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είναι 1%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κ.β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 </a:t>
            </a:r>
            <a:r>
              <a:rPr lang="el-GR" altLang="el-GR" sz="2400" dirty="0" smtClean="0"/>
              <a:t>Στην συνέχεια πολτοποιείται περίπου επί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5-6 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min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 </a:t>
            </a:r>
            <a:r>
              <a:rPr lang="el-GR" altLang="el-GR" sz="2400" dirty="0" smtClean="0"/>
              <a:t>ο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πολτός αραιώνεται </a:t>
            </a:r>
            <a:r>
              <a:rPr lang="el-GR" altLang="el-GR" sz="2400" dirty="0" smtClean="0"/>
              <a:t>έως τελικής περιεκτικότητας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2‰.</a:t>
            </a:r>
            <a:endParaRPr lang="en-US" altLang="el-GR" sz="2400" b="1" dirty="0" smtClean="0">
              <a:solidFill>
                <a:srgbClr val="82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Ακολουθεί διήθηση υπό κενό, απομάκρυνση του χαρτιού και συμπίεσή του. Τέλος, αφήνεται να στεγνώσει. </a:t>
            </a:r>
          </a:p>
        </p:txBody>
      </p:sp>
    </p:spTree>
    <p:extLst>
      <p:ext uri="{BB962C8B-B14F-4D97-AF65-F5344CB8AC3E}">
        <p14:creationId xmlns:p14="http://schemas.microsoft.com/office/powerpoint/2010/main" val="13152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Πείραμα 2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Ζυγίζονται</a:t>
            </a:r>
            <a:r>
              <a:rPr lang="el-GR" sz="2400" b="1" dirty="0" smtClean="0">
                <a:solidFill>
                  <a:srgbClr val="0099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4 </a:t>
            </a:r>
            <a:r>
              <a:rPr lang="en-US" sz="2400" b="1" dirty="0" smtClean="0">
                <a:solidFill>
                  <a:srgbClr val="820000"/>
                </a:solidFill>
              </a:rPr>
              <a:t>g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λευκασμένης χημικής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χαρτόμαζας</a:t>
            </a:r>
            <a:r>
              <a:rPr lang="el-GR" sz="2400" b="1" dirty="0" smtClean="0">
                <a:solidFill>
                  <a:srgbClr val="009900"/>
                </a:solidFill>
              </a:rPr>
              <a:t>. </a:t>
            </a:r>
            <a:r>
              <a:rPr lang="el-GR" sz="2400" dirty="0" smtClean="0"/>
              <a:t>Στη συνέχεια </a:t>
            </a:r>
            <a:r>
              <a:rPr lang="el-GR" sz="2400" b="1" dirty="0" smtClean="0">
                <a:solidFill>
                  <a:srgbClr val="820000"/>
                </a:solidFill>
              </a:rPr>
              <a:t>κόβεται σε μικρά κομμάτια </a:t>
            </a:r>
            <a:r>
              <a:rPr lang="el-GR" sz="2400" dirty="0" smtClean="0"/>
              <a:t>και τοποθετείται στον </a:t>
            </a:r>
            <a:r>
              <a:rPr lang="el-GR" sz="2400" b="1" dirty="0" err="1" smtClean="0">
                <a:solidFill>
                  <a:srgbClr val="820000"/>
                </a:solidFill>
              </a:rPr>
              <a:t>πολτοποιητή</a:t>
            </a:r>
            <a:r>
              <a:rPr lang="el-GR" sz="2400" b="1" dirty="0" smtClean="0">
                <a:solidFill>
                  <a:srgbClr val="820000"/>
                </a:solidFill>
              </a:rPr>
              <a:t>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Προσθέτονται</a:t>
            </a:r>
            <a:r>
              <a:rPr lang="el-GR" sz="2400" b="1" dirty="0" smtClean="0">
                <a:solidFill>
                  <a:srgbClr val="0099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96 </a:t>
            </a:r>
            <a:r>
              <a:rPr lang="en-US" sz="2400" b="1" dirty="0" smtClean="0">
                <a:solidFill>
                  <a:srgbClr val="820000"/>
                </a:solidFill>
              </a:rPr>
              <a:t>ml H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n-US" sz="2400" b="1" dirty="0" smtClean="0">
                <a:solidFill>
                  <a:srgbClr val="820000"/>
                </a:solidFill>
              </a:rPr>
              <a:t>O</a:t>
            </a:r>
            <a:r>
              <a:rPr lang="el-GR" sz="2400" b="1" dirty="0" smtClean="0">
                <a:solidFill>
                  <a:srgbClr val="820000"/>
                </a:solidFill>
              </a:rPr>
              <a:t>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Στην συνέχεια πολτοποιείται το μείγμα περίπου επί </a:t>
            </a:r>
            <a:r>
              <a:rPr lang="el-GR" sz="2400" b="1" dirty="0" smtClean="0">
                <a:solidFill>
                  <a:srgbClr val="820000"/>
                </a:solidFill>
              </a:rPr>
              <a:t>5-6 </a:t>
            </a:r>
            <a:r>
              <a:rPr lang="en-US" sz="2400" b="1" dirty="0" smtClean="0">
                <a:solidFill>
                  <a:srgbClr val="820000"/>
                </a:solidFill>
              </a:rPr>
              <a:t>min</a:t>
            </a:r>
            <a:r>
              <a:rPr lang="el-GR" sz="2400" b="1" dirty="0" smtClean="0">
                <a:solidFill>
                  <a:srgbClr val="820000"/>
                </a:solidFill>
              </a:rPr>
              <a:t>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Ο</a:t>
            </a:r>
            <a:r>
              <a:rPr lang="el-GR" sz="2400" b="1" dirty="0" smtClean="0">
                <a:solidFill>
                  <a:srgbClr val="0099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πολτός αραιώνεται </a:t>
            </a:r>
            <a:r>
              <a:rPr lang="el-GR" sz="2400" dirty="0" smtClean="0"/>
              <a:t>προσθέτοντας 300 </a:t>
            </a:r>
            <a:r>
              <a:rPr lang="en-US" sz="2400" dirty="0" smtClean="0"/>
              <a:t>ml </a:t>
            </a:r>
            <a:r>
              <a:rPr lang="el-GR" sz="2400" dirty="0" smtClean="0"/>
              <a:t>Η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Ο.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Στην συνέχεια πολτοποιείται το μείγμα περίπου επί </a:t>
            </a:r>
            <a:r>
              <a:rPr lang="el-GR" sz="2400" b="1" dirty="0" smtClean="0">
                <a:solidFill>
                  <a:srgbClr val="820000"/>
                </a:solidFill>
              </a:rPr>
              <a:t>3-5 </a:t>
            </a:r>
            <a:r>
              <a:rPr lang="en-US" sz="2400" b="1" dirty="0" smtClean="0">
                <a:solidFill>
                  <a:srgbClr val="820000"/>
                </a:solidFill>
              </a:rPr>
              <a:t>min</a:t>
            </a:r>
            <a:r>
              <a:rPr lang="el-GR" sz="2400" b="1" dirty="0" smtClean="0">
                <a:solidFill>
                  <a:srgbClr val="820000"/>
                </a:solidFill>
              </a:rPr>
              <a:t>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Ακολουθεί διήθηση υπό κενό, απομάκρυνση του χαρτιού και συμπίεσή του. Τέλος, αφήνεται να στεγνώσει.  (</a:t>
            </a:r>
            <a:r>
              <a:rPr lang="el-GR" sz="2400" dirty="0" err="1" smtClean="0"/>
              <a:t>Πυριαντήριο</a:t>
            </a:r>
            <a:r>
              <a:rPr lang="el-GR" sz="2400" dirty="0" smtClean="0"/>
              <a:t> 105</a:t>
            </a:r>
            <a:r>
              <a:rPr lang="en-US" sz="2400" dirty="0" smtClean="0"/>
              <a:t>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)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40358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Πείραμα </a:t>
            </a:r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Επίσης, μπορεί να επαναληφθεί η ανωτέρω διαδικασία και στο τελικό αιώρημα χαρτοπολτού περιεκτικότητας 2‰ να προστεθεί κατάλληλη ποσότητα </a:t>
            </a:r>
            <a:r>
              <a:rPr lang="en-US" sz="2400" dirty="0" err="1" smtClean="0"/>
              <a:t>TiO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έτσι ώστε η περιεκτικότητά του να είναι 15% ανά </a:t>
            </a:r>
            <a:r>
              <a:rPr lang="en-US" sz="2400" dirty="0" smtClean="0"/>
              <a:t>g</a:t>
            </a:r>
            <a:r>
              <a:rPr lang="el-GR" sz="2400" dirty="0" smtClean="0"/>
              <a:t> χαρτιού. 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Ακολουθεί διήθηση υπό κενό, απομάκρυνση του χαρτιού και συμπίεσή του. Τέλος, αφήνεται να στεγνώσει.</a:t>
            </a:r>
          </a:p>
          <a:p>
            <a:pPr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169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Πείραμα </a:t>
            </a:r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Επαναλαμβάνεται το Πείραμα 1 και προστίθεται στο τελικό στάδιο ποσότητα </a:t>
            </a:r>
            <a:r>
              <a:rPr lang="en-US" sz="2400" dirty="0" smtClean="0"/>
              <a:t>CMC </a:t>
            </a:r>
            <a:r>
              <a:rPr lang="en-US" sz="2400" dirty="0" err="1" smtClean="0"/>
              <a:t>carboxymethylcellulose</a:t>
            </a:r>
            <a:r>
              <a:rPr lang="el-GR" sz="2400" dirty="0" smtClean="0"/>
              <a:t>. Το αιώρημα ανακινείται και αφήνεται υπό ανάδευση για 10 </a:t>
            </a:r>
            <a:r>
              <a:rPr lang="en-US" sz="2400" dirty="0" smtClean="0"/>
              <a:t>min</a:t>
            </a:r>
            <a:r>
              <a:rPr lang="el-GR" sz="2400" dirty="0" smtClean="0"/>
              <a:t>.</a:t>
            </a:r>
            <a:r>
              <a:rPr lang="el-GR" sz="2400" b="1" dirty="0" smtClean="0"/>
              <a:t> </a:t>
            </a:r>
            <a:r>
              <a:rPr lang="el-GR" sz="2400" dirty="0" smtClean="0"/>
              <a:t>Ακολουθεί διήθηση υπό κενό, απομάκρυνση του χαρτιού και συμπίεσή του. Τέλος, αφήνεται να στεγνώσει.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Παρατηρείστε διαφορές στα 3 δείγματα χαρτιού που παρασκευάσατε.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942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rgbClr val="820000"/>
                </a:solidFill>
              </a:rPr>
              <a:t>Πρόσθετες ουσίες στην παραγωγή χαρτιού</a:t>
            </a:r>
            <a:endParaRPr lang="el-GR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el-GR" altLang="el-GR" sz="2200" dirty="0" smtClean="0"/>
              <a:t>Ένα χαρτί μπορεί να παρασκευαστεί χρησιμοποιώντας</a:t>
            </a:r>
            <a:r>
              <a:rPr lang="el-GR" altLang="el-GR" sz="2200" dirty="0" smtClean="0">
                <a:solidFill>
                  <a:srgbClr val="009900"/>
                </a:solidFill>
              </a:rPr>
              <a:t>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μόνο ίνες.</a:t>
            </a:r>
            <a:r>
              <a:rPr lang="el-GR" altLang="el-GR" sz="2200" dirty="0" smtClean="0">
                <a:solidFill>
                  <a:srgbClr val="009900"/>
                </a:solidFill>
              </a:rPr>
              <a:t> </a:t>
            </a:r>
            <a:r>
              <a:rPr lang="el-GR" altLang="el-GR" sz="2200" dirty="0" smtClean="0"/>
              <a:t>Πάντως, προκειμένου να ληφθούν οι επιθυμητές ιδιότητές του μπορεί να χρησιμοποιηθεί επίσης ένας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αριθμός πρόσθετων ουσιών</a:t>
            </a:r>
            <a:r>
              <a:rPr lang="el-GR" altLang="el-GR" sz="2200" dirty="0" smtClean="0">
                <a:solidFill>
                  <a:srgbClr val="009900"/>
                </a:solidFill>
              </a:rPr>
              <a:t> </a:t>
            </a:r>
            <a:r>
              <a:rPr lang="el-GR" altLang="el-GR" sz="2200" dirty="0" smtClean="0"/>
              <a:t>όπως: </a:t>
            </a:r>
            <a:endParaRPr lang="en-US" altLang="el-GR" sz="2200" dirty="0" smtClean="0"/>
          </a:p>
          <a:p>
            <a:pPr eaLnBrk="1" hangingPunct="1"/>
            <a:r>
              <a:rPr lang="el-GR" altLang="el-GR" sz="2200" b="1" dirty="0" smtClean="0">
                <a:solidFill>
                  <a:schemeClr val="accent2"/>
                </a:solidFill>
              </a:rPr>
              <a:t>Οξέα και βάσεις</a:t>
            </a:r>
            <a:r>
              <a:rPr lang="el-GR" altLang="el-GR" sz="22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200" dirty="0" smtClean="0"/>
              <a:t>για τον έλεγχο του </a:t>
            </a:r>
            <a:r>
              <a:rPr lang="en-US" altLang="el-GR" sz="2200" dirty="0" smtClean="0"/>
              <a:t>pH</a:t>
            </a:r>
            <a:r>
              <a:rPr lang="el-GR" altLang="el-GR" sz="2200" dirty="0" smtClean="0"/>
              <a:t> </a:t>
            </a:r>
          </a:p>
          <a:p>
            <a:pPr eaLnBrk="1" hangingPunct="1"/>
            <a:r>
              <a:rPr lang="el-GR" alt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Άμυλο</a:t>
            </a:r>
            <a:r>
              <a:rPr lang="el-GR" altLang="el-GR" sz="2200" dirty="0" smtClean="0">
                <a:solidFill>
                  <a:srgbClr val="009900"/>
                </a:solidFill>
              </a:rPr>
              <a:t> </a:t>
            </a:r>
            <a:r>
              <a:rPr lang="el-GR" altLang="el-GR" sz="2200" dirty="0" smtClean="0"/>
              <a:t>για την βελτίωση της αντοχής του στην ξηρή κατάσταση (</a:t>
            </a:r>
            <a:r>
              <a:rPr lang="en-GB" altLang="el-GR" sz="2200" dirty="0" smtClean="0"/>
              <a:t>dry strength</a:t>
            </a:r>
            <a:r>
              <a:rPr lang="el-GR" altLang="el-GR" sz="2200" dirty="0" smtClean="0"/>
              <a:t>)</a:t>
            </a:r>
          </a:p>
          <a:p>
            <a:pPr eaLnBrk="1" hangingPunct="1"/>
            <a:r>
              <a:rPr lang="el-GR" altLang="el-GR" sz="2200" b="1" dirty="0" smtClean="0">
                <a:solidFill>
                  <a:schemeClr val="accent6">
                    <a:lumMod val="75000"/>
                  </a:schemeClr>
                </a:solidFill>
              </a:rPr>
              <a:t>Ρητίνες </a:t>
            </a:r>
            <a:r>
              <a:rPr lang="el-GR" altLang="el-GR" sz="2200" dirty="0" smtClean="0"/>
              <a:t>για την βελτίωση της αντοχής του μετά από διαβροχή (</a:t>
            </a:r>
            <a:r>
              <a:rPr lang="en-GB" altLang="el-GR" sz="2200" dirty="0" smtClean="0"/>
              <a:t>wet strength</a:t>
            </a:r>
            <a:r>
              <a:rPr lang="el-GR" altLang="el-GR" sz="2200" dirty="0" smtClean="0"/>
              <a:t>, πρόσθετα αντοχής)</a:t>
            </a:r>
          </a:p>
          <a:p>
            <a:pPr eaLnBrk="1" hangingPunct="1"/>
            <a:r>
              <a:rPr lang="en-GB" altLang="el-GR" sz="2200" b="1" dirty="0" smtClean="0">
                <a:solidFill>
                  <a:srgbClr val="820000"/>
                </a:solidFill>
              </a:rPr>
              <a:t>Fillers</a:t>
            </a:r>
            <a:r>
              <a:rPr lang="el-GR" altLang="el-GR" sz="2200" dirty="0" smtClean="0"/>
              <a:t>,όπως </a:t>
            </a:r>
            <a:r>
              <a:rPr lang="en-GB" altLang="el-GR" sz="2200" dirty="0" smtClean="0"/>
              <a:t>clay</a:t>
            </a:r>
            <a:r>
              <a:rPr lang="el-GR" altLang="el-GR" sz="2200" dirty="0" smtClean="0"/>
              <a:t>, </a:t>
            </a:r>
            <a:r>
              <a:rPr lang="el-GR" altLang="el-GR" sz="2200" dirty="0" err="1" smtClean="0"/>
              <a:t>τάλκης</a:t>
            </a:r>
            <a:r>
              <a:rPr lang="el-GR" altLang="el-GR" sz="2200" dirty="0" smtClean="0"/>
              <a:t>,</a:t>
            </a:r>
            <a:r>
              <a:rPr lang="en-GB" altLang="el-GR" sz="2200" dirty="0" err="1" smtClean="0"/>
              <a:t>TiO</a:t>
            </a:r>
            <a:r>
              <a:rPr lang="el-GR" altLang="el-GR" sz="2200" dirty="0" smtClean="0"/>
              <a:t>2 για την βελτίωση των οπτικών ιδιοτήτων</a:t>
            </a:r>
          </a:p>
          <a:p>
            <a:pPr eaLnBrk="1" hangingPunct="1"/>
            <a:r>
              <a:rPr lang="el-GR" altLang="el-GR" sz="2200" b="1" dirty="0" smtClean="0">
                <a:solidFill>
                  <a:schemeClr val="accent1">
                    <a:lumMod val="75000"/>
                  </a:schemeClr>
                </a:solidFill>
              </a:rPr>
              <a:t>Χρωστικές και </a:t>
            </a:r>
            <a:r>
              <a:rPr lang="el-GR" altLang="el-GR" sz="2200" b="1" dirty="0" err="1" smtClean="0">
                <a:solidFill>
                  <a:schemeClr val="accent1">
                    <a:lumMod val="75000"/>
                  </a:schemeClr>
                </a:solidFill>
              </a:rPr>
              <a:t>πιγμέντα</a:t>
            </a:r>
            <a:r>
              <a:rPr lang="el-GR" altLang="el-GR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altLang="el-GR" sz="2200" dirty="0" smtClean="0"/>
              <a:t>για να ληφθεί το επιθυμητό χρώμα</a:t>
            </a:r>
          </a:p>
          <a:p>
            <a:pPr eaLnBrk="1" hangingPunct="1"/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Μέσα λαμπρότητας </a:t>
            </a:r>
            <a:r>
              <a:rPr lang="el-GR" altLang="el-GR" sz="2200" dirty="0" smtClean="0"/>
              <a:t>(ο</a:t>
            </a:r>
            <a:r>
              <a:rPr lang="en-GB" altLang="el-GR" sz="2200" dirty="0" err="1" smtClean="0"/>
              <a:t>ptical</a:t>
            </a:r>
            <a:r>
              <a:rPr lang="en-GB" altLang="el-GR" sz="2200" dirty="0" smtClean="0"/>
              <a:t> brighteners</a:t>
            </a:r>
            <a:r>
              <a:rPr lang="el-GR" altLang="el-GR" sz="2200" dirty="0" smtClean="0"/>
              <a:t>) για την βελτίωση της λαμπρότητας του χαρτιού</a:t>
            </a:r>
          </a:p>
          <a:p>
            <a:pPr eaLnBrk="1" hangingPunct="1"/>
            <a:r>
              <a:rPr lang="el-GR" altLang="el-GR" sz="2200" b="1" dirty="0" smtClean="0">
                <a:solidFill>
                  <a:schemeClr val="accent3">
                    <a:lumMod val="50000"/>
                  </a:schemeClr>
                </a:solidFill>
              </a:rPr>
              <a:t>Μέσα συγκράτησης </a:t>
            </a:r>
            <a:r>
              <a:rPr lang="el-GR" altLang="el-GR" sz="2200" dirty="0" smtClean="0"/>
              <a:t>(</a:t>
            </a:r>
            <a:r>
              <a:rPr lang="en-US" altLang="el-GR" sz="2200" dirty="0" smtClean="0"/>
              <a:t>r</a:t>
            </a:r>
            <a:r>
              <a:rPr lang="en-GB" altLang="el-GR" sz="2200" dirty="0" err="1" smtClean="0"/>
              <a:t>etention</a:t>
            </a:r>
            <a:r>
              <a:rPr lang="en-GB" altLang="el-GR" sz="2200" dirty="0" smtClean="0"/>
              <a:t> aids</a:t>
            </a:r>
            <a:r>
              <a:rPr lang="el-GR" altLang="el-GR" sz="2200" dirty="0" smtClean="0"/>
              <a:t>) για την βελτίωση της συγκράτησης των ινών και των </a:t>
            </a:r>
            <a:r>
              <a:rPr lang="en-GB" altLang="el-GR" sz="2200" dirty="0" smtClean="0"/>
              <a:t>fillers</a:t>
            </a:r>
            <a:r>
              <a:rPr lang="el-GR" altLang="el-GR" sz="2200" dirty="0" smtClean="0"/>
              <a:t> στον ιστό του χαρτιού</a:t>
            </a:r>
          </a:p>
        </p:txBody>
      </p:sp>
    </p:spTree>
    <p:extLst>
      <p:ext uri="{BB962C8B-B14F-4D97-AF65-F5344CB8AC3E}">
        <p14:creationId xmlns:p14="http://schemas.microsoft.com/office/powerpoint/2010/main" val="13696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sz="2000" dirty="0" smtClean="0"/>
              <a:t>Ε</a:t>
            </a:r>
            <a:r>
              <a:rPr lang="en-GB" sz="2000" dirty="0" smtClean="0"/>
              <a:t>. </a:t>
            </a:r>
            <a:r>
              <a:rPr lang="en-US" sz="2000" dirty="0" err="1" smtClean="0"/>
              <a:t>Brannvall</a:t>
            </a:r>
            <a:r>
              <a:rPr lang="en-GB" sz="2000" dirty="0" smtClean="0"/>
              <a:t>, Overview of </a:t>
            </a:r>
            <a:r>
              <a:rPr lang="en-US" sz="2000" dirty="0" smtClean="0"/>
              <a:t>Pulp</a:t>
            </a:r>
            <a:r>
              <a:rPr lang="en-GB" sz="2000" dirty="0" smtClean="0"/>
              <a:t> and Paper Processes, </a:t>
            </a:r>
            <a:r>
              <a:rPr lang="en-US" sz="2000" dirty="0" smtClean="0"/>
              <a:t>Pulp and Paper Chemistry and Technology</a:t>
            </a:r>
            <a:r>
              <a:rPr lang="en-GB" sz="2000" dirty="0" smtClean="0"/>
              <a:t>, </a:t>
            </a:r>
            <a:r>
              <a:rPr lang="en-US" sz="2000" dirty="0" smtClean="0"/>
              <a:t>Volume</a:t>
            </a:r>
            <a:r>
              <a:rPr lang="en-GB" sz="2000" dirty="0" smtClean="0"/>
              <a:t> 2, </a:t>
            </a:r>
            <a:r>
              <a:rPr lang="en-US" sz="2000" dirty="0" smtClean="0"/>
              <a:t>p</a:t>
            </a:r>
            <a:r>
              <a:rPr lang="en-GB" sz="2000" dirty="0" smtClean="0"/>
              <a:t>1, </a:t>
            </a:r>
            <a:r>
              <a:rPr lang="en-US" sz="2000" dirty="0" smtClean="0"/>
              <a:t>Pulping Chemistry and Technology</a:t>
            </a:r>
            <a:r>
              <a:rPr lang="en-GB" sz="2000" dirty="0" smtClean="0"/>
              <a:t>, </a:t>
            </a:r>
            <a:r>
              <a:rPr lang="en-US" sz="2000" dirty="0" smtClean="0"/>
              <a:t>M</a:t>
            </a:r>
            <a:r>
              <a:rPr lang="en-GB" sz="2000" dirty="0" smtClean="0"/>
              <a:t>. </a:t>
            </a:r>
            <a:r>
              <a:rPr lang="en-US" sz="2000" dirty="0" err="1" smtClean="0"/>
              <a:t>Ek</a:t>
            </a:r>
            <a:r>
              <a:rPr lang="en-GB" sz="2000" dirty="0" smtClean="0"/>
              <a:t>, </a:t>
            </a:r>
            <a:r>
              <a:rPr lang="en-US" sz="2000" dirty="0" smtClean="0"/>
              <a:t>G</a:t>
            </a:r>
            <a:r>
              <a:rPr lang="en-GB" sz="2000" dirty="0" smtClean="0"/>
              <a:t>. </a:t>
            </a:r>
            <a:r>
              <a:rPr lang="en-US" sz="2000" dirty="0" err="1" smtClean="0"/>
              <a:t>Gellerstedt</a:t>
            </a:r>
            <a:r>
              <a:rPr lang="en-US" sz="2000" dirty="0" smtClean="0"/>
              <a:t> and G. </a:t>
            </a:r>
            <a:r>
              <a:rPr lang="en-US" sz="2000" dirty="0" err="1" smtClean="0"/>
              <a:t>Henriksson</a:t>
            </a:r>
            <a:r>
              <a:rPr lang="en-US" sz="2000" dirty="0" smtClean="0"/>
              <a:t> (Editors), Walter de </a:t>
            </a:r>
            <a:r>
              <a:rPr lang="en-US" sz="2000" dirty="0" err="1" smtClean="0"/>
              <a:t>Gruyter</a:t>
            </a:r>
            <a:r>
              <a:rPr lang="en-US" sz="2000" dirty="0" smtClean="0"/>
              <a:t> GmbH &amp; Co. KG, Berlin, 2009.</a:t>
            </a:r>
            <a:endParaRPr lang="el-GR" sz="2000" dirty="0" smtClean="0"/>
          </a:p>
          <a:p>
            <a:pPr>
              <a:spcAft>
                <a:spcPts val="600"/>
              </a:spcAft>
              <a:defRPr/>
            </a:pPr>
            <a:r>
              <a:rPr lang="en-US" sz="2000" dirty="0" smtClean="0"/>
              <a:t>Α. </a:t>
            </a:r>
            <a:r>
              <a:rPr lang="en-US" sz="2000" dirty="0" err="1" smtClean="0"/>
              <a:t>Γραμμενίδης</a:t>
            </a:r>
            <a:r>
              <a:rPr lang="en-US" sz="2000" dirty="0" smtClean="0"/>
              <a:t>, </a:t>
            </a:r>
            <a:r>
              <a:rPr lang="en-US" sz="2000" dirty="0" err="1" smtClean="0"/>
              <a:t>Χαρτοποιΐα</a:t>
            </a:r>
            <a:r>
              <a:rPr lang="en-US" sz="2000" dirty="0" smtClean="0"/>
              <a:t>, </a:t>
            </a:r>
            <a:r>
              <a:rPr lang="en-US" sz="2000" dirty="0" err="1" smtClean="0"/>
              <a:t>Πάτρα</a:t>
            </a:r>
            <a:r>
              <a:rPr lang="en-US" sz="2000" dirty="0" smtClean="0"/>
              <a:t> 1984.</a:t>
            </a:r>
            <a:endParaRPr lang="el-GR" sz="2000" dirty="0" smtClean="0"/>
          </a:p>
          <a:p>
            <a:pPr>
              <a:spcAft>
                <a:spcPts val="600"/>
              </a:spcAft>
              <a:defRPr/>
            </a:pPr>
            <a:r>
              <a:rPr lang="en-US" sz="2000" dirty="0" smtClean="0"/>
              <a:t>C.J. </a:t>
            </a:r>
            <a:r>
              <a:rPr lang="en-US" sz="2000" dirty="0" err="1" smtClean="0"/>
              <a:t>Biermann</a:t>
            </a:r>
            <a:r>
              <a:rPr lang="en-US" sz="2000" dirty="0" smtClean="0"/>
              <a:t>, Handbook of pulping and papermaking, Second Edition, Academic Press, 1996.</a:t>
            </a:r>
            <a:endParaRPr lang="el-GR" sz="2000" dirty="0" smtClean="0"/>
          </a:p>
          <a:p>
            <a:pPr>
              <a:spcAft>
                <a:spcPts val="600"/>
              </a:spcAft>
              <a:defRPr/>
            </a:pPr>
            <a:r>
              <a:rPr lang="el-GR" sz="2000" dirty="0" smtClean="0"/>
              <a:t>Γ.Ν. </a:t>
            </a:r>
            <a:r>
              <a:rPr lang="el-GR" sz="2000" dirty="0" err="1" smtClean="0"/>
              <a:t>Καρακασίδης</a:t>
            </a:r>
            <a:r>
              <a:rPr lang="el-GR" sz="2000" dirty="0" smtClean="0"/>
              <a:t>, Υλικά Ι, Τμήμα Τεχνολογίας Γραφικών Τεχνών, ΤΕΙ Αθήνας, 1997.</a:t>
            </a:r>
          </a:p>
          <a:p>
            <a:pPr>
              <a:spcAft>
                <a:spcPts val="600"/>
              </a:spcAft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878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err="1"/>
              <a:t>Μπελέση</a:t>
            </a:r>
            <a:r>
              <a:rPr lang="el-GR" sz="2000" dirty="0"/>
              <a:t> 2014. Βασιλική </a:t>
            </a:r>
            <a:r>
              <a:rPr lang="el-GR" sz="2000" dirty="0" err="1" smtClean="0"/>
              <a:t>Μπέλεση</a:t>
            </a:r>
            <a:r>
              <a:rPr lang="el-GR" sz="2000" dirty="0"/>
              <a:t>. «Εκτυπωτικά Υποστρώματα (Ε). Ενότητα 6: </a:t>
            </a:r>
            <a:r>
              <a:rPr lang="el-GR" sz="2000" dirty="0" err="1" smtClean="0"/>
              <a:t>Χαρτοποίηση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476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spcAft>
                <a:spcPts val="600"/>
              </a:spcAft>
              <a:defRPr/>
            </a:pPr>
            <a:r>
              <a:rPr lang="el-GR" sz="2000" dirty="0"/>
              <a:t>Ε</a:t>
            </a:r>
            <a:r>
              <a:rPr lang="en-GB" sz="2000" dirty="0"/>
              <a:t>. </a:t>
            </a:r>
            <a:r>
              <a:rPr lang="en-US" sz="2000" dirty="0" err="1"/>
              <a:t>Brannvall</a:t>
            </a:r>
            <a:r>
              <a:rPr lang="en-GB" sz="2000" dirty="0"/>
              <a:t>, Overview of </a:t>
            </a:r>
            <a:r>
              <a:rPr lang="en-US" sz="2000" dirty="0"/>
              <a:t>Pulp</a:t>
            </a:r>
            <a:r>
              <a:rPr lang="en-GB" sz="2000" dirty="0"/>
              <a:t> and Paper Processes, </a:t>
            </a:r>
            <a:r>
              <a:rPr lang="en-US" sz="2000" dirty="0"/>
              <a:t>Pulp and Paper Chemistry and Technology</a:t>
            </a:r>
            <a:r>
              <a:rPr lang="en-GB" sz="2000" dirty="0"/>
              <a:t>, </a:t>
            </a:r>
            <a:r>
              <a:rPr lang="en-US" sz="2000" dirty="0"/>
              <a:t>Volume</a:t>
            </a:r>
            <a:r>
              <a:rPr lang="en-GB" sz="2000" dirty="0"/>
              <a:t> 2, </a:t>
            </a:r>
            <a:r>
              <a:rPr lang="en-US" sz="2000" dirty="0"/>
              <a:t>p</a:t>
            </a:r>
            <a:r>
              <a:rPr lang="en-GB" sz="2000" dirty="0"/>
              <a:t>1, </a:t>
            </a:r>
            <a:r>
              <a:rPr lang="en-US" sz="2000" dirty="0"/>
              <a:t>Pulping Chemistry and Technology</a:t>
            </a:r>
            <a:r>
              <a:rPr lang="en-GB" sz="2000" dirty="0"/>
              <a:t>, </a:t>
            </a:r>
            <a:r>
              <a:rPr lang="en-US" sz="2000" dirty="0"/>
              <a:t>M</a:t>
            </a:r>
            <a:r>
              <a:rPr lang="en-GB" sz="2000" dirty="0"/>
              <a:t>. </a:t>
            </a:r>
            <a:r>
              <a:rPr lang="en-US" sz="2000" dirty="0" err="1"/>
              <a:t>Ek</a:t>
            </a:r>
            <a:r>
              <a:rPr lang="en-GB" sz="2000" dirty="0"/>
              <a:t>, </a:t>
            </a:r>
            <a:r>
              <a:rPr lang="en-US" sz="2000" dirty="0"/>
              <a:t>G</a:t>
            </a:r>
            <a:r>
              <a:rPr lang="en-GB" sz="2000" dirty="0"/>
              <a:t>. </a:t>
            </a:r>
            <a:r>
              <a:rPr lang="en-US" sz="2000" dirty="0" err="1"/>
              <a:t>Gellerstedt</a:t>
            </a:r>
            <a:r>
              <a:rPr lang="en-US" sz="2000" dirty="0"/>
              <a:t> and G. </a:t>
            </a:r>
            <a:r>
              <a:rPr lang="en-US" sz="2000" dirty="0" err="1"/>
              <a:t>Henriksson</a:t>
            </a:r>
            <a:r>
              <a:rPr lang="en-US" sz="2000" dirty="0"/>
              <a:t> (Editors), Walter de </a:t>
            </a:r>
            <a:r>
              <a:rPr lang="en-US" sz="2000" dirty="0" err="1"/>
              <a:t>Gruyter</a:t>
            </a:r>
            <a:r>
              <a:rPr lang="en-US" sz="2000" dirty="0"/>
              <a:t> GmbH &amp; Co. KG, Berlin, 2009.</a:t>
            </a:r>
            <a:endParaRPr lang="el-GR" sz="2000" dirty="0"/>
          </a:p>
          <a:p>
            <a:pPr>
              <a:spcAft>
                <a:spcPts val="600"/>
              </a:spcAft>
              <a:defRPr/>
            </a:pPr>
            <a:r>
              <a:rPr lang="en-US" sz="2000" dirty="0"/>
              <a:t>Α. </a:t>
            </a:r>
            <a:r>
              <a:rPr lang="en-US" sz="2000" dirty="0" err="1"/>
              <a:t>Γρ</a:t>
            </a:r>
            <a:r>
              <a:rPr lang="en-US" sz="2000" dirty="0"/>
              <a:t>αμμενίδης, Χαρτοποιΐα, Πάτρα 1984.</a:t>
            </a:r>
            <a:endParaRPr lang="el-GR" sz="2000" dirty="0"/>
          </a:p>
          <a:p>
            <a:pPr>
              <a:spcAft>
                <a:spcPts val="600"/>
              </a:spcAft>
              <a:defRPr/>
            </a:pPr>
            <a:r>
              <a:rPr lang="en-US" sz="2000" dirty="0"/>
              <a:t>C.J. Biermann, Handbook of pulping and papermaking, Second Edition, Academic Press, 1996.</a:t>
            </a:r>
            <a:endParaRPr lang="el-GR" sz="2000" dirty="0"/>
          </a:p>
          <a:p>
            <a:pPr>
              <a:spcAft>
                <a:spcPts val="600"/>
              </a:spcAft>
              <a:defRPr/>
            </a:pPr>
            <a:r>
              <a:rPr lang="el-GR" sz="2000" dirty="0"/>
              <a:t>Γ.Ν. </a:t>
            </a:r>
            <a:r>
              <a:rPr lang="el-GR" sz="2000" dirty="0" err="1"/>
              <a:t>Καρακασίδης</a:t>
            </a:r>
            <a:r>
              <a:rPr lang="el-GR" sz="2000" dirty="0"/>
              <a:t>, Υλικά Ι, Τμήμα Τεχνολογίας Γραφικών Τεχνών, ΤΕΙ Αθήνας, 1997.</a:t>
            </a:r>
          </a:p>
        </p:txBody>
      </p:sp>
    </p:spTree>
    <p:extLst>
      <p:ext uri="{BB962C8B-B14F-4D97-AF65-F5344CB8AC3E}">
        <p14:creationId xmlns:p14="http://schemas.microsoft.com/office/powerpoint/2010/main" val="20320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Βήματα για την παραγωγή χαρτοπολτού</a:t>
            </a:r>
            <a:endParaRPr lang="el-GR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Πριν προστεθούν ένα ή περισσότερα από τα παραπάνω πρόσθετα ανάλογα με το είδος χαρτιού που πρόκειται να παρασκευαστεί 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είναι απαραίτητος ο υπολογισμός των απαιτούμενων ποσοτήτων των διαφόρων πρώτων υλών.</a:t>
            </a:r>
            <a:endParaRPr lang="en-US" altLang="el-G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Ακολουθεί ανάμειξη αυτών με 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άφθονο νερό (~94-96 % του πολτού) στον </a:t>
            </a:r>
            <a:r>
              <a:rPr lang="el-GR" alt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πολτοποιητή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altLang="el-G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Στην βιομηχανία ο </a:t>
            </a:r>
            <a:r>
              <a:rPr lang="el-GR" altLang="el-GR" sz="2400" dirty="0" err="1" smtClean="0"/>
              <a:t>πολτοποιητής</a:t>
            </a:r>
            <a:r>
              <a:rPr lang="el-GR" altLang="el-GR" sz="2400" dirty="0" smtClean="0"/>
              <a:t> είναι μία μεγάλη δεξαμενή με ισχυρό αναδευτήρα στον πυθμένα της, που διατηρεί σε συνεχή ανάδευση τον πολτό.</a:t>
            </a:r>
            <a:endParaRPr lang="en-US" altLang="el-GR" sz="24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Ο έτοιμος πλέον πολτός μεταφέρεται στην </a:t>
            </a:r>
            <a:r>
              <a:rPr lang="el-GR" altLang="el-GR" sz="2400" dirty="0" err="1" smtClean="0"/>
              <a:t>χαρτοποιητική</a:t>
            </a:r>
            <a:r>
              <a:rPr lang="el-GR" altLang="el-GR" sz="2400" dirty="0" smtClean="0"/>
              <a:t> μηχανή για την </a:t>
            </a:r>
            <a:r>
              <a:rPr lang="el-GR" altLang="el-GR" sz="2400" dirty="0" err="1" smtClean="0"/>
              <a:t>χαρτοποίηση</a:t>
            </a:r>
            <a:r>
              <a:rPr lang="el-GR" altLang="el-GR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64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err="1" smtClean="0"/>
              <a:t>Χαρτοποιητική</a:t>
            </a:r>
            <a:r>
              <a:rPr lang="el-GR" altLang="el-GR" sz="4000" b="1" dirty="0" smtClean="0"/>
              <a:t> μηχανή – </a:t>
            </a:r>
            <a:r>
              <a:rPr lang="el-GR" altLang="el-GR" sz="4000" b="1" dirty="0" err="1" smtClean="0"/>
              <a:t>χαρτοποίηση</a:t>
            </a:r>
            <a:r>
              <a:rPr lang="el-GR" altLang="el-GR" sz="4000" dirty="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Μετά την απελευθέρωση των ινών στο χαρτί το επόμενο βήμα είναι οι ίνες να στερεοποιηθούν πάλι σχηματίζοντας έναν ιστό χαρτιού.</a:t>
            </a:r>
            <a:endParaRPr lang="en-US" altLang="el-GR" sz="24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Αυτό επιτυγχάνεται με τις </a:t>
            </a:r>
            <a:r>
              <a:rPr lang="el-GR" altLang="el-GR" sz="2400" dirty="0" err="1" smtClean="0"/>
              <a:t>χαρτοποιητικές</a:t>
            </a:r>
            <a:r>
              <a:rPr lang="el-GR" altLang="el-GR" sz="2400" dirty="0" smtClean="0"/>
              <a:t> μηχανές.</a:t>
            </a:r>
            <a:endParaRPr lang="en-US" altLang="el-GR" sz="24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Οι </a:t>
            </a:r>
            <a:r>
              <a:rPr lang="el-GR" altLang="el-GR" sz="2400" dirty="0" err="1" smtClean="0"/>
              <a:t>χαρτοποιητικές</a:t>
            </a:r>
            <a:r>
              <a:rPr lang="el-GR" altLang="el-GR" sz="2400" dirty="0" smtClean="0"/>
              <a:t> μηχανές στο πέρασμα του χρόνου έχουν δεχθεί και θα εξακολουθούν να δέχονται μία σειρά μηχανολογικών βελτιώσεων.</a:t>
            </a:r>
          </a:p>
        </p:txBody>
      </p:sp>
    </p:spTree>
    <p:extLst>
      <p:ext uri="{BB962C8B-B14F-4D97-AF65-F5344CB8AC3E}">
        <p14:creationId xmlns:p14="http://schemas.microsoft.com/office/powerpoint/2010/main" val="37150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Χαρτοποιητικές</a:t>
            </a:r>
            <a:r>
              <a:rPr lang="el-GR" altLang="el-GR" dirty="0" smtClean="0"/>
              <a:t> μηχανές</a:t>
            </a:r>
            <a:endParaRPr lang="el-GR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Διακρίνονται ανάλογα με την επιφάνεια σχηματισμού των ινών σε 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επίπεδες</a:t>
            </a:r>
            <a:r>
              <a:rPr lang="el-GR" altLang="el-GR" sz="2400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και σε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κυλινδρικού τύπου.</a:t>
            </a:r>
            <a:endParaRPr lang="en-US" altLang="el-GR" sz="2400" b="1" dirty="0" smtClean="0">
              <a:solidFill>
                <a:srgbClr val="82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Στις επίπεδες, ανήκουν οι 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μηχανές </a:t>
            </a:r>
            <a:r>
              <a:rPr lang="en-US" alt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Fourdrinier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που διαθέτουν επίπεδο πλέγμα.</a:t>
            </a:r>
            <a:endParaRPr lang="en-US" altLang="el-G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Οι μηχανές κυλινδρικού τύπου διαθέτουν ένα ή περισσότερα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κυλινδρικά πλέγματα </a:t>
            </a:r>
            <a:r>
              <a:rPr lang="el-GR" altLang="el-GR" sz="2400" dirty="0" smtClean="0"/>
              <a:t>και χρησιμοποιούνται για την παραγωγή χαρτονιού μεγάλου βάρους.</a:t>
            </a:r>
            <a:endParaRPr lang="en-US" altLang="el-GR" sz="24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Η αρχή λειτουργίας της </a:t>
            </a:r>
            <a:r>
              <a:rPr lang="el-GR" altLang="el-GR" sz="2400" dirty="0" err="1" smtClean="0"/>
              <a:t>χαρτοποιητικής</a:t>
            </a:r>
            <a:r>
              <a:rPr lang="el-GR" altLang="el-GR" sz="2400" dirty="0" smtClean="0"/>
              <a:t> μηχανής στηρίζεται στην μεθοδολογία που ακολουθούσαν οι πρωτεργάτες Κινέζοι.</a:t>
            </a:r>
          </a:p>
        </p:txBody>
      </p:sp>
    </p:spTree>
    <p:extLst>
      <p:ext uri="{BB962C8B-B14F-4D97-AF65-F5344CB8AC3E}">
        <p14:creationId xmlns:p14="http://schemas.microsoft.com/office/powerpoint/2010/main" val="17158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Συνοπτικά τα διάφορα στάδια από τα οποία διέρχεται ο πολτός μέχρι να παραχθεί το χαρτί στις σύγχρονες </a:t>
            </a:r>
            <a:r>
              <a:rPr lang="el-GR" altLang="el-GR" sz="2800" dirty="0" err="1" smtClean="0"/>
              <a:t>χαρτοποιητικές</a:t>
            </a:r>
            <a:r>
              <a:rPr lang="el-GR" altLang="el-GR" sz="2800" dirty="0" smtClean="0"/>
              <a:t> μηχανές μπορούμε να πούμε ότι διακρίνονται σε δύο, στο </a:t>
            </a:r>
            <a:r>
              <a:rPr lang="el-GR" altLang="el-GR" sz="2800" b="1" dirty="0" smtClean="0">
                <a:solidFill>
                  <a:schemeClr val="accent1">
                    <a:lumMod val="75000"/>
                  </a:schemeClr>
                </a:solidFill>
              </a:rPr>
              <a:t>υγρό</a:t>
            </a:r>
            <a:r>
              <a:rPr lang="el-GR" altLang="el-GR" sz="28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800" dirty="0" smtClean="0"/>
              <a:t>και στο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στεγνό</a:t>
            </a:r>
            <a:r>
              <a:rPr lang="el-GR" altLang="el-GR" sz="28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800" dirty="0" smtClean="0"/>
              <a:t>στάδιο. </a:t>
            </a:r>
          </a:p>
        </p:txBody>
      </p:sp>
    </p:spTree>
    <p:extLst>
      <p:ext uri="{BB962C8B-B14F-4D97-AF65-F5344CB8AC3E}">
        <p14:creationId xmlns:p14="http://schemas.microsoft.com/office/powerpoint/2010/main" val="42910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 smtClean="0"/>
              <a:t>Το </a:t>
            </a:r>
            <a:r>
              <a:rPr lang="en-US" altLang="el-GR" sz="3200" dirty="0" err="1" smtClean="0"/>
              <a:t>υγρό</a:t>
            </a:r>
            <a:r>
              <a:rPr lang="en-US" altLang="el-GR" sz="3200" dirty="0" smtClean="0"/>
              <a:t> </a:t>
            </a:r>
            <a:r>
              <a:rPr lang="en-US" altLang="el-GR" sz="3200" dirty="0" err="1" smtClean="0"/>
              <a:t>στάδιο</a:t>
            </a:r>
            <a:r>
              <a:rPr lang="el-GR" altLang="el-GR" sz="3200" dirty="0" smtClean="0"/>
              <a:t> στην </a:t>
            </a:r>
            <a:r>
              <a:rPr lang="el-GR" altLang="el-GR" sz="3200" dirty="0" err="1" smtClean="0"/>
              <a:t>χαρτοποιητική</a:t>
            </a:r>
            <a:r>
              <a:rPr lang="el-GR" altLang="el-GR" sz="3200" dirty="0" smtClean="0"/>
              <a:t> μηχανή</a:t>
            </a:r>
            <a:endParaRPr lang="el-GR" sz="3200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l-GR" sz="2400" b="1" dirty="0" smtClean="0"/>
              <a:t>Το</a:t>
            </a:r>
            <a:r>
              <a:rPr lang="en-US" altLang="el-GR" sz="2400" b="1" dirty="0" smtClean="0">
                <a:solidFill>
                  <a:srgbClr val="009900"/>
                </a:solidFill>
              </a:rPr>
              <a:t> </a:t>
            </a:r>
            <a:r>
              <a:rPr lang="en-US" alt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υγρό</a:t>
            </a:r>
            <a:r>
              <a:rPr lang="en-US" altLang="el-GR" sz="2400" b="1" dirty="0" smtClean="0">
                <a:solidFill>
                  <a:srgbClr val="009900"/>
                </a:solidFill>
              </a:rPr>
              <a:t> </a:t>
            </a:r>
            <a:r>
              <a:rPr lang="en-US" altLang="el-GR" sz="2400" b="1" dirty="0" err="1" smtClean="0"/>
              <a:t>στάδιο</a:t>
            </a:r>
            <a:r>
              <a:rPr lang="en-US" altLang="el-GR" sz="2400" b="1" dirty="0" smtClean="0"/>
              <a:t> π</a:t>
            </a:r>
            <a:r>
              <a:rPr lang="en-US" altLang="el-GR" sz="2400" b="1" dirty="0" err="1" smtClean="0"/>
              <a:t>εριλ</a:t>
            </a:r>
            <a:r>
              <a:rPr lang="en-US" altLang="el-GR" sz="2400" b="1" dirty="0" smtClean="0"/>
              <a:t>αμβάνει:</a:t>
            </a:r>
          </a:p>
          <a:p>
            <a:pPr eaLnBrk="1" hangingPunct="1"/>
            <a:r>
              <a:rPr lang="en-US" altLang="el-GR" sz="2400" dirty="0" smtClean="0"/>
              <a:t>To</a:t>
            </a:r>
            <a:r>
              <a:rPr lang="el-GR" altLang="el-GR" sz="2400" dirty="0" smtClean="0"/>
              <a:t> κιβώτιο τροφοδοσίας (</a:t>
            </a:r>
            <a:r>
              <a:rPr lang="en-US" altLang="el-GR" sz="2400" dirty="0" smtClean="0"/>
              <a:t>head box</a:t>
            </a:r>
            <a:r>
              <a:rPr lang="el-GR" altLang="el-GR" sz="2400" dirty="0" smtClean="0"/>
              <a:t>)</a:t>
            </a:r>
          </a:p>
          <a:p>
            <a:pPr eaLnBrk="1" hangingPunct="1"/>
            <a:r>
              <a:rPr lang="el-GR" altLang="el-GR" sz="2400" dirty="0" smtClean="0"/>
              <a:t>Το τμήμα διαμόρφωσης του ιστού (</a:t>
            </a:r>
            <a:r>
              <a:rPr lang="en-US" altLang="el-GR" sz="2400" dirty="0" smtClean="0"/>
              <a:t>forming section</a:t>
            </a:r>
            <a:r>
              <a:rPr lang="el-GR" altLang="el-GR" sz="2400" dirty="0" smtClean="0"/>
              <a:t>)</a:t>
            </a:r>
            <a:endParaRPr lang="en-US" altLang="el-GR" sz="2400" dirty="0" smtClean="0"/>
          </a:p>
          <a:p>
            <a:pPr eaLnBrk="1" hangingPunct="1"/>
            <a:r>
              <a:rPr lang="en-US" altLang="el-GR" sz="2400" dirty="0" smtClean="0"/>
              <a:t>To </a:t>
            </a:r>
            <a:r>
              <a:rPr lang="el-GR" altLang="el-GR" sz="2400" dirty="0" smtClean="0"/>
              <a:t>τμήμα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πρεσών</a:t>
            </a:r>
            <a:r>
              <a:rPr lang="en-GB" altLang="el-GR" sz="2400" dirty="0" smtClean="0"/>
              <a:t> (</a:t>
            </a:r>
            <a:r>
              <a:rPr lang="en-US" altLang="el-GR" sz="2400" dirty="0" smtClean="0"/>
              <a:t>press section</a:t>
            </a:r>
            <a:r>
              <a:rPr lang="en-GB" altLang="el-GR" sz="2400" dirty="0" smtClean="0"/>
              <a:t>)</a:t>
            </a:r>
            <a:endParaRPr lang="el-GR" altLang="el-GR" sz="2400" dirty="0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 bwMode="auto">
          <a:xfrm>
            <a:off x="608847" y="3429000"/>
            <a:ext cx="8532813" cy="284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39752" y="62779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C.J. Biermann, Handbook of pulping and papermaking, Second Edition, Academic Press, 1996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0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 smtClean="0"/>
              <a:t>Το </a:t>
            </a:r>
            <a:r>
              <a:rPr lang="en-US" altLang="el-GR" sz="3200" dirty="0" err="1" smtClean="0"/>
              <a:t>στεγνό</a:t>
            </a:r>
            <a:r>
              <a:rPr lang="en-US" altLang="el-GR" sz="3200" dirty="0" smtClean="0"/>
              <a:t> </a:t>
            </a:r>
            <a:r>
              <a:rPr lang="en-US" altLang="el-GR" sz="3200" dirty="0" err="1" smtClean="0"/>
              <a:t>στάδιο</a:t>
            </a:r>
            <a:r>
              <a:rPr lang="el-GR" altLang="el-GR" sz="3200" dirty="0" smtClean="0"/>
              <a:t> στην </a:t>
            </a:r>
            <a:r>
              <a:rPr lang="el-GR" altLang="el-GR" sz="3200" dirty="0" err="1" smtClean="0"/>
              <a:t>χαρτοποιητική</a:t>
            </a:r>
            <a:r>
              <a:rPr lang="el-GR" altLang="el-GR" sz="3200" dirty="0" smtClean="0"/>
              <a:t> μηχανή</a:t>
            </a:r>
            <a:endParaRPr lang="el-GR" sz="3200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2400" b="1" dirty="0" smtClean="0"/>
              <a:t>Το</a:t>
            </a:r>
            <a:r>
              <a:rPr lang="en-US" altLang="el-GR" sz="2400" b="1" dirty="0" smtClean="0">
                <a:solidFill>
                  <a:srgbClr val="009900"/>
                </a:solidFill>
              </a:rPr>
              <a:t> </a:t>
            </a:r>
            <a:r>
              <a:rPr lang="en-US" altLang="el-GR" sz="2400" b="1" dirty="0" err="1" smtClean="0">
                <a:solidFill>
                  <a:srgbClr val="820000"/>
                </a:solidFill>
              </a:rPr>
              <a:t>στεγνό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 </a:t>
            </a:r>
            <a:r>
              <a:rPr lang="en-US" altLang="el-GR" sz="2400" b="1" dirty="0" err="1" smtClean="0">
                <a:solidFill>
                  <a:srgbClr val="820000"/>
                </a:solidFill>
              </a:rPr>
              <a:t>στάδιο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 </a:t>
            </a:r>
            <a:r>
              <a:rPr lang="en-US" altLang="el-GR" sz="2400" b="1" dirty="0" smtClean="0"/>
              <a:t>π</a:t>
            </a:r>
            <a:r>
              <a:rPr lang="en-US" altLang="el-GR" sz="2400" b="1" dirty="0" err="1" smtClean="0"/>
              <a:t>εριλ</a:t>
            </a:r>
            <a:r>
              <a:rPr lang="en-US" altLang="el-GR" sz="2400" b="1" dirty="0" smtClean="0"/>
              <a:t>αμβάνει: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Το </a:t>
            </a:r>
            <a:r>
              <a:rPr lang="en-US" altLang="el-GR" sz="2400" dirty="0" err="1" smtClean="0"/>
              <a:t>τμήμ</a:t>
            </a:r>
            <a:r>
              <a:rPr lang="en-US" altLang="el-GR" sz="2400" dirty="0" smtClean="0"/>
              <a:t>α ξήρανσης (Dryer sections)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Το τμήμα επιφανειακής αδιαβροχοποίησης σε πρέσα (</a:t>
            </a:r>
            <a:r>
              <a:rPr lang="en-US" altLang="el-GR" sz="2400" dirty="0" smtClean="0"/>
              <a:t>Size press</a:t>
            </a:r>
            <a:r>
              <a:rPr lang="el-GR" altLang="el-GR" sz="2400" dirty="0" smtClean="0"/>
              <a:t>)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err="1" smtClean="0"/>
              <a:t>Την</a:t>
            </a:r>
            <a:r>
              <a:rPr lang="en-US" altLang="el-GR" sz="2400" dirty="0" smtClean="0"/>
              <a:t> κα</a:t>
            </a:r>
            <a:r>
              <a:rPr lang="en-US" altLang="el-GR" sz="2400" dirty="0" err="1" smtClean="0"/>
              <a:t>λάνδρ</a:t>
            </a:r>
            <a:r>
              <a:rPr lang="en-US" altLang="el-GR" sz="2400" dirty="0" smtClean="0"/>
              <a:t>α (calender)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err="1" smtClean="0"/>
              <a:t>Τους</a:t>
            </a:r>
            <a:r>
              <a:rPr lang="en-US" altLang="el-GR" sz="2400" dirty="0" smtClean="0"/>
              <a:t> </a:t>
            </a:r>
            <a:r>
              <a:rPr lang="en-US" altLang="el-GR" sz="2400" dirty="0" err="1" smtClean="0"/>
              <a:t>κυλίνδρους</a:t>
            </a:r>
            <a:r>
              <a:rPr lang="en-US" altLang="el-GR" sz="2400" dirty="0" smtClean="0"/>
              <a:t> π</a:t>
            </a:r>
            <a:r>
              <a:rPr lang="en-US" altLang="el-GR" sz="2400" dirty="0" err="1" smtClean="0"/>
              <a:t>εριτύλιξης</a:t>
            </a:r>
            <a:r>
              <a:rPr lang="en-US" altLang="el-GR" sz="2400" dirty="0" smtClean="0"/>
              <a:t> (Reel)</a:t>
            </a:r>
            <a:endParaRPr lang="el-GR" altLang="el-GR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 bwMode="auto">
          <a:xfrm>
            <a:off x="251520" y="3573016"/>
            <a:ext cx="8532813" cy="284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9752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C.J. Biermann, Handbook of pulping and papermaking, Second Edition, Academic Press, 1996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88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Ουσιαστικά, ο ιστός του χαρτιού σχηματίζεται από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πολτοποιημένες ίνες τοποθετημένες σε κόσκινο, </a:t>
            </a:r>
            <a:r>
              <a:rPr lang="el-GR" altLang="el-GR" sz="2800" dirty="0" smtClean="0"/>
              <a:t>ακολουθεί σε γενικές γραμμές η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αφυδάτωση, </a:t>
            </a:r>
            <a:r>
              <a:rPr lang="el-GR" altLang="el-GR" sz="2800" dirty="0" smtClean="0"/>
              <a:t>το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στέγνωμα</a:t>
            </a:r>
            <a:r>
              <a:rPr lang="el-GR" altLang="el-GR" sz="2800" dirty="0" smtClean="0">
                <a:solidFill>
                  <a:srgbClr val="009900"/>
                </a:solidFill>
              </a:rPr>
              <a:t> </a:t>
            </a:r>
            <a:r>
              <a:rPr lang="el-GR" altLang="el-GR" sz="2800" dirty="0" smtClean="0"/>
              <a:t>και το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σιδέρωμα</a:t>
            </a:r>
            <a:r>
              <a:rPr lang="el-GR" altLang="el-GR" sz="2800" dirty="0" smtClean="0">
                <a:solidFill>
                  <a:schemeClr val="accent2"/>
                </a:solidFill>
              </a:rPr>
              <a:t> </a:t>
            </a:r>
            <a:r>
              <a:rPr lang="el-GR" altLang="el-GR" sz="2800" dirty="0" smtClean="0"/>
              <a:t>του ιστού.</a:t>
            </a:r>
            <a:endParaRPr lang="en-US" altLang="el-GR" sz="2800" dirty="0" smtClean="0"/>
          </a:p>
          <a:p>
            <a:pPr eaLnBrk="1" hangingPunct="1">
              <a:buFontTx/>
              <a:buNone/>
            </a:pPr>
            <a:endParaRPr lang="en-US" altLang="el-GR" sz="2800" dirty="0" smtClean="0"/>
          </a:p>
          <a:p>
            <a:pPr eaLnBrk="1" hangingPunct="1"/>
            <a:r>
              <a:rPr lang="el-GR" altLang="el-GR" sz="2800" dirty="0" smtClean="0"/>
              <a:t>Στην συνέχεια θα δούμε λίγο πιο αναλυτικά τα προαναφερθέντα στάδια.</a:t>
            </a:r>
          </a:p>
        </p:txBody>
      </p:sp>
    </p:spTree>
    <p:extLst>
      <p:ext uri="{BB962C8B-B14F-4D97-AF65-F5344CB8AC3E}">
        <p14:creationId xmlns:p14="http://schemas.microsoft.com/office/powerpoint/2010/main" val="4975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0598f137530ebf5dd5cd38f43d2d43c87266d3d"/>
</p:tagLst>
</file>

<file path=ppt/theme/theme1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1262</TotalTime>
  <Words>1911</Words>
  <Application>Microsoft Office PowerPoint</Application>
  <PresentationFormat>On-screen Show (4:3)</PresentationFormat>
  <Paragraphs>159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exo-opistho_simeiomata</vt:lpstr>
      <vt:lpstr>OC_template_updated</vt:lpstr>
      <vt:lpstr>1_exo-opistho_simeiomata</vt:lpstr>
      <vt:lpstr>Εκτυπωτικά Υποστρώματα (Ε)</vt:lpstr>
      <vt:lpstr>Πρόσθετες ουσίες στην παραγωγή χαρτιού</vt:lpstr>
      <vt:lpstr>Βήματα για την παραγωγή χαρτοπολτού</vt:lpstr>
      <vt:lpstr>Χαρτοποιητική μηχανή – χαρτοποίηση </vt:lpstr>
      <vt:lpstr>Χαρτοποιητικές μηχανές</vt:lpstr>
      <vt:lpstr>PowerPoint Presentation</vt:lpstr>
      <vt:lpstr>Το υγρό στάδιο στην χαρτοποιητική μηχανή</vt:lpstr>
      <vt:lpstr>Το στεγνό στάδιο στην χαρτοποιητική μηχανή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Πειραματικό μέρος</vt:lpstr>
      <vt:lpstr>Πείραμα 1</vt:lpstr>
      <vt:lpstr>Πείραμα 2</vt:lpstr>
      <vt:lpstr>Πείραμα 2</vt:lpstr>
      <vt:lpstr>Πείραμα 4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161</cp:revision>
  <dcterms:created xsi:type="dcterms:W3CDTF">2015-05-19T06:24:50Z</dcterms:created>
  <dcterms:modified xsi:type="dcterms:W3CDTF">2015-10-16T13:03:54Z</dcterms:modified>
</cp:coreProperties>
</file>