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1"/>
  </p:notesMasterIdLst>
  <p:handoutMasterIdLst>
    <p:handoutMasterId r:id="rId32"/>
  </p:handoutMasterIdLst>
  <p:sldIdLst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262" r:id="rId25"/>
    <p:sldId id="456" r:id="rId26"/>
    <p:sldId id="269" r:id="rId27"/>
    <p:sldId id="270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57B"/>
    <a:srgbClr val="2F5968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77557B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0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buSzPct val="117000"/>
              <a:defRPr/>
            </a:lvl1pPr>
            <a:lvl2pPr marL="742950" indent="-285750">
              <a:buClr>
                <a:schemeClr val="accent2">
                  <a:lumMod val="75000"/>
                </a:schemeClr>
              </a:buClr>
              <a:buSzPct val="103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4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5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9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6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8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71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2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Εκπαιδευτική Τεχνολογία &amp; Διδακτική της Πληροφορικής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E-learning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Κλειώ Σγουροπούλου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Μηχανικών Πληροφορικής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292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Μειονεκτήματα του e-learning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chemeClr val="accent1"/>
                </a:solidFill>
              </a:rPr>
              <a:t>Περιορισμοί στην ταχύτητα του δικτύου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chemeClr val="accent1"/>
                </a:solidFill>
              </a:rPr>
              <a:t>Υποδομή</a:t>
            </a:r>
            <a:r>
              <a:rPr lang="el-GR" altLang="el-GR" dirty="0"/>
              <a:t>: Γίνονται κάποιες υποθέσεις για την προ-εγκατεστημένη υποδομή. Ισχύουν για όλους; Πως το ελέγχουμε;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chemeClr val="accent1"/>
                </a:solidFill>
              </a:rPr>
              <a:t>Κόστος</a:t>
            </a:r>
            <a:r>
              <a:rPr lang="el-GR" altLang="el-GR" dirty="0"/>
              <a:t>: Τα πακέτα είναι αρκετά ακριβά, το ίδιο και μια δικτυακή υποδομή που προσφέρει υψηλές ταχύτητες.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chemeClr val="accent1"/>
                </a:solidFill>
              </a:rPr>
              <a:t>Εξοικείωση</a:t>
            </a:r>
            <a:r>
              <a:rPr lang="el-GR" altLang="el-GR" dirty="0">
                <a:solidFill>
                  <a:schemeClr val="accent1"/>
                </a:solidFill>
              </a:rPr>
              <a:t> </a:t>
            </a:r>
            <a:r>
              <a:rPr lang="el-GR" altLang="el-GR" b="1" dirty="0">
                <a:solidFill>
                  <a:schemeClr val="accent1"/>
                </a:solidFill>
              </a:rPr>
              <a:t>χρηστών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chemeClr val="accent1"/>
                </a:solidFill>
              </a:rPr>
              <a:t>Απαιτούμενοι</a:t>
            </a:r>
            <a:r>
              <a:rPr lang="el-GR" altLang="el-GR" dirty="0">
                <a:solidFill>
                  <a:schemeClr val="accent1"/>
                </a:solidFill>
              </a:rPr>
              <a:t> </a:t>
            </a:r>
            <a:r>
              <a:rPr lang="el-GR" altLang="el-GR" b="1" dirty="0">
                <a:solidFill>
                  <a:schemeClr val="accent1"/>
                </a:solidFill>
              </a:rPr>
              <a:t>ανθρώπινοι</a:t>
            </a:r>
            <a:r>
              <a:rPr lang="el-GR" altLang="el-GR" dirty="0">
                <a:solidFill>
                  <a:schemeClr val="accent1"/>
                </a:solidFill>
              </a:rPr>
              <a:t> </a:t>
            </a:r>
            <a:r>
              <a:rPr lang="el-GR" altLang="el-GR" b="1" dirty="0">
                <a:solidFill>
                  <a:schemeClr val="accent1"/>
                </a:solidFill>
              </a:rPr>
              <a:t>πόροι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b="1" dirty="0">
                <a:solidFill>
                  <a:schemeClr val="accent1"/>
                </a:solidFill>
              </a:rPr>
              <a:t>Η ψυχρή επικοινωνιακή και συναισθηματική ατμόσφαιρα του μέσου.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93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 επικοινωνία στη δικτυακή μάθηση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Επικοινωνία πολλών προς πολλούς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Ανεξαρτησία χώρου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Ανεξαρτησία χρόνου (ασύγχρονη)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Επικοινωνία μέσω ανταλλαγής γραπτών μηνυμάτων μέσω υπολογιστή </a:t>
            </a:r>
            <a:br>
              <a:rPr lang="el-GR" altLang="el-GR" sz="2400" dirty="0"/>
            </a:br>
            <a:r>
              <a:rPr lang="el-GR" altLang="el-GR" sz="2400" dirty="0"/>
              <a:t>(</a:t>
            </a:r>
            <a:r>
              <a:rPr lang="el-GR" altLang="el-GR" sz="2400" i="1" dirty="0"/>
              <a:t>computer-</a:t>
            </a:r>
            <a:r>
              <a:rPr lang="el-GR" altLang="el-GR" sz="2400" i="1" dirty="0"/>
              <a:t>mediate</a:t>
            </a:r>
            <a:r>
              <a:rPr lang="el-GR" altLang="el-GR" sz="2400" i="1" dirty="0"/>
              <a:t>d communication</a:t>
            </a:r>
            <a:r>
              <a:rPr lang="el-GR" altLang="el-GR" sz="2400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Επικοινωνία μέσω ανταλλαγής πολυμεσικών μηνυμάτων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400" dirty="0"/>
              <a:t>	(</a:t>
            </a:r>
            <a:r>
              <a:rPr lang="es-ES" altLang="el-GR" sz="2400" i="1" dirty="0"/>
              <a:t>multimedia conferencing</a:t>
            </a:r>
            <a:r>
              <a:rPr lang="en-US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67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 ρόλος του </a:t>
            </a:r>
            <a:r>
              <a:rPr lang="el-GR" altLang="el-GR" dirty="0" smtClean="0"/>
              <a:t>καθηγητή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2400" b="1" dirty="0" smtClean="0"/>
              <a:t>…</a:t>
            </a:r>
            <a:r>
              <a:rPr lang="el-GR" altLang="el-GR" sz="2400" b="1" dirty="0" smtClean="0"/>
              <a:t>στην δικτυακή επικοινωνιακή διαμεσολαβημένη μάθηση μέσω υπολογιστή</a:t>
            </a:r>
            <a:endParaRPr lang="en-US" altLang="el-GR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Ο </a:t>
            </a:r>
            <a:r>
              <a:rPr lang="el-GR" altLang="el-GR" sz="2400" dirty="0"/>
              <a:t>σχεδιασμός της επικοινωνίας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παρακολούθηση της επικοινωνίας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αξιολόγηση της μάθησης μέσω της δικτυακής επικοινωνίας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2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 καθηγητής θα πρέπει να</a:t>
            </a:r>
            <a:r>
              <a:rPr lang="el-GR" altLang="el-GR" dirty="0" smtClean="0"/>
              <a:t>..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μην κάνει διαλέξεις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είναι σαφής στις προσδοκίες του από τους συμμετέχοντες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είναι εύκαμπτος και υπομονετικός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είναι υπεύθυνος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μην υπερφορτώνει τους μαθητές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παρακολουθεί και να παρακινεί τους μαθητές για συμμετοχή</a:t>
            </a:r>
            <a:endParaRPr lang="en-US" altLang="el-GR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δημιουργεί μικρές ομάδες και να τους αναθέτει μαθησιακές δραστηριότητες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διευκολύνει τις διαδικασίες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γράφει σχόλια για τη διδασκαλία κάθε εβδομάδα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οργανώνει την αλληλεπίδραση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dirty="0"/>
              <a:t>θέτει κανόνες και </a:t>
            </a:r>
            <a:r>
              <a:rPr lang="el-GR" altLang="el-GR" dirty="0" smtClean="0"/>
              <a:t>πρότυπα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8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 καθηγητής θα πρέπει να</a:t>
            </a:r>
            <a:r>
              <a:rPr lang="el-GR" altLang="el-GR" dirty="0" smtClean="0"/>
              <a:t>..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επαληθεύει την λειτουργικότητα των κανόνων συμμετοχής και να ελέγχει την τήρησή τους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προτείνει σαφείς διαδικασίες για αξιολόγηση και βαθμολόγηση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αναθέτει σε ομάδες να παίξουν το ρόλο του καθηγητή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κάνει έγκαιρη διάγνωση δυσλειτουργιών στην επικοινωνία και να αντιδρά άμεσα πχ να κλείνει συνδιασκέψεις που δεν είναι παραγωγικές ή έχουν πάρει λάθος δρόμο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είναι ευέλικτος στην υλοποίηση του αρχικού αναλυτικού προγράμματος και να παίρνει άμεσες αποφάσεις τροποποίησης όπου αυτό </a:t>
            </a:r>
            <a:r>
              <a:rPr lang="el-GR" altLang="el-GR" sz="2400" dirty="0" smtClean="0"/>
              <a:t>απαιτείται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65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 σχεδιασμός και </a:t>
            </a:r>
            <a:br>
              <a:rPr lang="el-GR" altLang="el-GR" dirty="0"/>
            </a:br>
            <a:r>
              <a:rPr lang="el-GR" altLang="el-GR" dirty="0"/>
              <a:t>η παρακολούθηση της επικοινωνίας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Σχεδιασμός		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 σχεδιασμός των μαθησιακών δραστηριοτήτων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H ένταξη στη δικτυακή τάξη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O σχηματισμός των ομάδων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οργάνωση των συνδιασκέψεων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Οι κανόνες συμμετοχής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Παρακολούθηση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Θέσπιση κανόνων επικοινωνίας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Ενθάρρυνση της συμμετοχής στην επικοινωνία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Επίβλεψη της επικοινωνίας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Προώθηση της </a:t>
            </a:r>
            <a:r>
              <a:rPr lang="el-GR" altLang="el-GR" sz="2400" dirty="0" smtClean="0"/>
              <a:t>μετα-επικοινωνίας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22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Υλικοτεχνική υποδομή στο e-learning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Ανάπτυξη ή εγκατάσταση εκπαιδευτικού υλικού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Σχεδιασμός του προγράμματος σπουδών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Προσδιορισμός των μαθησιακών αναγκών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Σχεδιασμός εκπαιδευτικού υλικού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Διασφάλιση της πρόσβασης σε απαραίτητους ψηφιακούς πόρους και υπολογιστικά συστήματα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Οργάνωση της πρόσβασης σε εξειδικευμένους πόρους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Αντιστοίχηση με το φυσικό </a:t>
            </a:r>
            <a:r>
              <a:rPr lang="el-GR" altLang="el-GR" sz="2400" dirty="0" smtClean="0"/>
              <a:t>περιβάλλον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24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Ανθρώπινη </a:t>
            </a:r>
            <a:r>
              <a:rPr lang="el-GR" altLang="el-GR" dirty="0" smtClean="0"/>
              <a:t>Υποδομή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</a:t>
            </a:r>
            <a:r>
              <a:rPr lang="el-GR" altLang="el-GR" dirty="0"/>
              <a:t>e-learning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Η διοικητική υποστήριξη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Παροχή εκπαίδευσης σχετικά με τη δικτυακή μάθηση και αλληλεπίδραση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Εξασφάλιση κατάλληλων καθηγητών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2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Διδακτικές </a:t>
            </a:r>
            <a:r>
              <a:rPr lang="el-GR" altLang="el-GR" dirty="0" smtClean="0"/>
              <a:t>Προσεγγίσεις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Μορφές μάθησης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Πρόσωπο με πρόσωπο  &amp; </a:t>
            </a:r>
            <a:r>
              <a:rPr lang="en-US" altLang="el-GR" sz="2000" dirty="0"/>
              <a:t>online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Κοινές δραστηριότητες &amp; </a:t>
            </a:r>
            <a:r>
              <a:rPr lang="en-US" altLang="el-GR" sz="2000" dirty="0"/>
              <a:t>online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Προσωπική βοήθεια &amp; online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Τηλεοπτικά προγράμματα, βίντεο &amp; online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Μόνο </a:t>
            </a:r>
            <a:r>
              <a:rPr lang="el-GR" altLang="el-GR" sz="2000" dirty="0" smtClean="0"/>
              <a:t>τηλεδιάσκεψη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78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Διδακτικές </a:t>
            </a:r>
            <a:r>
              <a:rPr lang="el-GR" altLang="el-GR" dirty="0" smtClean="0"/>
              <a:t>Προσεγγίσεις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Μαθησιακές </a:t>
            </a:r>
            <a:r>
              <a:rPr lang="el-GR" altLang="el-GR" sz="2400" dirty="0"/>
              <a:t>προσεγγίσεις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Ηλεκτρονικές διαλέξεις 	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Υποβολή ερωτήσεων σε ειδικούς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Καθοδήγηση από κάποιον ειδικό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Υποστήριξη από κάποιο εξειδικευμένο άτομο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Διερεύνηση σε δικτυακούς πόρους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Ανεπίσημη επικοινωνία μεταξύ χρηστών με κοινά ενδιαφέροντα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Δομημένες ομαδικές δραστηριότητες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6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/>
              <a:t>e</a:t>
            </a:r>
            <a:r>
              <a:rPr lang="el-GR" altLang="el-GR" dirty="0" smtClean="0"/>
              <a:t>-learning</a:t>
            </a:r>
            <a:r>
              <a:rPr lang="el-GR" altLang="el-GR" dirty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l-GR" altLang="el-GR" dirty="0"/>
              <a:t>Η </a:t>
            </a:r>
            <a:r>
              <a:rPr lang="el-GR" altLang="el-GR" b="1" dirty="0">
                <a:solidFill>
                  <a:schemeClr val="accent1"/>
                </a:solidFill>
              </a:rPr>
              <a:t>μαθησιακή διαδικασία</a:t>
            </a:r>
            <a:r>
              <a:rPr lang="el-GR" altLang="el-GR" b="1" dirty="0"/>
              <a:t>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l-GR" altLang="el-GR" dirty="0"/>
              <a:t>πραγματοποιείται μέσα από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l-GR" altLang="el-GR" dirty="0"/>
              <a:t>σύγχρονες </a:t>
            </a:r>
            <a:r>
              <a:rPr lang="el-GR" altLang="el-GR" b="1" dirty="0">
                <a:solidFill>
                  <a:schemeClr val="accent1"/>
                </a:solidFill>
              </a:rPr>
              <a:t>δικτυακές τεχνολογίες</a:t>
            </a:r>
            <a:r>
              <a:rPr lang="el-GR" altLang="el-GR" b="1" dirty="0"/>
              <a:t>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l-GR" altLang="el-GR" dirty="0"/>
              <a:t>και </a:t>
            </a:r>
            <a:r>
              <a:rPr lang="el-GR" altLang="el-GR" b="1" dirty="0">
                <a:solidFill>
                  <a:schemeClr val="accent1"/>
                </a:solidFill>
              </a:rPr>
              <a:t>εφαρμογές </a:t>
            </a:r>
            <a:r>
              <a:rPr lang="el-GR" altLang="el-GR" b="1" dirty="0" smtClean="0">
                <a:solidFill>
                  <a:schemeClr val="accent1"/>
                </a:solidFill>
              </a:rPr>
              <a:t>υπολογιστών</a:t>
            </a:r>
            <a:endParaRPr lang="el-GR" altLang="el-GR" b="1" dirty="0">
              <a:solidFill>
                <a:schemeClr val="accent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1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Διδακτικές </a:t>
            </a:r>
            <a:r>
              <a:rPr lang="el-GR" altLang="el-GR" dirty="0" smtClean="0"/>
              <a:t>Προσεγγίσεις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800" dirty="0"/>
              <a:t>Δομές συνεργασίας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Σεμινάρια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Συζητήσεις μικρών ομάδων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Μαθησιακές συντροφιές και δυάδες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Μαθητικές ομάδες εργασίας και μαθησιακοί κύκλοι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Ομαδικές παρουσιάσεις &amp; διδασκαλία από τους μαθητές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Προσομοιώσεις και παίξιμο ρόλων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Ομάδες διαξιφισμού (Debating Teams)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Ισότιμες μαθησιακές ομάδες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Δικτυακές αίθουσες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Ιδεατή καφετέρια </a:t>
            </a:r>
          </a:p>
          <a:p>
            <a:pPr lvl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000" dirty="0"/>
              <a:t>Αμοιβαία βοήθεια 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altLang="el-GR" sz="2800" dirty="0"/>
              <a:t>Αξιολόγηση της μαθησιακής διαδικασίας </a:t>
            </a:r>
            <a:br>
              <a:rPr lang="el-GR" altLang="el-GR" sz="2800" dirty="0"/>
            </a:br>
            <a:r>
              <a:rPr lang="el-GR" altLang="el-GR" sz="2800" dirty="0"/>
              <a:t>(ποιοτική, ποσοτική</a:t>
            </a:r>
            <a:r>
              <a:rPr lang="el-GR" altLang="el-GR" sz="2800" dirty="0" smtClean="0"/>
              <a:t>)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21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Συστατικά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Συμβολή του δασκάλου στην οργάνωση και λειτουργία της ιδεατής τάξης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Αντιστοιχία του ιδεατού στο φυσικό περιβάλλον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Παράγοντες υποστήριξης της δικτυακής εκπαίδευσης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Καθολική αποδοχή και ενθουσιασμός από τους εκπαιδευτικούς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Προσιτό κόστος απόκτησης και εγκατάστασης της νέας τεχνολογίας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Πρόσβαση στις δικτυακές υπηρεσίες οποιαδήποτε στιγμή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Ύπαρξη online υποστήριξης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Ικανοποίηση μαθησιακών και διδακτικών αναγκών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Κατάλληλη εκπαίδευση των </a:t>
            </a:r>
            <a:r>
              <a:rPr lang="el-GR" altLang="el-GR" sz="2000" dirty="0" smtClean="0"/>
              <a:t>δασκάλων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9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Κλειώ Σγουροπούλου</a:t>
            </a:r>
          </a:p>
          <a:p>
            <a:pPr marL="0" indent="0"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Κλειώ </a:t>
            </a:r>
            <a:r>
              <a:rPr lang="el-GR" sz="2000" dirty="0" smtClean="0"/>
              <a:t>Σγουροπούλου. «Εκπαιδευτική Τεχνολογία &amp; Διδακτική της Πληροφορικής. Ενότητα </a:t>
            </a:r>
            <a:r>
              <a:rPr lang="en-US" sz="2000" dirty="0" smtClean="0"/>
              <a:t>6: </a:t>
            </a:r>
            <a:r>
              <a:rPr lang="de-DE" sz="2000" dirty="0" smtClean="0"/>
              <a:t>E</a:t>
            </a:r>
            <a:r>
              <a:rPr lang="en-US" sz="2000" dirty="0" smtClean="0"/>
              <a:t>-learning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69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Πλεονεκτήματα του </a:t>
            </a:r>
            <a:r>
              <a:rPr lang="el-GR" altLang="el-GR" dirty="0" smtClean="0"/>
              <a:t>e-learning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1/7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>
                <a:solidFill>
                  <a:schemeClr val="accent1"/>
                </a:solidFill>
              </a:rPr>
              <a:t>Ευελιξία, Προσβασιμότητα</a:t>
            </a:r>
            <a:r>
              <a:rPr lang="el-GR" altLang="el-GR" sz="2400" dirty="0"/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Είναι πάντα διαθέσιμο, επομένως μπορούμε να το επαναλαμβάνουμε.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Είναι παντού διαθέσιμο, δηλαδή όπου και να είμαστε.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Είναι διαθέσιμο σε όλους  που έχουν στην διάθεση τους απλά μέσα, όπως ένα PC, χωρίς να απαιτεί οργανωμένους χώρους εκπαίδευσης.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>
                <a:solidFill>
                  <a:schemeClr val="accent1"/>
                </a:solidFill>
              </a:rPr>
              <a:t>Επαναχρησιμοποιησιμότητα</a:t>
            </a:r>
            <a:r>
              <a:rPr lang="el-GR" altLang="el-GR" sz="2400" dirty="0"/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Παρέχεται η δυνατότητα πολλαπλών μορφών οργάνωσης του περιεχομένου μάθησης προσφέροντας δυνατότητες επαναχρησιμοποίησης και δημιουργίας κοινής βάσης για πολλά θέματα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Πλεονεκτήματα του </a:t>
            </a:r>
            <a:r>
              <a:rPr lang="el-GR" altLang="el-GR" dirty="0" smtClean="0"/>
              <a:t>e-learning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>
                <a:solidFill>
                  <a:schemeClr val="accent1"/>
                </a:solidFill>
              </a:rPr>
              <a:t>Υψηλή ποιότητα</a:t>
            </a:r>
            <a:r>
              <a:rPr lang="el-GR" altLang="el-GR" sz="2400" b="1" dirty="0"/>
              <a:t> </a:t>
            </a:r>
            <a:r>
              <a:rPr lang="el-GR" altLang="el-GR" sz="2400" dirty="0"/>
              <a:t>: Μπορεί να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είναι εξαιρετικά </a:t>
            </a:r>
            <a:r>
              <a:rPr lang="el-GR" altLang="el-GR" sz="2000" b="1" dirty="0">
                <a:solidFill>
                  <a:schemeClr val="folHlink"/>
                </a:solidFill>
              </a:rPr>
              <a:t>πλούσιο σε περιεχόμενο</a:t>
            </a:r>
            <a:r>
              <a:rPr lang="el-GR" altLang="el-GR" sz="2000" dirty="0"/>
              <a:t>. Mπορεί να υποστηρίξει εξαιρετικά προηγμένο τρόπο παρουσίασης του μαθησιακού αντικειμένου: υπερμέσα, πολυμέσα, βίντεο, ήχος, κείμενα, εικόνες, παραστάσεις, ομιλία, διαλογική συνεργασία.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παρέχει </a:t>
            </a:r>
            <a:r>
              <a:rPr lang="el-GR" altLang="el-GR" sz="2000" b="1" dirty="0">
                <a:solidFill>
                  <a:schemeClr val="folHlink"/>
                </a:solidFill>
              </a:rPr>
              <a:t>αξιόπιστο υλικό</a:t>
            </a:r>
            <a:r>
              <a:rPr lang="el-GR" altLang="el-GR" sz="2000" b="1" dirty="0"/>
              <a:t> </a:t>
            </a:r>
            <a:r>
              <a:rPr lang="el-GR" altLang="el-GR" sz="2000" dirty="0"/>
              <a:t>σχεδιασμένο από φημισμένους επιστήμονες στο μαθησιακό αντικείμενο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παρέχει δυνατότητες </a:t>
            </a:r>
            <a:r>
              <a:rPr lang="el-GR" altLang="el-GR" sz="2000" b="1" dirty="0">
                <a:solidFill>
                  <a:schemeClr val="folHlink"/>
                </a:solidFill>
              </a:rPr>
              <a:t>επικοινωνίας με φημισμένους επιστήμονες</a:t>
            </a:r>
            <a:r>
              <a:rPr lang="el-GR" altLang="el-GR" sz="2000" b="1" dirty="0"/>
              <a:t> </a:t>
            </a:r>
            <a:r>
              <a:rPr lang="el-GR" altLang="el-GR" sz="2000" dirty="0"/>
              <a:t>στο μαθησιακό αντικείμενο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υποστηρίξει τη </a:t>
            </a:r>
            <a:r>
              <a:rPr lang="el-GR" altLang="el-GR" sz="2000" b="1" dirty="0">
                <a:solidFill>
                  <a:schemeClr val="folHlink"/>
                </a:solidFill>
              </a:rPr>
              <a:t>συνεργατική μάθηση</a:t>
            </a:r>
            <a:r>
              <a:rPr lang="el-GR" altLang="el-GR" sz="2000" b="1" dirty="0"/>
              <a:t> </a:t>
            </a:r>
            <a:r>
              <a:rPr lang="el-GR" altLang="el-GR" sz="2000" dirty="0"/>
              <a:t>όπως και την ενεργητική μάθηση σε ειδικά σχεδιασμένα περιβάλλοντα διάθεσης κατάλληλων εργαλείων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επιδέχεται </a:t>
            </a:r>
            <a:r>
              <a:rPr lang="el-GR" altLang="el-GR" sz="2000" b="1" dirty="0">
                <a:solidFill>
                  <a:schemeClr val="folHlink"/>
                </a:solidFill>
              </a:rPr>
              <a:t>συνεχή βελτίωση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97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Πλεονεκτήματα του </a:t>
            </a:r>
            <a:r>
              <a:rPr lang="el-GR" altLang="el-GR" dirty="0" smtClean="0"/>
              <a:t>e-learning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3/7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>
                <a:solidFill>
                  <a:schemeClr val="accent1"/>
                </a:solidFill>
              </a:rPr>
              <a:t>Δυνατότητες εξατομικευμένης μάθησης</a:t>
            </a:r>
            <a:r>
              <a:rPr lang="el-GR" altLang="el-GR" sz="2400" dirty="0"/>
              <a:t>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Μπορεί να πραγματοποιείται με διαφορετικούς τρόπους έτσι ώστε να </a:t>
            </a:r>
            <a:r>
              <a:rPr lang="el-GR" altLang="el-GR" sz="2000" b="1" dirty="0">
                <a:solidFill>
                  <a:schemeClr val="folHlink"/>
                </a:solidFill>
              </a:rPr>
              <a:t>ταιριάζει στις προτιμήσεις του μαθητή</a:t>
            </a:r>
            <a:r>
              <a:rPr lang="el-GR" altLang="el-GR" sz="2000" dirty="0"/>
              <a:t>: αυτοδιδασκαλία, ασύγχρονη συνεργασία, σύγχρονη διδασκαλία, επικοινωνία τόσο με τον καθηγητή όσο και τους συμμαθητές.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 μαθησιακό υλικό μπορεί να προσπελαύνεται δυναμικά από το μαθητή με τη χρήση υπερσυνδέσμων. </a:t>
            </a:r>
            <a:r>
              <a:rPr lang="el-GR" altLang="el-GR" sz="2000" dirty="0" smtClean="0"/>
              <a:t>Έτσι </a:t>
            </a:r>
            <a:r>
              <a:rPr lang="el-GR" altLang="el-GR" sz="2000" dirty="0"/>
              <a:t>ο μαθητής προσπελαύνει το μαθησιακό υλικό πιο κοντά στον τρόπο που ταιριάζει στις ανάγκες του.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folHlink"/>
                </a:solidFill>
              </a:rPr>
              <a:t>Ο μαθητής μπορεί να διαχειρίζεται την πρόοδό του</a:t>
            </a:r>
            <a:r>
              <a:rPr lang="el-GR" altLang="el-GR" sz="2000" dirty="0"/>
              <a:t>, να επαναλαμβάνει όσες φορές κρίνει σκόπιμο την ίδια μαθησιακή δραστηριότητα και να ανταλλάσσει τις απόψεις του με καθηγητές και συμμαθητές.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Ευκολίες για </a:t>
            </a:r>
            <a:r>
              <a:rPr lang="el-GR" altLang="el-GR" sz="2000" b="1" dirty="0">
                <a:solidFill>
                  <a:schemeClr val="folHlink"/>
                </a:solidFill>
              </a:rPr>
              <a:t>μαθητές με ειδικές </a:t>
            </a:r>
            <a:r>
              <a:rPr lang="el-GR" altLang="el-GR" sz="2000" b="1" dirty="0" smtClean="0">
                <a:solidFill>
                  <a:schemeClr val="folHlink"/>
                </a:solidFill>
              </a:rPr>
              <a:t>ανάγκες</a:t>
            </a:r>
            <a:endParaRPr lang="el-GR" altLang="el-GR" sz="2000" b="1" dirty="0">
              <a:solidFill>
                <a:schemeClr val="folHlin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01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Πλεονεκτήματα του </a:t>
            </a:r>
            <a:r>
              <a:rPr lang="el-GR" altLang="el-GR" dirty="0" smtClean="0"/>
              <a:t>e-learning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4/7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>
                <a:solidFill>
                  <a:schemeClr val="accent1"/>
                </a:solidFill>
              </a:rPr>
              <a:t>Mάθηση σύμφωνα με τις σύγχρονες γνωσιοθεωρητικές προσεγγίσεις - Ενεργητική και συνεργατική μάθηση</a:t>
            </a:r>
            <a:r>
              <a:rPr lang="el-GR" altLang="el-GR" sz="2400" dirty="0"/>
              <a:t>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Μάθηση μέσα από την </a:t>
            </a:r>
            <a:r>
              <a:rPr lang="el-GR" altLang="el-GR" sz="2000" b="1" dirty="0">
                <a:solidFill>
                  <a:schemeClr val="folHlink"/>
                </a:solidFill>
              </a:rPr>
              <a:t>επικοινωνία με τη γνώση</a:t>
            </a:r>
            <a:r>
              <a:rPr lang="el-GR" altLang="el-GR" sz="2000" b="1" dirty="0"/>
              <a:t> </a:t>
            </a:r>
            <a:r>
              <a:rPr lang="el-GR" altLang="el-GR" sz="2000" dirty="0"/>
              <a:t>άλλων.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folHlink"/>
                </a:solidFill>
              </a:rPr>
              <a:t>Διαπραγμάτευση</a:t>
            </a:r>
            <a:r>
              <a:rPr lang="el-GR" altLang="el-GR" sz="2000" dirty="0"/>
              <a:t> των απόψεων.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Συμμετοχή στη μάθηση με </a:t>
            </a:r>
            <a:r>
              <a:rPr lang="el-GR" altLang="el-GR" sz="2000" b="1" dirty="0">
                <a:solidFill>
                  <a:schemeClr val="folHlink"/>
                </a:solidFill>
              </a:rPr>
              <a:t>ευρύτερες δυνατότητες επικοινωνίας</a:t>
            </a:r>
            <a:r>
              <a:rPr lang="el-GR" altLang="el-GR" sz="2000" dirty="0"/>
              <a:t>, από πολλούς προς πολλούς με τους μαθητές ενεργούς και όχι παθητικούς δέκτες.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folHlink"/>
                </a:solidFill>
              </a:rPr>
              <a:t>Ποικιλία ιδεών και πληροφοριών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Περισσότερα </a:t>
            </a:r>
            <a:r>
              <a:rPr lang="el-GR" altLang="el-GR" sz="2000" b="1" dirty="0">
                <a:solidFill>
                  <a:schemeClr val="folHlink"/>
                </a:solidFill>
              </a:rPr>
              <a:t>κίνητρα</a:t>
            </a:r>
            <a:r>
              <a:rPr lang="el-GR" altLang="el-GR" sz="2000" dirty="0"/>
              <a:t> και καλύτερη </a:t>
            </a:r>
            <a:r>
              <a:rPr lang="el-GR" altLang="el-GR" sz="2000" b="1" dirty="0">
                <a:solidFill>
                  <a:schemeClr val="folHlink"/>
                </a:solidFill>
              </a:rPr>
              <a:t>ποιότητα</a:t>
            </a:r>
            <a:r>
              <a:rPr lang="el-GR" altLang="el-GR" sz="2000" dirty="0"/>
              <a:t> αλληλεπίδρασης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Προώθηση της </a:t>
            </a:r>
            <a:r>
              <a:rPr lang="el-GR" altLang="el-GR" sz="2000" b="1" dirty="0">
                <a:solidFill>
                  <a:schemeClr val="folHlink"/>
                </a:solidFill>
              </a:rPr>
              <a:t>συνεργασίας</a:t>
            </a:r>
            <a:r>
              <a:rPr lang="el-GR" altLang="el-GR" sz="2000" dirty="0"/>
              <a:t>, ενίσχυση της </a:t>
            </a:r>
            <a:r>
              <a:rPr lang="el-GR" altLang="el-GR" sz="2000" b="1" dirty="0">
                <a:solidFill>
                  <a:schemeClr val="folHlink"/>
                </a:solidFill>
              </a:rPr>
              <a:t>επικοινωνίας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folHlink"/>
                </a:solidFill>
              </a:rPr>
              <a:t>Ενεργή και ισάξια συμμετοχή </a:t>
            </a:r>
            <a:r>
              <a:rPr lang="el-GR" altLang="el-GR" sz="2000" dirty="0"/>
              <a:t>των μαθητών, μεγαλύτερη </a:t>
            </a:r>
            <a:r>
              <a:rPr lang="el-GR" altLang="el-GR" sz="2000" b="1" dirty="0">
                <a:solidFill>
                  <a:schemeClr val="folHlink"/>
                </a:solidFill>
              </a:rPr>
              <a:t>ευελιξία</a:t>
            </a:r>
            <a:r>
              <a:rPr lang="el-GR" altLang="el-GR" sz="2000" dirty="0"/>
              <a:t>  και </a:t>
            </a:r>
            <a:r>
              <a:rPr lang="el-GR" altLang="el-GR" sz="2000" b="1" dirty="0">
                <a:solidFill>
                  <a:schemeClr val="folHlink"/>
                </a:solidFill>
              </a:rPr>
              <a:t>περισσότερος χρόνος </a:t>
            </a:r>
            <a:r>
              <a:rPr lang="el-GR" altLang="el-GR" sz="2000" dirty="0"/>
              <a:t>για επεξεργασία δεδομένων και επικοινωνία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29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Πλεονεκτήματα του </a:t>
            </a:r>
            <a:r>
              <a:rPr lang="el-GR" altLang="el-GR" dirty="0" smtClean="0"/>
              <a:t>e-learning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5/7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Έμφαση </a:t>
            </a:r>
            <a:r>
              <a:rPr lang="el-GR" altLang="el-GR" sz="2400" dirty="0"/>
              <a:t>στο μαθητή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Ενεργή συμμετοχή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Πνευματική εργασία των μαθητών για την αποτύπωση των ιδεών τους σε γραπτό λόγο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Συνεχής υποστήριξη μεταξύ των μαθητών και κατάργηση ανταγωνισμού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Δημιουργία δημοκρατικής </a:t>
            </a:r>
            <a:r>
              <a:rPr lang="el-GR" altLang="el-GR" sz="2400" dirty="0" smtClean="0"/>
              <a:t>συμπεριφοράς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42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Πλεονεκτήματα του </a:t>
            </a:r>
            <a:r>
              <a:rPr lang="el-GR" altLang="el-GR" dirty="0" smtClean="0"/>
              <a:t>e-learning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l-GR" altLang="el-GR" sz="2400" b="1" dirty="0">
                <a:solidFill>
                  <a:schemeClr val="accent1"/>
                </a:solidFill>
              </a:rPr>
              <a:t>Δημιουργία κοινοτήτων χρηστών</a:t>
            </a:r>
            <a:r>
              <a:rPr lang="el-GR" altLang="el-GR" sz="24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Το περιβάλλον του δικτύου ενισχύει την ομαδικότητα και τη φιλία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Το δίκτυο είναι πάντα ανοιχτό και δημιουργούνται στενές σχέσεις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 Έρχονται σε επαφή χρήστες </a:t>
            </a:r>
            <a:r>
              <a:rPr lang="el-GR" altLang="el-GR" sz="2000" dirty="0" smtClean="0"/>
              <a:t>από </a:t>
            </a:r>
            <a:r>
              <a:rPr lang="el-GR" altLang="el-GR" sz="2000" dirty="0"/>
              <a:t>διαφορετικά μέρη</a:t>
            </a:r>
          </a:p>
          <a:p>
            <a:pPr>
              <a:lnSpc>
                <a:spcPct val="110000"/>
              </a:lnSpc>
            </a:pPr>
            <a:r>
              <a:rPr lang="el-GR" altLang="el-GR" sz="2400" b="1" dirty="0">
                <a:solidFill>
                  <a:schemeClr val="accent1"/>
                </a:solidFill>
              </a:rPr>
              <a:t>Μετρησιμότητα</a:t>
            </a:r>
            <a:r>
              <a:rPr lang="el-GR" altLang="el-GR" sz="2400" dirty="0"/>
              <a:t>: 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Υπάρχει δυνατότητα μέτρησης ορισμένων μεταβλητών-χαρακτηριστικών που αφορούν στην  αποτελεσματικότητα της παρεχόμενης εκπαίδευσης.</a:t>
            </a:r>
          </a:p>
          <a:p>
            <a:pPr>
              <a:lnSpc>
                <a:spcPct val="110000"/>
              </a:lnSpc>
            </a:pPr>
            <a:r>
              <a:rPr lang="el-GR" altLang="el-GR" sz="2400" b="1" dirty="0">
                <a:solidFill>
                  <a:schemeClr val="accent1"/>
                </a:solidFill>
              </a:rPr>
              <a:t>Μειωμένο Κόστος</a:t>
            </a:r>
            <a:r>
              <a:rPr lang="el-GR" altLang="el-GR" sz="2400" dirty="0"/>
              <a:t>: 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Κόστος μετακινήσεων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Διανομή του διαθέσιμου υλικού σε όλον τον κόσμο χωρίς κόστος</a:t>
            </a:r>
          </a:p>
          <a:p>
            <a:pPr>
              <a:lnSpc>
                <a:spcPct val="110000"/>
              </a:lnSpc>
            </a:pPr>
            <a:r>
              <a:rPr lang="el-GR" altLang="el-GR" sz="2400" b="1" dirty="0">
                <a:solidFill>
                  <a:schemeClr val="accent1"/>
                </a:solidFill>
              </a:rPr>
              <a:t>Άμεση πρόσβαση σε πλούσιες πηγές πληροφόρησης</a:t>
            </a:r>
            <a:r>
              <a:rPr lang="el-GR" altLang="el-GR" sz="2400" b="1" dirty="0"/>
              <a:t> </a:t>
            </a:r>
          </a:p>
          <a:p>
            <a:pPr>
              <a:lnSpc>
                <a:spcPct val="110000"/>
              </a:lnSpc>
            </a:pPr>
            <a:r>
              <a:rPr lang="el-GR" altLang="el-GR" sz="2400" b="1" dirty="0" smtClean="0">
                <a:solidFill>
                  <a:schemeClr val="accent1"/>
                </a:solidFill>
              </a:rPr>
              <a:t>Διαλειτουργισημότητα</a:t>
            </a:r>
            <a:endParaRPr lang="el-GR" altLang="el-GR" sz="2400" b="1" dirty="0">
              <a:solidFill>
                <a:schemeClr val="accent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3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Τα Πλεονεκτήματα του </a:t>
            </a:r>
            <a:r>
              <a:rPr lang="el-GR" altLang="el-GR" dirty="0" smtClean="0"/>
              <a:t>e-learning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7/7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>
                <a:solidFill>
                  <a:schemeClr val="accent1"/>
                </a:solidFill>
              </a:rPr>
              <a:t>Νέες ευκαιρίες για</a:t>
            </a:r>
            <a:r>
              <a:rPr lang="el-GR" altLang="el-GR" sz="2400" dirty="0"/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Δημιουργία νέων εκπαιδευτικών δραστηριοτήτων σε ακαδημαϊκά ιδρύματα και φορείς εκπαίδευσης.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Εκπαίδευση σε προσωπικό, πολίτες και μαθητές για θέματα που δεν τους ήταν διαθέσιμα μέσω της συμβατικής εκπαίδευσης (κόστος, χρόνος, χώρος).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Απεριόριστο θεωρητικά αριθμό μαθητών, μείωση της ανάγκης προγραμματισμού καθηγητών σε σχέση με τις διαθέσιμες αίθουσες και τα τμήματα μαθητών.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Δημιουργία εξατομικευμένων προγραμμάτων εκπαίδευσης.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Πιστοποίηση Δεξιοτήτων ή Γνώσεων κτλ.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Δυνατότητα επιλογής από τους μαθητές μεταξύ παρόμοιων διαθέσιμων θεμάτων εκπαίδευσης παρεχομένων από διαφορετικούς φορείς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Εκπαιδευτική Τεχνολογία &amp; Διδακτική της Πληροφορικής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88</TotalTime>
  <Words>1634</Words>
  <Application>Microsoft Office PowerPoint</Application>
  <PresentationFormat>Προβολή στην οθόνη (4:3)</PresentationFormat>
  <Paragraphs>245</Paragraphs>
  <Slides>27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template</vt:lpstr>
      <vt:lpstr>OC_template_updated</vt:lpstr>
      <vt:lpstr>Εκπαιδευτική Τεχνολογία &amp; Διδακτική της Πληροφορικής</vt:lpstr>
      <vt:lpstr>Εκπαιδευτική Τεχνολογία &amp; Διδακτική της Πληροφορικής</vt:lpstr>
      <vt:lpstr>Τι είναι το e-learning;</vt:lpstr>
      <vt:lpstr>Τα Πλεονεκτήματα του e-learning 1/7</vt:lpstr>
      <vt:lpstr>Τα Πλεονεκτήματα του e-learning 2/7</vt:lpstr>
      <vt:lpstr>Τα Πλεονεκτήματα του e-learning 3/7</vt:lpstr>
      <vt:lpstr>Τα Πλεονεκτήματα του e-learning 4/7</vt:lpstr>
      <vt:lpstr>Τα Πλεονεκτήματα του e-learning 5/7</vt:lpstr>
      <vt:lpstr>Τα Πλεονεκτήματα του e-learning 6/7</vt:lpstr>
      <vt:lpstr>Τα Πλεονεκτήματα του e-learning 7/7</vt:lpstr>
      <vt:lpstr>Τα Μειονεκτήματα του e-learning</vt:lpstr>
      <vt:lpstr>Η επικοινωνία στη δικτυακή μάθηση</vt:lpstr>
      <vt:lpstr>Ο ρόλος του καθηγητή</vt:lpstr>
      <vt:lpstr>Ο καθηγητής θα πρέπει να.. 1/2</vt:lpstr>
      <vt:lpstr>Ο καθηγητής θα πρέπει να.. 2/2</vt:lpstr>
      <vt:lpstr>Ο σχεδιασμός και  η παρακολούθηση της επικοινωνίας</vt:lpstr>
      <vt:lpstr>Υλικοτεχνική υποδομή στο e-learning</vt:lpstr>
      <vt:lpstr>Ανθρώπινη Υποδομή στο e-learning</vt:lpstr>
      <vt:lpstr>Διδακτικές Προσεγγίσεις 1/3</vt:lpstr>
      <vt:lpstr>Διδακτικές Προσεγγίσεις 2/3</vt:lpstr>
      <vt:lpstr>Διδακτικές Προσεγγίσεις 3/3</vt:lpstr>
      <vt:lpstr>Βασικά Συστατικά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10</cp:revision>
  <dcterms:created xsi:type="dcterms:W3CDTF">2015-05-11T08:50:26Z</dcterms:created>
  <dcterms:modified xsi:type="dcterms:W3CDTF">2015-05-11T10:25:29Z</dcterms:modified>
</cp:coreProperties>
</file>