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9"/>
  </p:notesMasterIdLst>
  <p:handoutMasterIdLst>
    <p:handoutMasterId r:id="rId9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257" r:id="rId82"/>
    <p:sldId id="262" r:id="rId83"/>
    <p:sldId id="264" r:id="rId84"/>
    <p:sldId id="346" r:id="rId85"/>
    <p:sldId id="347" r:id="rId86"/>
    <p:sldId id="348" r:id="rId87"/>
    <p:sldId id="349" r:id="rId88"/>
  </p:sldIdLst>
  <p:sldSz cx="9144000" cy="6858000" type="screen4x3"/>
  <p:notesSz cx="7104063" cy="10234613"/>
  <p:custDataLst>
    <p:tags r:id="rId9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handoutMaster" Target="handoutMasters/handoutMaster1.xml"/><Relationship Id="rId95" Type="http://schemas.openxmlformats.org/officeDocument/2006/relationships/tableStyles" Target="tableStyle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84</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85</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918443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43073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484556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73141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50910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31885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37647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173677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503337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319706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18105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4</a:t>
            </a:r>
            <a:r>
              <a:rPr lang="el-GR" sz="2800" dirty="0" smtClean="0"/>
              <a:t>:</a:t>
            </a:r>
            <a:r>
              <a:rPr lang="en-US" sz="2800" dirty="0" smtClean="0"/>
              <a:t> </a:t>
            </a:r>
            <a:r>
              <a:rPr lang="el-GR" sz="2800" dirty="0"/>
              <a:t>Συμβολομετρία </a:t>
            </a:r>
            <a:r>
              <a:rPr lang="en-US" sz="2800" dirty="0"/>
              <a:t>Fabry – Perot</a:t>
            </a:r>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(6 </a:t>
            </a:r>
            <a:r>
              <a:rPr lang="el-GR" sz="3600" b="0" dirty="0"/>
              <a:t>από 10</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a:t>Για ένα συμβολόμετρο που η λειτουργία του βασίζεται στη συμβολή δυο ακτίνων, όπως αυτό του </a:t>
                </a:r>
                <a:r>
                  <a:rPr lang="en-US" dirty="0"/>
                  <a:t>Michelson</a:t>
                </a:r>
                <a:r>
                  <a:rPr lang="el-GR" dirty="0"/>
                  <a:t>, αποδεικνύεται ότι η ένταση των κροσσών μεταβάλλεται με τη διαφορά φάσης δ (όπου </a:t>
                </a:r>
                <a:r>
                  <a:rPr lang="el-GR" b="1" dirty="0"/>
                  <a:t>δ = 2πΔ</a:t>
                </a:r>
                <a:r>
                  <a:rPr lang="en-US" b="1" dirty="0"/>
                  <a:t>r</a:t>
                </a:r>
                <a:r>
                  <a:rPr lang="el-GR" b="1" dirty="0"/>
                  <a:t>/λ = (4π</a:t>
                </a:r>
                <a:r>
                  <a:rPr lang="en-US" b="1" dirty="0"/>
                  <a:t>d cos</a:t>
                </a:r>
                <a:r>
                  <a:rPr lang="el-GR" b="1" dirty="0"/>
                  <a:t>θ)/λ</a:t>
                </a:r>
                <a:r>
                  <a:rPr lang="el-GR" dirty="0"/>
                  <a:t>), ως εξής: </a:t>
                </a:r>
              </a:p>
              <a:p>
                <a:pPr marL="0" indent="0" algn="ctr">
                  <a:buNone/>
                </a:pPr>
                <a14:m>
                  <m:oMath xmlns:m="http://schemas.openxmlformats.org/officeDocument/2006/math">
                    <m:r>
                      <a:rPr lang="en-US" i="1">
                        <a:latin typeface="Cambria Math"/>
                      </a:rPr>
                      <m:t>𝐼</m:t>
                    </m:r>
                    <m:r>
                      <a:rPr lang="el-GR">
                        <a:latin typeface="Cambria Math"/>
                      </a:rPr>
                      <m:t>=</m:t>
                    </m:r>
                    <m:sSub>
                      <m:sSubPr>
                        <m:ctrlPr>
                          <a:rPr lang="el-GR" i="1">
                            <a:latin typeface="Cambria Math"/>
                          </a:rPr>
                        </m:ctrlPr>
                      </m:sSubPr>
                      <m:e>
                        <m:r>
                          <m:rPr>
                            <m:sty m:val="p"/>
                          </m:rPr>
                          <a:rPr lang="en-US">
                            <a:latin typeface="Cambria Math"/>
                          </a:rPr>
                          <m:t>I</m:t>
                        </m:r>
                      </m:e>
                      <m:sub>
                        <m:r>
                          <a:rPr lang="el-GR">
                            <a:latin typeface="Cambria Math"/>
                          </a:rPr>
                          <m:t>0</m:t>
                        </m:r>
                      </m:sub>
                    </m:sSub>
                    <m:func>
                      <m:funcPr>
                        <m:ctrlPr>
                          <a:rPr lang="el-GR" i="1">
                            <a:latin typeface="Cambria Math"/>
                          </a:rPr>
                        </m:ctrlPr>
                      </m:funcPr>
                      <m:fName>
                        <m:sSup>
                          <m:sSupPr>
                            <m:ctrlPr>
                              <a:rPr lang="el-GR" i="1">
                                <a:latin typeface="Cambria Math"/>
                              </a:rPr>
                            </m:ctrlPr>
                          </m:sSupPr>
                          <m:e>
                            <m:r>
                              <m:rPr>
                                <m:sty m:val="p"/>
                              </m:rPr>
                              <a:rPr lang="en-US">
                                <a:latin typeface="Cambria Math"/>
                              </a:rPr>
                              <m:t>cos</m:t>
                            </m:r>
                          </m:e>
                          <m:sup>
                            <m:r>
                              <a:rPr lang="el-GR">
                                <a:latin typeface="Cambria Math"/>
                              </a:rPr>
                              <m:t>2</m:t>
                            </m:r>
                          </m:sup>
                        </m:sSup>
                      </m:fName>
                      <m:e>
                        <m:d>
                          <m:dPr>
                            <m:ctrlPr>
                              <a:rPr lang="el-GR" i="1">
                                <a:latin typeface="Cambria Math"/>
                              </a:rPr>
                            </m:ctrlPr>
                          </m:dPr>
                          <m:e>
                            <m:f>
                              <m:fPr>
                                <m:ctrlPr>
                                  <a:rPr lang="el-GR" i="1">
                                    <a:latin typeface="Cambria Math"/>
                                  </a:rPr>
                                </m:ctrlPr>
                              </m:fPr>
                              <m:num>
                                <m:r>
                                  <m:rPr>
                                    <m:sty m:val="p"/>
                                  </m:rPr>
                                  <a:rPr lang="el-GR">
                                    <a:latin typeface="Cambria Math"/>
                                  </a:rPr>
                                  <m:t>δ</m:t>
                                </m:r>
                              </m:num>
                              <m:den>
                                <m:r>
                                  <a:rPr lang="el-GR">
                                    <a:latin typeface="Cambria Math"/>
                                  </a:rPr>
                                  <m:t>2</m:t>
                                </m:r>
                              </m:den>
                            </m:f>
                          </m:e>
                        </m:d>
                      </m:e>
                    </m:func>
                  </m:oMath>
                </a14:m>
                <a:r>
                  <a:rPr lang="el-GR" dirty="0" smtClean="0"/>
                  <a:t>  (4)</a:t>
                </a:r>
              </a:p>
              <a:p>
                <a:r>
                  <a:rPr lang="el-GR" dirty="0"/>
                  <a:t>Στην περίπτωση συμβολής πολλαπλών ακτίνων, όπως στο συμβολόμετρο </a:t>
                </a:r>
                <a:r>
                  <a:rPr lang="en-US" dirty="0"/>
                  <a:t>Fabry</a:t>
                </a:r>
                <a:r>
                  <a:rPr lang="el-GR" dirty="0"/>
                  <a:t>-</a:t>
                </a:r>
                <a:r>
                  <a:rPr lang="en-US" dirty="0"/>
                  <a:t>Perot</a:t>
                </a:r>
                <a:r>
                  <a:rPr lang="el-GR" dirty="0"/>
                  <a:t>, η ένταση των παρατηρούμενων κροσσών μεταβάλλεται με τη διαφορά φάσης δ ως:</a:t>
                </a:r>
              </a:p>
              <a:p>
                <a:pPr marL="0" indent="0" algn="ctr">
                  <a:buNone/>
                </a:pPr>
                <a14:m>
                  <m:oMath xmlns:m="http://schemas.openxmlformats.org/officeDocument/2006/math">
                    <m:r>
                      <m:rPr>
                        <m:sty m:val="p"/>
                      </m:rPr>
                      <a:rPr lang="el-GR">
                        <a:latin typeface="Cambria Math"/>
                      </a:rPr>
                      <m:t>Ι</m:t>
                    </m:r>
                    <m:r>
                      <a:rPr lang="el-GR">
                        <a:latin typeface="Cambria Math"/>
                      </a:rPr>
                      <m:t>=</m:t>
                    </m:r>
                    <m:sSub>
                      <m:sSubPr>
                        <m:ctrlPr>
                          <a:rPr lang="el-GR" i="1">
                            <a:latin typeface="Cambria Math"/>
                          </a:rPr>
                        </m:ctrlPr>
                      </m:sSubPr>
                      <m:e>
                        <m:r>
                          <m:rPr>
                            <m:sty m:val="p"/>
                          </m:rPr>
                          <a:rPr lang="el-GR">
                            <a:latin typeface="Cambria Math"/>
                          </a:rPr>
                          <m:t>Ι</m:t>
                        </m:r>
                      </m:e>
                      <m:sub>
                        <m:r>
                          <a:rPr lang="el-GR">
                            <a:latin typeface="Cambria Math"/>
                          </a:rPr>
                          <m:t>0</m:t>
                        </m:r>
                      </m:sub>
                    </m:sSub>
                    <m:f>
                      <m:fPr>
                        <m:ctrlPr>
                          <a:rPr lang="el-GR" i="1">
                            <a:latin typeface="Cambria Math"/>
                          </a:rPr>
                        </m:ctrlPr>
                      </m:fPr>
                      <m:num>
                        <m:r>
                          <a:rPr lang="el-GR">
                            <a:latin typeface="Cambria Math"/>
                          </a:rPr>
                          <m:t>1</m:t>
                        </m:r>
                      </m:num>
                      <m:den>
                        <m:r>
                          <a:rPr lang="el-GR">
                            <a:latin typeface="Cambria Math"/>
                          </a:rPr>
                          <m:t>1+</m:t>
                        </m:r>
                        <m:d>
                          <m:dPr>
                            <m:begChr m:val="["/>
                            <m:endChr m:val="]"/>
                            <m:ctrlPr>
                              <a:rPr lang="el-GR" i="1">
                                <a:latin typeface="Cambria Math"/>
                              </a:rPr>
                            </m:ctrlPr>
                          </m:dPr>
                          <m:e>
                            <m:f>
                              <m:fPr>
                                <m:type m:val="lin"/>
                                <m:ctrlPr>
                                  <a:rPr lang="el-GR" i="1">
                                    <a:latin typeface="Cambria Math"/>
                                  </a:rPr>
                                </m:ctrlPr>
                              </m:fPr>
                              <m:num>
                                <m:r>
                                  <a:rPr lang="el-GR">
                                    <a:latin typeface="Cambria Math"/>
                                  </a:rPr>
                                  <m:t>4</m:t>
                                </m:r>
                                <m:r>
                                  <m:rPr>
                                    <m:sty m:val="p"/>
                                  </m:rPr>
                                  <a:rPr lang="en-US">
                                    <a:latin typeface="Cambria Math"/>
                                  </a:rPr>
                                  <m:t>R</m:t>
                                </m:r>
                              </m:num>
                              <m:den>
                                <m:sSup>
                                  <m:sSupPr>
                                    <m:ctrlPr>
                                      <a:rPr lang="el-GR" i="1">
                                        <a:latin typeface="Cambria Math"/>
                                      </a:rPr>
                                    </m:ctrlPr>
                                  </m:sSupPr>
                                  <m:e>
                                    <m:d>
                                      <m:dPr>
                                        <m:ctrlPr>
                                          <a:rPr lang="el-GR" i="1">
                                            <a:latin typeface="Cambria Math"/>
                                          </a:rPr>
                                        </m:ctrlPr>
                                      </m:dPr>
                                      <m:e>
                                        <m:r>
                                          <a:rPr lang="el-GR">
                                            <a:latin typeface="Cambria Math"/>
                                          </a:rPr>
                                          <m:t>1</m:t>
                                        </m:r>
                                        <m:r>
                                          <a:rPr lang="el-GR" i="1">
                                            <a:latin typeface="Cambria Math"/>
                                          </a:rPr>
                                          <m:t>−</m:t>
                                        </m:r>
                                        <m:r>
                                          <m:rPr>
                                            <m:sty m:val="p"/>
                                          </m:rPr>
                                          <a:rPr lang="el-GR">
                                            <a:latin typeface="Cambria Math"/>
                                          </a:rPr>
                                          <m:t>R</m:t>
                                        </m:r>
                                      </m:e>
                                    </m:d>
                                  </m:e>
                                  <m:sup>
                                    <m:r>
                                      <a:rPr lang="el-GR">
                                        <a:latin typeface="Cambria Math"/>
                                      </a:rPr>
                                      <m:t>2</m:t>
                                    </m:r>
                                  </m:sup>
                                </m:sSup>
                              </m:den>
                            </m:f>
                          </m:e>
                        </m:d>
                        <m:func>
                          <m:funcPr>
                            <m:ctrlPr>
                              <a:rPr lang="el-GR" i="1">
                                <a:latin typeface="Cambria Math"/>
                              </a:rPr>
                            </m:ctrlPr>
                          </m:funcPr>
                          <m:fName>
                            <m:sSup>
                              <m:sSupPr>
                                <m:ctrlPr>
                                  <a:rPr lang="el-GR" i="1">
                                    <a:latin typeface="Cambria Math"/>
                                  </a:rPr>
                                </m:ctrlPr>
                              </m:sSupPr>
                              <m:e>
                                <m:r>
                                  <m:rPr>
                                    <m:sty m:val="p"/>
                                  </m:rPr>
                                  <a:rPr lang="en-US">
                                    <a:latin typeface="Cambria Math"/>
                                  </a:rPr>
                                  <m:t>sin</m:t>
                                </m:r>
                              </m:e>
                              <m:sup>
                                <m:r>
                                  <a:rPr lang="el-GR">
                                    <a:latin typeface="Cambria Math"/>
                                  </a:rPr>
                                  <m:t>2</m:t>
                                </m:r>
                              </m:sup>
                            </m:sSup>
                          </m:fName>
                          <m:e>
                            <m:d>
                              <m:dPr>
                                <m:ctrlPr>
                                  <a:rPr lang="el-GR" i="1">
                                    <a:latin typeface="Cambria Math"/>
                                  </a:rPr>
                                </m:ctrlPr>
                              </m:dPr>
                              <m:e>
                                <m:f>
                                  <m:fPr>
                                    <m:type m:val="lin"/>
                                    <m:ctrlPr>
                                      <a:rPr lang="el-GR" i="1">
                                        <a:latin typeface="Cambria Math"/>
                                      </a:rPr>
                                    </m:ctrlPr>
                                  </m:fPr>
                                  <m:num>
                                    <m:r>
                                      <m:rPr>
                                        <m:sty m:val="p"/>
                                      </m:rPr>
                                      <a:rPr lang="el-GR">
                                        <a:latin typeface="Cambria Math"/>
                                      </a:rPr>
                                      <m:t>δ</m:t>
                                    </m:r>
                                  </m:num>
                                  <m:den>
                                    <m:r>
                                      <a:rPr lang="el-GR">
                                        <a:latin typeface="Cambria Math"/>
                                      </a:rPr>
                                      <m:t>2</m:t>
                                    </m:r>
                                  </m:den>
                                </m:f>
                              </m:e>
                            </m:d>
                          </m:e>
                        </m:func>
                      </m:den>
                    </m:f>
                  </m:oMath>
                </a14:m>
                <a:r>
                  <a:rPr lang="el-GR" dirty="0" smtClean="0"/>
                  <a:t>  (5)</a:t>
                </a:r>
              </a:p>
              <a:p>
                <a:pPr marL="0" indent="0">
                  <a:buNone/>
                </a:pPr>
                <a:r>
                  <a:rPr lang="el-GR" dirty="0"/>
                  <a:t>όπου Ι</a:t>
                </a:r>
                <a:r>
                  <a:rPr lang="el-GR" baseline="-25000" dirty="0"/>
                  <a:t>0</a:t>
                </a:r>
                <a:r>
                  <a:rPr lang="el-GR" dirty="0" smtClean="0"/>
                  <a:t> </a:t>
                </a:r>
                <a:r>
                  <a:rPr lang="el-GR" dirty="0"/>
                  <a:t>είναι η ένταση της προσπίπτουσας ακτινοβολίας, Ι η ένταση της εξερχόμενης ακτινοβολίας από το σύστημα των δυο πλακιδίων και R η ανακλαστικότητα </a:t>
                </a:r>
                <a:r>
                  <a:rPr lang="el-GR" dirty="0" smtClean="0"/>
                  <a:t>των. </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1693"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241722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a:t>
            </a:r>
            <a:r>
              <a:rPr lang="el-GR" dirty="0"/>
              <a:t> </a:t>
            </a:r>
            <a:r>
              <a:rPr lang="el-GR" sz="3600" b="0" dirty="0" smtClean="0"/>
              <a:t>(7 </a:t>
            </a:r>
            <a:r>
              <a:rPr lang="el-GR" sz="3600" b="0" dirty="0"/>
              <a:t>από 10</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grpSp>
        <p:nvGrpSpPr>
          <p:cNvPr id="21" name="Ομάδα 20"/>
          <p:cNvGrpSpPr/>
          <p:nvPr/>
        </p:nvGrpSpPr>
        <p:grpSpPr>
          <a:xfrm>
            <a:off x="3518571" y="2159743"/>
            <a:ext cx="2482850" cy="1729611"/>
            <a:chOff x="3280410" y="1843405"/>
            <a:chExt cx="2482850" cy="1729611"/>
          </a:xfrm>
        </p:grpSpPr>
        <p:sp>
          <p:nvSpPr>
            <p:cNvPr id="5" name="Freeform 4"/>
            <p:cNvSpPr>
              <a:spLocks/>
            </p:cNvSpPr>
            <p:nvPr/>
          </p:nvSpPr>
          <p:spPr bwMode="auto">
            <a:xfrm>
              <a:off x="3794125" y="1979930"/>
              <a:ext cx="1960880" cy="1174115"/>
            </a:xfrm>
            <a:custGeom>
              <a:avLst/>
              <a:gdLst>
                <a:gd name="T0" fmla="*/ 0 w 3088"/>
                <a:gd name="T1" fmla="*/ 1777 h 1849"/>
                <a:gd name="T2" fmla="*/ 222 w 3088"/>
                <a:gd name="T3" fmla="*/ 1554 h 1849"/>
                <a:gd name="T4" fmla="*/ 558 w 3088"/>
                <a:gd name="T5" fmla="*/ 5 h 1849"/>
                <a:gd name="T6" fmla="*/ 911 w 3088"/>
                <a:gd name="T7" fmla="*/ 1523 h 1849"/>
                <a:gd name="T8" fmla="*/ 1544 w 3088"/>
                <a:gd name="T9" fmla="*/ 1786 h 1849"/>
                <a:gd name="T10" fmla="*/ 2106 w 3088"/>
                <a:gd name="T11" fmla="*/ 1493 h 1849"/>
                <a:gd name="T12" fmla="*/ 2438 w 3088"/>
                <a:gd name="T13" fmla="*/ 13 h 1849"/>
                <a:gd name="T14" fmla="*/ 2795 w 3088"/>
                <a:gd name="T15" fmla="*/ 1508 h 1849"/>
                <a:gd name="T16" fmla="*/ 3088 w 3088"/>
                <a:gd name="T17" fmla="*/ 1777 h 1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8" h="1849">
                  <a:moveTo>
                    <a:pt x="0" y="1777"/>
                  </a:moveTo>
                  <a:cubicBezTo>
                    <a:pt x="37" y="1740"/>
                    <a:pt x="129" y="1849"/>
                    <a:pt x="222" y="1554"/>
                  </a:cubicBezTo>
                  <a:cubicBezTo>
                    <a:pt x="315" y="1259"/>
                    <a:pt x="443" y="9"/>
                    <a:pt x="558" y="5"/>
                  </a:cubicBezTo>
                  <a:cubicBezTo>
                    <a:pt x="673" y="0"/>
                    <a:pt x="748" y="1226"/>
                    <a:pt x="911" y="1523"/>
                  </a:cubicBezTo>
                  <a:cubicBezTo>
                    <a:pt x="1075" y="1820"/>
                    <a:pt x="1345" y="1791"/>
                    <a:pt x="1544" y="1786"/>
                  </a:cubicBezTo>
                  <a:cubicBezTo>
                    <a:pt x="1742" y="1782"/>
                    <a:pt x="1956" y="1788"/>
                    <a:pt x="2106" y="1493"/>
                  </a:cubicBezTo>
                  <a:cubicBezTo>
                    <a:pt x="2255" y="1198"/>
                    <a:pt x="2323" y="11"/>
                    <a:pt x="2438" y="13"/>
                  </a:cubicBezTo>
                  <a:cubicBezTo>
                    <a:pt x="2553" y="15"/>
                    <a:pt x="2687" y="1214"/>
                    <a:pt x="2795" y="1508"/>
                  </a:cubicBezTo>
                  <a:cubicBezTo>
                    <a:pt x="2903" y="1802"/>
                    <a:pt x="3039" y="1732"/>
                    <a:pt x="3088" y="1777"/>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 name="Freeform 5"/>
            <p:cNvSpPr>
              <a:spLocks/>
            </p:cNvSpPr>
            <p:nvPr/>
          </p:nvSpPr>
          <p:spPr bwMode="auto">
            <a:xfrm>
              <a:off x="3785870" y="1972945"/>
              <a:ext cx="1969135" cy="245745"/>
            </a:xfrm>
            <a:custGeom>
              <a:avLst/>
              <a:gdLst>
                <a:gd name="T0" fmla="*/ 0 w 3101"/>
                <a:gd name="T1" fmla="*/ 270 h 387"/>
                <a:gd name="T2" fmla="*/ 565 w 3101"/>
                <a:gd name="T3" fmla="*/ 25 h 387"/>
                <a:gd name="T4" fmla="*/ 1557 w 3101"/>
                <a:gd name="T5" fmla="*/ 296 h 387"/>
                <a:gd name="T6" fmla="*/ 2429 w 3101"/>
                <a:gd name="T7" fmla="*/ 15 h 387"/>
                <a:gd name="T8" fmla="*/ 3101 w 3101"/>
                <a:gd name="T9" fmla="*/ 387 h 387"/>
              </a:gdLst>
              <a:ahLst/>
              <a:cxnLst>
                <a:cxn ang="0">
                  <a:pos x="T0" y="T1"/>
                </a:cxn>
                <a:cxn ang="0">
                  <a:pos x="T2" y="T3"/>
                </a:cxn>
                <a:cxn ang="0">
                  <a:pos x="T4" y="T5"/>
                </a:cxn>
                <a:cxn ang="0">
                  <a:pos x="T6" y="T7"/>
                </a:cxn>
                <a:cxn ang="0">
                  <a:pos x="T8" y="T9"/>
                </a:cxn>
              </a:cxnLst>
              <a:rect l="0" t="0" r="r" b="b"/>
              <a:pathLst>
                <a:path w="3101" h="387">
                  <a:moveTo>
                    <a:pt x="0" y="270"/>
                  </a:moveTo>
                  <a:cubicBezTo>
                    <a:pt x="94" y="229"/>
                    <a:pt x="306" y="21"/>
                    <a:pt x="565" y="25"/>
                  </a:cubicBezTo>
                  <a:cubicBezTo>
                    <a:pt x="824" y="29"/>
                    <a:pt x="1246" y="298"/>
                    <a:pt x="1557" y="296"/>
                  </a:cubicBezTo>
                  <a:cubicBezTo>
                    <a:pt x="1868" y="294"/>
                    <a:pt x="2172" y="0"/>
                    <a:pt x="2429" y="15"/>
                  </a:cubicBezTo>
                  <a:cubicBezTo>
                    <a:pt x="2686" y="30"/>
                    <a:pt x="2989" y="325"/>
                    <a:pt x="3101" y="387"/>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 name="Freeform 6"/>
            <p:cNvSpPr>
              <a:spLocks/>
            </p:cNvSpPr>
            <p:nvPr/>
          </p:nvSpPr>
          <p:spPr bwMode="auto">
            <a:xfrm>
              <a:off x="3785870" y="1978660"/>
              <a:ext cx="1977390" cy="1416685"/>
            </a:xfrm>
            <a:custGeom>
              <a:avLst/>
              <a:gdLst>
                <a:gd name="T0" fmla="*/ 0 w 3114"/>
                <a:gd name="T1" fmla="*/ 2116 h 2231"/>
                <a:gd name="T2" fmla="*/ 428 w 3114"/>
                <a:gd name="T3" fmla="*/ 1883 h 2231"/>
                <a:gd name="T4" fmla="*/ 571 w 3114"/>
                <a:gd name="T5" fmla="*/ 28 h 2231"/>
                <a:gd name="T6" fmla="*/ 714 w 3114"/>
                <a:gd name="T7" fmla="*/ 1871 h 2231"/>
                <a:gd name="T8" fmla="*/ 1557 w 3114"/>
                <a:gd name="T9" fmla="*/ 2129 h 2231"/>
                <a:gd name="T10" fmla="*/ 2335 w 3114"/>
                <a:gd name="T11" fmla="*/ 1845 h 2231"/>
                <a:gd name="T12" fmla="*/ 2452 w 3114"/>
                <a:gd name="T13" fmla="*/ 2 h 2231"/>
                <a:gd name="T14" fmla="*/ 2595 w 3114"/>
                <a:gd name="T15" fmla="*/ 1831 h 2231"/>
                <a:gd name="T16" fmla="*/ 3114 w 3114"/>
                <a:gd name="T17" fmla="*/ 2116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14" h="2231">
                  <a:moveTo>
                    <a:pt x="0" y="2116"/>
                  </a:moveTo>
                  <a:cubicBezTo>
                    <a:pt x="71" y="2077"/>
                    <a:pt x="333" y="2231"/>
                    <a:pt x="428" y="1883"/>
                  </a:cubicBezTo>
                  <a:cubicBezTo>
                    <a:pt x="523" y="1535"/>
                    <a:pt x="523" y="30"/>
                    <a:pt x="571" y="28"/>
                  </a:cubicBezTo>
                  <a:cubicBezTo>
                    <a:pt x="619" y="26"/>
                    <a:pt x="550" y="1521"/>
                    <a:pt x="714" y="1871"/>
                  </a:cubicBezTo>
                  <a:cubicBezTo>
                    <a:pt x="878" y="2221"/>
                    <a:pt x="1287" y="2133"/>
                    <a:pt x="1557" y="2129"/>
                  </a:cubicBezTo>
                  <a:cubicBezTo>
                    <a:pt x="1827" y="2125"/>
                    <a:pt x="2186" y="2199"/>
                    <a:pt x="2335" y="1845"/>
                  </a:cubicBezTo>
                  <a:cubicBezTo>
                    <a:pt x="2484" y="1491"/>
                    <a:pt x="2409" y="4"/>
                    <a:pt x="2452" y="2"/>
                  </a:cubicBezTo>
                  <a:cubicBezTo>
                    <a:pt x="2495" y="0"/>
                    <a:pt x="2485" y="1479"/>
                    <a:pt x="2595" y="1831"/>
                  </a:cubicBezTo>
                  <a:cubicBezTo>
                    <a:pt x="2705" y="2183"/>
                    <a:pt x="3006" y="2057"/>
                    <a:pt x="3114" y="2116"/>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8" name="Rectangle 7"/>
            <p:cNvSpPr>
              <a:spLocks noChangeArrowheads="1"/>
            </p:cNvSpPr>
            <p:nvPr/>
          </p:nvSpPr>
          <p:spPr bwMode="auto">
            <a:xfrm>
              <a:off x="3796665" y="1843405"/>
              <a:ext cx="1962785" cy="161671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9" name="Line 8"/>
            <p:cNvCxnSpPr/>
            <p:nvPr/>
          </p:nvCxnSpPr>
          <p:spPr bwMode="auto">
            <a:xfrm>
              <a:off x="3794760" y="1981200"/>
              <a:ext cx="1955165"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9"/>
            <p:cNvCxnSpPr/>
            <p:nvPr/>
          </p:nvCxnSpPr>
          <p:spPr bwMode="auto">
            <a:xfrm>
              <a:off x="3801110" y="2652395"/>
              <a:ext cx="1955800"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10"/>
            <p:cNvCxnSpPr/>
            <p:nvPr/>
          </p:nvCxnSpPr>
          <p:spPr bwMode="auto">
            <a:xfrm>
              <a:off x="3789045" y="3340735"/>
              <a:ext cx="1966595"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11"/>
            <p:cNvCxnSpPr/>
            <p:nvPr/>
          </p:nvCxnSpPr>
          <p:spPr bwMode="auto">
            <a:xfrm>
              <a:off x="4140200" y="1868805"/>
              <a:ext cx="635" cy="159575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12"/>
            <p:cNvCxnSpPr/>
            <p:nvPr/>
          </p:nvCxnSpPr>
          <p:spPr bwMode="auto">
            <a:xfrm>
              <a:off x="5354955" y="1905635"/>
              <a:ext cx="635" cy="15627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13"/>
            <p:cNvSpPr txBox="1">
              <a:spLocks noChangeArrowheads="1"/>
            </p:cNvSpPr>
            <p:nvPr/>
          </p:nvSpPr>
          <p:spPr bwMode="auto">
            <a:xfrm>
              <a:off x="4305935" y="3129915"/>
              <a:ext cx="54292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R=96%</a:t>
              </a:r>
              <a:endParaRPr lang="el-GR" sz="1100" dirty="0">
                <a:effectLst/>
                <a:latin typeface="Arial"/>
                <a:ea typeface="Times New Roman"/>
                <a:cs typeface="Times New Roman"/>
              </a:endParaRPr>
            </a:p>
          </p:txBody>
        </p:sp>
        <p:sp>
          <p:nvSpPr>
            <p:cNvPr id="15" name="Text Box 14"/>
            <p:cNvSpPr txBox="1">
              <a:spLocks noChangeArrowheads="1"/>
            </p:cNvSpPr>
            <p:nvPr/>
          </p:nvSpPr>
          <p:spPr bwMode="auto">
            <a:xfrm>
              <a:off x="3500120" y="3241040"/>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r">
                <a:lnSpc>
                  <a:spcPct val="115000"/>
                </a:lnSpc>
                <a:spcAft>
                  <a:spcPts val="1000"/>
                </a:spcAft>
              </a:pPr>
              <a:r>
                <a:rPr lang="en-US" sz="12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16" name="Text Box 15"/>
            <p:cNvSpPr txBox="1">
              <a:spLocks noChangeArrowheads="1"/>
            </p:cNvSpPr>
            <p:nvPr/>
          </p:nvSpPr>
          <p:spPr bwMode="auto">
            <a:xfrm>
              <a:off x="3500120" y="2578735"/>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r">
                <a:lnSpc>
                  <a:spcPct val="115000"/>
                </a:lnSpc>
                <a:spcAft>
                  <a:spcPts val="1000"/>
                </a:spcAft>
              </a:pPr>
              <a:r>
                <a:rPr lang="en-US" sz="1200" dirty="0">
                  <a:effectLst/>
                  <a:latin typeface="Arial"/>
                  <a:ea typeface="Times New Roman"/>
                  <a:cs typeface="Times New Roman"/>
                </a:rPr>
                <a:t>0.5</a:t>
              </a:r>
              <a:endParaRPr lang="el-GR" sz="1100" dirty="0">
                <a:effectLst/>
                <a:latin typeface="Arial"/>
                <a:ea typeface="Times New Roman"/>
                <a:cs typeface="Times New Roman"/>
              </a:endParaRPr>
            </a:p>
          </p:txBody>
        </p:sp>
        <p:sp>
          <p:nvSpPr>
            <p:cNvPr id="17" name="Text Box 16"/>
            <p:cNvSpPr txBox="1">
              <a:spLocks noChangeArrowheads="1"/>
            </p:cNvSpPr>
            <p:nvPr/>
          </p:nvSpPr>
          <p:spPr bwMode="auto">
            <a:xfrm>
              <a:off x="3500120" y="1915795"/>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r">
                <a:lnSpc>
                  <a:spcPct val="115000"/>
                </a:lnSpc>
                <a:spcAft>
                  <a:spcPts val="1000"/>
                </a:spcAft>
              </a:pPr>
              <a:r>
                <a:rPr lang="en-US" sz="12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18" name="Text Box 17"/>
            <p:cNvSpPr txBox="1">
              <a:spLocks noChangeArrowheads="1"/>
            </p:cNvSpPr>
            <p:nvPr/>
          </p:nvSpPr>
          <p:spPr bwMode="auto">
            <a:xfrm>
              <a:off x="4363720" y="2828925"/>
              <a:ext cx="54292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R=50%</a:t>
              </a:r>
              <a:endParaRPr lang="el-GR" sz="1100" dirty="0">
                <a:effectLst/>
                <a:latin typeface="Arial"/>
                <a:ea typeface="Times New Roman"/>
                <a:cs typeface="Times New Roman"/>
              </a:endParaRPr>
            </a:p>
          </p:txBody>
        </p:sp>
        <p:sp>
          <p:nvSpPr>
            <p:cNvPr id="19" name="Text Box 18"/>
            <p:cNvSpPr txBox="1">
              <a:spLocks noChangeArrowheads="1"/>
            </p:cNvSpPr>
            <p:nvPr/>
          </p:nvSpPr>
          <p:spPr bwMode="auto">
            <a:xfrm>
              <a:off x="4503420" y="2198370"/>
              <a:ext cx="54292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R=4%</a:t>
              </a:r>
              <a:endParaRPr lang="el-GR" sz="1100" dirty="0">
                <a:effectLst/>
                <a:latin typeface="Arial"/>
                <a:ea typeface="Times New Roman"/>
                <a:cs typeface="Times New Roman"/>
              </a:endParaRPr>
            </a:p>
          </p:txBody>
        </p:sp>
        <p:sp>
          <p:nvSpPr>
            <p:cNvPr id="20" name="Text Box 19"/>
            <p:cNvSpPr txBox="1">
              <a:spLocks noChangeArrowheads="1"/>
            </p:cNvSpPr>
            <p:nvPr/>
          </p:nvSpPr>
          <p:spPr bwMode="auto">
            <a:xfrm>
              <a:off x="3280410" y="1843405"/>
              <a:ext cx="245745" cy="17296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Σχετική ένταση</a:t>
              </a:r>
              <a:r>
                <a:rPr lang="en-US" sz="1200" dirty="0">
                  <a:effectLst/>
                  <a:latin typeface="Arial"/>
                  <a:ea typeface="Times New Roman"/>
                  <a:cs typeface="Times New Roman"/>
                </a:rPr>
                <a:t>   Ι/Ι</a:t>
              </a:r>
              <a:r>
                <a:rPr lang="en-US" sz="1200" baseline="-25000" dirty="0">
                  <a:effectLst/>
                  <a:latin typeface="Arial"/>
                  <a:ea typeface="Times New Roman"/>
                  <a:cs typeface="Times New Roman"/>
                </a:rPr>
                <a:t>0</a:t>
              </a:r>
              <a:endParaRPr lang="el-GR" sz="1100" dirty="0">
                <a:effectLst/>
                <a:latin typeface="Arial"/>
                <a:ea typeface="Times New Roman"/>
                <a:cs typeface="Times New Roman"/>
              </a:endParaRPr>
            </a:p>
          </p:txBody>
        </p:sp>
      </p:grpSp>
      <p:sp>
        <p:nvSpPr>
          <p:cNvPr id="22" name="Ορθογώνιο 21"/>
          <p:cNvSpPr/>
          <p:nvPr/>
        </p:nvSpPr>
        <p:spPr>
          <a:xfrm>
            <a:off x="1022085" y="4293096"/>
            <a:ext cx="7769120" cy="1323439"/>
          </a:xfrm>
          <a:prstGeom prst="rect">
            <a:avLst/>
          </a:prstGeom>
        </p:spPr>
        <p:txBody>
          <a:bodyPr wrap="square">
            <a:spAutoFit/>
          </a:bodyPr>
          <a:lstStyle/>
          <a:p>
            <a:r>
              <a:rPr lang="el-GR" sz="2000" b="1" dirty="0">
                <a:latin typeface="+mn-lt"/>
              </a:rPr>
              <a:t>Σχήμα 2 </a:t>
            </a:r>
            <a:r>
              <a:rPr lang="el-GR" sz="2000" dirty="0">
                <a:latin typeface="+mn-lt"/>
              </a:rPr>
              <a:t>Κατανομή της έντασης των κροσσών σε συμβολή πολλαπλών ακτίνων, συναρτήσει της διαφοράς φάσης, για διάφορες τιμές R της ανακλαστικότητας των δυο κατόπτρων. </a:t>
            </a:r>
          </a:p>
          <a:p>
            <a:endParaRPr lang="el-GR" sz="2000" dirty="0">
              <a:latin typeface="+mn-lt"/>
            </a:endParaRPr>
          </a:p>
        </p:txBody>
      </p:sp>
    </p:spTree>
    <p:extLst>
      <p:ext uri="{BB962C8B-B14F-4D97-AF65-F5344CB8AC3E}">
        <p14:creationId xmlns:p14="http://schemas.microsoft.com/office/powerpoint/2010/main" val="1801445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(8 </a:t>
            </a:r>
            <a:r>
              <a:rPr lang="el-GR" sz="3600" b="0" dirty="0"/>
              <a:t>από 10</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Στο Σχήμα (2) απεικονίζεται η σχέση (5) για διαφορετικές τιμές της ανακλαστικότητας </a:t>
                </a:r>
                <a:r>
                  <a:rPr lang="en-US" dirty="0"/>
                  <a:t>R</a:t>
                </a:r>
                <a:r>
                  <a:rPr lang="el-GR" dirty="0"/>
                  <a:t>. Παρατηρείστε ότι όσο αυξάνει η </a:t>
                </a:r>
                <a:r>
                  <a:rPr lang="en-US" dirty="0"/>
                  <a:t>R</a:t>
                </a:r>
                <a:r>
                  <a:rPr lang="el-GR" dirty="0"/>
                  <a:t>, τόσο οι κροσσοί γίνονται πιο αιχμηροί (δηλαδή αυξάνει η διακριτική ικανότητα του οργάνου, όπως θ΄ αναφερθούμε στα επόμενα). </a:t>
                </a:r>
              </a:p>
              <a:p>
                <a:r>
                  <a:rPr lang="el-GR" dirty="0"/>
                  <a:t>Στη σχέση (5) ο όρος  </a:t>
                </a:r>
                <a14:m>
                  <m:oMath xmlns:m="http://schemas.openxmlformats.org/officeDocument/2006/math">
                    <m:f>
                      <m:fPr>
                        <m:ctrlPr>
                          <a:rPr lang="el-GR" i="1">
                            <a:latin typeface="Cambria Math"/>
                          </a:rPr>
                        </m:ctrlPr>
                      </m:fPr>
                      <m:num>
                        <m:r>
                          <a:rPr lang="el-GR">
                            <a:latin typeface="Cambria Math"/>
                          </a:rPr>
                          <m:t>1</m:t>
                        </m:r>
                      </m:num>
                      <m:den>
                        <m:r>
                          <a:rPr lang="el-GR">
                            <a:latin typeface="Cambria Math"/>
                          </a:rPr>
                          <m:t>1+</m:t>
                        </m:r>
                        <m:d>
                          <m:dPr>
                            <m:begChr m:val="["/>
                            <m:endChr m:val="]"/>
                            <m:ctrlPr>
                              <a:rPr lang="el-GR" i="1">
                                <a:latin typeface="Cambria Math"/>
                              </a:rPr>
                            </m:ctrlPr>
                          </m:dPr>
                          <m:e>
                            <m:f>
                              <m:fPr>
                                <m:type m:val="lin"/>
                                <m:ctrlPr>
                                  <a:rPr lang="el-GR" i="1">
                                    <a:latin typeface="Cambria Math"/>
                                  </a:rPr>
                                </m:ctrlPr>
                              </m:fPr>
                              <m:num>
                                <m:r>
                                  <a:rPr lang="el-GR">
                                    <a:latin typeface="Cambria Math"/>
                                  </a:rPr>
                                  <m:t>4</m:t>
                                </m:r>
                                <m:r>
                                  <m:rPr>
                                    <m:sty m:val="p"/>
                                  </m:rPr>
                                  <a:rPr lang="en-US">
                                    <a:latin typeface="Cambria Math"/>
                                  </a:rPr>
                                  <m:t>R</m:t>
                                </m:r>
                              </m:num>
                              <m:den>
                                <m:sSup>
                                  <m:sSupPr>
                                    <m:ctrlPr>
                                      <a:rPr lang="el-GR" i="1">
                                        <a:latin typeface="Cambria Math"/>
                                      </a:rPr>
                                    </m:ctrlPr>
                                  </m:sSupPr>
                                  <m:e>
                                    <m:d>
                                      <m:dPr>
                                        <m:ctrlPr>
                                          <a:rPr lang="el-GR" i="1">
                                            <a:latin typeface="Cambria Math"/>
                                          </a:rPr>
                                        </m:ctrlPr>
                                      </m:dPr>
                                      <m:e>
                                        <m:r>
                                          <a:rPr lang="el-GR">
                                            <a:latin typeface="Cambria Math"/>
                                          </a:rPr>
                                          <m:t>1</m:t>
                                        </m:r>
                                        <m:r>
                                          <a:rPr lang="el-GR" i="1">
                                            <a:latin typeface="Cambria Math"/>
                                          </a:rPr>
                                          <m:t>−</m:t>
                                        </m:r>
                                        <m:r>
                                          <m:rPr>
                                            <m:sty m:val="p"/>
                                          </m:rPr>
                                          <a:rPr lang="el-GR">
                                            <a:latin typeface="Cambria Math"/>
                                          </a:rPr>
                                          <m:t>R</m:t>
                                        </m:r>
                                      </m:e>
                                    </m:d>
                                  </m:e>
                                  <m:sup>
                                    <m:r>
                                      <a:rPr lang="el-GR">
                                        <a:latin typeface="Cambria Math"/>
                                      </a:rPr>
                                      <m:t>2</m:t>
                                    </m:r>
                                  </m:sup>
                                </m:sSup>
                              </m:den>
                            </m:f>
                          </m:e>
                        </m:d>
                        <m:func>
                          <m:funcPr>
                            <m:ctrlPr>
                              <a:rPr lang="el-GR" i="1">
                                <a:latin typeface="Cambria Math"/>
                              </a:rPr>
                            </m:ctrlPr>
                          </m:funcPr>
                          <m:fName>
                            <m:sSup>
                              <m:sSupPr>
                                <m:ctrlPr>
                                  <a:rPr lang="el-GR" i="1">
                                    <a:latin typeface="Cambria Math"/>
                                  </a:rPr>
                                </m:ctrlPr>
                              </m:sSupPr>
                              <m:e>
                                <m:r>
                                  <m:rPr>
                                    <m:sty m:val="p"/>
                                  </m:rPr>
                                  <a:rPr lang="en-US">
                                    <a:latin typeface="Cambria Math"/>
                                  </a:rPr>
                                  <m:t>sin</m:t>
                                </m:r>
                              </m:e>
                              <m:sup>
                                <m:r>
                                  <a:rPr lang="el-GR">
                                    <a:latin typeface="Cambria Math"/>
                                  </a:rPr>
                                  <m:t>2</m:t>
                                </m:r>
                              </m:sup>
                            </m:sSup>
                          </m:fName>
                          <m:e>
                            <m:d>
                              <m:dPr>
                                <m:ctrlPr>
                                  <a:rPr lang="el-GR" i="1">
                                    <a:latin typeface="Cambria Math"/>
                                  </a:rPr>
                                </m:ctrlPr>
                              </m:dPr>
                              <m:e>
                                <m:f>
                                  <m:fPr>
                                    <m:type m:val="lin"/>
                                    <m:ctrlPr>
                                      <a:rPr lang="el-GR" i="1">
                                        <a:latin typeface="Cambria Math"/>
                                      </a:rPr>
                                    </m:ctrlPr>
                                  </m:fPr>
                                  <m:num>
                                    <m:r>
                                      <m:rPr>
                                        <m:sty m:val="p"/>
                                      </m:rPr>
                                      <a:rPr lang="el-GR">
                                        <a:latin typeface="Cambria Math"/>
                                      </a:rPr>
                                      <m:t>δ</m:t>
                                    </m:r>
                                  </m:num>
                                  <m:den>
                                    <m:r>
                                      <a:rPr lang="el-GR">
                                        <a:latin typeface="Cambria Math"/>
                                      </a:rPr>
                                      <m:t>2</m:t>
                                    </m:r>
                                  </m:den>
                                </m:f>
                              </m:e>
                            </m:d>
                          </m:e>
                        </m:func>
                      </m:den>
                    </m:f>
                    <m:r>
                      <a:rPr lang="el-GR">
                        <a:latin typeface="Cambria Math"/>
                      </a:rPr>
                      <m:t>  </m:t>
                    </m:r>
                  </m:oMath>
                </a14:m>
                <a:r>
                  <a:rPr lang="el-GR" dirty="0"/>
                  <a:t> είναι γνωστός ως συνάρτηση του </a:t>
                </a:r>
                <a:r>
                  <a:rPr lang="en-US" dirty="0" smtClean="0"/>
                  <a:t>Airy</a:t>
                </a:r>
                <a:r>
                  <a:rPr lang="el-GR" dirty="0"/>
                  <a:t>, ενώ </a:t>
                </a:r>
                <a:r>
                  <a:rPr lang="el-GR" b="1" dirty="0"/>
                  <a:t>η ποσότητα </a:t>
                </a:r>
                <a:r>
                  <a:rPr lang="en-US" b="1" i="1" dirty="0"/>
                  <a:t>f</a:t>
                </a:r>
                <a:r>
                  <a:rPr lang="el-GR" b="1" dirty="0"/>
                  <a:t> = 4</a:t>
                </a:r>
                <a:r>
                  <a:rPr lang="en-US" b="1" dirty="0"/>
                  <a:t>R</a:t>
                </a:r>
                <a:r>
                  <a:rPr lang="el-GR" b="1" dirty="0"/>
                  <a:t>/(1-</a:t>
                </a:r>
                <a:r>
                  <a:rPr lang="en-US" b="1" dirty="0"/>
                  <a:t>R</a:t>
                </a:r>
                <a:r>
                  <a:rPr lang="el-GR" b="1" dirty="0"/>
                  <a:t>)</a:t>
                </a:r>
                <a:r>
                  <a:rPr lang="el-GR" b="1" baseline="30000" dirty="0"/>
                  <a:t>2</a:t>
                </a:r>
                <a:r>
                  <a:rPr lang="el-GR" b="1" dirty="0"/>
                  <a:t> καλείται συντελεστής λεπτότητας</a:t>
                </a:r>
                <a:r>
                  <a:rPr lang="el-GR" dirty="0"/>
                  <a:t> (</a:t>
                </a:r>
                <a:r>
                  <a:rPr lang="en-US" dirty="0"/>
                  <a:t>coefficient of finesse</a:t>
                </a:r>
                <a:r>
                  <a:rPr lang="el-GR" dirty="0"/>
                  <a:t>) και είναι ένα μέτρο της αιχμηρότητας των κροσσών συμβολής</a:t>
                </a:r>
                <a:r>
                  <a:rPr lang="el-GR" baseline="30000" dirty="0"/>
                  <a:t> </a:t>
                </a:r>
                <a:r>
                  <a:rPr lang="el-GR" dirty="0"/>
                  <a:t>.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268092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(9 </a:t>
            </a:r>
            <a:r>
              <a:rPr lang="el-GR" sz="3600" b="0" dirty="0"/>
              <a:t>από 10</a:t>
            </a:r>
            <a:r>
              <a:rPr lang="el-GR" sz="3600" b="0" dirty="0" smtClean="0"/>
              <a:t>)</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Εάν η παράμετρος δ/2  είναι ακέραιο πολλαπλάσιο του π, δηλαδή όταν </a:t>
            </a:r>
            <a:r>
              <a:rPr lang="el-GR" b="1" dirty="0"/>
              <a:t>δ = (4π</a:t>
            </a:r>
            <a:r>
              <a:rPr lang="en-US" b="1" dirty="0"/>
              <a:t>d cos</a:t>
            </a:r>
            <a:r>
              <a:rPr lang="el-GR" b="1" dirty="0"/>
              <a:t>θ)/λ = 2π</a:t>
            </a:r>
            <a:r>
              <a:rPr lang="en-US" b="1" dirty="0"/>
              <a:t>m</a:t>
            </a:r>
            <a:r>
              <a:rPr lang="el-GR" dirty="0"/>
              <a:t>, τότε η συνάρτηση παίρνει τη μέγιστη τιμή της που είναι το 1, για οποιαδήποτε τιμή της ποσότητας </a:t>
            </a:r>
            <a:r>
              <a:rPr lang="en-US" i="1" dirty="0"/>
              <a:t>F</a:t>
            </a:r>
            <a:r>
              <a:rPr lang="el-GR" dirty="0"/>
              <a:t> και επομένως Ι = Ι</a:t>
            </a:r>
            <a:r>
              <a:rPr lang="el-GR" baseline="-25000" dirty="0"/>
              <a:t>0</a:t>
            </a:r>
            <a:r>
              <a:rPr lang="el-GR" dirty="0"/>
              <a:t>. Όπως προαναφέραμε, αν η ανακλαστικότητα </a:t>
            </a:r>
            <a:r>
              <a:rPr lang="en-US" dirty="0"/>
              <a:t>R</a:t>
            </a:r>
            <a:r>
              <a:rPr lang="el-GR" dirty="0"/>
              <a:t> είναι πολύ μικρή, οι κροσσοί συμβολής είναι πιο ευρείς και μη ευκρινείς (Σχήμα 2), ενώ στην περίπτωση που η τιμή της βρίσκεται κοντά στη μονάδα (πράγμα που διαμορφώνει μεγάλο </a:t>
            </a:r>
            <a:r>
              <a:rPr lang="en-US" i="1" dirty="0"/>
              <a:t>F</a:t>
            </a:r>
            <a:r>
              <a:rPr lang="el-GR" dirty="0"/>
              <a:t>) οι κροσσοί είναι καθαροί και αιχμηροί.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148794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(10 </a:t>
            </a:r>
            <a:r>
              <a:rPr lang="el-GR" sz="3600" b="0" dirty="0"/>
              <a:t>από 10</a:t>
            </a:r>
            <a:r>
              <a:rPr lang="el-GR" sz="3600" b="0" dirty="0" smtClean="0"/>
              <a:t>)</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Μέχρι τώρα αναφερθήκαμε σε μονοχρωματικό φως και επομένως οι κροσσοί συμβολής που παρουσιάζονται στο Σχήμα (2) αναφέρονται σε ένα μήκος κύματος λ. Αν υποθέσουμε ότι στα πλακίδια προσπίπτει φως που παρουσιάζει δυο μήκη κύματος (π.χ πηγή Ν</a:t>
            </a:r>
            <a:r>
              <a:rPr lang="en-US" dirty="0"/>
              <a:t>a</a:t>
            </a:r>
            <a:r>
              <a:rPr lang="el-GR" dirty="0"/>
              <a:t>) τότε το Σχήμα (2) θα διαμορφωθεί από δυο ξεχωριστές ομάδες κροσσών που θα παρουσιάζουν σχετική μετατόπιση η μια από την άλλη, κατά τον οριζόντιο άξονα. Αν η ανακλαστικότητα </a:t>
            </a:r>
            <a:r>
              <a:rPr lang="en-US" dirty="0"/>
              <a:t>R</a:t>
            </a:r>
            <a:r>
              <a:rPr lang="el-GR" dirty="0"/>
              <a:t> των πλακιδίων είναι αρκετά υψηλή, τότε οι κροσσοί θα είναι αιχμηροί και η μια ομάδα θα ξεχωρίζει εύκολα από την άλλη.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3535879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Κροσσοί </a:t>
            </a:r>
            <a:r>
              <a:rPr lang="el-GR" dirty="0" smtClean="0"/>
              <a:t>συμβολής </a:t>
            </a:r>
            <a:r>
              <a:rPr lang="el-GR" sz="3200" b="0" dirty="0" smtClean="0"/>
              <a:t>(1 από 3)</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Όπως προαναφέραμε η σχέση (3) 2</a:t>
            </a:r>
            <a:r>
              <a:rPr lang="en-US" dirty="0"/>
              <a:t>d cos</a:t>
            </a:r>
            <a:r>
              <a:rPr lang="el-GR" dirty="0"/>
              <a:t>θ = </a:t>
            </a:r>
            <a:r>
              <a:rPr lang="en-US" dirty="0"/>
              <a:t>m</a:t>
            </a:r>
            <a:r>
              <a:rPr lang="el-GR" dirty="0"/>
              <a:t>λ αποτελεί τη συνθήκη εμφάνισης φωτεινών κροσσών συμβολής, οι οποίοι παρουσιάζονται ως ομόκεντροι κυκλικοί δακτύλιοι (Σχήμα 3). Ας παρατηρήσουμε δυο απ΄ αυτούς: έναν στο κέντρο (θ = 0) και τον αμέσως επόμενο προς τα έξω (θ</a:t>
            </a:r>
            <a:r>
              <a:rPr lang="el-GR" baseline="-25000" dirty="0"/>
              <a:t>1</a:t>
            </a:r>
            <a:r>
              <a:rPr lang="el-GR" dirty="0"/>
              <a:t>). </a:t>
            </a:r>
          </a:p>
          <a:p>
            <a:r>
              <a:rPr lang="el-GR" dirty="0" smtClean="0"/>
              <a:t>Στην </a:t>
            </a:r>
            <a:r>
              <a:rPr lang="el-GR" dirty="0"/>
              <a:t>πρώτη περίπτωση η σχέση (3) διαμορφώνεται ως:</a:t>
            </a:r>
          </a:p>
          <a:p>
            <a:pPr marL="0" indent="0" algn="ctr">
              <a:buNone/>
            </a:pPr>
            <a:r>
              <a:rPr lang="el-GR" dirty="0"/>
              <a:t>2</a:t>
            </a:r>
            <a:r>
              <a:rPr lang="en-US" dirty="0"/>
              <a:t>d</a:t>
            </a:r>
            <a:r>
              <a:rPr lang="el-GR" dirty="0"/>
              <a:t> = </a:t>
            </a:r>
            <a:r>
              <a:rPr lang="en-US" dirty="0"/>
              <a:t>m</a:t>
            </a:r>
            <a:r>
              <a:rPr lang="el-GR" baseline="-25000" dirty="0"/>
              <a:t>0</a:t>
            </a:r>
            <a:r>
              <a:rPr lang="el-GR" dirty="0"/>
              <a:t>λ, ενώ στη δεύτερη ως 2</a:t>
            </a:r>
            <a:r>
              <a:rPr lang="en-US" dirty="0"/>
              <a:t>d cos</a:t>
            </a:r>
            <a:r>
              <a:rPr lang="el-GR" dirty="0"/>
              <a:t>θ</a:t>
            </a:r>
            <a:r>
              <a:rPr lang="el-GR" baseline="-25000" dirty="0"/>
              <a:t>1</a:t>
            </a:r>
            <a:r>
              <a:rPr lang="el-GR" dirty="0"/>
              <a:t> = (</a:t>
            </a:r>
            <a:r>
              <a:rPr lang="en-US" dirty="0"/>
              <a:t>m</a:t>
            </a:r>
            <a:r>
              <a:rPr lang="el-GR" baseline="-25000" dirty="0"/>
              <a:t>0 </a:t>
            </a:r>
            <a:r>
              <a:rPr lang="el-GR" dirty="0"/>
              <a:t>- 1)λ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461913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Κροσσοί συμβολής </a:t>
            </a:r>
            <a:r>
              <a:rPr lang="el-GR" sz="3200" b="0" dirty="0" smtClean="0"/>
              <a:t>(2 </a:t>
            </a:r>
            <a:r>
              <a:rPr lang="el-GR" sz="3200" b="0" dirty="0"/>
              <a:t>από </a:t>
            </a:r>
            <a:r>
              <a:rPr lang="el-GR" sz="3200" b="0" dirty="0" smtClean="0"/>
              <a:t>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grpSp>
        <p:nvGrpSpPr>
          <p:cNvPr id="32" name="Ομάδα 31"/>
          <p:cNvGrpSpPr/>
          <p:nvPr/>
        </p:nvGrpSpPr>
        <p:grpSpPr>
          <a:xfrm>
            <a:off x="3230879" y="1800859"/>
            <a:ext cx="3105785" cy="2060575"/>
            <a:chOff x="3019107" y="2398712"/>
            <a:chExt cx="3105785" cy="2060575"/>
          </a:xfrm>
        </p:grpSpPr>
        <p:sp>
          <p:nvSpPr>
            <p:cNvPr id="5" name="Oval 58"/>
            <p:cNvSpPr>
              <a:spLocks noChangeAspect="1" noChangeArrowheads="1"/>
            </p:cNvSpPr>
            <p:nvPr/>
          </p:nvSpPr>
          <p:spPr bwMode="auto">
            <a:xfrm>
              <a:off x="4891087" y="3493452"/>
              <a:ext cx="53340" cy="119380"/>
            </a:xfrm>
            <a:prstGeom prst="ellipse">
              <a:avLst/>
            </a:prstGeom>
            <a:solidFill>
              <a:srgbClr val="000000"/>
            </a:solidFill>
            <a:ln w="1905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 name="Oval 59"/>
            <p:cNvSpPr>
              <a:spLocks noChangeAspect="1" noChangeArrowheads="1"/>
            </p:cNvSpPr>
            <p:nvPr/>
          </p:nvSpPr>
          <p:spPr bwMode="auto">
            <a:xfrm>
              <a:off x="4783772" y="3255962"/>
              <a:ext cx="267970" cy="595630"/>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 name="Oval 60"/>
            <p:cNvSpPr>
              <a:spLocks noChangeAspect="1" noChangeArrowheads="1"/>
            </p:cNvSpPr>
            <p:nvPr/>
          </p:nvSpPr>
          <p:spPr bwMode="auto">
            <a:xfrm>
              <a:off x="4672012" y="3017837"/>
              <a:ext cx="491490" cy="1071880"/>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8" name="Oval 61"/>
            <p:cNvSpPr>
              <a:spLocks noChangeAspect="1" noChangeArrowheads="1"/>
            </p:cNvSpPr>
            <p:nvPr/>
          </p:nvSpPr>
          <p:spPr bwMode="auto">
            <a:xfrm>
              <a:off x="4516437" y="2660332"/>
              <a:ext cx="803275" cy="1785620"/>
            </a:xfrm>
            <a:prstGeom prst="ellipse">
              <a:avLst/>
            </a:prstGeom>
            <a:noFill/>
            <a:ln w="190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9" name="Line 62"/>
            <p:cNvCxnSpPr/>
            <p:nvPr/>
          </p:nvCxnSpPr>
          <p:spPr bwMode="auto">
            <a:xfrm flipH="1">
              <a:off x="3039427" y="3545522"/>
              <a:ext cx="2459990" cy="635"/>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Freeform 63"/>
            <p:cNvSpPr>
              <a:spLocks/>
            </p:cNvSpPr>
            <p:nvPr/>
          </p:nvSpPr>
          <p:spPr bwMode="auto">
            <a:xfrm>
              <a:off x="3019107" y="3257232"/>
              <a:ext cx="1893570" cy="292100"/>
            </a:xfrm>
            <a:custGeom>
              <a:avLst/>
              <a:gdLst>
                <a:gd name="T0" fmla="*/ 0 w 2982"/>
                <a:gd name="T1" fmla="*/ 460 h 460"/>
                <a:gd name="T2" fmla="*/ 2982 w 2982"/>
                <a:gd name="T3" fmla="*/ 0 h 460"/>
              </a:gdLst>
              <a:ahLst/>
              <a:cxnLst>
                <a:cxn ang="0">
                  <a:pos x="T0" y="T1"/>
                </a:cxn>
                <a:cxn ang="0">
                  <a:pos x="T2" y="T3"/>
                </a:cxn>
              </a:cxnLst>
              <a:rect l="0" t="0" r="r" b="b"/>
              <a:pathLst>
                <a:path w="2982" h="460">
                  <a:moveTo>
                    <a:pt x="0" y="460"/>
                  </a:moveTo>
                  <a:lnTo>
                    <a:pt x="2982"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 name="Freeform 64"/>
            <p:cNvSpPr>
              <a:spLocks/>
            </p:cNvSpPr>
            <p:nvPr/>
          </p:nvSpPr>
          <p:spPr bwMode="auto">
            <a:xfrm>
              <a:off x="3024187" y="3006407"/>
              <a:ext cx="1899920" cy="538480"/>
            </a:xfrm>
            <a:custGeom>
              <a:avLst/>
              <a:gdLst>
                <a:gd name="T0" fmla="*/ 0 w 2992"/>
                <a:gd name="T1" fmla="*/ 848 h 848"/>
                <a:gd name="T2" fmla="*/ 2992 w 2992"/>
                <a:gd name="T3" fmla="*/ 0 h 848"/>
              </a:gdLst>
              <a:ahLst/>
              <a:cxnLst>
                <a:cxn ang="0">
                  <a:pos x="T0" y="T1"/>
                </a:cxn>
                <a:cxn ang="0">
                  <a:pos x="T2" y="T3"/>
                </a:cxn>
              </a:cxnLst>
              <a:rect l="0" t="0" r="r" b="b"/>
              <a:pathLst>
                <a:path w="2992" h="848">
                  <a:moveTo>
                    <a:pt x="0" y="848"/>
                  </a:moveTo>
                  <a:lnTo>
                    <a:pt x="2992"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2" name="Freeform 65"/>
            <p:cNvSpPr>
              <a:spLocks/>
            </p:cNvSpPr>
            <p:nvPr/>
          </p:nvSpPr>
          <p:spPr bwMode="auto">
            <a:xfrm>
              <a:off x="3038157" y="2649537"/>
              <a:ext cx="1881505" cy="895350"/>
            </a:xfrm>
            <a:custGeom>
              <a:avLst/>
              <a:gdLst>
                <a:gd name="T0" fmla="*/ 0 w 2963"/>
                <a:gd name="T1" fmla="*/ 1410 h 1410"/>
                <a:gd name="T2" fmla="*/ 2963 w 2963"/>
                <a:gd name="T3" fmla="*/ 0 h 1410"/>
              </a:gdLst>
              <a:ahLst/>
              <a:cxnLst>
                <a:cxn ang="0">
                  <a:pos x="T0" y="T1"/>
                </a:cxn>
                <a:cxn ang="0">
                  <a:pos x="T2" y="T3"/>
                </a:cxn>
              </a:cxnLst>
              <a:rect l="0" t="0" r="r" b="b"/>
              <a:pathLst>
                <a:path w="2963" h="1410">
                  <a:moveTo>
                    <a:pt x="0" y="1410"/>
                  </a:moveTo>
                  <a:lnTo>
                    <a:pt x="2963"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3" name="Line 66"/>
            <p:cNvCxnSpPr/>
            <p:nvPr/>
          </p:nvCxnSpPr>
          <p:spPr bwMode="auto">
            <a:xfrm>
              <a:off x="3038157" y="3544887"/>
              <a:ext cx="1876425" cy="31432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67"/>
            <p:cNvCxnSpPr/>
            <p:nvPr/>
          </p:nvCxnSpPr>
          <p:spPr bwMode="auto">
            <a:xfrm>
              <a:off x="3038157" y="3549332"/>
              <a:ext cx="1891030" cy="55245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68"/>
            <p:cNvCxnSpPr/>
            <p:nvPr/>
          </p:nvCxnSpPr>
          <p:spPr bwMode="auto">
            <a:xfrm>
              <a:off x="3033712" y="3549332"/>
              <a:ext cx="1890395" cy="90995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 Box 69"/>
            <p:cNvSpPr txBox="1">
              <a:spLocks noChangeArrowheads="1"/>
            </p:cNvSpPr>
            <p:nvPr/>
          </p:nvSpPr>
          <p:spPr bwMode="auto">
            <a:xfrm>
              <a:off x="5507672" y="3457892"/>
              <a:ext cx="617220" cy="189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0 </a:t>
              </a:r>
              <a:r>
                <a:rPr lang="en-US" sz="1200" dirty="0">
                  <a:effectLst/>
                  <a:latin typeface="Arial"/>
                  <a:ea typeface="Times New Roman"/>
                  <a:cs typeface="Times New Roman"/>
                </a:rPr>
                <a:t> (θ=0)</a:t>
              </a:r>
              <a:endParaRPr lang="el-GR" sz="1100" dirty="0">
                <a:effectLst/>
                <a:latin typeface="Arial"/>
                <a:ea typeface="Times New Roman"/>
                <a:cs typeface="Times New Roman"/>
              </a:endParaRPr>
            </a:p>
          </p:txBody>
        </p:sp>
        <p:sp>
          <p:nvSpPr>
            <p:cNvPr id="17" name="Text Box 70"/>
            <p:cNvSpPr txBox="1">
              <a:spLocks noChangeArrowheads="1"/>
            </p:cNvSpPr>
            <p:nvPr/>
          </p:nvSpPr>
          <p:spPr bwMode="auto">
            <a:xfrm>
              <a:off x="5507672" y="3123882"/>
              <a:ext cx="33718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0</a:t>
              </a:r>
              <a:r>
                <a:rPr lang="en-US" sz="12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18" name="Text Box 71"/>
            <p:cNvSpPr txBox="1">
              <a:spLocks noChangeArrowheads="1"/>
            </p:cNvSpPr>
            <p:nvPr/>
          </p:nvSpPr>
          <p:spPr bwMode="auto">
            <a:xfrm>
              <a:off x="5507672" y="2831147"/>
              <a:ext cx="33718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0</a:t>
              </a:r>
              <a:r>
                <a:rPr lang="en-US" sz="12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19" name="Text Box 72"/>
            <p:cNvSpPr txBox="1">
              <a:spLocks noChangeArrowheads="1"/>
            </p:cNvSpPr>
            <p:nvPr/>
          </p:nvSpPr>
          <p:spPr bwMode="auto">
            <a:xfrm>
              <a:off x="5507672" y="2398712"/>
              <a:ext cx="33718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r>
                <a:rPr lang="en-US" sz="1200" baseline="-25000" dirty="0">
                  <a:effectLst/>
                  <a:latin typeface="Arial"/>
                  <a:ea typeface="Times New Roman"/>
                  <a:cs typeface="Times New Roman"/>
                </a:rPr>
                <a:t>0</a:t>
              </a:r>
              <a:r>
                <a:rPr lang="en-US" sz="1200" dirty="0">
                  <a:effectLst/>
                  <a:latin typeface="Arial"/>
                  <a:ea typeface="Times New Roman"/>
                  <a:cs typeface="Times New Roman"/>
                </a:rPr>
                <a:t>-3</a:t>
              </a:r>
              <a:endParaRPr lang="el-GR" sz="1100" dirty="0">
                <a:effectLst/>
                <a:latin typeface="Arial"/>
                <a:ea typeface="Times New Roman"/>
                <a:cs typeface="Times New Roman"/>
              </a:endParaRPr>
            </a:p>
          </p:txBody>
        </p:sp>
        <p:sp>
          <p:nvSpPr>
            <p:cNvPr id="20" name="Freeform 73"/>
            <p:cNvSpPr>
              <a:spLocks/>
            </p:cNvSpPr>
            <p:nvPr/>
          </p:nvSpPr>
          <p:spPr bwMode="auto">
            <a:xfrm>
              <a:off x="5044122" y="3220402"/>
              <a:ext cx="420370" cy="197485"/>
            </a:xfrm>
            <a:custGeom>
              <a:avLst/>
              <a:gdLst>
                <a:gd name="T0" fmla="*/ 0 w 857"/>
                <a:gd name="T1" fmla="*/ 519 h 519"/>
                <a:gd name="T2" fmla="*/ 623 w 857"/>
                <a:gd name="T3" fmla="*/ 0 h 519"/>
                <a:gd name="T4" fmla="*/ 857 w 857"/>
                <a:gd name="T5" fmla="*/ 0 h 519"/>
              </a:gdLst>
              <a:ahLst/>
              <a:cxnLst>
                <a:cxn ang="0">
                  <a:pos x="T0" y="T1"/>
                </a:cxn>
                <a:cxn ang="0">
                  <a:pos x="T2" y="T3"/>
                </a:cxn>
                <a:cxn ang="0">
                  <a:pos x="T4" y="T5"/>
                </a:cxn>
              </a:cxnLst>
              <a:rect l="0" t="0" r="r" b="b"/>
              <a:pathLst>
                <a:path w="857" h="519">
                  <a:moveTo>
                    <a:pt x="0" y="519"/>
                  </a:moveTo>
                  <a:lnTo>
                    <a:pt x="623" y="0"/>
                  </a:lnTo>
                  <a:lnTo>
                    <a:pt x="857" y="0"/>
                  </a:lnTo>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1" name="Freeform 74"/>
            <p:cNvSpPr>
              <a:spLocks/>
            </p:cNvSpPr>
            <p:nvPr/>
          </p:nvSpPr>
          <p:spPr bwMode="auto">
            <a:xfrm>
              <a:off x="5064442" y="2953067"/>
              <a:ext cx="420370" cy="197485"/>
            </a:xfrm>
            <a:custGeom>
              <a:avLst/>
              <a:gdLst>
                <a:gd name="T0" fmla="*/ 0 w 857"/>
                <a:gd name="T1" fmla="*/ 519 h 519"/>
                <a:gd name="T2" fmla="*/ 623 w 857"/>
                <a:gd name="T3" fmla="*/ 0 h 519"/>
                <a:gd name="T4" fmla="*/ 857 w 857"/>
                <a:gd name="T5" fmla="*/ 0 h 519"/>
              </a:gdLst>
              <a:ahLst/>
              <a:cxnLst>
                <a:cxn ang="0">
                  <a:pos x="T0" y="T1"/>
                </a:cxn>
                <a:cxn ang="0">
                  <a:pos x="T2" y="T3"/>
                </a:cxn>
                <a:cxn ang="0">
                  <a:pos x="T4" y="T5"/>
                </a:cxn>
              </a:cxnLst>
              <a:rect l="0" t="0" r="r" b="b"/>
              <a:pathLst>
                <a:path w="857" h="519">
                  <a:moveTo>
                    <a:pt x="0" y="519"/>
                  </a:moveTo>
                  <a:lnTo>
                    <a:pt x="623" y="0"/>
                  </a:lnTo>
                  <a:lnTo>
                    <a:pt x="857" y="0"/>
                  </a:lnTo>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2" name="Freeform 75"/>
            <p:cNvSpPr>
              <a:spLocks/>
            </p:cNvSpPr>
            <p:nvPr/>
          </p:nvSpPr>
          <p:spPr bwMode="auto">
            <a:xfrm>
              <a:off x="5026977" y="2504122"/>
              <a:ext cx="420370" cy="197485"/>
            </a:xfrm>
            <a:custGeom>
              <a:avLst/>
              <a:gdLst>
                <a:gd name="T0" fmla="*/ 0 w 857"/>
                <a:gd name="T1" fmla="*/ 519 h 519"/>
                <a:gd name="T2" fmla="*/ 623 w 857"/>
                <a:gd name="T3" fmla="*/ 0 h 519"/>
                <a:gd name="T4" fmla="*/ 857 w 857"/>
                <a:gd name="T5" fmla="*/ 0 h 519"/>
              </a:gdLst>
              <a:ahLst/>
              <a:cxnLst>
                <a:cxn ang="0">
                  <a:pos x="T0" y="T1"/>
                </a:cxn>
                <a:cxn ang="0">
                  <a:pos x="T2" y="T3"/>
                </a:cxn>
                <a:cxn ang="0">
                  <a:pos x="T4" y="T5"/>
                </a:cxn>
              </a:cxnLst>
              <a:rect l="0" t="0" r="r" b="b"/>
              <a:pathLst>
                <a:path w="857" h="519">
                  <a:moveTo>
                    <a:pt x="0" y="519"/>
                  </a:moveTo>
                  <a:lnTo>
                    <a:pt x="623" y="0"/>
                  </a:lnTo>
                  <a:lnTo>
                    <a:pt x="857" y="0"/>
                  </a:lnTo>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3" name="Text Box 76"/>
            <p:cNvSpPr txBox="1">
              <a:spLocks noChangeArrowheads="1"/>
            </p:cNvSpPr>
            <p:nvPr/>
          </p:nvSpPr>
          <p:spPr bwMode="auto">
            <a:xfrm>
              <a:off x="3386772" y="3066097"/>
              <a:ext cx="271145"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θ</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24" name="Text Box 77"/>
            <p:cNvSpPr txBox="1">
              <a:spLocks noChangeArrowheads="1"/>
            </p:cNvSpPr>
            <p:nvPr/>
          </p:nvSpPr>
          <p:spPr bwMode="auto">
            <a:xfrm>
              <a:off x="3770312" y="2913697"/>
              <a:ext cx="271145"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θ</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25" name="Text Box 78"/>
            <p:cNvSpPr txBox="1">
              <a:spLocks noChangeArrowheads="1"/>
            </p:cNvSpPr>
            <p:nvPr/>
          </p:nvSpPr>
          <p:spPr bwMode="auto">
            <a:xfrm>
              <a:off x="3988117" y="2786062"/>
              <a:ext cx="271145"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θ</a:t>
              </a:r>
              <a:r>
                <a:rPr lang="en-US" sz="1200" baseline="-25000" dirty="0">
                  <a:effectLst/>
                  <a:latin typeface="Arial"/>
                  <a:ea typeface="Times New Roman"/>
                  <a:cs typeface="Times New Roman"/>
                </a:rPr>
                <a:t>3</a:t>
              </a:r>
              <a:endParaRPr lang="el-GR" sz="1100" dirty="0">
                <a:effectLst/>
                <a:latin typeface="Arial"/>
                <a:ea typeface="Times New Roman"/>
                <a:cs typeface="Times New Roman"/>
              </a:endParaRPr>
            </a:p>
          </p:txBody>
        </p:sp>
        <p:cxnSp>
          <p:nvCxnSpPr>
            <p:cNvPr id="26" name="Line 80"/>
            <p:cNvCxnSpPr/>
            <p:nvPr/>
          </p:nvCxnSpPr>
          <p:spPr bwMode="auto">
            <a:xfrm>
              <a:off x="3833177" y="3537267"/>
              <a:ext cx="123825" cy="22225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81"/>
            <p:cNvCxnSpPr/>
            <p:nvPr/>
          </p:nvCxnSpPr>
          <p:spPr bwMode="auto">
            <a:xfrm rot="10800000">
              <a:off x="3581717" y="3078797"/>
              <a:ext cx="198120" cy="35560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82"/>
            <p:cNvCxnSpPr/>
            <p:nvPr/>
          </p:nvCxnSpPr>
          <p:spPr bwMode="auto">
            <a:xfrm>
              <a:off x="4084637" y="3541712"/>
              <a:ext cx="123825" cy="22225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83"/>
            <p:cNvCxnSpPr/>
            <p:nvPr/>
          </p:nvCxnSpPr>
          <p:spPr bwMode="auto">
            <a:xfrm rot="10800000">
              <a:off x="3750627" y="2927032"/>
              <a:ext cx="198120" cy="35560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84"/>
            <p:cNvCxnSpPr/>
            <p:nvPr/>
          </p:nvCxnSpPr>
          <p:spPr bwMode="auto">
            <a:xfrm>
              <a:off x="4335462" y="3545522"/>
              <a:ext cx="123825" cy="22225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85"/>
            <p:cNvCxnSpPr/>
            <p:nvPr/>
          </p:nvCxnSpPr>
          <p:spPr bwMode="auto">
            <a:xfrm rot="10800000">
              <a:off x="3911282" y="2767647"/>
              <a:ext cx="165100" cy="296545"/>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3" name="Ορθογώνιο 32"/>
          <p:cNvSpPr/>
          <p:nvPr/>
        </p:nvSpPr>
        <p:spPr>
          <a:xfrm>
            <a:off x="1403648" y="4005064"/>
            <a:ext cx="6804736" cy="707886"/>
          </a:xfrm>
          <a:prstGeom prst="rect">
            <a:avLst/>
          </a:prstGeom>
        </p:spPr>
        <p:txBody>
          <a:bodyPr wrap="square">
            <a:spAutoFit/>
          </a:bodyPr>
          <a:lstStyle/>
          <a:p>
            <a:r>
              <a:rPr lang="el-GR" sz="2000" b="1" dirty="0">
                <a:latin typeface="+mn-lt"/>
              </a:rPr>
              <a:t>Σχήμα 3</a:t>
            </a:r>
            <a:r>
              <a:rPr lang="en-US" sz="2000" b="1" dirty="0">
                <a:latin typeface="+mn-lt"/>
              </a:rPr>
              <a:t> </a:t>
            </a:r>
            <a:r>
              <a:rPr lang="el-GR" sz="2000" dirty="0">
                <a:latin typeface="+mn-lt"/>
              </a:rPr>
              <a:t>Σχηματισμός κροσσών συμβολής, όπου </a:t>
            </a:r>
            <a:r>
              <a:rPr lang="en-US" sz="2000" dirty="0">
                <a:latin typeface="+mn-lt"/>
              </a:rPr>
              <a:t>m</a:t>
            </a:r>
            <a:r>
              <a:rPr lang="el-GR" sz="2000" baseline="-25000" dirty="0">
                <a:latin typeface="+mn-lt"/>
              </a:rPr>
              <a:t>0  </a:t>
            </a:r>
            <a:r>
              <a:rPr lang="el-GR" sz="2000" dirty="0">
                <a:latin typeface="+mn-lt"/>
              </a:rPr>
              <a:t>είναι η τάξη του κεντρικού κροσσού.</a:t>
            </a:r>
            <a:endParaRPr lang="el-GR" sz="2000" b="1" dirty="0">
              <a:latin typeface="+mn-lt"/>
            </a:endParaRPr>
          </a:p>
        </p:txBody>
      </p:sp>
    </p:spTree>
    <p:extLst>
      <p:ext uri="{BB962C8B-B14F-4D97-AF65-F5344CB8AC3E}">
        <p14:creationId xmlns:p14="http://schemas.microsoft.com/office/powerpoint/2010/main" val="2565152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Κροσσοί συμβολής </a:t>
            </a:r>
            <a:r>
              <a:rPr lang="el-GR" sz="3200" b="0" dirty="0" smtClean="0"/>
              <a:t>(3 </a:t>
            </a:r>
            <a:r>
              <a:rPr lang="el-GR" sz="3200" b="0" dirty="0"/>
              <a:t>από </a:t>
            </a:r>
            <a:r>
              <a:rPr lang="el-GR" sz="3200" b="0" dirty="0" smtClean="0"/>
              <a:t>3)</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5328592"/>
              </a:xfrm>
            </p:spPr>
            <p:txBody>
              <a:bodyPr>
                <a:normAutofit lnSpcReduction="10000"/>
              </a:bodyPr>
              <a:lstStyle/>
              <a:p>
                <a:r>
                  <a:rPr lang="el-GR" dirty="0" smtClean="0"/>
                  <a:t>Αν </a:t>
                </a:r>
                <a:r>
                  <a:rPr lang="el-GR" dirty="0"/>
                  <a:t>αρχίσουμε να μετακινούμε το ένα πλακίδιο κατά τρόπο που να ελαττώνουμε την απόσταση </a:t>
                </a:r>
                <a:r>
                  <a:rPr lang="en-US" dirty="0"/>
                  <a:t>d</a:t>
                </a:r>
                <a:r>
                  <a:rPr lang="el-GR" dirty="0"/>
                  <a:t>, τότε και η γωνία θ</a:t>
                </a:r>
                <a:r>
                  <a:rPr lang="el-GR" baseline="-25000" dirty="0"/>
                  <a:t>1 </a:t>
                </a:r>
                <a:r>
                  <a:rPr lang="el-GR" dirty="0"/>
                  <a:t>που σχηματίζει το δεύτερο κροσσό θα ελαττώνεται για να διατηρηθεί η ισορροπία στην τελευταία σχέση. Με άλλα λόγια, ο δεύτερος κροσσός θα αρχίσει να καταρρέει προς το κέντρο (το αντίθετο θα συμβεί αν αυξήσουμε το </a:t>
                </a:r>
                <a:r>
                  <a:rPr lang="en-US" dirty="0"/>
                  <a:t>d</a:t>
                </a:r>
                <a:r>
                  <a:rPr lang="el-GR" dirty="0"/>
                  <a:t>), ενώ οι υπόλοιποι κροσσοί θα συρρικνώνονται. Τελικά για κάποια τιμή </a:t>
                </a:r>
                <a:r>
                  <a:rPr lang="en-US" dirty="0"/>
                  <a:t>d</a:t>
                </a:r>
                <a:r>
                  <a:rPr lang="el-GR" dirty="0"/>
                  <a:t>΄ο δεύτερος κροσσός θα πάρει τη θέση του κεντρικού κροσσού, ενώ ο αρχικός κεντρικός κροσσός θα εξαφανιστεί. Στην </a:t>
                </a:r>
                <a:r>
                  <a:rPr lang="el-GR" dirty="0" smtClean="0"/>
                  <a:t>περίπτωση αυτή </a:t>
                </a:r>
                <a:r>
                  <a:rPr lang="el-GR" dirty="0"/>
                  <a:t>το πλακίδιο θα έχει μετακινηθεί κατά: </a:t>
                </a:r>
                <a:endParaRPr lang="el-GR" dirty="0" smtClean="0"/>
              </a:p>
              <a:p>
                <a:pPr marL="0" indent="0" algn="ctr">
                  <a:buNone/>
                </a:pPr>
                <a14:m>
                  <m:oMath xmlns:m="http://schemas.openxmlformats.org/officeDocument/2006/math">
                    <m:r>
                      <a:rPr lang="en-US" i="1">
                        <a:latin typeface="Cambria Math"/>
                      </a:rPr>
                      <m:t>𝑑</m:t>
                    </m:r>
                    <m:r>
                      <a:rPr lang="el-GR" i="1">
                        <a:latin typeface="Cambria Math"/>
                      </a:rPr>
                      <m:t>−</m:t>
                    </m:r>
                    <m:sSup>
                      <m:sSupPr>
                        <m:ctrlPr>
                          <a:rPr lang="el-GR" i="1">
                            <a:latin typeface="Cambria Math"/>
                          </a:rPr>
                        </m:ctrlPr>
                      </m:sSupPr>
                      <m:e>
                        <m:r>
                          <a:rPr lang="el-GR" i="1">
                            <a:latin typeface="Cambria Math"/>
                          </a:rPr>
                          <m:t>𝑑</m:t>
                        </m:r>
                      </m:e>
                      <m:sup>
                        <m:r>
                          <a:rPr lang="el-GR" i="1">
                            <a:latin typeface="Cambria Math"/>
                          </a:rPr>
                          <m:t>′</m:t>
                        </m:r>
                      </m:sup>
                    </m:sSup>
                    <m:r>
                      <a:rPr lang="el-GR" i="1">
                        <a:latin typeface="Cambria Math"/>
                      </a:rPr>
                      <m:t>=</m:t>
                    </m:r>
                    <m:sSub>
                      <m:sSubPr>
                        <m:ctrlPr>
                          <a:rPr lang="el-GR" i="1">
                            <a:latin typeface="Cambria Math"/>
                          </a:rPr>
                        </m:ctrlPr>
                      </m:sSubPr>
                      <m:e>
                        <m:r>
                          <a:rPr lang="en-US" i="1">
                            <a:latin typeface="Cambria Math"/>
                          </a:rPr>
                          <m:t>𝑚</m:t>
                        </m:r>
                      </m:e>
                      <m:sub>
                        <m:r>
                          <a:rPr lang="el-GR" i="1">
                            <a:latin typeface="Cambria Math"/>
                          </a:rPr>
                          <m:t>0</m:t>
                        </m:r>
                      </m:sub>
                    </m:sSub>
                    <m:f>
                      <m:fPr>
                        <m:type m:val="lin"/>
                        <m:ctrlPr>
                          <a:rPr lang="el-GR" i="1">
                            <a:latin typeface="Cambria Math"/>
                          </a:rPr>
                        </m:ctrlPr>
                      </m:fPr>
                      <m:num>
                        <m:r>
                          <a:rPr lang="el-GR" i="1">
                            <a:latin typeface="Cambria Math"/>
                          </a:rPr>
                          <m:t>𝜆</m:t>
                        </m:r>
                      </m:num>
                      <m:den>
                        <m:r>
                          <a:rPr lang="el-GR" i="1">
                            <a:latin typeface="Cambria Math"/>
                          </a:rPr>
                          <m:t>2</m:t>
                        </m:r>
                      </m:den>
                    </m:f>
                    <m:r>
                      <a:rPr lang="el-GR" i="1">
                        <a:latin typeface="Cambria Math"/>
                      </a:rPr>
                      <m:t>−</m:t>
                    </m:r>
                    <m:d>
                      <m:dPr>
                        <m:ctrlPr>
                          <a:rPr lang="el-GR" i="1">
                            <a:latin typeface="Cambria Math"/>
                          </a:rPr>
                        </m:ctrlPr>
                      </m:dPr>
                      <m:e>
                        <m:sSub>
                          <m:sSubPr>
                            <m:ctrlPr>
                              <a:rPr lang="el-GR" i="1">
                                <a:latin typeface="Cambria Math"/>
                              </a:rPr>
                            </m:ctrlPr>
                          </m:sSubPr>
                          <m:e>
                            <m:r>
                              <a:rPr lang="en-US" i="1">
                                <a:latin typeface="Cambria Math"/>
                              </a:rPr>
                              <m:t>𝑚</m:t>
                            </m:r>
                          </m:e>
                          <m:sub>
                            <m:r>
                              <a:rPr lang="el-GR" i="1">
                                <a:latin typeface="Cambria Math"/>
                              </a:rPr>
                              <m:t>0</m:t>
                            </m:r>
                          </m:sub>
                        </m:sSub>
                        <m:r>
                          <a:rPr lang="el-GR" i="1">
                            <a:latin typeface="Cambria Math"/>
                          </a:rPr>
                          <m:t>−1</m:t>
                        </m:r>
                      </m:e>
                    </m:d>
                    <m:f>
                      <m:fPr>
                        <m:type m:val="lin"/>
                        <m:ctrlPr>
                          <a:rPr lang="el-GR" i="1">
                            <a:latin typeface="Cambria Math"/>
                          </a:rPr>
                        </m:ctrlPr>
                      </m:fPr>
                      <m:num>
                        <m:r>
                          <a:rPr lang="el-GR" i="1">
                            <a:latin typeface="Cambria Math"/>
                          </a:rPr>
                          <m:t>𝜆</m:t>
                        </m:r>
                      </m:num>
                      <m:den>
                        <m:r>
                          <a:rPr lang="el-GR" i="1">
                            <a:latin typeface="Cambria Math"/>
                          </a:rPr>
                          <m:t>2</m:t>
                        </m:r>
                      </m:den>
                    </m:f>
                    <m:r>
                      <a:rPr lang="el-GR" i="1">
                        <a:latin typeface="Cambria Math"/>
                      </a:rPr>
                      <m:t>=</m:t>
                    </m:r>
                    <m:f>
                      <m:fPr>
                        <m:type m:val="lin"/>
                        <m:ctrlPr>
                          <a:rPr lang="el-GR" i="1">
                            <a:latin typeface="Cambria Math"/>
                          </a:rPr>
                        </m:ctrlPr>
                      </m:fPr>
                      <m:num>
                        <m:r>
                          <a:rPr lang="el-GR" i="1">
                            <a:latin typeface="Cambria Math"/>
                          </a:rPr>
                          <m:t>𝜆</m:t>
                        </m:r>
                      </m:num>
                      <m:den>
                        <m:r>
                          <a:rPr lang="el-GR" i="1">
                            <a:latin typeface="Cambria Math"/>
                          </a:rPr>
                          <m:t>2</m:t>
                        </m:r>
                      </m:den>
                    </m:f>
                  </m:oMath>
                </a14:m>
                <a:r>
                  <a:rPr lang="el-GR" dirty="0" smtClean="0"/>
                  <a:t>  (6)</a:t>
                </a:r>
              </a:p>
              <a:p>
                <a:r>
                  <a:rPr lang="el-GR" dirty="0"/>
                  <a:t>Επομένως, κάθε φορά που ένας κροσσός καταρρέει στο κέντρο ή ξεκινάει απ΄ αυτό, η απόσταση </a:t>
                </a:r>
                <a:r>
                  <a:rPr lang="en-US" dirty="0"/>
                  <a:t>d</a:t>
                </a:r>
                <a:r>
                  <a:rPr lang="el-GR" dirty="0"/>
                  <a:t> μεταξύ των πλακιδίων θα έχει μεταβληθεί κατά λ/2.</a:t>
                </a:r>
              </a:p>
              <a:p>
                <a:pPr marL="0" indent="0" algn="ctr">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328592"/>
              </a:xfrm>
              <a:blipFill rotWithShape="0">
                <a:blip r:embed="rId2"/>
                <a:stretch>
                  <a:fillRect l="-963" t="-160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969301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Χαρακτηριστικές </a:t>
            </a:r>
            <a:r>
              <a:rPr lang="el-GR" sz="4400" dirty="0"/>
              <a:t>παράμετροι συμβολόμετρου </a:t>
            </a:r>
            <a:r>
              <a:rPr lang="el-GR" sz="4400" dirty="0" smtClean="0"/>
              <a:t>Fabry-Perot</a:t>
            </a:r>
            <a:endParaRPr lang="el-GR" sz="3600" b="0" dirty="0"/>
          </a:p>
        </p:txBody>
      </p:sp>
      <p:sp>
        <p:nvSpPr>
          <p:cNvPr id="3" name="Θέση περιεχομένου 2"/>
          <p:cNvSpPr>
            <a:spLocks noGrp="1"/>
          </p:cNvSpPr>
          <p:nvPr>
            <p:ph idx="1"/>
          </p:nvPr>
        </p:nvSpPr>
        <p:spPr>
          <a:xfrm>
            <a:off x="457200" y="1700808"/>
            <a:ext cx="8229600" cy="4536504"/>
          </a:xfrm>
        </p:spPr>
        <p:txBody>
          <a:bodyPr/>
          <a:lstStyle/>
          <a:p>
            <a:r>
              <a:rPr lang="el-GR" dirty="0"/>
              <a:t>Αρκετές είναι οι παράμετροι που προσδιορίζουν την απόδοση ενός συμβολόμετρου </a:t>
            </a:r>
            <a:r>
              <a:rPr lang="en-US" dirty="0"/>
              <a:t>Fabry</a:t>
            </a:r>
            <a:r>
              <a:rPr lang="el-GR" dirty="0"/>
              <a:t>-</a:t>
            </a:r>
            <a:r>
              <a:rPr lang="en-US" dirty="0"/>
              <a:t>Perot</a:t>
            </a:r>
            <a:r>
              <a:rPr lang="el-GR" dirty="0"/>
              <a:t> και ειδικά όταν αυτό χρησιμοποιείται ως </a:t>
            </a:r>
            <a:r>
              <a:rPr lang="en-US" dirty="0"/>
              <a:t>etalon</a:t>
            </a:r>
            <a:r>
              <a:rPr lang="el-GR" dirty="0"/>
              <a:t>. Οι πλέον σημαντικές είναι η ελεύθερη φασματική περιοχή (</a:t>
            </a:r>
            <a:r>
              <a:rPr lang="en-US" dirty="0"/>
              <a:t>FSR</a:t>
            </a:r>
            <a:r>
              <a:rPr lang="el-GR" dirty="0"/>
              <a:t>), το ελάχιστο φασματικό εύρος, η λεπτότητα (</a:t>
            </a:r>
            <a:r>
              <a:rPr lang="en-US" dirty="0"/>
              <a:t>finesse</a:t>
            </a:r>
            <a:r>
              <a:rPr lang="el-GR" dirty="0"/>
              <a:t>) και η φασματική διακριτική ικανότητα.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2872510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Ελεύθερη </a:t>
            </a:r>
            <a:r>
              <a:rPr lang="el-GR" sz="4400" dirty="0"/>
              <a:t>φασματική περιοχή (FSR</a:t>
            </a:r>
            <a:r>
              <a:rPr lang="el-GR" sz="4400" dirty="0" smtClean="0"/>
              <a:t>)</a:t>
            </a:r>
            <a:br>
              <a:rPr lang="el-GR" sz="4400" dirty="0" smtClean="0"/>
            </a:br>
            <a:r>
              <a:rPr lang="el-GR" sz="3600" b="0" dirty="0" smtClean="0"/>
              <a:t>(1 από 7) </a:t>
            </a:r>
            <a:endParaRPr lang="el-GR" sz="3600" b="0" dirty="0"/>
          </a:p>
        </p:txBody>
      </p:sp>
      <p:sp>
        <p:nvSpPr>
          <p:cNvPr id="3" name="Θέση περιεχομένου 2"/>
          <p:cNvSpPr>
            <a:spLocks noGrp="1"/>
          </p:cNvSpPr>
          <p:nvPr>
            <p:ph idx="1"/>
          </p:nvPr>
        </p:nvSpPr>
        <p:spPr/>
        <p:txBody>
          <a:bodyPr>
            <a:normAutofit/>
          </a:bodyPr>
          <a:lstStyle/>
          <a:p>
            <a:r>
              <a:rPr lang="el-GR" dirty="0"/>
              <a:t>Η διαδικασία των ανακλάσεων των οπτικών κυμάτων ανάμεσα στα δυο παράλληλα πλακίδια (οπτική κοιλότητα) οδηγεί σε φαινόμενα ενισχυτικής και αποσβεστικής συμβολής αυτών των κυμάτων στον ενδιάμεσο χώρο  μεταξύ των πλακιδίων (θεωρούμε ότι ο ενδιάμεσος χώρος καλύπτεται από αέρα). Κύματα που έχουν ανακλαστεί στο πρώτο πλακίδιο οδεύουν προς τα δεξιά και συμβάλλουν με τα κύματα που έχουν ανακλαστεί στο δεύτερο πλακίδιο και οδεύουν προς τ΄ αριστερά. Αυτό έχει ως αποτέλεσμα τη δημιουργία μιας σειράς στάσιμων ηλεκτρομαγνητικών κυμάτων με δεσμούς επάνω στα πλακίδια.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3441396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780928"/>
            <a:ext cx="8229600" cy="908720"/>
          </a:xfrm>
          <a:ln w="25400">
            <a:solidFill>
              <a:schemeClr val="accent1"/>
            </a:solidFill>
          </a:ln>
        </p:spPr>
        <p:txBody>
          <a:bodyPr/>
          <a:lstStyle/>
          <a:p>
            <a:r>
              <a:rPr lang="el-GR" dirty="0" smtClean="0"/>
              <a:t>Θεωρία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162051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Ελεύθερη φασματική περιοχή (FSR)</a:t>
            </a:r>
            <a:br>
              <a:rPr lang="el-GR" sz="4400" dirty="0"/>
            </a:br>
            <a:r>
              <a:rPr lang="el-GR" sz="3600" b="0" dirty="0" smtClean="0"/>
              <a:t>(2 </a:t>
            </a:r>
            <a:r>
              <a:rPr lang="el-GR" sz="3600" b="0" dirty="0"/>
              <a:t>από </a:t>
            </a:r>
            <a:r>
              <a:rPr lang="el-GR" sz="3600" b="0" dirty="0" smtClean="0"/>
              <a:t>7)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Τα κύματα αυτά καλούνται και </a:t>
                </a:r>
                <a:r>
                  <a:rPr lang="el-GR" b="1" dirty="0"/>
                  <a:t>τρόποι ταλάντωσης</a:t>
                </a:r>
                <a:r>
                  <a:rPr lang="el-GR" dirty="0"/>
                  <a:t>. Είναι κατανοητό ότι τα στάσιμα κύματα που παρατηρούνται, είναι αποτέλεσμα ενισχυτικής συμβολής και επομένως για να συντηρηθεί εντός της οπτικής κοιλότητας ένα τέτοιο κύμα θα πρέπει να ισχύει η σχέση (3). Θεωρώντας κάθετη πρόσπτωση (θ = 0</a:t>
                </a:r>
                <a:r>
                  <a:rPr lang="el-GR" baseline="30000" dirty="0"/>
                  <a:t>ο</a:t>
                </a:r>
                <a:r>
                  <a:rPr lang="el-GR" dirty="0"/>
                  <a:t>) η σχέση (3) γίνεται:</a:t>
                </a:r>
              </a:p>
              <a:p>
                <a:pPr marL="0" indent="0" algn="ctr">
                  <a:buNone/>
                </a:pPr>
                <a14:m>
                  <m:oMath xmlns:m="http://schemas.openxmlformats.org/officeDocument/2006/math">
                    <m:r>
                      <a:rPr lang="en-US" i="1">
                        <a:latin typeface="Cambria Math"/>
                      </a:rPr>
                      <m:t>𝑑</m:t>
                    </m:r>
                    <m:r>
                      <a:rPr lang="el-GR" i="1">
                        <a:latin typeface="Cambria Math"/>
                      </a:rPr>
                      <m:t>=</m:t>
                    </m:r>
                    <m:r>
                      <a:rPr lang="en-US" i="1">
                        <a:latin typeface="Cambria Math"/>
                      </a:rPr>
                      <m:t>𝑚</m:t>
                    </m:r>
                    <m:f>
                      <m:fPr>
                        <m:ctrlPr>
                          <a:rPr lang="el-GR" i="1">
                            <a:latin typeface="Cambria Math"/>
                          </a:rPr>
                        </m:ctrlPr>
                      </m:fPr>
                      <m:num>
                        <m:r>
                          <a:rPr lang="en-US" i="1">
                            <a:latin typeface="Cambria Math"/>
                          </a:rPr>
                          <m:t>𝜆</m:t>
                        </m:r>
                      </m:num>
                      <m:den>
                        <m:r>
                          <a:rPr lang="el-GR" i="1">
                            <a:latin typeface="Cambria Math"/>
                          </a:rPr>
                          <m:t>2</m:t>
                        </m:r>
                      </m:den>
                    </m:f>
                    <m:r>
                      <a:rPr lang="en-US" i="1">
                        <a:latin typeface="Cambria Math"/>
                      </a:rPr>
                      <m:t> </m:t>
                    </m:r>
                    <m:r>
                      <a:rPr lang="en-US" i="1">
                        <a:latin typeface="Cambria Math"/>
                      </a:rPr>
                      <m:t>𝑚</m:t>
                    </m:r>
                    <m:r>
                      <a:rPr lang="el-GR" i="1">
                        <a:latin typeface="Cambria Math"/>
                      </a:rPr>
                      <m:t>=1,2,3,…</m:t>
                    </m:r>
                  </m:oMath>
                </a14:m>
                <a:r>
                  <a:rPr lang="el-GR" i="1" dirty="0"/>
                  <a:t> </a:t>
                </a:r>
                <a:r>
                  <a:rPr lang="el-GR" i="1" dirty="0" smtClean="0"/>
                  <a:t>  </a:t>
                </a:r>
                <a:r>
                  <a:rPr lang="el-GR" dirty="0" smtClean="0"/>
                  <a:t>(7)</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r="-963"/>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3345612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Ελεύθερη φασματική περιοχή (FSR)</a:t>
            </a:r>
            <a:br>
              <a:rPr lang="el-GR" sz="4400" dirty="0"/>
            </a:br>
            <a:r>
              <a:rPr lang="el-GR" sz="3600" b="0" dirty="0" smtClean="0"/>
              <a:t>(3 </a:t>
            </a:r>
            <a:r>
              <a:rPr lang="el-GR" sz="3600" b="0" dirty="0"/>
              <a:t>από </a:t>
            </a:r>
            <a:r>
              <a:rPr lang="el-GR" sz="3600" b="0" dirty="0" smtClean="0"/>
              <a:t>7) </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pSp>
        <p:nvGrpSpPr>
          <p:cNvPr id="54" name="Ομάδα 53"/>
          <p:cNvGrpSpPr/>
          <p:nvPr/>
        </p:nvGrpSpPr>
        <p:grpSpPr>
          <a:xfrm>
            <a:off x="2699195" y="1779905"/>
            <a:ext cx="4109720" cy="2195195"/>
            <a:chOff x="2517140" y="2331403"/>
            <a:chExt cx="4109720" cy="2195195"/>
          </a:xfrm>
        </p:grpSpPr>
        <p:sp>
          <p:nvSpPr>
            <p:cNvPr id="5" name="AutoShape 88"/>
            <p:cNvSpPr>
              <a:spLocks noChangeArrowheads="1"/>
            </p:cNvSpPr>
            <p:nvPr/>
          </p:nvSpPr>
          <p:spPr bwMode="auto">
            <a:xfrm>
              <a:off x="4213225" y="2331403"/>
              <a:ext cx="2413635" cy="1903095"/>
            </a:xfrm>
            <a:prstGeom prst="roundRect">
              <a:avLst>
                <a:gd name="adj" fmla="val 16667"/>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6" name="Group 89"/>
            <p:cNvGrpSpPr>
              <a:grpSpLocks/>
            </p:cNvGrpSpPr>
            <p:nvPr/>
          </p:nvGrpSpPr>
          <p:grpSpPr bwMode="auto">
            <a:xfrm>
              <a:off x="4373880" y="2496503"/>
              <a:ext cx="2097405" cy="1572895"/>
              <a:chOff x="2223" y="11351"/>
              <a:chExt cx="3303" cy="2477"/>
            </a:xfrm>
          </p:grpSpPr>
          <p:sp>
            <p:nvSpPr>
              <p:cNvPr id="29" name="Rectangle 90"/>
              <p:cNvSpPr>
                <a:spLocks noChangeArrowheads="1"/>
              </p:cNvSpPr>
              <p:nvPr/>
            </p:nvSpPr>
            <p:spPr bwMode="auto">
              <a:xfrm>
                <a:off x="2223" y="11351"/>
                <a:ext cx="3295" cy="2477"/>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30" name="Group 91"/>
              <p:cNvGrpSpPr>
                <a:grpSpLocks/>
              </p:cNvGrpSpPr>
              <p:nvPr/>
            </p:nvGrpSpPr>
            <p:grpSpPr bwMode="auto">
              <a:xfrm>
                <a:off x="2438" y="11364"/>
                <a:ext cx="2881" cy="2451"/>
                <a:chOff x="3464" y="11741"/>
                <a:chExt cx="2881" cy="2451"/>
              </a:xfrm>
            </p:grpSpPr>
            <p:cxnSp>
              <p:nvCxnSpPr>
                <p:cNvPr id="41" name="Line 92"/>
                <p:cNvCxnSpPr/>
                <p:nvPr/>
              </p:nvCxnSpPr>
              <p:spPr bwMode="auto">
                <a:xfrm>
                  <a:off x="346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93"/>
                <p:cNvCxnSpPr/>
                <p:nvPr/>
              </p:nvCxnSpPr>
              <p:spPr bwMode="auto">
                <a:xfrm>
                  <a:off x="370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94"/>
                <p:cNvCxnSpPr/>
                <p:nvPr/>
              </p:nvCxnSpPr>
              <p:spPr bwMode="auto">
                <a:xfrm>
                  <a:off x="394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 name="Line 95"/>
                <p:cNvCxnSpPr/>
                <p:nvPr/>
              </p:nvCxnSpPr>
              <p:spPr bwMode="auto">
                <a:xfrm>
                  <a:off x="418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96"/>
                <p:cNvCxnSpPr/>
                <p:nvPr/>
              </p:nvCxnSpPr>
              <p:spPr bwMode="auto">
                <a:xfrm>
                  <a:off x="442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Line 97"/>
                <p:cNvCxnSpPr/>
                <p:nvPr/>
              </p:nvCxnSpPr>
              <p:spPr bwMode="auto">
                <a:xfrm>
                  <a:off x="466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7" name="Line 98"/>
                <p:cNvCxnSpPr/>
                <p:nvPr/>
              </p:nvCxnSpPr>
              <p:spPr bwMode="auto">
                <a:xfrm>
                  <a:off x="490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Line 99"/>
                <p:cNvCxnSpPr/>
                <p:nvPr/>
              </p:nvCxnSpPr>
              <p:spPr bwMode="auto">
                <a:xfrm>
                  <a:off x="514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Line 100"/>
                <p:cNvCxnSpPr/>
                <p:nvPr/>
              </p:nvCxnSpPr>
              <p:spPr bwMode="auto">
                <a:xfrm>
                  <a:off x="538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Line 101"/>
                <p:cNvCxnSpPr/>
                <p:nvPr/>
              </p:nvCxnSpPr>
              <p:spPr bwMode="auto">
                <a:xfrm>
                  <a:off x="562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1" name="Line 102"/>
                <p:cNvCxnSpPr/>
                <p:nvPr/>
              </p:nvCxnSpPr>
              <p:spPr bwMode="auto">
                <a:xfrm>
                  <a:off x="586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Line 103"/>
                <p:cNvCxnSpPr/>
                <p:nvPr/>
              </p:nvCxnSpPr>
              <p:spPr bwMode="auto">
                <a:xfrm>
                  <a:off x="610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3" name="Line 104"/>
                <p:cNvCxnSpPr/>
                <p:nvPr/>
              </p:nvCxnSpPr>
              <p:spPr bwMode="auto">
                <a:xfrm>
                  <a:off x="6344" y="11741"/>
                  <a:ext cx="1" cy="2451"/>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31" name="Line 105"/>
              <p:cNvCxnSpPr/>
              <p:nvPr/>
            </p:nvCxnSpPr>
            <p:spPr bwMode="auto">
              <a:xfrm rot="5400000">
                <a:off x="3878" y="987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Line 106"/>
              <p:cNvCxnSpPr/>
              <p:nvPr/>
            </p:nvCxnSpPr>
            <p:spPr bwMode="auto">
              <a:xfrm rot="5400000">
                <a:off x="3878" y="1011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Line 107"/>
              <p:cNvCxnSpPr/>
              <p:nvPr/>
            </p:nvCxnSpPr>
            <p:spPr bwMode="auto">
              <a:xfrm rot="5400000">
                <a:off x="3878" y="1035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Line 108"/>
              <p:cNvCxnSpPr/>
              <p:nvPr/>
            </p:nvCxnSpPr>
            <p:spPr bwMode="auto">
              <a:xfrm rot="5400000">
                <a:off x="3878" y="1059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Line 109"/>
              <p:cNvCxnSpPr/>
              <p:nvPr/>
            </p:nvCxnSpPr>
            <p:spPr bwMode="auto">
              <a:xfrm rot="5400000">
                <a:off x="3878" y="1083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110"/>
              <p:cNvCxnSpPr/>
              <p:nvPr/>
            </p:nvCxnSpPr>
            <p:spPr bwMode="auto">
              <a:xfrm rot="5400000">
                <a:off x="3878" y="1107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111"/>
              <p:cNvCxnSpPr/>
              <p:nvPr/>
            </p:nvCxnSpPr>
            <p:spPr bwMode="auto">
              <a:xfrm rot="5400000">
                <a:off x="3878" y="1131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Line 112"/>
              <p:cNvCxnSpPr/>
              <p:nvPr/>
            </p:nvCxnSpPr>
            <p:spPr bwMode="auto">
              <a:xfrm rot="5400000">
                <a:off x="3878" y="1155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Line 113"/>
              <p:cNvCxnSpPr/>
              <p:nvPr/>
            </p:nvCxnSpPr>
            <p:spPr bwMode="auto">
              <a:xfrm rot="5400000">
                <a:off x="3878" y="1179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Line 114"/>
              <p:cNvCxnSpPr/>
              <p:nvPr/>
            </p:nvCxnSpPr>
            <p:spPr bwMode="auto">
              <a:xfrm rot="5400000">
                <a:off x="3878" y="12033"/>
                <a:ext cx="1" cy="3294"/>
              </a:xfrm>
              <a:prstGeom prst="line">
                <a:avLst/>
              </a:prstGeom>
              <a:noFill/>
              <a:ln w="63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 name="Freeform 115"/>
            <p:cNvSpPr>
              <a:spLocks/>
            </p:cNvSpPr>
            <p:nvPr/>
          </p:nvSpPr>
          <p:spPr bwMode="auto">
            <a:xfrm>
              <a:off x="4443730" y="2753043"/>
              <a:ext cx="1957070" cy="1100455"/>
            </a:xfrm>
            <a:custGeom>
              <a:avLst/>
              <a:gdLst>
                <a:gd name="T0" fmla="*/ 0 w 3082"/>
                <a:gd name="T1" fmla="*/ 1694 h 1733"/>
                <a:gd name="T2" fmla="*/ 465 w 3082"/>
                <a:gd name="T3" fmla="*/ 1442 h 1733"/>
                <a:gd name="T4" fmla="*/ 585 w 3082"/>
                <a:gd name="T5" fmla="*/ 2 h 1733"/>
                <a:gd name="T6" fmla="*/ 693 w 3082"/>
                <a:gd name="T7" fmla="*/ 1430 h 1733"/>
                <a:gd name="T8" fmla="*/ 1061 w 3082"/>
                <a:gd name="T9" fmla="*/ 1685 h 1733"/>
                <a:gd name="T10" fmla="*/ 1443 w 3082"/>
                <a:gd name="T11" fmla="*/ 1445 h 1733"/>
                <a:gd name="T12" fmla="*/ 1548 w 3082"/>
                <a:gd name="T13" fmla="*/ 5 h 1733"/>
                <a:gd name="T14" fmla="*/ 1668 w 3082"/>
                <a:gd name="T15" fmla="*/ 1438 h 1733"/>
                <a:gd name="T16" fmla="*/ 2017 w 3082"/>
                <a:gd name="T17" fmla="*/ 1686 h 1733"/>
                <a:gd name="T18" fmla="*/ 2385 w 3082"/>
                <a:gd name="T19" fmla="*/ 1454 h 1733"/>
                <a:gd name="T20" fmla="*/ 2505 w 3082"/>
                <a:gd name="T21" fmla="*/ 14 h 1733"/>
                <a:gd name="T22" fmla="*/ 2617 w 3082"/>
                <a:gd name="T23" fmla="*/ 1446 h 1733"/>
                <a:gd name="T24" fmla="*/ 3082 w 3082"/>
                <a:gd name="T25" fmla="*/ 1679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2" h="1733">
                  <a:moveTo>
                    <a:pt x="0" y="1694"/>
                  </a:moveTo>
                  <a:cubicBezTo>
                    <a:pt x="78" y="1653"/>
                    <a:pt x="368" y="1724"/>
                    <a:pt x="465" y="1442"/>
                  </a:cubicBezTo>
                  <a:cubicBezTo>
                    <a:pt x="562" y="1160"/>
                    <a:pt x="547" y="4"/>
                    <a:pt x="585" y="2"/>
                  </a:cubicBezTo>
                  <a:cubicBezTo>
                    <a:pt x="623" y="0"/>
                    <a:pt x="614" y="1150"/>
                    <a:pt x="693" y="1430"/>
                  </a:cubicBezTo>
                  <a:cubicBezTo>
                    <a:pt x="772" y="1710"/>
                    <a:pt x="936" y="1682"/>
                    <a:pt x="1061" y="1685"/>
                  </a:cubicBezTo>
                  <a:cubicBezTo>
                    <a:pt x="1186" y="1688"/>
                    <a:pt x="1362" y="1725"/>
                    <a:pt x="1443" y="1445"/>
                  </a:cubicBezTo>
                  <a:cubicBezTo>
                    <a:pt x="1524" y="1165"/>
                    <a:pt x="1511" y="6"/>
                    <a:pt x="1548" y="5"/>
                  </a:cubicBezTo>
                  <a:cubicBezTo>
                    <a:pt x="1585" y="4"/>
                    <a:pt x="1590" y="1158"/>
                    <a:pt x="1668" y="1438"/>
                  </a:cubicBezTo>
                  <a:cubicBezTo>
                    <a:pt x="1746" y="1718"/>
                    <a:pt x="1898" y="1683"/>
                    <a:pt x="2017" y="1686"/>
                  </a:cubicBezTo>
                  <a:cubicBezTo>
                    <a:pt x="2136" y="1689"/>
                    <a:pt x="2304" y="1733"/>
                    <a:pt x="2385" y="1454"/>
                  </a:cubicBezTo>
                  <a:cubicBezTo>
                    <a:pt x="2466" y="1175"/>
                    <a:pt x="2466" y="15"/>
                    <a:pt x="2505" y="14"/>
                  </a:cubicBezTo>
                  <a:cubicBezTo>
                    <a:pt x="2544" y="13"/>
                    <a:pt x="2521" y="1168"/>
                    <a:pt x="2617" y="1446"/>
                  </a:cubicBezTo>
                  <a:cubicBezTo>
                    <a:pt x="2713" y="1724"/>
                    <a:pt x="2985" y="1631"/>
                    <a:pt x="3082" y="1679"/>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8" name="Line 116"/>
            <p:cNvCxnSpPr/>
            <p:nvPr/>
          </p:nvCxnSpPr>
          <p:spPr bwMode="auto">
            <a:xfrm flipH="1">
              <a:off x="4812665" y="2723198"/>
              <a:ext cx="606425" cy="63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Text Box 117"/>
            <p:cNvSpPr txBox="1">
              <a:spLocks noChangeArrowheads="1"/>
            </p:cNvSpPr>
            <p:nvPr/>
          </p:nvSpPr>
          <p:spPr bwMode="auto">
            <a:xfrm>
              <a:off x="4835525" y="2533333"/>
              <a:ext cx="575945" cy="18097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Δf</a:t>
              </a:r>
              <a:r>
                <a:rPr lang="en-US" sz="1200" baseline="-25000" dirty="0">
                  <a:effectLst/>
                  <a:latin typeface="Arial"/>
                  <a:ea typeface="Times New Roman"/>
                  <a:cs typeface="Times New Roman"/>
                </a:rPr>
                <a:t>FSR</a:t>
              </a:r>
              <a:endParaRPr lang="el-GR" sz="1100" dirty="0">
                <a:effectLst/>
                <a:latin typeface="Arial"/>
                <a:ea typeface="Times New Roman"/>
                <a:cs typeface="Times New Roman"/>
              </a:endParaRPr>
            </a:p>
          </p:txBody>
        </p:sp>
        <p:cxnSp>
          <p:nvCxnSpPr>
            <p:cNvPr id="10" name="Line 118"/>
            <p:cNvCxnSpPr/>
            <p:nvPr/>
          </p:nvCxnSpPr>
          <p:spPr bwMode="auto">
            <a:xfrm flipH="1">
              <a:off x="4841875" y="3288348"/>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119"/>
            <p:cNvCxnSpPr/>
            <p:nvPr/>
          </p:nvCxnSpPr>
          <p:spPr bwMode="auto">
            <a:xfrm rot="10800000" flipH="1">
              <a:off x="4524375" y="3288348"/>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 Box 120"/>
            <p:cNvSpPr txBox="1">
              <a:spLocks noChangeArrowheads="1"/>
            </p:cNvSpPr>
            <p:nvPr/>
          </p:nvSpPr>
          <p:spPr bwMode="auto">
            <a:xfrm>
              <a:off x="4864100" y="3065463"/>
              <a:ext cx="510540" cy="19748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Δf</a:t>
              </a:r>
              <a:r>
                <a:rPr lang="en-US" sz="1200" baseline="-25000" dirty="0">
                  <a:effectLst/>
                  <a:latin typeface="Arial"/>
                  <a:ea typeface="Times New Roman"/>
                  <a:cs typeface="Times New Roman"/>
                </a:rPr>
                <a:t>FWHM</a:t>
              </a:r>
              <a:endParaRPr lang="el-GR" sz="1100" dirty="0">
                <a:effectLst/>
                <a:latin typeface="Arial"/>
                <a:ea typeface="Times New Roman"/>
                <a:cs typeface="Times New Roman"/>
              </a:endParaRPr>
            </a:p>
          </p:txBody>
        </p:sp>
        <p:sp>
          <p:nvSpPr>
            <p:cNvPr id="13" name="Text Box 121"/>
            <p:cNvSpPr txBox="1">
              <a:spLocks noChangeArrowheads="1"/>
            </p:cNvSpPr>
            <p:nvPr/>
          </p:nvSpPr>
          <p:spPr bwMode="auto">
            <a:xfrm>
              <a:off x="5280660" y="3836353"/>
              <a:ext cx="287655" cy="15621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r>
                <a:rPr lang="en-US" sz="1200" baseline="-25000" dirty="0">
                  <a:effectLst/>
                  <a:latin typeface="Arial"/>
                  <a:ea typeface="Times New Roman"/>
                  <a:cs typeface="Times New Roman"/>
                </a:rPr>
                <a:t>m</a:t>
              </a:r>
              <a:endParaRPr lang="el-GR" sz="1100" dirty="0">
                <a:effectLst/>
                <a:latin typeface="Arial"/>
                <a:ea typeface="Times New Roman"/>
                <a:cs typeface="Times New Roman"/>
              </a:endParaRPr>
            </a:p>
          </p:txBody>
        </p:sp>
        <p:sp>
          <p:nvSpPr>
            <p:cNvPr id="14" name="Text Box 122"/>
            <p:cNvSpPr txBox="1">
              <a:spLocks noChangeArrowheads="1"/>
            </p:cNvSpPr>
            <p:nvPr/>
          </p:nvSpPr>
          <p:spPr bwMode="auto">
            <a:xfrm>
              <a:off x="4666615" y="3836353"/>
              <a:ext cx="287655" cy="15621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r>
                <a:rPr lang="en-US" sz="1200" baseline="-25000" dirty="0">
                  <a:effectLst/>
                  <a:latin typeface="Arial"/>
                  <a:ea typeface="Times New Roman"/>
                  <a:cs typeface="Times New Roman"/>
                </a:rPr>
                <a:t>m-1</a:t>
              </a:r>
              <a:endParaRPr lang="el-GR" sz="1100" dirty="0">
                <a:effectLst/>
                <a:latin typeface="Arial"/>
                <a:ea typeface="Times New Roman"/>
                <a:cs typeface="Times New Roman"/>
              </a:endParaRPr>
            </a:p>
          </p:txBody>
        </p:sp>
        <p:sp>
          <p:nvSpPr>
            <p:cNvPr id="15" name="Text Box 123"/>
            <p:cNvSpPr txBox="1">
              <a:spLocks noChangeArrowheads="1"/>
            </p:cNvSpPr>
            <p:nvPr/>
          </p:nvSpPr>
          <p:spPr bwMode="auto">
            <a:xfrm>
              <a:off x="5915025" y="3836353"/>
              <a:ext cx="287655" cy="15621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a:t>
              </a:r>
              <a:r>
                <a:rPr lang="en-US" sz="1200" baseline="-25000" dirty="0">
                  <a:effectLst/>
                  <a:latin typeface="Arial"/>
                  <a:ea typeface="Times New Roman"/>
                  <a:cs typeface="Times New Roman"/>
                </a:rPr>
                <a:t>m+1</a:t>
              </a:r>
              <a:endParaRPr lang="el-GR" sz="1100" dirty="0">
                <a:effectLst/>
                <a:latin typeface="Arial"/>
                <a:ea typeface="Times New Roman"/>
                <a:cs typeface="Times New Roman"/>
              </a:endParaRPr>
            </a:p>
          </p:txBody>
        </p:sp>
        <p:grpSp>
          <p:nvGrpSpPr>
            <p:cNvPr id="16" name="Group 124"/>
            <p:cNvGrpSpPr>
              <a:grpSpLocks/>
            </p:cNvGrpSpPr>
            <p:nvPr/>
          </p:nvGrpSpPr>
          <p:grpSpPr bwMode="auto">
            <a:xfrm>
              <a:off x="2517140" y="2687003"/>
              <a:ext cx="971550" cy="1235710"/>
              <a:chOff x="2672" y="11172"/>
              <a:chExt cx="1530" cy="2244"/>
            </a:xfrm>
          </p:grpSpPr>
          <p:sp>
            <p:nvSpPr>
              <p:cNvPr id="27" name="Rectangle 125" descr="Πλατειά διαγώνιος προς τα κάτω"/>
              <p:cNvSpPr>
                <a:spLocks noChangeArrowheads="1"/>
              </p:cNvSpPr>
              <p:nvPr/>
            </p:nvSpPr>
            <p:spPr bwMode="auto">
              <a:xfrm>
                <a:off x="2672" y="11172"/>
                <a:ext cx="71" cy="2244"/>
              </a:xfrm>
              <a:prstGeom prst="rect">
                <a:avLst/>
              </a:prstGeom>
              <a:pattFill prst="wdDnDiag">
                <a:fgClr>
                  <a:srgbClr val="000000"/>
                </a:fgClr>
                <a:bgClr>
                  <a:srgbClr val="FFFFFF"/>
                </a:bgClr>
              </a:patt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8" name="Rectangle 126" descr="Πλατειά διαγώνιος προς τα κάτω"/>
              <p:cNvSpPr>
                <a:spLocks noChangeArrowheads="1"/>
              </p:cNvSpPr>
              <p:nvPr/>
            </p:nvSpPr>
            <p:spPr bwMode="auto">
              <a:xfrm>
                <a:off x="4131" y="11172"/>
                <a:ext cx="71" cy="2244"/>
              </a:xfrm>
              <a:prstGeom prst="rect">
                <a:avLst/>
              </a:prstGeom>
              <a:pattFill prst="wdDnDiag">
                <a:fgClr>
                  <a:srgbClr val="000000"/>
                </a:fgClr>
                <a:bgClr>
                  <a:srgbClr val="FFFFFF"/>
                </a:bgClr>
              </a:patt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17" name="Freeform 127"/>
            <p:cNvSpPr>
              <a:spLocks/>
            </p:cNvSpPr>
            <p:nvPr/>
          </p:nvSpPr>
          <p:spPr bwMode="auto">
            <a:xfrm>
              <a:off x="2561590" y="2661603"/>
              <a:ext cx="878205" cy="102870"/>
            </a:xfrm>
            <a:custGeom>
              <a:avLst/>
              <a:gdLst>
                <a:gd name="T0" fmla="*/ 0 w 1383"/>
                <a:gd name="T1" fmla="*/ 162 h 162"/>
                <a:gd name="T2" fmla="*/ 683 w 1383"/>
                <a:gd name="T3" fmla="*/ 0 h 162"/>
                <a:gd name="T4" fmla="*/ 1383 w 1383"/>
                <a:gd name="T5" fmla="*/ 159 h 162"/>
              </a:gdLst>
              <a:ahLst/>
              <a:cxnLst>
                <a:cxn ang="0">
                  <a:pos x="T0" y="T1"/>
                </a:cxn>
                <a:cxn ang="0">
                  <a:pos x="T2" y="T3"/>
                </a:cxn>
                <a:cxn ang="0">
                  <a:pos x="T4" y="T5"/>
                </a:cxn>
              </a:cxnLst>
              <a:rect l="0" t="0" r="r" b="b"/>
              <a:pathLst>
                <a:path w="1383" h="162">
                  <a:moveTo>
                    <a:pt x="0" y="162"/>
                  </a:moveTo>
                  <a:cubicBezTo>
                    <a:pt x="114" y="136"/>
                    <a:pt x="453" y="0"/>
                    <a:pt x="683" y="0"/>
                  </a:cubicBezTo>
                  <a:cubicBezTo>
                    <a:pt x="913" y="0"/>
                    <a:pt x="1237" y="126"/>
                    <a:pt x="1383" y="159"/>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8" name="Freeform 128"/>
            <p:cNvSpPr>
              <a:spLocks/>
            </p:cNvSpPr>
            <p:nvPr/>
          </p:nvSpPr>
          <p:spPr bwMode="auto">
            <a:xfrm>
              <a:off x="2561590" y="3036253"/>
              <a:ext cx="876300" cy="240665"/>
            </a:xfrm>
            <a:custGeom>
              <a:avLst/>
              <a:gdLst>
                <a:gd name="T0" fmla="*/ 0 w 1380"/>
                <a:gd name="T1" fmla="*/ 190 h 379"/>
                <a:gd name="T2" fmla="*/ 320 w 1380"/>
                <a:gd name="T3" fmla="*/ 27 h 379"/>
                <a:gd name="T4" fmla="*/ 1033 w 1380"/>
                <a:gd name="T5" fmla="*/ 351 h 379"/>
                <a:gd name="T6" fmla="*/ 1380 w 1380"/>
                <a:gd name="T7" fmla="*/ 193 h 379"/>
              </a:gdLst>
              <a:ahLst/>
              <a:cxnLst>
                <a:cxn ang="0">
                  <a:pos x="T0" y="T1"/>
                </a:cxn>
                <a:cxn ang="0">
                  <a:pos x="T2" y="T3"/>
                </a:cxn>
                <a:cxn ang="0">
                  <a:pos x="T4" y="T5"/>
                </a:cxn>
                <a:cxn ang="0">
                  <a:pos x="T6" y="T7"/>
                </a:cxn>
              </a:cxnLst>
              <a:rect l="0" t="0" r="r" b="b"/>
              <a:pathLst>
                <a:path w="1380" h="379">
                  <a:moveTo>
                    <a:pt x="0" y="190"/>
                  </a:moveTo>
                  <a:cubicBezTo>
                    <a:pt x="53" y="163"/>
                    <a:pt x="148" y="0"/>
                    <a:pt x="320" y="27"/>
                  </a:cubicBezTo>
                  <a:cubicBezTo>
                    <a:pt x="492" y="54"/>
                    <a:pt x="856" y="323"/>
                    <a:pt x="1033" y="351"/>
                  </a:cubicBezTo>
                  <a:cubicBezTo>
                    <a:pt x="1210" y="379"/>
                    <a:pt x="1308" y="226"/>
                    <a:pt x="1380" y="193"/>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 name="Freeform 129"/>
            <p:cNvSpPr>
              <a:spLocks/>
            </p:cNvSpPr>
            <p:nvPr/>
          </p:nvSpPr>
          <p:spPr bwMode="auto">
            <a:xfrm>
              <a:off x="2566670" y="3548698"/>
              <a:ext cx="873125" cy="254000"/>
            </a:xfrm>
            <a:custGeom>
              <a:avLst/>
              <a:gdLst>
                <a:gd name="T0" fmla="*/ 0 w 1375"/>
                <a:gd name="T1" fmla="*/ 200 h 400"/>
                <a:gd name="T2" fmla="*/ 93 w 1375"/>
                <a:gd name="T3" fmla="*/ 28 h 400"/>
                <a:gd name="T4" fmla="*/ 258 w 1375"/>
                <a:gd name="T5" fmla="*/ 365 h 400"/>
                <a:gd name="T6" fmla="*/ 436 w 1375"/>
                <a:gd name="T7" fmla="*/ 23 h 400"/>
                <a:gd name="T8" fmla="*/ 610 w 1375"/>
                <a:gd name="T9" fmla="*/ 373 h 400"/>
                <a:gd name="T10" fmla="*/ 775 w 1375"/>
                <a:gd name="T11" fmla="*/ 29 h 400"/>
                <a:gd name="T12" fmla="*/ 949 w 1375"/>
                <a:gd name="T13" fmla="*/ 380 h 400"/>
                <a:gd name="T14" fmla="*/ 1113 w 1375"/>
                <a:gd name="T15" fmla="*/ 28 h 400"/>
                <a:gd name="T16" fmla="*/ 1291 w 1375"/>
                <a:gd name="T17" fmla="*/ 371 h 400"/>
                <a:gd name="T18" fmla="*/ 1375 w 1375"/>
                <a:gd name="T19"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5" h="400">
                  <a:moveTo>
                    <a:pt x="0" y="200"/>
                  </a:moveTo>
                  <a:cubicBezTo>
                    <a:pt x="15" y="171"/>
                    <a:pt x="50" y="0"/>
                    <a:pt x="93" y="28"/>
                  </a:cubicBezTo>
                  <a:cubicBezTo>
                    <a:pt x="136" y="56"/>
                    <a:pt x="201" y="366"/>
                    <a:pt x="258" y="365"/>
                  </a:cubicBezTo>
                  <a:cubicBezTo>
                    <a:pt x="315" y="364"/>
                    <a:pt x="377" y="22"/>
                    <a:pt x="436" y="23"/>
                  </a:cubicBezTo>
                  <a:cubicBezTo>
                    <a:pt x="495" y="24"/>
                    <a:pt x="554" y="372"/>
                    <a:pt x="610" y="373"/>
                  </a:cubicBezTo>
                  <a:cubicBezTo>
                    <a:pt x="666" y="374"/>
                    <a:pt x="719" y="28"/>
                    <a:pt x="775" y="29"/>
                  </a:cubicBezTo>
                  <a:cubicBezTo>
                    <a:pt x="831" y="30"/>
                    <a:pt x="893" y="380"/>
                    <a:pt x="949" y="380"/>
                  </a:cubicBezTo>
                  <a:cubicBezTo>
                    <a:pt x="1005" y="380"/>
                    <a:pt x="1056" y="30"/>
                    <a:pt x="1113" y="28"/>
                  </a:cubicBezTo>
                  <a:cubicBezTo>
                    <a:pt x="1170" y="26"/>
                    <a:pt x="1247" y="342"/>
                    <a:pt x="1291" y="371"/>
                  </a:cubicBezTo>
                  <a:cubicBezTo>
                    <a:pt x="1335" y="400"/>
                    <a:pt x="1358" y="236"/>
                    <a:pt x="1375" y="200"/>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0" name="Text Box 130"/>
            <p:cNvSpPr txBox="1">
              <a:spLocks noChangeArrowheads="1"/>
            </p:cNvSpPr>
            <p:nvPr/>
          </p:nvSpPr>
          <p:spPr bwMode="auto">
            <a:xfrm>
              <a:off x="2776220" y="2480628"/>
              <a:ext cx="460375"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 = 1</a:t>
              </a:r>
              <a:endParaRPr lang="el-GR" sz="1100" dirty="0">
                <a:effectLst/>
                <a:latin typeface="Arial"/>
                <a:ea typeface="Times New Roman"/>
                <a:cs typeface="Times New Roman"/>
              </a:endParaRPr>
            </a:p>
          </p:txBody>
        </p:sp>
        <p:sp>
          <p:nvSpPr>
            <p:cNvPr id="21" name="Text Box 131"/>
            <p:cNvSpPr txBox="1">
              <a:spLocks noChangeArrowheads="1"/>
            </p:cNvSpPr>
            <p:nvPr/>
          </p:nvSpPr>
          <p:spPr bwMode="auto">
            <a:xfrm>
              <a:off x="2776220" y="2862898"/>
              <a:ext cx="460375"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 = 2</a:t>
              </a:r>
              <a:endParaRPr lang="el-GR" sz="1100" dirty="0">
                <a:effectLst/>
                <a:latin typeface="Arial"/>
                <a:ea typeface="Times New Roman"/>
                <a:cs typeface="Times New Roman"/>
              </a:endParaRPr>
            </a:p>
          </p:txBody>
        </p:sp>
        <p:sp>
          <p:nvSpPr>
            <p:cNvPr id="22" name="Text Box 132"/>
            <p:cNvSpPr txBox="1">
              <a:spLocks noChangeArrowheads="1"/>
            </p:cNvSpPr>
            <p:nvPr/>
          </p:nvSpPr>
          <p:spPr bwMode="auto">
            <a:xfrm>
              <a:off x="2776220" y="3386773"/>
              <a:ext cx="460375"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 = 8</a:t>
              </a:r>
              <a:endParaRPr lang="el-GR" sz="1100" dirty="0">
                <a:effectLst/>
                <a:latin typeface="Arial"/>
                <a:ea typeface="Times New Roman"/>
                <a:cs typeface="Times New Roman"/>
              </a:endParaRPr>
            </a:p>
          </p:txBody>
        </p:sp>
        <p:cxnSp>
          <p:nvCxnSpPr>
            <p:cNvPr id="23" name="Line 133"/>
            <p:cNvCxnSpPr/>
            <p:nvPr/>
          </p:nvCxnSpPr>
          <p:spPr bwMode="auto">
            <a:xfrm>
              <a:off x="2574925" y="3889693"/>
              <a:ext cx="856615"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Text Box 134"/>
            <p:cNvSpPr txBox="1">
              <a:spLocks noChangeArrowheads="1"/>
            </p:cNvSpPr>
            <p:nvPr/>
          </p:nvSpPr>
          <p:spPr bwMode="auto">
            <a:xfrm>
              <a:off x="2879725" y="3819843"/>
              <a:ext cx="279400" cy="15621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sp>
          <p:nvSpPr>
            <p:cNvPr id="25" name="Text Box 135"/>
            <p:cNvSpPr txBox="1">
              <a:spLocks noChangeArrowheads="1"/>
            </p:cNvSpPr>
            <p:nvPr/>
          </p:nvSpPr>
          <p:spPr bwMode="auto">
            <a:xfrm>
              <a:off x="2862580" y="4118928"/>
              <a:ext cx="336550" cy="197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26" name="Text Box 136"/>
            <p:cNvSpPr txBox="1">
              <a:spLocks noChangeArrowheads="1"/>
            </p:cNvSpPr>
            <p:nvPr/>
          </p:nvSpPr>
          <p:spPr bwMode="auto">
            <a:xfrm>
              <a:off x="5197475" y="4329113"/>
              <a:ext cx="336550" cy="197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(β)</a:t>
              </a:r>
              <a:endParaRPr lang="el-GR" sz="1100" dirty="0">
                <a:effectLst/>
                <a:latin typeface="Arial"/>
                <a:ea typeface="Times New Roman"/>
                <a:cs typeface="Times New Roman"/>
              </a:endParaRPr>
            </a:p>
          </p:txBody>
        </p:sp>
      </p:grpSp>
      <p:sp>
        <p:nvSpPr>
          <p:cNvPr id="55" name="Ορθογώνιο 54"/>
          <p:cNvSpPr/>
          <p:nvPr/>
        </p:nvSpPr>
        <p:spPr>
          <a:xfrm>
            <a:off x="1250046" y="3994803"/>
            <a:ext cx="6912768" cy="1015663"/>
          </a:xfrm>
          <a:prstGeom prst="rect">
            <a:avLst/>
          </a:prstGeom>
        </p:spPr>
        <p:txBody>
          <a:bodyPr wrap="square">
            <a:spAutoFit/>
          </a:bodyPr>
          <a:lstStyle/>
          <a:p>
            <a:r>
              <a:rPr lang="el-GR" sz="2000" b="1" dirty="0">
                <a:latin typeface="+mn-lt"/>
              </a:rPr>
              <a:t>Σχήμα 4 (α) </a:t>
            </a:r>
            <a:r>
              <a:rPr lang="el-GR" sz="2000" dirty="0">
                <a:latin typeface="+mn-lt"/>
              </a:rPr>
              <a:t>Στην κοιλότητα συντηρούνται τρόποι ταλάντωσης συγκεκριμένων μηκών κύματος.  </a:t>
            </a:r>
            <a:r>
              <a:rPr lang="el-GR" sz="2000" b="1" dirty="0">
                <a:latin typeface="+mn-lt"/>
              </a:rPr>
              <a:t>(β)</a:t>
            </a:r>
            <a:r>
              <a:rPr lang="el-GR" sz="2000" dirty="0">
                <a:latin typeface="+mn-lt"/>
              </a:rPr>
              <a:t> Φασματική απόκριση του συμβολόμετρου. F-P.</a:t>
            </a:r>
          </a:p>
        </p:txBody>
      </p:sp>
    </p:spTree>
    <p:extLst>
      <p:ext uri="{BB962C8B-B14F-4D97-AF65-F5344CB8AC3E}">
        <p14:creationId xmlns:p14="http://schemas.microsoft.com/office/powerpoint/2010/main" val="3340034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Ελεύθερη φασματική περιοχή (FSR)</a:t>
            </a:r>
            <a:br>
              <a:rPr lang="el-GR" sz="4400" dirty="0"/>
            </a:br>
            <a:r>
              <a:rPr lang="el-GR" sz="3600" b="0" dirty="0" smtClean="0"/>
              <a:t>(4 από7 </a:t>
            </a:r>
            <a:r>
              <a:rPr lang="el-GR" sz="3600" b="0" dirty="0"/>
              <a:t>)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556792"/>
                <a:ext cx="8229600" cy="4680520"/>
              </a:xfrm>
            </p:spPr>
            <p:txBody>
              <a:bodyPr/>
              <a:lstStyle/>
              <a:p>
                <a:r>
                  <a:rPr lang="el-GR" dirty="0"/>
                  <a:t>Κάθε μήκος κύματος λ</a:t>
                </a:r>
                <a:r>
                  <a:rPr lang="en-US" baseline="-25000" dirty="0"/>
                  <a:t>m </a:t>
                </a:r>
                <a:r>
                  <a:rPr lang="el-GR" dirty="0"/>
                  <a:t>που ικανοποιεί τη σχέση (7) για συγκεκριμένο </a:t>
                </a:r>
                <a:r>
                  <a:rPr lang="en-US" dirty="0"/>
                  <a:t>m</a:t>
                </a:r>
                <a:r>
                  <a:rPr lang="el-GR" dirty="0"/>
                  <a:t>, προσδιορίζει και ένα τρόπο ταλάντωσης όπως φαίνεται και στο Σχήμα (4α).</a:t>
                </a:r>
              </a:p>
              <a:p>
                <a:r>
                  <a:rPr lang="el-GR" dirty="0"/>
                  <a:t>Αν στην τελευταία σχέση αντικαταστήσουμε το λ με το ίσο του από τη σχέση λ = </a:t>
                </a:r>
                <a:r>
                  <a:rPr lang="en-US" dirty="0"/>
                  <a:t>c</a:t>
                </a:r>
                <a:r>
                  <a:rPr lang="el-GR" dirty="0"/>
                  <a:t>/</a:t>
                </a:r>
                <a:r>
                  <a:rPr lang="en-US" dirty="0"/>
                  <a:t>f</a:t>
                </a:r>
                <a:r>
                  <a:rPr lang="el-GR" dirty="0"/>
                  <a:t> (όπου </a:t>
                </a:r>
                <a:r>
                  <a:rPr lang="en-US" dirty="0"/>
                  <a:t>f</a:t>
                </a:r>
                <a:r>
                  <a:rPr lang="el-GR" dirty="0"/>
                  <a:t> η συχνότητα του φωτός και </a:t>
                </a:r>
                <a:r>
                  <a:rPr lang="en-US" dirty="0"/>
                  <a:t>c</a:t>
                </a:r>
                <a:r>
                  <a:rPr lang="el-GR" dirty="0"/>
                  <a:t> η ταχύτητα), μπορούμε να βρούμε τις αντίστοιχες συχνότητες των τρόπων ταλάντωσης που αποτελούν και τις συχνότητες συντονισμού της οπτικής κοιλότητας, δηλαδή:</a:t>
                </a:r>
              </a:p>
              <a:p>
                <a:pPr marL="0" indent="0" algn="ctr">
                  <a:buNone/>
                </a:pPr>
                <a14:m>
                  <m:oMath xmlns:m="http://schemas.openxmlformats.org/officeDocument/2006/math">
                    <m:sSub>
                      <m:sSubPr>
                        <m:ctrlPr>
                          <a:rPr lang="el-GR" i="1">
                            <a:latin typeface="Cambria Math"/>
                          </a:rPr>
                        </m:ctrlPr>
                      </m:sSubPr>
                      <m:e>
                        <m:r>
                          <a:rPr lang="en-US" i="1">
                            <a:latin typeface="Cambria Math"/>
                          </a:rPr>
                          <m:t>𝑓</m:t>
                        </m:r>
                      </m:e>
                      <m:sub>
                        <m:r>
                          <a:rPr lang="en-US" i="1">
                            <a:latin typeface="Cambria Math"/>
                          </a:rPr>
                          <m:t>𝑚</m:t>
                        </m:r>
                      </m:sub>
                    </m:sSub>
                    <m:r>
                      <a:rPr lang="el-GR" i="1">
                        <a:latin typeface="Cambria Math"/>
                      </a:rPr>
                      <m:t>=</m:t>
                    </m:r>
                    <m:r>
                      <a:rPr lang="en-US" i="1">
                        <a:latin typeface="Cambria Math"/>
                      </a:rPr>
                      <m:t>𝑚</m:t>
                    </m:r>
                    <m:f>
                      <m:fPr>
                        <m:ctrlPr>
                          <a:rPr lang="el-GR" i="1">
                            <a:latin typeface="Cambria Math"/>
                          </a:rPr>
                        </m:ctrlPr>
                      </m:fPr>
                      <m:num>
                        <m:r>
                          <a:rPr lang="en-US" i="1">
                            <a:latin typeface="Cambria Math"/>
                          </a:rPr>
                          <m:t>𝑐</m:t>
                        </m:r>
                      </m:num>
                      <m:den>
                        <m:r>
                          <a:rPr lang="el-GR" i="1">
                            <a:latin typeface="Cambria Math"/>
                          </a:rPr>
                          <m:t>2</m:t>
                        </m:r>
                        <m:r>
                          <a:rPr lang="en-US" i="1">
                            <a:latin typeface="Cambria Math"/>
                          </a:rPr>
                          <m:t>𝑑</m:t>
                        </m:r>
                      </m:den>
                    </m:f>
                  </m:oMath>
                </a14:m>
                <a:r>
                  <a:rPr lang="el-GR" dirty="0" smtClean="0"/>
                  <a:t>  (8)</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556792"/>
                <a:ext cx="8229600" cy="4680520"/>
              </a:xfrm>
              <a:blipFill rotWithShape="0">
                <a:blip r:embed="rId2"/>
                <a:stretch>
                  <a:fillRect l="-963" t="-1042" r="-148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575584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Ελεύθερη φασματική περιοχή (FSR)</a:t>
            </a:r>
            <a:br>
              <a:rPr lang="el-GR" sz="4400" dirty="0"/>
            </a:br>
            <a:r>
              <a:rPr lang="el-GR" sz="3600" b="0" dirty="0" smtClean="0"/>
              <a:t>(5 </a:t>
            </a:r>
            <a:r>
              <a:rPr lang="el-GR" sz="3600" b="0" dirty="0"/>
              <a:t>από </a:t>
            </a:r>
            <a:r>
              <a:rPr lang="el-GR" sz="3600" b="0" dirty="0" smtClean="0"/>
              <a:t>7)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lnSpcReduction="10000"/>
              </a:bodyPr>
              <a:lstStyle/>
              <a:p>
                <a:r>
                  <a:rPr lang="el-GR" dirty="0"/>
                  <a:t>Στο Σχήμα (4β) παρουσιάζεται η σχετική ένταση των τρόπων ταλάντωσης συναρτήσει της συχνότητας </a:t>
                </a:r>
                <a:r>
                  <a:rPr lang="en-US" dirty="0"/>
                  <a:t>f</a:t>
                </a:r>
                <a:r>
                  <a:rPr lang="el-GR" dirty="0"/>
                  <a:t>. Η απόσταση μεταξύ δυο διαδοχικών τρόπων ταλάντωσης (δηλαδή συχνοτήτων συντονισμού που αντιστοιχούν σε μέγιστη διαπερατότητα) καλείται </a:t>
                </a:r>
                <a:r>
                  <a:rPr lang="el-GR" b="1" dirty="0"/>
                  <a:t>ελεύθερη φασματική περιοχή (</a:t>
                </a:r>
                <a:r>
                  <a:rPr lang="en-US" b="1" dirty="0"/>
                  <a:t>FSR</a:t>
                </a:r>
                <a:r>
                  <a:rPr lang="el-GR" b="1" dirty="0"/>
                  <a:t>)</a:t>
                </a:r>
                <a:r>
                  <a:rPr lang="el-GR" dirty="0"/>
                  <a:t>. Αν θεωρήσουμε δυο διαδοχικούς τρόπους ταλάντωσης </a:t>
                </a:r>
                <a:r>
                  <a:rPr lang="en-US" dirty="0"/>
                  <a:t>m</a:t>
                </a:r>
                <a:r>
                  <a:rPr lang="el-GR" dirty="0"/>
                  <a:t> και </a:t>
                </a:r>
                <a:r>
                  <a:rPr lang="en-US" dirty="0"/>
                  <a:t>m</a:t>
                </a:r>
                <a:r>
                  <a:rPr lang="el-GR" dirty="0"/>
                  <a:t>-1, τότε από τη σχέση (8) θα έχουμε αντίστοιχα:</a:t>
                </a:r>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a:rPr>
                        <m:t>m</m:t>
                      </m:r>
                      <m:r>
                        <a:rPr lang="el-GR" i="1">
                          <a:latin typeface="Cambria Math"/>
                        </a:rPr>
                        <m:t>−</m:t>
                      </m:r>
                      <m:r>
                        <a:rPr lang="el-GR">
                          <a:latin typeface="Cambria Math"/>
                        </a:rPr>
                        <m:t>1=</m:t>
                      </m:r>
                      <m:f>
                        <m:fPr>
                          <m:ctrlPr>
                            <a:rPr lang="el-GR" i="1">
                              <a:latin typeface="Cambria Math"/>
                            </a:rPr>
                          </m:ctrlPr>
                        </m:fPr>
                        <m:num>
                          <m:r>
                            <a:rPr lang="el-GR">
                              <a:latin typeface="Cambria Math"/>
                            </a:rPr>
                            <m:t>2</m:t>
                          </m:r>
                          <m:r>
                            <m:rPr>
                              <m:sty m:val="p"/>
                            </m:rPr>
                            <a:rPr lang="en-US">
                              <a:latin typeface="Cambria Math"/>
                            </a:rPr>
                            <m:t>d</m:t>
                          </m:r>
                        </m:num>
                        <m:den>
                          <m:r>
                            <m:rPr>
                              <m:sty m:val="p"/>
                            </m:rPr>
                            <a:rPr lang="en-US">
                              <a:latin typeface="Cambria Math"/>
                            </a:rPr>
                            <m:t>c</m:t>
                          </m:r>
                        </m:den>
                      </m:f>
                      <m:sSub>
                        <m:sSubPr>
                          <m:ctrlPr>
                            <a:rPr lang="el-GR" i="1">
                              <a:latin typeface="Cambria Math"/>
                            </a:rPr>
                          </m:ctrlPr>
                        </m:sSubPr>
                        <m:e>
                          <m:r>
                            <m:rPr>
                              <m:sty m:val="p"/>
                            </m:rPr>
                            <a:rPr lang="en-US">
                              <a:latin typeface="Cambria Math"/>
                            </a:rPr>
                            <m:t>f</m:t>
                          </m:r>
                        </m:e>
                        <m:sub>
                          <m:r>
                            <m:rPr>
                              <m:sty m:val="p"/>
                            </m:rPr>
                            <a:rPr lang="en-US">
                              <a:latin typeface="Cambria Math"/>
                            </a:rPr>
                            <m:t>m</m:t>
                          </m:r>
                          <m:r>
                            <a:rPr lang="el-GR" i="1">
                              <a:latin typeface="Cambria Math"/>
                            </a:rPr>
                            <m:t>−</m:t>
                          </m:r>
                          <m:r>
                            <a:rPr lang="el-GR">
                              <a:latin typeface="Cambria Math"/>
                            </a:rPr>
                            <m:t>1</m:t>
                          </m:r>
                        </m:sub>
                      </m:sSub>
                      <m:r>
                        <a:rPr lang="en-US">
                          <a:latin typeface="Cambria Math"/>
                        </a:rPr>
                        <m:t> </m:t>
                      </m:r>
                      <m:r>
                        <a:rPr lang="en-US" i="1">
                          <a:latin typeface="Cambria Math"/>
                        </a:rPr>
                        <m:t> </m:t>
                      </m:r>
                      <m:r>
                        <m:rPr>
                          <m:sty m:val="p"/>
                        </m:rPr>
                        <a:rPr lang="el-GR">
                          <a:latin typeface="Cambria Math"/>
                        </a:rPr>
                        <m:t>και</m:t>
                      </m:r>
                      <m:r>
                        <a:rPr lang="el-GR" i="1">
                          <a:latin typeface="Cambria Math"/>
                        </a:rPr>
                        <m:t>  </m:t>
                      </m:r>
                      <m:r>
                        <m:rPr>
                          <m:sty m:val="p"/>
                        </m:rPr>
                        <a:rPr lang="en-US">
                          <a:latin typeface="Cambria Math"/>
                        </a:rPr>
                        <m:t>m</m:t>
                      </m:r>
                      <m:r>
                        <a:rPr lang="el-GR">
                          <a:latin typeface="Cambria Math"/>
                        </a:rPr>
                        <m:t>=</m:t>
                      </m:r>
                      <m:f>
                        <m:fPr>
                          <m:ctrlPr>
                            <a:rPr lang="el-GR" i="1">
                              <a:latin typeface="Cambria Math"/>
                            </a:rPr>
                          </m:ctrlPr>
                        </m:fPr>
                        <m:num>
                          <m:r>
                            <a:rPr lang="el-GR">
                              <a:latin typeface="Cambria Math"/>
                            </a:rPr>
                            <m:t>2</m:t>
                          </m:r>
                          <m:r>
                            <m:rPr>
                              <m:sty m:val="p"/>
                            </m:rPr>
                            <a:rPr lang="en-US">
                              <a:latin typeface="Cambria Math"/>
                            </a:rPr>
                            <m:t>d</m:t>
                          </m:r>
                        </m:num>
                        <m:den>
                          <m:r>
                            <m:rPr>
                              <m:sty m:val="p"/>
                            </m:rPr>
                            <a:rPr lang="en-US">
                              <a:latin typeface="Cambria Math"/>
                            </a:rPr>
                            <m:t>c</m:t>
                          </m:r>
                        </m:den>
                      </m:f>
                      <m:sSub>
                        <m:sSubPr>
                          <m:ctrlPr>
                            <a:rPr lang="el-GR" i="1">
                              <a:latin typeface="Cambria Math"/>
                            </a:rPr>
                          </m:ctrlPr>
                        </m:sSubPr>
                        <m:e>
                          <m:r>
                            <m:rPr>
                              <m:sty m:val="p"/>
                            </m:rPr>
                            <a:rPr lang="en-US">
                              <a:latin typeface="Cambria Math"/>
                            </a:rPr>
                            <m:t>f</m:t>
                          </m:r>
                        </m:e>
                        <m:sub>
                          <m:r>
                            <m:rPr>
                              <m:sty m:val="p"/>
                            </m:rPr>
                            <a:rPr lang="en-US">
                              <a:latin typeface="Cambria Math"/>
                            </a:rPr>
                            <m:t>m</m:t>
                          </m:r>
                        </m:sub>
                      </m:sSub>
                      <m:r>
                        <a:rPr lang="en-US">
                          <a:latin typeface="Cambria Math"/>
                        </a:rPr>
                        <m:t> </m:t>
                      </m:r>
                    </m:oMath>
                  </m:oMathPara>
                </a14:m>
                <a:endParaRPr lang="el-GR" dirty="0"/>
              </a:p>
              <a:p>
                <a:pPr marL="0" indent="0">
                  <a:buNone/>
                </a:pPr>
                <a:r>
                  <a:rPr lang="el-GR" dirty="0"/>
                  <a:t>Αφαιρώντας κατά μέλη</a:t>
                </a:r>
                <a:r>
                  <a:rPr lang="el-GR" dirty="0" smtClean="0"/>
                  <a:t>: </a:t>
                </a:r>
                <a:endParaRPr lang="el-GR" i="1" dirty="0" smtClean="0"/>
              </a:p>
              <a:p>
                <a:pPr marL="0" indent="0">
                  <a:buNone/>
                </a:pPr>
                <a14:m>
                  <m:oMathPara xmlns:m="http://schemas.openxmlformats.org/officeDocument/2006/math">
                    <m:oMathParaPr>
                      <m:jc m:val="centerGroup"/>
                    </m:oMathParaPr>
                    <m:oMath xmlns:m="http://schemas.openxmlformats.org/officeDocument/2006/math">
                      <m:r>
                        <a:rPr lang="el-GR" i="1">
                          <a:latin typeface="Cambria Math"/>
                        </a:rPr>
                        <m:t>1=</m:t>
                      </m:r>
                      <m:f>
                        <m:fPr>
                          <m:ctrlPr>
                            <a:rPr lang="el-GR" i="1">
                              <a:latin typeface="Cambria Math"/>
                            </a:rPr>
                          </m:ctrlPr>
                        </m:fPr>
                        <m:num>
                          <m:r>
                            <a:rPr lang="el-GR" i="1">
                              <a:latin typeface="Cambria Math"/>
                            </a:rPr>
                            <m:t>2</m:t>
                          </m:r>
                          <m:r>
                            <a:rPr lang="el-GR" i="1">
                              <a:latin typeface="Cambria Math"/>
                            </a:rPr>
                            <m:t>𝑑</m:t>
                          </m:r>
                        </m:num>
                        <m:den>
                          <m:r>
                            <a:rPr lang="el-GR" i="1">
                              <a:latin typeface="Cambria Math"/>
                            </a:rPr>
                            <m:t>𝑐</m:t>
                          </m:r>
                        </m:den>
                      </m:f>
                      <m:d>
                        <m:dPr>
                          <m:ctrlPr>
                            <a:rPr lang="el-GR" i="1">
                              <a:latin typeface="Cambria Math"/>
                            </a:rPr>
                          </m:ctrlPr>
                        </m:dPr>
                        <m:e>
                          <m:sSub>
                            <m:sSubPr>
                              <m:ctrlPr>
                                <a:rPr lang="el-GR" i="1">
                                  <a:latin typeface="Cambria Math"/>
                                </a:rPr>
                              </m:ctrlPr>
                            </m:sSubPr>
                            <m:e>
                              <m:r>
                                <a:rPr lang="el-GR" i="1">
                                  <a:latin typeface="Cambria Math"/>
                                </a:rPr>
                                <m:t>𝑓</m:t>
                              </m:r>
                            </m:e>
                            <m:sub>
                              <m:r>
                                <a:rPr lang="el-GR" i="1">
                                  <a:latin typeface="Cambria Math"/>
                                </a:rPr>
                                <m:t>𝑚</m:t>
                              </m:r>
                            </m:sub>
                          </m:sSub>
                          <m:r>
                            <a:rPr lang="el-GR" i="1">
                              <a:latin typeface="Cambria Math"/>
                            </a:rPr>
                            <m:t>−</m:t>
                          </m:r>
                          <m:sSub>
                            <m:sSubPr>
                              <m:ctrlPr>
                                <a:rPr lang="el-GR" i="1">
                                  <a:latin typeface="Cambria Math"/>
                                </a:rPr>
                              </m:ctrlPr>
                            </m:sSubPr>
                            <m:e>
                              <m:r>
                                <a:rPr lang="el-GR" i="1">
                                  <a:latin typeface="Cambria Math"/>
                                </a:rPr>
                                <m:t>𝑓</m:t>
                              </m:r>
                            </m:e>
                            <m:sub>
                              <m:r>
                                <a:rPr lang="el-GR" i="1">
                                  <a:latin typeface="Cambria Math"/>
                                </a:rPr>
                                <m:t>𝑚</m:t>
                              </m:r>
                              <m:r>
                                <a:rPr lang="el-GR" i="1">
                                  <a:latin typeface="Cambria Math"/>
                                </a:rPr>
                                <m:t>−1</m:t>
                              </m:r>
                            </m:sub>
                          </m:sSub>
                        </m:e>
                      </m:d>
                      <m:r>
                        <a:rPr lang="el-GR" i="1">
                          <a:latin typeface="Cambria Math"/>
                        </a:rPr>
                        <m:t>=</m:t>
                      </m:r>
                      <m:f>
                        <m:fPr>
                          <m:ctrlPr>
                            <a:rPr lang="el-GR" i="1">
                              <a:latin typeface="Cambria Math"/>
                            </a:rPr>
                          </m:ctrlPr>
                        </m:fPr>
                        <m:num>
                          <m:r>
                            <a:rPr lang="el-GR" i="1">
                              <a:latin typeface="Cambria Math"/>
                            </a:rPr>
                            <m:t>2</m:t>
                          </m:r>
                          <m:r>
                            <a:rPr lang="el-GR" i="1">
                              <a:latin typeface="Cambria Math"/>
                            </a:rPr>
                            <m:t>𝑑</m:t>
                          </m:r>
                        </m:num>
                        <m:den>
                          <m:r>
                            <a:rPr lang="el-GR" i="1">
                              <a:latin typeface="Cambria Math"/>
                            </a:rPr>
                            <m:t>𝑐</m:t>
                          </m:r>
                        </m:den>
                      </m:f>
                      <m:sSub>
                        <m:sSubPr>
                          <m:ctrlPr>
                            <a:rPr lang="el-GR" i="1">
                              <a:latin typeface="Cambria Math"/>
                            </a:rPr>
                          </m:ctrlPr>
                        </m:sSubPr>
                        <m:e>
                          <m:r>
                            <a:rPr lang="el-GR" i="1">
                              <a:latin typeface="Cambria Math"/>
                            </a:rPr>
                            <m:t>𝛥</m:t>
                          </m:r>
                          <m:r>
                            <a:rPr lang="en-US" i="1">
                              <a:latin typeface="Cambria Math"/>
                            </a:rPr>
                            <m:t>𝑓</m:t>
                          </m:r>
                        </m:e>
                        <m:sub>
                          <m:r>
                            <a:rPr lang="el-GR" i="1">
                              <a:latin typeface="Cambria Math"/>
                            </a:rPr>
                            <m:t>𝐹𝑆𝑅</m:t>
                          </m:r>
                        </m:sub>
                      </m:sSub>
                    </m:oMath>
                  </m:oMathPara>
                </a14:m>
                <a:endParaRPr lang="el-GR" dirty="0" smtClean="0"/>
              </a:p>
              <a:p>
                <a:pPr marL="0" indent="0">
                  <a:buNone/>
                </a:pPr>
                <a:r>
                  <a:rPr lang="el-GR" dirty="0"/>
                  <a:t>και τελικά η ελεύθερη φασματική περιοχή, σε σχέση με τη συχνότητα είναι</a:t>
                </a:r>
                <a:r>
                  <a:rPr lang="el-GR" dirty="0" smtClean="0"/>
                  <a:t>: </a:t>
                </a:r>
              </a:p>
              <a:p>
                <a:pPr marL="0" indent="0" algn="ctr">
                  <a:buNone/>
                </a:pPr>
                <a14:m>
                  <m:oMath xmlns:m="http://schemas.openxmlformats.org/officeDocument/2006/math">
                    <m:sSub>
                      <m:sSubPr>
                        <m:ctrlPr>
                          <a:rPr lang="el-GR" i="1">
                            <a:latin typeface="Cambria Math"/>
                          </a:rPr>
                        </m:ctrlPr>
                      </m:sSubPr>
                      <m:e>
                        <m:r>
                          <m:rPr>
                            <m:sty m:val="p"/>
                          </m:rPr>
                          <a:rPr lang="el-GR">
                            <a:latin typeface="Cambria Math"/>
                          </a:rPr>
                          <m:t>Δ</m:t>
                        </m:r>
                        <m:r>
                          <m:rPr>
                            <m:sty m:val="p"/>
                          </m:rPr>
                          <a:rPr lang="en-US">
                            <a:latin typeface="Cambria Math"/>
                          </a:rPr>
                          <m:t>f</m:t>
                        </m:r>
                      </m:e>
                      <m:sub>
                        <m:r>
                          <m:rPr>
                            <m:sty m:val="p"/>
                          </m:rPr>
                          <a:rPr lang="el-GR">
                            <a:latin typeface="Cambria Math"/>
                          </a:rPr>
                          <m:t>FSR</m:t>
                        </m:r>
                      </m:sub>
                    </m:sSub>
                    <m:r>
                      <a:rPr lang="el-GR">
                        <a:latin typeface="Cambria Math"/>
                      </a:rPr>
                      <m:t>=</m:t>
                    </m:r>
                    <m:f>
                      <m:fPr>
                        <m:ctrlPr>
                          <a:rPr lang="el-GR" i="1">
                            <a:latin typeface="Cambria Math"/>
                          </a:rPr>
                        </m:ctrlPr>
                      </m:fPr>
                      <m:num>
                        <m:r>
                          <m:rPr>
                            <m:sty m:val="p"/>
                          </m:rPr>
                          <a:rPr lang="el-GR">
                            <a:latin typeface="Cambria Math"/>
                          </a:rPr>
                          <m:t>c</m:t>
                        </m:r>
                      </m:num>
                      <m:den>
                        <m:r>
                          <a:rPr lang="el-GR">
                            <a:latin typeface="Cambria Math"/>
                          </a:rPr>
                          <m:t>2</m:t>
                        </m:r>
                        <m:r>
                          <m:rPr>
                            <m:sty m:val="p"/>
                          </m:rPr>
                          <a:rPr lang="el-GR">
                            <a:latin typeface="Cambria Math"/>
                          </a:rPr>
                          <m:t>d</m:t>
                        </m:r>
                      </m:den>
                    </m:f>
                    <m:d>
                      <m:dPr>
                        <m:ctrlPr>
                          <a:rPr lang="el-GR" i="1">
                            <a:latin typeface="Cambria Math"/>
                          </a:rPr>
                        </m:ctrlPr>
                      </m:dPr>
                      <m:e>
                        <m:r>
                          <m:rPr>
                            <m:sty m:val="p"/>
                          </m:rPr>
                          <a:rPr lang="el-GR">
                            <a:latin typeface="Cambria Math"/>
                          </a:rPr>
                          <m:t>σε</m:t>
                        </m:r>
                        <m:r>
                          <a:rPr lang="el-GR">
                            <a:latin typeface="Cambria Math"/>
                          </a:rPr>
                          <m:t> </m:t>
                        </m:r>
                        <m:r>
                          <m:rPr>
                            <m:sty m:val="p"/>
                          </m:rPr>
                          <a:rPr lang="en-US">
                            <a:latin typeface="Cambria Math"/>
                          </a:rPr>
                          <m:t>Hz</m:t>
                        </m:r>
                      </m:e>
                    </m:d>
                  </m:oMath>
                </a14:m>
                <a:r>
                  <a:rPr lang="el-GR" dirty="0" smtClean="0"/>
                  <a:t>  (9)</a:t>
                </a: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451" r="-1630" b="-72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163549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Ελεύθερη φασματική περιοχή (FSR)</a:t>
            </a:r>
            <a:br>
              <a:rPr lang="el-GR" sz="4400" dirty="0"/>
            </a:br>
            <a:r>
              <a:rPr lang="el-GR" sz="3600" b="0" dirty="0" smtClean="0"/>
              <a:t>(6 </a:t>
            </a:r>
            <a:r>
              <a:rPr lang="el-GR" sz="3600" b="0" dirty="0"/>
              <a:t>από </a:t>
            </a:r>
            <a:r>
              <a:rPr lang="el-GR" sz="3600" b="0" dirty="0" smtClean="0"/>
              <a:t>7) </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628800"/>
                <a:ext cx="8229600" cy="4608512"/>
              </a:xfrm>
            </p:spPr>
            <p:txBody>
              <a:bodyPr/>
              <a:lstStyle/>
              <a:p>
                <a:r>
                  <a:rPr lang="el-GR" dirty="0"/>
                  <a:t>Το αντίστοιχο </a:t>
                </a:r>
                <a:r>
                  <a:rPr lang="en-US" dirty="0"/>
                  <a:t>FSR</a:t>
                </a:r>
                <a:r>
                  <a:rPr lang="el-GR" dirty="0"/>
                  <a:t> που σχετίζεται με το μήκος κύματος, δίνεται από τη σχέση</a:t>
                </a:r>
                <a:r>
                  <a:rPr lang="el-GR" dirty="0" smtClean="0"/>
                  <a:t>:</a:t>
                </a:r>
              </a:p>
              <a:p>
                <a:pPr marL="0" indent="0" algn="ctr">
                  <a:buNone/>
                </a:pPr>
                <a14:m>
                  <m:oMath xmlns:m="http://schemas.openxmlformats.org/officeDocument/2006/math">
                    <m:sSub>
                      <m:sSubPr>
                        <m:ctrlPr>
                          <a:rPr lang="el-GR" i="1">
                            <a:latin typeface="Cambria Math"/>
                          </a:rPr>
                        </m:ctrlPr>
                      </m:sSubPr>
                      <m:e>
                        <m:r>
                          <a:rPr lang="en-US" i="1">
                            <a:latin typeface="Cambria Math"/>
                          </a:rPr>
                          <m:t>𝛥𝜆</m:t>
                        </m:r>
                      </m:e>
                      <m:sub>
                        <m:r>
                          <a:rPr lang="en-US" i="1">
                            <a:latin typeface="Cambria Math"/>
                          </a:rPr>
                          <m:t>𝐹𝑆𝑅</m:t>
                        </m:r>
                      </m:sub>
                    </m:sSub>
                    <m:r>
                      <a:rPr lang="el-GR" i="1">
                        <a:latin typeface="Cambria Math"/>
                      </a:rPr>
                      <m:t>=</m:t>
                    </m:r>
                    <m:f>
                      <m:fPr>
                        <m:ctrlPr>
                          <a:rPr lang="el-GR" i="1">
                            <a:latin typeface="Cambria Math"/>
                          </a:rPr>
                        </m:ctrlPr>
                      </m:fPr>
                      <m:num>
                        <m:sSup>
                          <m:sSupPr>
                            <m:ctrlPr>
                              <a:rPr lang="el-GR" i="1">
                                <a:latin typeface="Cambria Math"/>
                              </a:rPr>
                            </m:ctrlPr>
                          </m:sSupPr>
                          <m:e>
                            <m:r>
                              <a:rPr lang="el-GR" i="1">
                                <a:latin typeface="Cambria Math"/>
                              </a:rPr>
                              <m:t>𝜆</m:t>
                            </m:r>
                          </m:e>
                          <m:sup>
                            <m:r>
                              <a:rPr lang="el-GR" i="1">
                                <a:latin typeface="Cambria Math"/>
                              </a:rPr>
                              <m:t>2</m:t>
                            </m:r>
                          </m:sup>
                        </m:sSup>
                      </m:num>
                      <m:den>
                        <m:r>
                          <a:rPr lang="el-GR" i="1">
                            <a:latin typeface="Cambria Math"/>
                          </a:rPr>
                          <m:t>2</m:t>
                        </m:r>
                        <m:r>
                          <a:rPr lang="en-US" i="1">
                            <a:latin typeface="Cambria Math"/>
                          </a:rPr>
                          <m:t>𝑑</m:t>
                        </m:r>
                      </m:den>
                    </m:f>
                    <m:r>
                      <a:rPr lang="en-US" i="1">
                        <a:latin typeface="Cambria Math"/>
                      </a:rPr>
                      <m:t> </m:t>
                    </m:r>
                    <m:d>
                      <m:dPr>
                        <m:ctrlPr>
                          <a:rPr lang="el-GR" i="1">
                            <a:latin typeface="Cambria Math"/>
                          </a:rPr>
                        </m:ctrlPr>
                      </m:dPr>
                      <m:e>
                        <m:r>
                          <a:rPr lang="el-GR" i="1">
                            <a:latin typeface="Cambria Math"/>
                          </a:rPr>
                          <m:t>𝜎𝜀</m:t>
                        </m:r>
                        <m:r>
                          <a:rPr lang="el-GR" i="1">
                            <a:latin typeface="Cambria Math"/>
                          </a:rPr>
                          <m:t> </m:t>
                        </m:r>
                        <m:r>
                          <a:rPr lang="en-US" i="1">
                            <a:latin typeface="Cambria Math"/>
                          </a:rPr>
                          <m:t>𝑛𝑚</m:t>
                        </m:r>
                      </m:e>
                    </m:d>
                  </m:oMath>
                </a14:m>
                <a:r>
                  <a:rPr lang="el-GR" dirty="0" smtClean="0"/>
                  <a:t>  (10)</a:t>
                </a:r>
              </a:p>
              <a:p>
                <a:r>
                  <a:rPr lang="el-GR" dirty="0"/>
                  <a:t>Επίσης το </a:t>
                </a:r>
                <a:r>
                  <a:rPr lang="en-US" dirty="0"/>
                  <a:t>FSR</a:t>
                </a:r>
                <a:r>
                  <a:rPr lang="el-GR" dirty="0"/>
                  <a:t> δίνεται σε </a:t>
                </a:r>
                <a:r>
                  <a:rPr lang="en-US" dirty="0"/>
                  <a:t>cm</a:t>
                </a:r>
                <a:r>
                  <a:rPr lang="el-GR" baseline="30000" dirty="0"/>
                  <a:t>-1 </a:t>
                </a:r>
                <a:r>
                  <a:rPr lang="el-GR" dirty="0"/>
                  <a:t>από τη σχέση:</a:t>
                </a:r>
              </a:p>
              <a:p>
                <a:pPr marL="0" indent="0" algn="ctr">
                  <a:buNone/>
                </a:pPr>
                <a14:m>
                  <m:oMath xmlns:m="http://schemas.openxmlformats.org/officeDocument/2006/math">
                    <m:r>
                      <a:rPr lang="el-GR" i="1">
                        <a:latin typeface="Cambria Math"/>
                      </a:rPr>
                      <m:t>𝐹𝑆𝑅</m:t>
                    </m:r>
                    <m:r>
                      <a:rPr lang="el-GR" i="1">
                        <a:latin typeface="Cambria Math"/>
                      </a:rPr>
                      <m:t>=</m:t>
                    </m:r>
                    <m:f>
                      <m:fPr>
                        <m:ctrlPr>
                          <a:rPr lang="el-GR" i="1">
                            <a:latin typeface="Cambria Math"/>
                          </a:rPr>
                        </m:ctrlPr>
                      </m:fPr>
                      <m:num>
                        <m:r>
                          <a:rPr lang="el-GR" i="1">
                            <a:latin typeface="Cambria Math"/>
                          </a:rPr>
                          <m:t>1</m:t>
                        </m:r>
                      </m:num>
                      <m:den>
                        <m:r>
                          <a:rPr lang="el-GR" i="1">
                            <a:latin typeface="Cambria Math"/>
                          </a:rPr>
                          <m:t>2</m:t>
                        </m:r>
                        <m:r>
                          <a:rPr lang="el-GR" i="1">
                            <a:latin typeface="Cambria Math"/>
                          </a:rPr>
                          <m:t>𝑑</m:t>
                        </m:r>
                      </m:den>
                    </m:f>
                    <m:r>
                      <a:rPr lang="el-GR" i="1">
                        <a:latin typeface="Cambria Math"/>
                      </a:rPr>
                      <m:t> </m:t>
                    </m:r>
                    <m:d>
                      <m:dPr>
                        <m:ctrlPr>
                          <a:rPr lang="el-GR" i="1">
                            <a:latin typeface="Cambria Math"/>
                          </a:rPr>
                        </m:ctrlPr>
                      </m:dPr>
                      <m:e>
                        <m:sSup>
                          <m:sSupPr>
                            <m:ctrlPr>
                              <a:rPr lang="el-GR" i="1">
                                <a:latin typeface="Cambria Math"/>
                              </a:rPr>
                            </m:ctrlPr>
                          </m:sSupPr>
                          <m:e>
                            <m:r>
                              <a:rPr lang="el-GR" i="1">
                                <a:latin typeface="Cambria Math"/>
                              </a:rPr>
                              <m:t>𝜎𝜀</m:t>
                            </m:r>
                            <m:r>
                              <a:rPr lang="el-GR" i="1">
                                <a:latin typeface="Cambria Math"/>
                              </a:rPr>
                              <m:t> </m:t>
                            </m:r>
                            <m:r>
                              <a:rPr lang="en-US" i="1">
                                <a:latin typeface="Cambria Math"/>
                              </a:rPr>
                              <m:t>𝑐𝑚</m:t>
                            </m:r>
                          </m:e>
                          <m:sup>
                            <m:r>
                              <a:rPr lang="el-GR" i="1">
                                <a:latin typeface="Cambria Math"/>
                              </a:rPr>
                              <m:t>−1</m:t>
                            </m:r>
                          </m:sup>
                        </m:sSup>
                      </m:e>
                    </m:d>
                  </m:oMath>
                </a14:m>
                <a:r>
                  <a:rPr lang="el-GR" dirty="0" smtClean="0"/>
                  <a:t>  (11)</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628800"/>
                <a:ext cx="8229600" cy="4608512"/>
              </a:xfrm>
              <a:blipFill rotWithShape="0">
                <a:blip r:embed="rId2"/>
                <a:stretch>
                  <a:fillRect l="-963" t="-105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1787638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Ελεύθερη φασματική περιοχή (FSR)</a:t>
            </a:r>
            <a:br>
              <a:rPr lang="el-GR" sz="4400" dirty="0"/>
            </a:br>
            <a:r>
              <a:rPr lang="el-GR" sz="3600" b="0" dirty="0" smtClean="0"/>
              <a:t>(7 από 7) </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Πρακτικά η ελεύθερη φασματική περιοχή (</a:t>
            </a:r>
            <a:r>
              <a:rPr lang="en-US" dirty="0"/>
              <a:t>FSR</a:t>
            </a:r>
            <a:r>
              <a:rPr lang="el-GR" dirty="0"/>
              <a:t>) αποτελεί το παράθυρο μετρήσεων του συμβολόμετρου. Οι σχέσεις (10) και (11) δείχνουν ότι εξαρτάται από την απόσταση </a:t>
            </a:r>
            <a:r>
              <a:rPr lang="en-US" dirty="0"/>
              <a:t>d</a:t>
            </a:r>
            <a:r>
              <a:rPr lang="el-GR" dirty="0"/>
              <a:t> μεταξύ των πλακιδίων του συμβολόμετρου και επομένως μπορούμε να διαλέξουμε το επιθυμητό </a:t>
            </a:r>
            <a:r>
              <a:rPr lang="en-US" dirty="0"/>
              <a:t>FSR</a:t>
            </a:r>
            <a:r>
              <a:rPr lang="el-GR" dirty="0"/>
              <a:t> (δηλαδή την κατανομή συχνοτήτων που θέλουμε να περάσει από το συμβολόμετρο), ρυθμίζοντας κατάλληλα την απόσταση </a:t>
            </a:r>
            <a:r>
              <a:rPr lang="en-US" dirty="0"/>
              <a:t>d</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2090826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Ελάχιστο </a:t>
            </a:r>
            <a:r>
              <a:rPr lang="el-GR" sz="4400" dirty="0"/>
              <a:t>φασματικό εύρος (FWHM</a:t>
            </a:r>
            <a:r>
              <a:rPr lang="el-GR" sz="4400" dirty="0" smtClean="0"/>
              <a:t>)</a:t>
            </a:r>
            <a:r>
              <a:rPr lang="el-GR" sz="3600" dirty="0" smtClean="0"/>
              <a:t/>
            </a:r>
            <a:br>
              <a:rPr lang="el-GR" sz="3600" dirty="0" smtClean="0"/>
            </a:br>
            <a:r>
              <a:rPr lang="el-GR" sz="3600" b="0" dirty="0" smtClean="0"/>
              <a:t>(1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pSp>
        <p:nvGrpSpPr>
          <p:cNvPr id="27" name="Ομάδα 26"/>
          <p:cNvGrpSpPr/>
          <p:nvPr/>
        </p:nvGrpSpPr>
        <p:grpSpPr>
          <a:xfrm>
            <a:off x="2600642" y="1888934"/>
            <a:ext cx="4003675" cy="1886585"/>
            <a:chOff x="2600642" y="1888934"/>
            <a:chExt cx="4003675" cy="1886585"/>
          </a:xfrm>
        </p:grpSpPr>
        <p:sp>
          <p:nvSpPr>
            <p:cNvPr id="5" name="Freeform 164"/>
            <p:cNvSpPr>
              <a:spLocks/>
            </p:cNvSpPr>
            <p:nvPr/>
          </p:nvSpPr>
          <p:spPr bwMode="auto">
            <a:xfrm>
              <a:off x="3415982" y="1974659"/>
              <a:ext cx="2792730" cy="1113155"/>
            </a:xfrm>
            <a:custGeom>
              <a:avLst/>
              <a:gdLst>
                <a:gd name="T0" fmla="*/ 0 w 4398"/>
                <a:gd name="T1" fmla="*/ 1702 h 1753"/>
                <a:gd name="T2" fmla="*/ 622 w 4398"/>
                <a:gd name="T3" fmla="*/ 1455 h 1753"/>
                <a:gd name="T4" fmla="*/ 1076 w 4398"/>
                <a:gd name="T5" fmla="*/ 2 h 1753"/>
                <a:gd name="T6" fmla="*/ 1556 w 4398"/>
                <a:gd name="T7" fmla="*/ 1455 h 1753"/>
                <a:gd name="T8" fmla="*/ 2257 w 4398"/>
                <a:gd name="T9" fmla="*/ 1728 h 1753"/>
                <a:gd name="T10" fmla="*/ 2932 w 4398"/>
                <a:gd name="T11" fmla="*/ 1455 h 1753"/>
                <a:gd name="T12" fmla="*/ 3399 w 4398"/>
                <a:gd name="T13" fmla="*/ 2 h 1753"/>
                <a:gd name="T14" fmla="*/ 3879 w 4398"/>
                <a:gd name="T15" fmla="*/ 1468 h 1753"/>
                <a:gd name="T16" fmla="*/ 4398 w 4398"/>
                <a:gd name="T17" fmla="*/ 1715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8" h="1753">
                  <a:moveTo>
                    <a:pt x="0" y="1702"/>
                  </a:moveTo>
                  <a:cubicBezTo>
                    <a:pt x="104" y="1661"/>
                    <a:pt x="443" y="1738"/>
                    <a:pt x="622" y="1455"/>
                  </a:cubicBezTo>
                  <a:cubicBezTo>
                    <a:pt x="801" y="1172"/>
                    <a:pt x="920" y="2"/>
                    <a:pt x="1076" y="2"/>
                  </a:cubicBezTo>
                  <a:cubicBezTo>
                    <a:pt x="1232" y="2"/>
                    <a:pt x="1359" y="1167"/>
                    <a:pt x="1556" y="1455"/>
                  </a:cubicBezTo>
                  <a:cubicBezTo>
                    <a:pt x="1753" y="1743"/>
                    <a:pt x="2028" y="1728"/>
                    <a:pt x="2257" y="1728"/>
                  </a:cubicBezTo>
                  <a:cubicBezTo>
                    <a:pt x="2486" y="1728"/>
                    <a:pt x="2742" y="1743"/>
                    <a:pt x="2932" y="1455"/>
                  </a:cubicBezTo>
                  <a:cubicBezTo>
                    <a:pt x="3122" y="1167"/>
                    <a:pt x="3241" y="0"/>
                    <a:pt x="3399" y="2"/>
                  </a:cubicBezTo>
                  <a:cubicBezTo>
                    <a:pt x="3557" y="4"/>
                    <a:pt x="3713" y="1183"/>
                    <a:pt x="3879" y="1468"/>
                  </a:cubicBezTo>
                  <a:cubicBezTo>
                    <a:pt x="4045" y="1753"/>
                    <a:pt x="4290" y="1664"/>
                    <a:pt x="4398" y="1715"/>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6" name="Line 165"/>
            <p:cNvCxnSpPr/>
            <p:nvPr/>
          </p:nvCxnSpPr>
          <p:spPr bwMode="auto">
            <a:xfrm>
              <a:off x="3405822" y="1912429"/>
              <a:ext cx="635" cy="12268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Line 166"/>
            <p:cNvCxnSpPr/>
            <p:nvPr/>
          </p:nvCxnSpPr>
          <p:spPr bwMode="auto">
            <a:xfrm>
              <a:off x="3405822" y="3139249"/>
              <a:ext cx="3039745" cy="190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167"/>
            <p:cNvCxnSpPr/>
            <p:nvPr/>
          </p:nvCxnSpPr>
          <p:spPr bwMode="auto">
            <a:xfrm>
              <a:off x="4097337" y="1987994"/>
              <a:ext cx="635" cy="12192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168"/>
            <p:cNvCxnSpPr/>
            <p:nvPr/>
          </p:nvCxnSpPr>
          <p:spPr bwMode="auto">
            <a:xfrm flipH="1">
              <a:off x="4279582" y="2544889"/>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169"/>
            <p:cNvCxnSpPr/>
            <p:nvPr/>
          </p:nvCxnSpPr>
          <p:spPr bwMode="auto">
            <a:xfrm rot="10800000" flipH="1">
              <a:off x="3656647" y="2544889"/>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 Box 170"/>
            <p:cNvSpPr txBox="1">
              <a:spLocks noChangeArrowheads="1"/>
            </p:cNvSpPr>
            <p:nvPr/>
          </p:nvSpPr>
          <p:spPr bwMode="auto">
            <a:xfrm>
              <a:off x="4301172" y="2338514"/>
              <a:ext cx="29654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b </a:t>
              </a:r>
              <a:endParaRPr lang="el-GR" sz="1100" dirty="0">
                <a:effectLst/>
                <a:latin typeface="Arial"/>
                <a:ea typeface="Times New Roman"/>
                <a:cs typeface="Times New Roman"/>
              </a:endParaRPr>
            </a:p>
          </p:txBody>
        </p:sp>
        <p:grpSp>
          <p:nvGrpSpPr>
            <p:cNvPr id="12" name="Group 171"/>
            <p:cNvGrpSpPr>
              <a:grpSpLocks/>
            </p:cNvGrpSpPr>
            <p:nvPr/>
          </p:nvGrpSpPr>
          <p:grpSpPr bwMode="auto">
            <a:xfrm>
              <a:off x="3928427" y="2544254"/>
              <a:ext cx="350520" cy="1038860"/>
              <a:chOff x="4335" y="10326"/>
              <a:chExt cx="552" cy="935"/>
            </a:xfrm>
          </p:grpSpPr>
          <p:cxnSp>
            <p:nvCxnSpPr>
              <p:cNvPr id="25" name="Line 172"/>
              <p:cNvCxnSpPr/>
              <p:nvPr/>
            </p:nvCxnSpPr>
            <p:spPr bwMode="auto">
              <a:xfrm>
                <a:off x="4335" y="10326"/>
                <a:ext cx="1" cy="9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173"/>
              <p:cNvCxnSpPr/>
              <p:nvPr/>
            </p:nvCxnSpPr>
            <p:spPr bwMode="auto">
              <a:xfrm>
                <a:off x="4886" y="10326"/>
                <a:ext cx="1" cy="9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13" name="Line 174"/>
            <p:cNvCxnSpPr/>
            <p:nvPr/>
          </p:nvCxnSpPr>
          <p:spPr bwMode="auto">
            <a:xfrm>
              <a:off x="5576252" y="1987994"/>
              <a:ext cx="635" cy="11372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175"/>
            <p:cNvSpPr txBox="1">
              <a:spLocks noChangeArrowheads="1"/>
            </p:cNvSpPr>
            <p:nvPr/>
          </p:nvSpPr>
          <p:spPr bwMode="auto">
            <a:xfrm>
              <a:off x="3703637" y="3174809"/>
              <a:ext cx="782320" cy="17272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δ</a:t>
              </a:r>
              <a:r>
                <a:rPr lang="en-US" sz="1200" baseline="-25000" dirty="0">
                  <a:effectLst/>
                  <a:latin typeface="+mn-lt"/>
                  <a:ea typeface="Times New Roman"/>
                  <a:cs typeface="Times New Roman"/>
                </a:rPr>
                <a:t>max</a:t>
              </a:r>
              <a:r>
                <a:rPr lang="en-US" sz="1200" dirty="0">
                  <a:effectLst/>
                  <a:latin typeface="+mn-lt"/>
                  <a:ea typeface="Times New Roman"/>
                  <a:cs typeface="Times New Roman"/>
                </a:rPr>
                <a:t> = 2mπ</a:t>
              </a:r>
              <a:endParaRPr lang="el-GR" sz="1200" dirty="0">
                <a:effectLst/>
                <a:latin typeface="+mn-lt"/>
                <a:ea typeface="Times New Roman"/>
                <a:cs typeface="Times New Roman"/>
              </a:endParaRPr>
            </a:p>
          </p:txBody>
        </p:sp>
        <p:sp>
          <p:nvSpPr>
            <p:cNvPr id="15" name="Text Box 176"/>
            <p:cNvSpPr txBox="1">
              <a:spLocks noChangeArrowheads="1"/>
            </p:cNvSpPr>
            <p:nvPr/>
          </p:nvSpPr>
          <p:spPr bwMode="auto">
            <a:xfrm>
              <a:off x="5059362" y="3174809"/>
              <a:ext cx="1037590"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δ</a:t>
              </a:r>
              <a:r>
                <a:rPr lang="en-US" sz="1200" baseline="-25000" dirty="0">
                  <a:effectLst/>
                  <a:latin typeface="+mn-lt"/>
                  <a:ea typeface="Times New Roman"/>
                  <a:cs typeface="Times New Roman"/>
                </a:rPr>
                <a:t>max</a:t>
              </a:r>
              <a:r>
                <a:rPr lang="en-US" sz="1200" dirty="0">
                  <a:effectLst/>
                  <a:latin typeface="+mn-lt"/>
                  <a:ea typeface="Times New Roman"/>
                  <a:cs typeface="Times New Roman"/>
                </a:rPr>
                <a:t> = 2 (m+1)π</a:t>
              </a:r>
              <a:endParaRPr lang="el-GR" sz="1200" dirty="0">
                <a:effectLst/>
                <a:latin typeface="+mn-lt"/>
                <a:ea typeface="Times New Roman"/>
                <a:cs typeface="Times New Roman"/>
              </a:endParaRPr>
            </a:p>
          </p:txBody>
        </p:sp>
        <p:sp>
          <p:nvSpPr>
            <p:cNvPr id="16" name="Text Box 177"/>
            <p:cNvSpPr txBox="1">
              <a:spLocks noChangeArrowheads="1"/>
            </p:cNvSpPr>
            <p:nvPr/>
          </p:nvSpPr>
          <p:spPr bwMode="auto">
            <a:xfrm>
              <a:off x="6211887" y="3174809"/>
              <a:ext cx="337820"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a:t>
              </a:r>
              <a:endParaRPr lang="el-GR" sz="1100" dirty="0">
                <a:effectLst/>
                <a:latin typeface="Arial"/>
                <a:ea typeface="Times New Roman"/>
                <a:cs typeface="Times New Roman"/>
              </a:endParaRPr>
            </a:p>
          </p:txBody>
        </p:sp>
        <p:sp>
          <p:nvSpPr>
            <p:cNvPr id="17" name="Text Box 178"/>
            <p:cNvSpPr txBox="1">
              <a:spLocks noChangeArrowheads="1"/>
            </p:cNvSpPr>
            <p:nvPr/>
          </p:nvSpPr>
          <p:spPr bwMode="auto">
            <a:xfrm>
              <a:off x="2600642" y="2399474"/>
              <a:ext cx="39560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Ι/Ι</a:t>
              </a:r>
              <a:r>
                <a:rPr lang="en-US" sz="1200" baseline="-250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18" name="Text Box 179"/>
            <p:cNvSpPr txBox="1">
              <a:spLocks noChangeArrowheads="1"/>
            </p:cNvSpPr>
            <p:nvPr/>
          </p:nvSpPr>
          <p:spPr bwMode="auto">
            <a:xfrm>
              <a:off x="4091622" y="3602799"/>
              <a:ext cx="1037590"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δ = δ</a:t>
              </a:r>
              <a:r>
                <a:rPr lang="en-US" sz="1200" baseline="-25000" dirty="0">
                  <a:effectLst/>
                  <a:latin typeface="+mn-lt"/>
                  <a:ea typeface="Times New Roman"/>
                  <a:cs typeface="Times New Roman"/>
                </a:rPr>
                <a:t>max</a:t>
              </a:r>
              <a:r>
                <a:rPr lang="en-US" sz="1200" dirty="0">
                  <a:effectLst/>
                  <a:latin typeface="+mn-lt"/>
                  <a:ea typeface="Times New Roman"/>
                  <a:cs typeface="Times New Roman"/>
                </a:rPr>
                <a:t> + δ</a:t>
              </a:r>
              <a:r>
                <a:rPr lang="en-US" sz="1200" baseline="-25000" dirty="0">
                  <a:effectLst/>
                  <a:latin typeface="+mn-lt"/>
                  <a:ea typeface="Times New Roman"/>
                  <a:cs typeface="Times New Roman"/>
                </a:rPr>
                <a:t>1/2</a:t>
              </a:r>
              <a:endParaRPr lang="el-GR" sz="1200" dirty="0">
                <a:effectLst/>
                <a:latin typeface="+mn-lt"/>
                <a:ea typeface="Times New Roman"/>
                <a:cs typeface="Times New Roman"/>
              </a:endParaRPr>
            </a:p>
          </p:txBody>
        </p:sp>
        <p:sp>
          <p:nvSpPr>
            <p:cNvPr id="19" name="Text Box 180"/>
            <p:cNvSpPr txBox="1">
              <a:spLocks noChangeArrowheads="1"/>
            </p:cNvSpPr>
            <p:nvPr/>
          </p:nvSpPr>
          <p:spPr bwMode="auto">
            <a:xfrm>
              <a:off x="3082607" y="3602799"/>
              <a:ext cx="1037590"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mn-lt"/>
                  <a:ea typeface="Times New Roman"/>
                  <a:cs typeface="Times New Roman"/>
                </a:rPr>
                <a:t>δ = δ</a:t>
              </a:r>
              <a:r>
                <a:rPr lang="en-US" sz="1200" baseline="-25000" dirty="0">
                  <a:effectLst/>
                  <a:latin typeface="+mn-lt"/>
                  <a:ea typeface="Times New Roman"/>
                  <a:cs typeface="Times New Roman"/>
                </a:rPr>
                <a:t>max</a:t>
              </a:r>
              <a:r>
                <a:rPr lang="en-US" sz="1200" dirty="0">
                  <a:effectLst/>
                  <a:latin typeface="+mn-lt"/>
                  <a:ea typeface="Times New Roman"/>
                  <a:cs typeface="Times New Roman"/>
                </a:rPr>
                <a:t> - δ</a:t>
              </a:r>
              <a:r>
                <a:rPr lang="en-US" sz="1200" baseline="-25000" dirty="0">
                  <a:effectLst/>
                  <a:latin typeface="+mn-lt"/>
                  <a:ea typeface="Times New Roman"/>
                  <a:cs typeface="Times New Roman"/>
                </a:rPr>
                <a:t>1/2</a:t>
              </a:r>
              <a:endParaRPr lang="el-GR" sz="1200" dirty="0">
                <a:effectLst/>
                <a:latin typeface="+mn-lt"/>
                <a:ea typeface="Times New Roman"/>
                <a:cs typeface="Times New Roman"/>
              </a:endParaRPr>
            </a:p>
          </p:txBody>
        </p:sp>
        <p:sp>
          <p:nvSpPr>
            <p:cNvPr id="20" name="Text Box 182"/>
            <p:cNvSpPr txBox="1">
              <a:spLocks noChangeArrowheads="1"/>
            </p:cNvSpPr>
            <p:nvPr/>
          </p:nvSpPr>
          <p:spPr bwMode="auto">
            <a:xfrm>
              <a:off x="3041967" y="2436939"/>
              <a:ext cx="32131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0.5</a:t>
              </a:r>
              <a:endParaRPr lang="el-GR" sz="1100" dirty="0">
                <a:effectLst/>
                <a:latin typeface="Arial"/>
                <a:ea typeface="Times New Roman"/>
                <a:cs typeface="Times New Roman"/>
              </a:endParaRPr>
            </a:p>
          </p:txBody>
        </p:sp>
        <p:sp>
          <p:nvSpPr>
            <p:cNvPr id="21" name="Text Box 183"/>
            <p:cNvSpPr txBox="1">
              <a:spLocks noChangeArrowheads="1"/>
            </p:cNvSpPr>
            <p:nvPr/>
          </p:nvSpPr>
          <p:spPr bwMode="auto">
            <a:xfrm>
              <a:off x="3078797" y="1888934"/>
              <a:ext cx="32131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22" name="Line 184"/>
            <p:cNvCxnSpPr/>
            <p:nvPr/>
          </p:nvCxnSpPr>
          <p:spPr bwMode="auto">
            <a:xfrm flipV="1">
              <a:off x="2963227" y="2315654"/>
              <a:ext cx="0" cy="3543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Line 185"/>
            <p:cNvCxnSpPr/>
            <p:nvPr/>
          </p:nvCxnSpPr>
          <p:spPr bwMode="auto">
            <a:xfrm rot="5400000" flipV="1">
              <a:off x="6426834" y="3208782"/>
              <a:ext cx="635" cy="3543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4" name="Text Box 186"/>
            <p:cNvSpPr txBox="1">
              <a:spLocks noChangeArrowheads="1"/>
            </p:cNvSpPr>
            <p:nvPr/>
          </p:nvSpPr>
          <p:spPr bwMode="auto">
            <a:xfrm>
              <a:off x="3433127" y="2359469"/>
              <a:ext cx="494665"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FWHM </a:t>
              </a:r>
              <a:endParaRPr lang="el-GR" sz="1100" dirty="0">
                <a:effectLst/>
                <a:latin typeface="Arial"/>
                <a:ea typeface="Times New Roman"/>
                <a:cs typeface="Times New Roman"/>
              </a:endParaRPr>
            </a:p>
          </p:txBody>
        </p:sp>
      </p:grpSp>
      <p:sp>
        <p:nvSpPr>
          <p:cNvPr id="28" name="Ορθογώνιο 27"/>
          <p:cNvSpPr/>
          <p:nvPr/>
        </p:nvSpPr>
        <p:spPr>
          <a:xfrm>
            <a:off x="1819648" y="4221088"/>
            <a:ext cx="6212091" cy="707886"/>
          </a:xfrm>
          <a:prstGeom prst="rect">
            <a:avLst/>
          </a:prstGeom>
        </p:spPr>
        <p:txBody>
          <a:bodyPr wrap="square">
            <a:spAutoFit/>
          </a:bodyPr>
          <a:lstStyle/>
          <a:p>
            <a:r>
              <a:rPr lang="el-GR" sz="2000" b="1" dirty="0">
                <a:latin typeface="+mn-lt"/>
              </a:rPr>
              <a:t>Σχήμα 5</a:t>
            </a:r>
            <a:r>
              <a:rPr lang="el-GR" sz="2000" dirty="0">
                <a:latin typeface="+mn-lt"/>
              </a:rPr>
              <a:t> Το εύρος των κροσσών υπολογίζεται στο 1/2 της μέγιστης διαπερατότητας.</a:t>
            </a:r>
            <a:endParaRPr lang="el-GR" sz="2000" b="1" dirty="0">
              <a:latin typeface="+mn-lt"/>
            </a:endParaRPr>
          </a:p>
        </p:txBody>
      </p:sp>
    </p:spTree>
    <p:extLst>
      <p:ext uri="{BB962C8B-B14F-4D97-AF65-F5344CB8AC3E}">
        <p14:creationId xmlns:p14="http://schemas.microsoft.com/office/powerpoint/2010/main" val="32091439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Ελάχιστο φασματικό εύρος (FWHM)</a:t>
            </a:r>
            <a:br>
              <a:rPr lang="el-GR" sz="4400" dirty="0"/>
            </a:br>
            <a:r>
              <a:rPr lang="el-GR" sz="3600" b="0" dirty="0" smtClean="0"/>
              <a:t>(2 </a:t>
            </a:r>
            <a:r>
              <a:rPr lang="el-GR" sz="3600" b="0" dirty="0"/>
              <a:t>από </a:t>
            </a:r>
            <a:r>
              <a:rPr lang="el-GR" sz="3600" b="0" dirty="0" smtClean="0"/>
              <a:t>4)</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Το ελάχιστο διακριτό φασματικό εύρος Δ</a:t>
            </a:r>
            <a:r>
              <a:rPr lang="en-US" dirty="0"/>
              <a:t>f</a:t>
            </a:r>
            <a:r>
              <a:rPr lang="en-US" baseline="-25000" dirty="0"/>
              <a:t>FWHM</a:t>
            </a:r>
            <a:r>
              <a:rPr lang="el-GR" dirty="0"/>
              <a:t> (Σχήμα 4β) ή αλλιώς το εύρος κροσσού, είναι το πλάτος του στάσιμου κύματος που δημιουργείται κατά τη λειτουργία του συμβολόμετρου και μετρείται στο μισό της τιμής της κορυφής (</a:t>
            </a:r>
            <a:r>
              <a:rPr lang="en-US" dirty="0"/>
              <a:t>FWHM</a:t>
            </a:r>
            <a:r>
              <a:rPr lang="el-GR" dirty="0"/>
              <a:t>). Η τιμή του εξαρτάται από τη γωνία πρόσπτωσης της ακτινοβολίας, από το δείκτη διάθλασης του υλικού μεταξύ των πλακιδίων, από την ανακλαστικότητα των πλακιδίων και από την μεταξύ τους απόσταση </a:t>
            </a:r>
            <a:r>
              <a:rPr lang="en-US" dirty="0"/>
              <a:t>d</a:t>
            </a:r>
            <a:r>
              <a:rPr lang="el-GR" dirty="0"/>
              <a:t>.</a:t>
            </a:r>
          </a:p>
          <a:p>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85268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Ελάχιστο φασματικό εύρος (FWHM)</a:t>
            </a:r>
            <a:br>
              <a:rPr lang="el-GR" sz="4400" dirty="0"/>
            </a:br>
            <a:r>
              <a:rPr lang="el-GR" sz="3600" b="0" dirty="0" smtClean="0"/>
              <a:t>(3 </a:t>
            </a:r>
            <a:r>
              <a:rPr lang="el-GR" sz="3600" b="0" dirty="0"/>
              <a:t>από </a:t>
            </a:r>
            <a:r>
              <a:rPr lang="el-GR" sz="3600" b="0" dirty="0" smtClean="0"/>
              <a:t>4)</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Από το Σχήμα (5) παρατηρούμε ότι στο μισό της μέγιστης διαπερατότητας η μεταβολή της φάσης από δ</a:t>
                </a:r>
                <a:r>
                  <a:rPr lang="en-US" baseline="-25000" dirty="0"/>
                  <a:t>max </a:t>
                </a:r>
                <a:r>
                  <a:rPr lang="el-GR" dirty="0"/>
                  <a:t>= 2</a:t>
                </a:r>
                <a:r>
                  <a:rPr lang="en-US" dirty="0"/>
                  <a:t>m</a:t>
                </a:r>
                <a:r>
                  <a:rPr lang="el-GR" dirty="0"/>
                  <a:t>π θα είναι </a:t>
                </a:r>
                <a14:m>
                  <m:oMath xmlns:m="http://schemas.openxmlformats.org/officeDocument/2006/math">
                    <m:r>
                      <a:rPr lang="el-GR" i="1">
                        <a:latin typeface="Cambria Math"/>
                      </a:rPr>
                      <m:t>𝛿</m:t>
                    </m:r>
                    <m:r>
                      <a:rPr lang="el-GR" i="1">
                        <a:latin typeface="Cambria Math"/>
                      </a:rPr>
                      <m:t>=</m:t>
                    </m:r>
                    <m:sSub>
                      <m:sSubPr>
                        <m:ctrlPr>
                          <a:rPr lang="el-GR" i="1">
                            <a:latin typeface="Cambria Math"/>
                          </a:rPr>
                        </m:ctrlPr>
                      </m:sSubPr>
                      <m:e>
                        <m:r>
                          <a:rPr lang="el-GR" i="1">
                            <a:latin typeface="Cambria Math"/>
                          </a:rPr>
                          <m:t>𝛿</m:t>
                        </m:r>
                      </m:e>
                      <m:sub>
                        <m:r>
                          <a:rPr lang="en-US" i="1">
                            <a:latin typeface="Cambria Math"/>
                          </a:rPr>
                          <m:t>𝑚𝑎𝑥</m:t>
                        </m:r>
                      </m:sub>
                    </m:sSub>
                    <m:r>
                      <a:rPr lang="el-GR" i="1">
                        <a:latin typeface="Cambria Math"/>
                      </a:rPr>
                      <m:t>±</m:t>
                    </m:r>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oMath>
                </a14:m>
                <a:r>
                  <a:rPr lang="el-GR" baseline="-25000" dirty="0"/>
                  <a:t>  </a:t>
                </a:r>
                <a:r>
                  <a:rPr lang="el-GR" dirty="0"/>
                  <a:t>και επομένως: </a:t>
                </a:r>
              </a:p>
              <a:p>
                <a:pPr marL="0" indent="0" algn="ctr">
                  <a:buNone/>
                </a:pPr>
                <a14:m>
                  <m:oMath xmlns:m="http://schemas.openxmlformats.org/officeDocument/2006/math">
                    <m:func>
                      <m:funcPr>
                        <m:ctrlPr>
                          <a:rPr lang="el-GR" i="1">
                            <a:latin typeface="Cambria Math"/>
                          </a:rPr>
                        </m:ctrlPr>
                      </m:funcPr>
                      <m:fName>
                        <m:r>
                          <m:rPr>
                            <m:sty m:val="p"/>
                          </m:rPr>
                          <a:rPr lang="en-US">
                            <a:latin typeface="Cambria Math"/>
                          </a:rPr>
                          <m:t>sin</m:t>
                        </m:r>
                      </m:fName>
                      <m:e>
                        <m:d>
                          <m:dPr>
                            <m:ctrlPr>
                              <a:rPr lang="el-GR" i="1">
                                <a:latin typeface="Cambria Math"/>
                              </a:rPr>
                            </m:ctrlPr>
                          </m:dPr>
                          <m:e>
                            <m:f>
                              <m:fPr>
                                <m:ctrlPr>
                                  <a:rPr lang="el-GR" i="1">
                                    <a:latin typeface="Cambria Math"/>
                                  </a:rPr>
                                </m:ctrlPr>
                              </m:fPr>
                              <m:num>
                                <m:sSub>
                                  <m:sSubPr>
                                    <m:ctrlPr>
                                      <a:rPr lang="el-GR" i="1">
                                        <a:latin typeface="Cambria Math"/>
                                      </a:rPr>
                                    </m:ctrlPr>
                                  </m:sSubPr>
                                  <m:e>
                                    <m:r>
                                      <a:rPr lang="el-GR" i="1">
                                        <a:latin typeface="Cambria Math"/>
                                      </a:rPr>
                                      <m:t>𝛿</m:t>
                                    </m:r>
                                  </m:e>
                                  <m:sub>
                                    <m:r>
                                      <a:rPr lang="en-US" i="1">
                                        <a:latin typeface="Cambria Math"/>
                                      </a:rPr>
                                      <m:t>𝑚𝑎𝑥</m:t>
                                    </m:r>
                                  </m:sub>
                                </m:sSub>
                                <m:r>
                                  <a:rPr lang="el-GR" i="1">
                                    <a:latin typeface="Cambria Math"/>
                                  </a:rPr>
                                  <m:t>±</m:t>
                                </m:r>
                                <m:sSub>
                                  <m:sSubPr>
                                    <m:ctrlPr>
                                      <a:rPr lang="el-GR" i="1">
                                        <a:latin typeface="Cambria Math"/>
                                      </a:rPr>
                                    </m:ctrlPr>
                                  </m:sSubPr>
                                  <m:e>
                                    <m:r>
                                      <a:rPr lang="el-GR" i="1">
                                        <a:latin typeface="Cambria Math"/>
                                      </a:rPr>
                                      <m:t>𝛿</m:t>
                                    </m:r>
                                  </m:e>
                                  <m:sub>
                                    <m:r>
                                      <a:rPr lang="el-GR" i="1">
                                        <a:latin typeface="Cambria Math"/>
                                      </a:rPr>
                                      <m:t>1/2</m:t>
                                    </m:r>
                                  </m:sub>
                                </m:sSub>
                              </m:num>
                              <m:den>
                                <m:r>
                                  <a:rPr lang="el-GR" i="1">
                                    <a:latin typeface="Cambria Math"/>
                                  </a:rPr>
                                  <m:t>2</m:t>
                                </m:r>
                              </m:den>
                            </m:f>
                          </m:e>
                        </m:d>
                      </m:e>
                    </m:func>
                    <m:r>
                      <a:rPr lang="el-GR" i="1">
                        <a:latin typeface="Cambria Math"/>
                      </a:rPr>
                      <m:t>=−</m:t>
                    </m:r>
                    <m:func>
                      <m:funcPr>
                        <m:ctrlPr>
                          <a:rPr lang="el-GR" i="1">
                            <a:latin typeface="Cambria Math"/>
                          </a:rPr>
                        </m:ctrlPr>
                      </m:funcPr>
                      <m:fName>
                        <m:r>
                          <m:rPr>
                            <m:sty m:val="p"/>
                          </m:rPr>
                          <a:rPr lang="en-US">
                            <a:latin typeface="Cambria Math"/>
                          </a:rPr>
                          <m:t>sin</m:t>
                        </m:r>
                      </m:fName>
                      <m:e>
                        <m:d>
                          <m:dPr>
                            <m:ctrlPr>
                              <a:rPr lang="el-GR" i="1">
                                <a:latin typeface="Cambria Math"/>
                              </a:rPr>
                            </m:ctrlPr>
                          </m:dPr>
                          <m:e>
                            <m:f>
                              <m:fPr>
                                <m:ctrlPr>
                                  <a:rPr lang="el-GR" i="1">
                                    <a:latin typeface="Cambria Math"/>
                                  </a:rPr>
                                </m:ctrlPr>
                              </m:fPr>
                              <m:num>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num>
                              <m:den>
                                <m:r>
                                  <a:rPr lang="el-GR" i="1">
                                    <a:latin typeface="Cambria Math"/>
                                  </a:rPr>
                                  <m:t>2</m:t>
                                </m:r>
                              </m:den>
                            </m:f>
                          </m:e>
                        </m:d>
                      </m:e>
                    </m:func>
                  </m:oMath>
                </a14:m>
                <a:r>
                  <a:rPr lang="el-GR" dirty="0" smtClean="0"/>
                  <a:t> </a:t>
                </a:r>
              </a:p>
              <a:p>
                <a:pPr marL="0" indent="0">
                  <a:buNone/>
                </a:pPr>
                <a:r>
                  <a:rPr lang="el-GR" dirty="0" smtClean="0"/>
                  <a:t>(ο </a:t>
                </a:r>
                <a:r>
                  <a:rPr lang="el-GR" dirty="0"/>
                  <a:t>όρος δ</a:t>
                </a:r>
                <a:r>
                  <a:rPr lang="en-US" baseline="-25000" dirty="0"/>
                  <a:t>max </a:t>
                </a:r>
                <a:r>
                  <a:rPr lang="el-GR" dirty="0"/>
                  <a:t>είναι πολλαπλάσιο του π)</a:t>
                </a:r>
              </a:p>
              <a:p>
                <a:pPr marL="0" indent="0">
                  <a:buNone/>
                </a:pPr>
                <a:r>
                  <a:rPr lang="el-GR" dirty="0"/>
                  <a:t>Όμως από τη σχέση (5), θα έχουμε:</a:t>
                </a:r>
              </a:p>
              <a:p>
                <a:pPr marL="0" indent="0">
                  <a:buNone/>
                </a:pPr>
                <a14:m>
                  <m:oMathPara xmlns:m="http://schemas.openxmlformats.org/officeDocument/2006/math">
                    <m:oMathParaPr>
                      <m:jc m:val="center"/>
                    </m:oMathParaPr>
                    <m:oMath xmlns:m="http://schemas.openxmlformats.org/officeDocument/2006/math">
                      <m:f>
                        <m:fPr>
                          <m:ctrlPr>
                            <a:rPr lang="el-GR" i="1">
                              <a:latin typeface="Cambria Math"/>
                            </a:rPr>
                          </m:ctrlPr>
                        </m:fPr>
                        <m:num>
                          <m:r>
                            <a:rPr lang="el-GR" i="1">
                              <a:latin typeface="Cambria Math"/>
                            </a:rPr>
                            <m:t>1</m:t>
                          </m:r>
                        </m:num>
                        <m:den>
                          <m:r>
                            <a:rPr lang="el-GR" i="1">
                              <a:latin typeface="Cambria Math"/>
                            </a:rPr>
                            <m:t>2</m:t>
                          </m:r>
                        </m:den>
                      </m:f>
                      <m:r>
                        <a:rPr lang="el-GR" i="1">
                          <a:latin typeface="Cambria Math"/>
                        </a:rPr>
                        <m:t>=</m:t>
                      </m:r>
                      <m:f>
                        <m:fPr>
                          <m:ctrlPr>
                            <a:rPr lang="el-GR" i="1">
                              <a:latin typeface="Cambria Math"/>
                            </a:rPr>
                          </m:ctrlPr>
                        </m:fPr>
                        <m:num>
                          <m:r>
                            <a:rPr lang="el-GR" i="1">
                              <a:latin typeface="Cambria Math"/>
                            </a:rPr>
                            <m:t>1</m:t>
                          </m:r>
                        </m:num>
                        <m:den>
                          <m:r>
                            <a:rPr lang="el-GR" i="1">
                              <a:latin typeface="Cambria Math"/>
                            </a:rPr>
                            <m:t>1+</m:t>
                          </m:r>
                          <m:d>
                            <m:dPr>
                              <m:begChr m:val="["/>
                              <m:endChr m:val="]"/>
                              <m:ctrlPr>
                                <a:rPr lang="el-GR" i="1">
                                  <a:latin typeface="Cambria Math"/>
                                </a:rPr>
                              </m:ctrlPr>
                            </m:dPr>
                            <m:e>
                              <m:f>
                                <m:fPr>
                                  <m:type m:val="lin"/>
                                  <m:ctrlPr>
                                    <a:rPr lang="el-GR" i="1">
                                      <a:latin typeface="Cambria Math"/>
                                    </a:rPr>
                                  </m:ctrlPr>
                                </m:fPr>
                                <m:num>
                                  <m:r>
                                    <a:rPr lang="el-GR" i="1">
                                      <a:latin typeface="Cambria Math"/>
                                    </a:rPr>
                                    <m:t>4</m:t>
                                  </m:r>
                                  <m:r>
                                    <a:rPr lang="en-US" i="1">
                                      <a:latin typeface="Cambria Math"/>
                                    </a:rPr>
                                    <m:t>𝑅</m:t>
                                  </m:r>
                                </m:num>
                                <m:den>
                                  <m:sSup>
                                    <m:sSupPr>
                                      <m:ctrlPr>
                                        <a:rPr lang="el-GR" i="1">
                                          <a:latin typeface="Cambria Math"/>
                                        </a:rPr>
                                      </m:ctrlPr>
                                    </m:sSupPr>
                                    <m:e>
                                      <m:d>
                                        <m:dPr>
                                          <m:ctrlPr>
                                            <a:rPr lang="el-GR" i="1">
                                              <a:latin typeface="Cambria Math"/>
                                            </a:rPr>
                                          </m:ctrlPr>
                                        </m:dPr>
                                        <m:e>
                                          <m:r>
                                            <a:rPr lang="el-GR" i="1">
                                              <a:latin typeface="Cambria Math"/>
                                            </a:rPr>
                                            <m:t>1−</m:t>
                                          </m:r>
                                          <m:r>
                                            <a:rPr lang="el-GR" i="1">
                                              <a:latin typeface="Cambria Math"/>
                                            </a:rPr>
                                            <m:t>𝑅</m:t>
                                          </m:r>
                                        </m:e>
                                      </m:d>
                                    </m:e>
                                    <m:sup>
                                      <m:r>
                                        <a:rPr lang="el-GR" i="1">
                                          <a:latin typeface="Cambria Math"/>
                                        </a:rPr>
                                        <m:t>2</m:t>
                                      </m:r>
                                    </m:sup>
                                  </m:sSup>
                                </m:den>
                              </m:f>
                            </m:e>
                          </m:d>
                          <m:func>
                            <m:funcPr>
                              <m:ctrlPr>
                                <a:rPr lang="el-GR" i="1">
                                  <a:latin typeface="Cambria Math"/>
                                </a:rPr>
                              </m:ctrlPr>
                            </m:funcPr>
                            <m:fName>
                              <m:sSup>
                                <m:sSupPr>
                                  <m:ctrlPr>
                                    <a:rPr lang="el-GR" i="1">
                                      <a:latin typeface="Cambria Math"/>
                                    </a:rPr>
                                  </m:ctrlPr>
                                </m:sSupPr>
                                <m:e>
                                  <m:r>
                                    <m:rPr>
                                      <m:sty m:val="p"/>
                                    </m:rPr>
                                    <a:rPr lang="en-US">
                                      <a:latin typeface="Cambria Math"/>
                                    </a:rPr>
                                    <m:t>sin</m:t>
                                  </m:r>
                                </m:e>
                                <m:sup>
                                  <m:r>
                                    <a:rPr lang="en-US" i="1">
                                      <a:latin typeface="Cambria Math"/>
                                    </a:rPr>
                                    <m:t>2</m:t>
                                  </m:r>
                                </m:sup>
                              </m:sSup>
                            </m:fName>
                            <m:e>
                              <m:d>
                                <m:dPr>
                                  <m:ctrlPr>
                                    <a:rPr lang="el-GR" i="1">
                                      <a:latin typeface="Cambria Math"/>
                                    </a:rPr>
                                  </m:ctrlPr>
                                </m:dPr>
                                <m:e>
                                  <m:f>
                                    <m:fPr>
                                      <m:ctrlPr>
                                        <a:rPr lang="el-GR" i="1">
                                          <a:latin typeface="Cambria Math"/>
                                        </a:rPr>
                                      </m:ctrlPr>
                                    </m:fPr>
                                    <m:num>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num>
                                    <m:den>
                                      <m:r>
                                        <a:rPr lang="el-GR" i="1">
                                          <a:latin typeface="Cambria Math"/>
                                        </a:rPr>
                                        <m:t>2</m:t>
                                      </m:r>
                                    </m:den>
                                  </m:f>
                                </m:e>
                              </m:d>
                            </m:e>
                          </m:func>
                        </m:den>
                      </m:f>
                      <m:r>
                        <a:rPr lang="el-GR" i="1">
                          <a:latin typeface="Cambria Math"/>
                        </a:rPr>
                        <m:t>=</m:t>
                      </m:r>
                      <m:f>
                        <m:fPr>
                          <m:ctrlPr>
                            <a:rPr lang="el-GR" i="1">
                              <a:latin typeface="Cambria Math"/>
                            </a:rPr>
                          </m:ctrlPr>
                        </m:fPr>
                        <m:num>
                          <m:r>
                            <a:rPr lang="el-GR" i="1">
                              <a:latin typeface="Cambria Math"/>
                            </a:rPr>
                            <m:t>1</m:t>
                          </m:r>
                        </m:num>
                        <m:den>
                          <m:r>
                            <a:rPr lang="el-GR" i="1">
                              <a:latin typeface="Cambria Math"/>
                            </a:rPr>
                            <m:t>1+</m:t>
                          </m:r>
                          <m:func>
                            <m:funcPr>
                              <m:ctrlPr>
                                <a:rPr lang="el-GR" i="1">
                                  <a:latin typeface="Cambria Math"/>
                                </a:rPr>
                              </m:ctrlPr>
                            </m:funcPr>
                            <m:fName>
                              <m:sSup>
                                <m:sSupPr>
                                  <m:ctrlPr>
                                    <a:rPr lang="el-GR" i="1">
                                      <a:latin typeface="Cambria Math"/>
                                    </a:rPr>
                                  </m:ctrlPr>
                                </m:sSupPr>
                                <m:e>
                                  <m:r>
                                    <m:rPr>
                                      <m:sty m:val="p"/>
                                    </m:rPr>
                                    <a:rPr lang="en-US">
                                      <a:latin typeface="Cambria Math"/>
                                    </a:rPr>
                                    <m:t>sin</m:t>
                                  </m:r>
                                </m:e>
                                <m:sup>
                                  <m:r>
                                    <a:rPr lang="en-US" i="1">
                                      <a:latin typeface="Cambria Math"/>
                                    </a:rPr>
                                    <m:t>2</m:t>
                                  </m:r>
                                </m:sup>
                              </m:sSup>
                            </m:fName>
                            <m:e>
                              <m:d>
                                <m:dPr>
                                  <m:ctrlPr>
                                    <a:rPr lang="el-GR" i="1">
                                      <a:latin typeface="Cambria Math"/>
                                    </a:rPr>
                                  </m:ctrlPr>
                                </m:dPr>
                                <m:e>
                                  <m:f>
                                    <m:fPr>
                                      <m:ctrlPr>
                                        <a:rPr lang="el-GR" i="1">
                                          <a:latin typeface="Cambria Math"/>
                                        </a:rPr>
                                      </m:ctrlPr>
                                    </m:fPr>
                                    <m:num>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num>
                                    <m:den>
                                      <m:r>
                                        <a:rPr lang="el-GR" i="1">
                                          <a:latin typeface="Cambria Math"/>
                                        </a:rPr>
                                        <m:t>2</m:t>
                                      </m:r>
                                    </m:den>
                                  </m:f>
                                </m:e>
                              </m:d>
                            </m:e>
                          </m:func>
                        </m:den>
                      </m:f>
                    </m:oMath>
                  </m:oMathPara>
                </a14:m>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538479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Ελάχιστο φασματικό εύρος (FWHM)</a:t>
            </a:r>
            <a:br>
              <a:rPr lang="el-GR" sz="4400" dirty="0"/>
            </a:br>
            <a:r>
              <a:rPr lang="el-GR" sz="3600" b="0" dirty="0" smtClean="0"/>
              <a:t>(4 </a:t>
            </a:r>
            <a:r>
              <a:rPr lang="el-GR" sz="3600" b="0" dirty="0"/>
              <a:t>από </a:t>
            </a:r>
            <a:r>
              <a:rPr lang="el-GR" sz="3600" b="0" dirty="0" smtClean="0"/>
              <a:t>4)</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Θεωρώντας ότι </a:t>
                </a:r>
                <a14:m>
                  <m:oMath xmlns:m="http://schemas.openxmlformats.org/officeDocument/2006/math">
                    <m:func>
                      <m:funcPr>
                        <m:ctrlPr>
                          <a:rPr lang="el-GR" i="1">
                            <a:latin typeface="Cambria Math"/>
                          </a:rPr>
                        </m:ctrlPr>
                      </m:funcPr>
                      <m:fName>
                        <m:r>
                          <m:rPr>
                            <m:sty m:val="p"/>
                          </m:rPr>
                          <a:rPr lang="en-US">
                            <a:latin typeface="Cambria Math"/>
                          </a:rPr>
                          <m:t>sin</m:t>
                        </m:r>
                      </m:fName>
                      <m:e>
                        <m:d>
                          <m:dPr>
                            <m:ctrlPr>
                              <a:rPr lang="el-GR" i="1">
                                <a:latin typeface="Cambria Math"/>
                              </a:rPr>
                            </m:ctrlPr>
                          </m:dPr>
                          <m:e>
                            <m:f>
                              <m:fPr>
                                <m:ctrlPr>
                                  <a:rPr lang="el-GR" i="1">
                                    <a:latin typeface="Cambria Math"/>
                                  </a:rPr>
                                </m:ctrlPr>
                              </m:fPr>
                              <m:num>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num>
                              <m:den>
                                <m:r>
                                  <a:rPr lang="el-GR" i="1">
                                    <a:latin typeface="Cambria Math"/>
                                  </a:rPr>
                                  <m:t>2</m:t>
                                </m:r>
                              </m:den>
                            </m:f>
                          </m:e>
                        </m:d>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num>
                          <m:den>
                            <m:r>
                              <a:rPr lang="el-GR" i="1">
                                <a:latin typeface="Cambria Math"/>
                              </a:rPr>
                              <m:t>2</m:t>
                            </m:r>
                          </m:den>
                        </m:f>
                      </m:e>
                    </m:func>
                  </m:oMath>
                </a14:m>
                <a:r>
                  <a:rPr lang="el-GR" dirty="0"/>
                  <a:t> επιλύουμε την τελευταία σχέση ως προς </a:t>
                </a:r>
                <a14:m>
                  <m:oMath xmlns:m="http://schemas.openxmlformats.org/officeDocument/2006/math">
                    <m:f>
                      <m:fPr>
                        <m:ctrlPr>
                          <a:rPr lang="el-GR" i="1">
                            <a:latin typeface="Cambria Math"/>
                          </a:rPr>
                        </m:ctrlPr>
                      </m:fPr>
                      <m:num>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num>
                      <m:den>
                        <m:r>
                          <a:rPr lang="el-GR" i="1">
                            <a:latin typeface="Cambria Math"/>
                          </a:rPr>
                          <m:t>2</m:t>
                        </m:r>
                      </m:den>
                    </m:f>
                  </m:oMath>
                </a14:m>
                <a:r>
                  <a:rPr lang="el-GR" dirty="0"/>
                  <a:t> και </a:t>
                </a:r>
                <a:r>
                  <a:rPr lang="el-GR" dirty="0" smtClean="0"/>
                  <a:t>έχουμε</a:t>
                </a:r>
                <a:r>
                  <a:rPr lang="el-GR" dirty="0"/>
                  <a:t>: </a:t>
                </a:r>
                <a:endParaRPr lang="el-GR" dirty="0" smtClean="0"/>
              </a:p>
              <a:p>
                <a:pPr marL="0" indent="0" algn="ctr">
                  <a:buNone/>
                </a:pPr>
                <a14:m>
                  <m:oMath xmlns:m="http://schemas.openxmlformats.org/officeDocument/2006/math">
                    <m:f>
                      <m:fPr>
                        <m:ctrlPr>
                          <a:rPr lang="el-GR" i="1">
                            <a:latin typeface="Cambria Math"/>
                          </a:rPr>
                        </m:ctrlPr>
                      </m:fPr>
                      <m:num>
                        <m:sSub>
                          <m:sSubPr>
                            <m:ctrlPr>
                              <a:rPr lang="el-GR" i="1">
                                <a:latin typeface="Cambria Math"/>
                              </a:rPr>
                            </m:ctrlPr>
                          </m:sSubPr>
                          <m:e>
                            <m:r>
                              <a:rPr lang="el-GR" i="1">
                                <a:latin typeface="Cambria Math"/>
                              </a:rPr>
                              <m:t>𝛿</m:t>
                            </m:r>
                          </m:e>
                          <m:sub>
                            <m:f>
                              <m:fPr>
                                <m:type m:val="lin"/>
                                <m:ctrlPr>
                                  <a:rPr lang="el-GR" i="1">
                                    <a:latin typeface="Cambria Math"/>
                                  </a:rPr>
                                </m:ctrlPr>
                              </m:fPr>
                              <m:num>
                                <m:r>
                                  <a:rPr lang="el-GR" i="1">
                                    <a:latin typeface="Cambria Math"/>
                                  </a:rPr>
                                  <m:t>1</m:t>
                                </m:r>
                              </m:num>
                              <m:den>
                                <m:r>
                                  <a:rPr lang="el-GR" i="1">
                                    <a:latin typeface="Cambria Math"/>
                                  </a:rPr>
                                  <m:t>2</m:t>
                                </m:r>
                              </m:den>
                            </m:f>
                          </m:sub>
                        </m:sSub>
                      </m:num>
                      <m:den>
                        <m:r>
                          <a:rPr lang="el-GR" i="1">
                            <a:latin typeface="Cambria Math"/>
                          </a:rPr>
                          <m:t>2</m:t>
                        </m:r>
                      </m:den>
                    </m:f>
                    <m:r>
                      <a:rPr lang="el-GR" i="1">
                        <a:latin typeface="Cambria Math"/>
                      </a:rPr>
                      <m:t>=</m:t>
                    </m:r>
                    <m:f>
                      <m:fPr>
                        <m:ctrlPr>
                          <a:rPr lang="el-GR" i="1">
                            <a:latin typeface="Cambria Math"/>
                          </a:rPr>
                        </m:ctrlPr>
                      </m:fPr>
                      <m:num>
                        <m:r>
                          <a:rPr lang="el-GR" i="1">
                            <a:latin typeface="Cambria Math"/>
                          </a:rPr>
                          <m:t>1</m:t>
                        </m:r>
                      </m:num>
                      <m:den>
                        <m:rad>
                          <m:radPr>
                            <m:degHide m:val="on"/>
                            <m:ctrlPr>
                              <a:rPr lang="el-GR" i="1">
                                <a:latin typeface="Cambria Math"/>
                              </a:rPr>
                            </m:ctrlPr>
                          </m:radPr>
                          <m:deg/>
                          <m:e>
                            <m:r>
                              <a:rPr lang="en-US" i="1">
                                <a:latin typeface="Cambria Math"/>
                              </a:rPr>
                              <m:t>𝑓</m:t>
                            </m:r>
                          </m:e>
                        </m:rad>
                      </m:den>
                    </m:f>
                  </m:oMath>
                </a14:m>
                <a:r>
                  <a:rPr lang="el-GR" dirty="0"/>
                  <a:t>. </a:t>
                </a:r>
                <a:endParaRPr lang="el-GR" dirty="0" smtClean="0"/>
              </a:p>
              <a:p>
                <a:r>
                  <a:rPr lang="el-GR" dirty="0" smtClean="0"/>
                  <a:t>Το </a:t>
                </a:r>
                <a:r>
                  <a:rPr lang="el-GR" dirty="0"/>
                  <a:t>πλήρες εύρος του κροσσού στο μισό του μεγίστου (</a:t>
                </a:r>
                <a:r>
                  <a:rPr lang="en-US" dirty="0"/>
                  <a:t>FWHM</a:t>
                </a:r>
                <a:r>
                  <a:rPr lang="el-GR" dirty="0"/>
                  <a:t>) θα είναι το διπλάσιο της τιμής δ</a:t>
                </a:r>
                <a:r>
                  <a:rPr lang="el-GR" baseline="-25000" dirty="0"/>
                  <a:t>1/2 </a:t>
                </a:r>
                <a:r>
                  <a:rPr lang="el-GR" dirty="0"/>
                  <a:t>και επομένως (σε σχέση με τη φάση): </a:t>
                </a:r>
              </a:p>
              <a:p>
                <a:pPr marL="0" indent="0" algn="ctr">
                  <a:buNone/>
                </a:pPr>
                <a14:m>
                  <m:oMath xmlns:m="http://schemas.openxmlformats.org/officeDocument/2006/math">
                    <m:r>
                      <a:rPr lang="el-GR" i="1">
                        <a:latin typeface="Cambria Math"/>
                      </a:rPr>
                      <m:t>𝑏</m:t>
                    </m:r>
                    <m:r>
                      <a:rPr lang="el-GR" i="1">
                        <a:latin typeface="Cambria Math"/>
                      </a:rPr>
                      <m:t>=</m:t>
                    </m:r>
                    <m:sSub>
                      <m:sSubPr>
                        <m:ctrlPr>
                          <a:rPr lang="el-GR" i="1">
                            <a:latin typeface="Cambria Math"/>
                          </a:rPr>
                        </m:ctrlPr>
                      </m:sSubPr>
                      <m:e>
                        <m:r>
                          <a:rPr lang="el-GR" i="1">
                            <a:latin typeface="Cambria Math"/>
                          </a:rPr>
                          <m:t>2</m:t>
                        </m:r>
                        <m:r>
                          <a:rPr lang="en-US" i="1">
                            <a:latin typeface="Cambria Math"/>
                          </a:rPr>
                          <m:t>𝑑</m:t>
                        </m:r>
                      </m:e>
                      <m:sub>
                        <m:f>
                          <m:fPr>
                            <m:type m:val="lin"/>
                            <m:ctrlPr>
                              <a:rPr lang="el-GR" i="1">
                                <a:latin typeface="Cambria Math"/>
                              </a:rPr>
                            </m:ctrlPr>
                          </m:fPr>
                          <m:num>
                            <m:r>
                              <a:rPr lang="el-GR" i="1">
                                <a:latin typeface="Cambria Math"/>
                              </a:rPr>
                              <m:t>1</m:t>
                            </m:r>
                          </m:num>
                          <m:den>
                            <m:r>
                              <a:rPr lang="el-GR" i="1">
                                <a:latin typeface="Cambria Math"/>
                              </a:rPr>
                              <m:t>2</m:t>
                            </m:r>
                          </m:den>
                        </m:f>
                      </m:sub>
                    </m:sSub>
                    <m:r>
                      <a:rPr lang="el-GR" i="1">
                        <a:latin typeface="Cambria Math"/>
                      </a:rPr>
                      <m:t>=</m:t>
                    </m:r>
                    <m:f>
                      <m:fPr>
                        <m:ctrlPr>
                          <a:rPr lang="el-GR" i="1">
                            <a:latin typeface="Cambria Math"/>
                          </a:rPr>
                        </m:ctrlPr>
                      </m:fPr>
                      <m:num>
                        <m:r>
                          <a:rPr lang="en-US" i="1">
                            <a:latin typeface="Cambria Math"/>
                          </a:rPr>
                          <m:t>4</m:t>
                        </m:r>
                      </m:num>
                      <m:den>
                        <m:rad>
                          <m:radPr>
                            <m:degHide m:val="on"/>
                            <m:ctrlPr>
                              <a:rPr lang="el-GR" i="1">
                                <a:latin typeface="Cambria Math"/>
                              </a:rPr>
                            </m:ctrlPr>
                          </m:radPr>
                          <m:deg/>
                          <m:e>
                            <m:r>
                              <a:rPr lang="en-US" i="1">
                                <a:latin typeface="Cambria Math"/>
                              </a:rPr>
                              <m:t>𝑓</m:t>
                            </m:r>
                          </m:e>
                        </m:rad>
                      </m:den>
                    </m:f>
                  </m:oMath>
                </a14:m>
                <a:r>
                  <a:rPr lang="el-GR" dirty="0" smtClean="0"/>
                  <a:t>  (12)</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r="-51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684652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a:t>
            </a:r>
            <a:r>
              <a:rPr lang="el-GR" sz="3200" b="0" dirty="0" smtClean="0"/>
              <a:t>(1 από 2)</a:t>
            </a:r>
            <a:endParaRPr lang="el-GR" sz="3200" b="0" dirty="0"/>
          </a:p>
        </p:txBody>
      </p:sp>
      <p:sp>
        <p:nvSpPr>
          <p:cNvPr id="3" name="Θέση περιεχομένου 2"/>
          <p:cNvSpPr>
            <a:spLocks noGrp="1"/>
          </p:cNvSpPr>
          <p:nvPr>
            <p:ph idx="1"/>
          </p:nvPr>
        </p:nvSpPr>
        <p:spPr/>
        <p:txBody>
          <a:bodyPr>
            <a:normAutofit fontScale="92500" lnSpcReduction="10000"/>
          </a:bodyPr>
          <a:lstStyle/>
          <a:p>
            <a:r>
              <a:rPr lang="el-GR" dirty="0"/>
              <a:t>Το συμβολόμετρο </a:t>
            </a:r>
            <a:r>
              <a:rPr lang="en-GB" dirty="0"/>
              <a:t>Fabry</a:t>
            </a:r>
            <a:r>
              <a:rPr lang="el-GR" dirty="0"/>
              <a:t>-</a:t>
            </a:r>
            <a:r>
              <a:rPr lang="en-GB" dirty="0"/>
              <a:t>Perot</a:t>
            </a:r>
            <a:r>
              <a:rPr lang="el-GR" dirty="0"/>
              <a:t> σχεδιάστηκε το 1899 από τους </a:t>
            </a:r>
            <a:r>
              <a:rPr lang="en-GB" dirty="0"/>
              <a:t>C</a:t>
            </a:r>
            <a:r>
              <a:rPr lang="el-GR" dirty="0"/>
              <a:t>. </a:t>
            </a:r>
            <a:r>
              <a:rPr lang="en-GB" dirty="0"/>
              <a:t>Fabry and A</a:t>
            </a:r>
            <a:r>
              <a:rPr lang="el-GR" dirty="0"/>
              <a:t>. </a:t>
            </a:r>
            <a:r>
              <a:rPr lang="en-GB" dirty="0"/>
              <a:t>Perot</a:t>
            </a:r>
            <a:r>
              <a:rPr lang="el-GR" dirty="0"/>
              <a:t> και αποτελεί μια εξέλιξη του συμβολόμετρου </a:t>
            </a:r>
            <a:r>
              <a:rPr lang="en-US" dirty="0"/>
              <a:t>Michelson</a:t>
            </a:r>
            <a:r>
              <a:rPr lang="el-GR" dirty="0"/>
              <a:t>. Η διαφορά τους έγκειται στο γεγονός ότι το συμβολόμετρο </a:t>
            </a:r>
            <a:r>
              <a:rPr lang="en-GB" dirty="0"/>
              <a:t>Fabry</a:t>
            </a:r>
            <a:r>
              <a:rPr lang="el-GR" dirty="0"/>
              <a:t>-</a:t>
            </a:r>
            <a:r>
              <a:rPr lang="en-GB" dirty="0"/>
              <a:t>Perot</a:t>
            </a:r>
            <a:r>
              <a:rPr lang="el-GR" dirty="0"/>
              <a:t> κάνει χρήση του φαινομένου της συμβολής πολλαπλών ακτίνων. Για το σκοπό αυτό χρησιμοποιεί δυο παράλληλα μεταξύ τους οπτικά επίπεδα πλακίδια, που έχουν την ιδιότητα να ανακλούν μερικώς το φως στην εσωτερική τους πλευρά</a:t>
            </a:r>
            <a:r>
              <a:rPr lang="el-GR" dirty="0" smtClean="0"/>
              <a:t>.</a:t>
            </a:r>
          </a:p>
          <a:p>
            <a:r>
              <a:rPr lang="el-GR" dirty="0"/>
              <a:t>Κάθε φορά που μια δέσμη φωτός διαπερνά την επιφάνεια του πρώτου πλακιδίου, ένα τμήμα της θα διέλθει του συστήματος των δυο πλακιδίων και θα περάσει στην άλλη πλευρά, ενώ το υπόλοιπο θα ανακλαστεί στην εσωτερική επιφάνεια του δεύτερου πλακιδίου και θα γυρίσει προς τα πίσω, ξεκινώντας έτσι ένα κύκλο διαδοχικών ανακλάσεων στις εσωτερικές επιφάνειες των πλακιδίων.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3296009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Λεπτότητα </a:t>
            </a:r>
            <a:r>
              <a:rPr lang="el-GR" dirty="0"/>
              <a:t>(</a:t>
            </a:r>
            <a:r>
              <a:rPr lang="en-US" dirty="0"/>
              <a:t>Finesse) </a:t>
            </a:r>
            <a:r>
              <a:rPr lang="en-US" dirty="0" smtClean="0"/>
              <a:t>F </a:t>
            </a:r>
            <a:r>
              <a:rPr lang="en-US" sz="3200" b="0" dirty="0" smtClean="0"/>
              <a:t>(1 </a:t>
            </a:r>
            <a:r>
              <a:rPr lang="el-GR" sz="3200" b="0" dirty="0" smtClean="0"/>
              <a:t>από 2)</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a:t>Η λεπτότητα </a:t>
                </a:r>
                <a:r>
                  <a:rPr lang="en-US" dirty="0"/>
                  <a:t>F</a:t>
                </a:r>
                <a:r>
                  <a:rPr lang="el-GR" dirty="0"/>
                  <a:t> είναι μια βασική παράμετρος που προσδιορίζει την απόδοση του συμβολόμετρου </a:t>
                </a:r>
                <a:r>
                  <a:rPr lang="en-US" dirty="0"/>
                  <a:t>F</a:t>
                </a:r>
                <a:r>
                  <a:rPr lang="el-GR" dirty="0"/>
                  <a:t>-</a:t>
                </a:r>
                <a:r>
                  <a:rPr lang="en-US" dirty="0"/>
                  <a:t>P</a:t>
                </a:r>
                <a:r>
                  <a:rPr lang="el-GR" dirty="0"/>
                  <a:t>, ειδικά σε λειτουργία φίλτρου συχνοτήτων. Για να κατανοήσουμε καλύτερα τον όρο, μπορούμε να φανταστούμε τη λεπτότητα ως το πλήθος των ακτίνων που συμβάλλουν εντός της κοιλότητας και δημιουργούν το στάσιμο κύμα. Μεγαλύτερη τιμή της λεπτότητας υποδηλώνει μεγαλύτερο αριθμό ακτίνων που συμβάλλουν και επομένως μια πιο ολοκληρωμένη διαδικασία συμβολής. Στην πιο απλή της μορφή, η λεπτότητα ορίζεται ως το πηλίκο της ελεύθερης φασματικής περιοχής Δ</a:t>
                </a:r>
                <a:r>
                  <a:rPr lang="en-US" dirty="0"/>
                  <a:t>F</a:t>
                </a:r>
                <a:r>
                  <a:rPr lang="en-US" baseline="-25000" dirty="0"/>
                  <a:t>FSR</a:t>
                </a:r>
                <a:r>
                  <a:rPr lang="el-GR" dirty="0"/>
                  <a:t> προς το ελάχιστο διακριτό φασματικό εύρος Δ</a:t>
                </a:r>
                <a:r>
                  <a:rPr lang="en-US" dirty="0"/>
                  <a:t>f</a:t>
                </a:r>
                <a:r>
                  <a:rPr lang="en-US" baseline="-25000" dirty="0"/>
                  <a:t>FWHM</a:t>
                </a:r>
                <a:r>
                  <a:rPr lang="el-GR" dirty="0"/>
                  <a:t>, </a:t>
                </a:r>
                <a:r>
                  <a:rPr lang="el-GR" dirty="0" smtClean="0"/>
                  <a:t>δηλαδή</a:t>
                </a:r>
                <a:r>
                  <a:rPr lang="en-US" dirty="0" smtClean="0"/>
                  <a:t>:</a:t>
                </a:r>
              </a:p>
              <a:p>
                <a:pPr marL="0" indent="0" algn="ctr">
                  <a:buNone/>
                </a:pPr>
                <a14:m>
                  <m:oMath xmlns:m="http://schemas.openxmlformats.org/officeDocument/2006/math">
                    <m:r>
                      <a:rPr lang="el-GR" i="1">
                        <a:latin typeface="Cambria Math"/>
                      </a:rPr>
                      <m:t>𝐹</m:t>
                    </m:r>
                    <m:r>
                      <a:rPr lang="el-GR" i="1">
                        <a:latin typeface="Cambria Math"/>
                      </a:rPr>
                      <m:t>=</m:t>
                    </m:r>
                    <m:f>
                      <m:fPr>
                        <m:ctrlPr>
                          <a:rPr lang="el-GR" i="1">
                            <a:latin typeface="Cambria Math"/>
                          </a:rPr>
                        </m:ctrlPr>
                      </m:fPr>
                      <m:num>
                        <m:sSub>
                          <m:sSubPr>
                            <m:ctrlPr>
                              <a:rPr lang="el-GR" i="1">
                                <a:latin typeface="Cambria Math"/>
                              </a:rPr>
                            </m:ctrlPr>
                          </m:sSubPr>
                          <m:e>
                            <m:r>
                              <a:rPr lang="el-GR" i="1">
                                <a:latin typeface="Cambria Math"/>
                              </a:rPr>
                              <m:t>𝛥</m:t>
                            </m:r>
                            <m:r>
                              <a:rPr lang="en-US" i="1">
                                <a:latin typeface="Cambria Math"/>
                              </a:rPr>
                              <m:t>𝐹</m:t>
                            </m:r>
                          </m:e>
                          <m:sub>
                            <m:r>
                              <a:rPr lang="el-GR" i="1">
                                <a:latin typeface="Cambria Math"/>
                              </a:rPr>
                              <m:t>𝐹𝑆𝑅</m:t>
                            </m:r>
                          </m:sub>
                        </m:sSub>
                      </m:num>
                      <m:den>
                        <m:sSub>
                          <m:sSubPr>
                            <m:ctrlPr>
                              <a:rPr lang="el-GR" i="1">
                                <a:latin typeface="Cambria Math"/>
                              </a:rPr>
                            </m:ctrlPr>
                          </m:sSubPr>
                          <m:e>
                            <m:r>
                              <a:rPr lang="el-GR" i="1">
                                <a:latin typeface="Cambria Math"/>
                              </a:rPr>
                              <m:t>𝛥</m:t>
                            </m:r>
                            <m:r>
                              <a:rPr lang="en-US" i="1">
                                <a:latin typeface="Cambria Math"/>
                              </a:rPr>
                              <m:t>𝐹</m:t>
                            </m:r>
                          </m:e>
                          <m:sub>
                            <m:r>
                              <a:rPr lang="el-GR" i="1">
                                <a:latin typeface="Cambria Math"/>
                              </a:rPr>
                              <m:t>𝐹𝑊𝐻𝑀</m:t>
                            </m:r>
                          </m:sub>
                        </m:sSub>
                      </m:den>
                    </m:f>
                  </m:oMath>
                </a14:m>
                <a:r>
                  <a:rPr lang="el-GR" dirty="0"/>
                  <a:t> </a:t>
                </a:r>
                <a:r>
                  <a:rPr lang="en-US" dirty="0" smtClean="0"/>
                  <a:t>  (13)</a:t>
                </a: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693" r="-103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402777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Λεπτότητα (</a:t>
            </a:r>
            <a:r>
              <a:rPr lang="en-US" dirty="0"/>
              <a:t>Finesse) F </a:t>
            </a:r>
            <a:r>
              <a:rPr lang="en-US" sz="3200" b="0" dirty="0" smtClean="0"/>
              <a:t>(</a:t>
            </a:r>
            <a:r>
              <a:rPr lang="el-GR" sz="3200" b="0" dirty="0" smtClean="0"/>
              <a:t>2</a:t>
            </a:r>
            <a:r>
              <a:rPr lang="en-US" sz="3200" b="0" dirty="0" smtClean="0"/>
              <a:t> </a:t>
            </a:r>
            <a:r>
              <a:rPr lang="el-GR" sz="3200" b="0" dirty="0"/>
              <a:t>από </a:t>
            </a:r>
            <a:r>
              <a:rPr lang="el-GR" sz="3200" b="0" dirty="0" smtClean="0"/>
              <a:t>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fontScale="92500"/>
              </a:bodyPr>
              <a:lstStyle/>
              <a:p>
                <a:r>
                  <a:rPr lang="el-GR" dirty="0"/>
                  <a:t>Ο βασικός παράγοντας που επηρεάζει τη λεπτότητα είναι η ανακλαστικότητα </a:t>
                </a:r>
                <a:r>
                  <a:rPr lang="en-US" dirty="0"/>
                  <a:t>R</a:t>
                </a:r>
                <a:r>
                  <a:rPr lang="el-GR" dirty="0"/>
                  <a:t> των πλακιδίων και αυτό γιατί η ανακλαστικότητα προσδιορίζει ευθέως το πλήθος των ακτίνων που υπάρχουν στην κοιλότητα. Αποδεικνύεται ότι η λεπτότητα ως συνάρτηση της ανακλαστικότητας, δίνεται από τη σχέση:</a:t>
                </a:r>
              </a:p>
              <a:p>
                <a:pPr marL="0" indent="0" algn="ctr">
                  <a:buNone/>
                </a:pPr>
                <a14:m>
                  <m:oMath xmlns:m="http://schemas.openxmlformats.org/officeDocument/2006/math">
                    <m:r>
                      <a:rPr lang="el-GR" i="1">
                        <a:latin typeface="Cambria Math"/>
                      </a:rPr>
                      <m:t>𝐹</m:t>
                    </m:r>
                    <m:r>
                      <a:rPr lang="el-GR" i="1">
                        <a:latin typeface="Cambria Math"/>
                      </a:rPr>
                      <m:t>=</m:t>
                    </m:r>
                    <m:f>
                      <m:fPr>
                        <m:ctrlPr>
                          <a:rPr lang="el-GR" i="1">
                            <a:latin typeface="Cambria Math"/>
                          </a:rPr>
                        </m:ctrlPr>
                      </m:fPr>
                      <m:num>
                        <m:r>
                          <a:rPr lang="el-GR" i="1">
                            <a:latin typeface="Cambria Math"/>
                          </a:rPr>
                          <m:t>𝜋</m:t>
                        </m:r>
                        <m:rad>
                          <m:radPr>
                            <m:degHide m:val="on"/>
                            <m:ctrlPr>
                              <a:rPr lang="el-GR" i="1">
                                <a:latin typeface="Cambria Math"/>
                              </a:rPr>
                            </m:ctrlPr>
                          </m:radPr>
                          <m:deg/>
                          <m:e>
                            <m:r>
                              <a:rPr lang="en-US" i="1">
                                <a:latin typeface="Cambria Math"/>
                              </a:rPr>
                              <m:t>𝑅</m:t>
                            </m:r>
                          </m:e>
                        </m:rad>
                      </m:num>
                      <m:den>
                        <m:r>
                          <a:rPr lang="el-GR" i="1">
                            <a:latin typeface="Cambria Math"/>
                          </a:rPr>
                          <m:t>1−</m:t>
                        </m:r>
                        <m:r>
                          <a:rPr lang="el-GR" i="1">
                            <a:latin typeface="Cambria Math"/>
                          </a:rPr>
                          <m:t>𝑅</m:t>
                        </m:r>
                      </m:den>
                    </m:f>
                  </m:oMath>
                </a14:m>
                <a:r>
                  <a:rPr lang="el-GR" dirty="0" smtClean="0"/>
                  <a:t>   (14)</a:t>
                </a:r>
              </a:p>
              <a:p>
                <a:r>
                  <a:rPr lang="el-GR" dirty="0"/>
                  <a:t>Η τελευταία σχέση δείχνει ότι η λεπτότητα </a:t>
                </a:r>
                <a:r>
                  <a:rPr lang="en-US" dirty="0"/>
                  <a:t>F</a:t>
                </a:r>
                <a:r>
                  <a:rPr lang="el-GR" dirty="0"/>
                  <a:t> αυξάνεται όταν απλά αυξηθεί η ανακλαστικότητα </a:t>
                </a:r>
                <a:r>
                  <a:rPr lang="en-US" dirty="0"/>
                  <a:t>R</a:t>
                </a:r>
                <a:r>
                  <a:rPr lang="el-GR" dirty="0"/>
                  <a:t> των πλακιδίων. Όμως η αύξηση της ανακλαστικότητας έχει ως αποτέλεσμα τη μείωση της φωτεινής ακτινοβολίας που εξέρχεται από το συμβολόμετρο. Μαζί με την ανακλαστικότητα, ένας άλλος παράγοντας που επηρεάζει τη λεπτότητα είναι και οι μεταβολές τις θερμοκρασίας.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815" t="-726" r="-103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857550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Φασματική </a:t>
            </a:r>
            <a:r>
              <a:rPr lang="el-GR" sz="4400" dirty="0"/>
              <a:t>διακριτική ικανότητα (RP</a:t>
            </a:r>
            <a:r>
              <a:rPr lang="el-GR" sz="4400" dirty="0" smtClean="0"/>
              <a:t>)</a:t>
            </a:r>
            <a:br>
              <a:rPr lang="el-GR" sz="4400" dirty="0" smtClean="0"/>
            </a:br>
            <a:r>
              <a:rPr lang="el-GR" sz="3600" b="0" dirty="0" smtClean="0"/>
              <a:t>(1 από </a:t>
            </a:r>
            <a:r>
              <a:rPr lang="en-US" sz="3600" b="0" dirty="0" smtClean="0"/>
              <a:t>4</a:t>
            </a:r>
            <a:r>
              <a:rPr lang="el-GR" sz="3600" b="0" dirty="0" smtClean="0"/>
              <a:t>)</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grpSp>
        <p:nvGrpSpPr>
          <p:cNvPr id="25" name="Ομάδα 24"/>
          <p:cNvGrpSpPr/>
          <p:nvPr/>
        </p:nvGrpSpPr>
        <p:grpSpPr>
          <a:xfrm>
            <a:off x="3469957" y="2122722"/>
            <a:ext cx="2284730" cy="1486535"/>
            <a:chOff x="3436302" y="2597308"/>
            <a:chExt cx="2284730" cy="1486535"/>
          </a:xfrm>
        </p:grpSpPr>
        <p:sp>
          <p:nvSpPr>
            <p:cNvPr id="5" name="Freeform 140"/>
            <p:cNvSpPr>
              <a:spLocks/>
            </p:cNvSpPr>
            <p:nvPr/>
          </p:nvSpPr>
          <p:spPr bwMode="auto">
            <a:xfrm>
              <a:off x="3736022" y="2737643"/>
              <a:ext cx="1598295" cy="1038860"/>
            </a:xfrm>
            <a:custGeom>
              <a:avLst/>
              <a:gdLst>
                <a:gd name="T0" fmla="*/ 0 w 1531"/>
                <a:gd name="T1" fmla="*/ 1377 h 1377"/>
                <a:gd name="T2" fmla="*/ 376 w 1531"/>
                <a:gd name="T3" fmla="*/ 1273 h 1377"/>
                <a:gd name="T4" fmla="*/ 597 w 1531"/>
                <a:gd name="T5" fmla="*/ 975 h 1377"/>
                <a:gd name="T6" fmla="*/ 766 w 1531"/>
                <a:gd name="T7" fmla="*/ 2 h 1377"/>
                <a:gd name="T8" fmla="*/ 947 w 1531"/>
                <a:gd name="T9" fmla="*/ 988 h 1377"/>
                <a:gd name="T10" fmla="*/ 1142 w 1531"/>
                <a:gd name="T11" fmla="*/ 1273 h 1377"/>
                <a:gd name="T12" fmla="*/ 1531 w 1531"/>
                <a:gd name="T13" fmla="*/ 1377 h 1377"/>
              </a:gdLst>
              <a:ahLst/>
              <a:cxnLst>
                <a:cxn ang="0">
                  <a:pos x="T0" y="T1"/>
                </a:cxn>
                <a:cxn ang="0">
                  <a:pos x="T2" y="T3"/>
                </a:cxn>
                <a:cxn ang="0">
                  <a:pos x="T4" y="T5"/>
                </a:cxn>
                <a:cxn ang="0">
                  <a:pos x="T6" y="T7"/>
                </a:cxn>
                <a:cxn ang="0">
                  <a:pos x="T8" y="T9"/>
                </a:cxn>
                <a:cxn ang="0">
                  <a:pos x="T10" y="T11"/>
                </a:cxn>
                <a:cxn ang="0">
                  <a:pos x="T12" y="T13"/>
                </a:cxn>
              </a:cxnLst>
              <a:rect l="0" t="0" r="r" b="b"/>
              <a:pathLst>
                <a:path w="1531" h="1377">
                  <a:moveTo>
                    <a:pt x="0" y="1377"/>
                  </a:moveTo>
                  <a:cubicBezTo>
                    <a:pt x="63" y="1360"/>
                    <a:pt x="277" y="1340"/>
                    <a:pt x="376" y="1273"/>
                  </a:cubicBezTo>
                  <a:cubicBezTo>
                    <a:pt x="475" y="1206"/>
                    <a:pt x="532" y="1187"/>
                    <a:pt x="597" y="975"/>
                  </a:cubicBezTo>
                  <a:cubicBezTo>
                    <a:pt x="662" y="763"/>
                    <a:pt x="708" y="0"/>
                    <a:pt x="766" y="2"/>
                  </a:cubicBezTo>
                  <a:cubicBezTo>
                    <a:pt x="824" y="4"/>
                    <a:pt x="884" y="776"/>
                    <a:pt x="947" y="988"/>
                  </a:cubicBezTo>
                  <a:cubicBezTo>
                    <a:pt x="1010" y="1200"/>
                    <a:pt x="1045" y="1208"/>
                    <a:pt x="1142" y="1273"/>
                  </a:cubicBezTo>
                  <a:cubicBezTo>
                    <a:pt x="1239" y="1338"/>
                    <a:pt x="1450" y="1355"/>
                    <a:pt x="1531" y="1377"/>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 name="Freeform 141"/>
            <p:cNvSpPr>
              <a:spLocks/>
            </p:cNvSpPr>
            <p:nvPr/>
          </p:nvSpPr>
          <p:spPr bwMode="auto">
            <a:xfrm>
              <a:off x="3995737" y="2741453"/>
              <a:ext cx="1598295" cy="1038860"/>
            </a:xfrm>
            <a:custGeom>
              <a:avLst/>
              <a:gdLst>
                <a:gd name="T0" fmla="*/ 0 w 1531"/>
                <a:gd name="T1" fmla="*/ 1377 h 1377"/>
                <a:gd name="T2" fmla="*/ 376 w 1531"/>
                <a:gd name="T3" fmla="*/ 1273 h 1377"/>
                <a:gd name="T4" fmla="*/ 597 w 1531"/>
                <a:gd name="T5" fmla="*/ 975 h 1377"/>
                <a:gd name="T6" fmla="*/ 766 w 1531"/>
                <a:gd name="T7" fmla="*/ 2 h 1377"/>
                <a:gd name="T8" fmla="*/ 947 w 1531"/>
                <a:gd name="T9" fmla="*/ 988 h 1377"/>
                <a:gd name="T10" fmla="*/ 1142 w 1531"/>
                <a:gd name="T11" fmla="*/ 1273 h 1377"/>
                <a:gd name="T12" fmla="*/ 1531 w 1531"/>
                <a:gd name="T13" fmla="*/ 1377 h 1377"/>
              </a:gdLst>
              <a:ahLst/>
              <a:cxnLst>
                <a:cxn ang="0">
                  <a:pos x="T0" y="T1"/>
                </a:cxn>
                <a:cxn ang="0">
                  <a:pos x="T2" y="T3"/>
                </a:cxn>
                <a:cxn ang="0">
                  <a:pos x="T4" y="T5"/>
                </a:cxn>
                <a:cxn ang="0">
                  <a:pos x="T6" y="T7"/>
                </a:cxn>
                <a:cxn ang="0">
                  <a:pos x="T8" y="T9"/>
                </a:cxn>
                <a:cxn ang="0">
                  <a:pos x="T10" y="T11"/>
                </a:cxn>
                <a:cxn ang="0">
                  <a:pos x="T12" y="T13"/>
                </a:cxn>
              </a:cxnLst>
              <a:rect l="0" t="0" r="r" b="b"/>
              <a:pathLst>
                <a:path w="1531" h="1377">
                  <a:moveTo>
                    <a:pt x="0" y="1377"/>
                  </a:moveTo>
                  <a:cubicBezTo>
                    <a:pt x="63" y="1360"/>
                    <a:pt x="277" y="1340"/>
                    <a:pt x="376" y="1273"/>
                  </a:cubicBezTo>
                  <a:cubicBezTo>
                    <a:pt x="475" y="1206"/>
                    <a:pt x="532" y="1187"/>
                    <a:pt x="597" y="975"/>
                  </a:cubicBezTo>
                  <a:cubicBezTo>
                    <a:pt x="662" y="763"/>
                    <a:pt x="708" y="0"/>
                    <a:pt x="766" y="2"/>
                  </a:cubicBezTo>
                  <a:cubicBezTo>
                    <a:pt x="824" y="4"/>
                    <a:pt x="884" y="776"/>
                    <a:pt x="947" y="988"/>
                  </a:cubicBezTo>
                  <a:cubicBezTo>
                    <a:pt x="1010" y="1200"/>
                    <a:pt x="1045" y="1208"/>
                    <a:pt x="1142" y="1273"/>
                  </a:cubicBezTo>
                  <a:cubicBezTo>
                    <a:pt x="1239" y="1338"/>
                    <a:pt x="1450" y="1355"/>
                    <a:pt x="1531" y="1377"/>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7" name="Line 142"/>
            <p:cNvCxnSpPr/>
            <p:nvPr/>
          </p:nvCxnSpPr>
          <p:spPr bwMode="auto">
            <a:xfrm>
              <a:off x="3728402" y="2639218"/>
              <a:ext cx="635" cy="122745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143"/>
            <p:cNvCxnSpPr/>
            <p:nvPr/>
          </p:nvCxnSpPr>
          <p:spPr bwMode="auto">
            <a:xfrm>
              <a:off x="3728402" y="3866673"/>
              <a:ext cx="195199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144"/>
            <p:cNvCxnSpPr/>
            <p:nvPr/>
          </p:nvCxnSpPr>
          <p:spPr bwMode="auto">
            <a:xfrm>
              <a:off x="3723957" y="3298348"/>
              <a:ext cx="1639570" cy="63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0" name="Group 145"/>
            <p:cNvGrpSpPr>
              <a:grpSpLocks/>
            </p:cNvGrpSpPr>
            <p:nvPr/>
          </p:nvGrpSpPr>
          <p:grpSpPr bwMode="auto">
            <a:xfrm>
              <a:off x="4535487" y="2655728"/>
              <a:ext cx="260350" cy="1214755"/>
              <a:chOff x="3577" y="3488"/>
              <a:chExt cx="410" cy="1770"/>
            </a:xfrm>
          </p:grpSpPr>
          <p:cxnSp>
            <p:nvCxnSpPr>
              <p:cNvPr id="23" name="Line 146"/>
              <p:cNvCxnSpPr/>
              <p:nvPr/>
            </p:nvCxnSpPr>
            <p:spPr bwMode="auto">
              <a:xfrm>
                <a:off x="3577" y="3488"/>
                <a:ext cx="1" cy="175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147"/>
              <p:cNvCxnSpPr/>
              <p:nvPr/>
            </p:nvCxnSpPr>
            <p:spPr bwMode="auto">
              <a:xfrm>
                <a:off x="3986" y="3507"/>
                <a:ext cx="1" cy="175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 name="Text Box 149"/>
            <p:cNvSpPr txBox="1">
              <a:spLocks noChangeArrowheads="1"/>
            </p:cNvSpPr>
            <p:nvPr/>
          </p:nvSpPr>
          <p:spPr bwMode="auto">
            <a:xfrm>
              <a:off x="4188142" y="2843053"/>
              <a:ext cx="245745"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λ</a:t>
              </a:r>
              <a:r>
                <a:rPr lang="en-US" sz="1200" baseline="-250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12" name="Text Box 150"/>
            <p:cNvSpPr txBox="1">
              <a:spLocks noChangeArrowheads="1"/>
            </p:cNvSpPr>
            <p:nvPr/>
          </p:nvSpPr>
          <p:spPr bwMode="auto">
            <a:xfrm>
              <a:off x="4892357" y="2843053"/>
              <a:ext cx="245745"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λ</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13" name="Text Box 151"/>
            <p:cNvSpPr txBox="1">
              <a:spLocks noChangeArrowheads="1"/>
            </p:cNvSpPr>
            <p:nvPr/>
          </p:nvSpPr>
          <p:spPr bwMode="auto">
            <a:xfrm>
              <a:off x="4414837" y="3908583"/>
              <a:ext cx="245745"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a:t>
              </a:r>
              <a:r>
                <a:rPr lang="en-US" sz="1200" baseline="-250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14" name="Text Box 152"/>
            <p:cNvSpPr txBox="1">
              <a:spLocks noChangeArrowheads="1"/>
            </p:cNvSpPr>
            <p:nvPr/>
          </p:nvSpPr>
          <p:spPr bwMode="auto">
            <a:xfrm>
              <a:off x="4673917" y="3908583"/>
              <a:ext cx="245745" cy="172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15" name="Line 153"/>
            <p:cNvCxnSpPr/>
            <p:nvPr/>
          </p:nvCxnSpPr>
          <p:spPr bwMode="auto">
            <a:xfrm flipH="1">
              <a:off x="4795837" y="2672238"/>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154"/>
            <p:cNvCxnSpPr/>
            <p:nvPr/>
          </p:nvCxnSpPr>
          <p:spPr bwMode="auto">
            <a:xfrm rot="10800000" flipH="1">
              <a:off x="4280217" y="2672238"/>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 Box 155"/>
            <p:cNvSpPr txBox="1">
              <a:spLocks noChangeArrowheads="1"/>
            </p:cNvSpPr>
            <p:nvPr/>
          </p:nvSpPr>
          <p:spPr bwMode="auto">
            <a:xfrm>
              <a:off x="4562157" y="2597308"/>
              <a:ext cx="213995" cy="156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b </a:t>
              </a:r>
              <a:endParaRPr lang="el-GR" sz="1100" dirty="0">
                <a:effectLst/>
                <a:latin typeface="Arial"/>
                <a:ea typeface="Times New Roman"/>
                <a:cs typeface="Times New Roman"/>
              </a:endParaRPr>
            </a:p>
          </p:txBody>
        </p:sp>
        <p:sp>
          <p:nvSpPr>
            <p:cNvPr id="18" name="Text Box 157"/>
            <p:cNvSpPr txBox="1">
              <a:spLocks noChangeArrowheads="1"/>
            </p:cNvSpPr>
            <p:nvPr/>
          </p:nvSpPr>
          <p:spPr bwMode="auto">
            <a:xfrm>
              <a:off x="3436302" y="3198653"/>
              <a:ext cx="32131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0.5</a:t>
              </a:r>
              <a:endParaRPr lang="el-GR" sz="1100" dirty="0">
                <a:effectLst/>
                <a:latin typeface="Arial"/>
                <a:ea typeface="Times New Roman"/>
                <a:cs typeface="Times New Roman"/>
              </a:endParaRPr>
            </a:p>
          </p:txBody>
        </p:sp>
        <p:sp>
          <p:nvSpPr>
            <p:cNvPr id="19" name="Text Box 158"/>
            <p:cNvSpPr txBox="1">
              <a:spLocks noChangeArrowheads="1"/>
            </p:cNvSpPr>
            <p:nvPr/>
          </p:nvSpPr>
          <p:spPr bwMode="auto">
            <a:xfrm>
              <a:off x="3436302" y="2634138"/>
              <a:ext cx="32131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20" name="Line 159"/>
            <p:cNvCxnSpPr/>
            <p:nvPr/>
          </p:nvCxnSpPr>
          <p:spPr bwMode="auto">
            <a:xfrm flipV="1">
              <a:off x="3509962" y="2796698"/>
              <a:ext cx="635" cy="3543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1" name="Text Box 160"/>
            <p:cNvSpPr txBox="1">
              <a:spLocks noChangeArrowheads="1"/>
            </p:cNvSpPr>
            <p:nvPr/>
          </p:nvSpPr>
          <p:spPr bwMode="auto">
            <a:xfrm>
              <a:off x="5369877" y="3905408"/>
              <a:ext cx="337820"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a:t>
              </a:r>
              <a:endParaRPr lang="el-GR" sz="1100" dirty="0">
                <a:effectLst/>
                <a:latin typeface="Arial"/>
                <a:ea typeface="Times New Roman"/>
                <a:cs typeface="Times New Roman"/>
              </a:endParaRPr>
            </a:p>
          </p:txBody>
        </p:sp>
        <p:cxnSp>
          <p:nvCxnSpPr>
            <p:cNvPr id="22" name="Line 161"/>
            <p:cNvCxnSpPr/>
            <p:nvPr/>
          </p:nvCxnSpPr>
          <p:spPr bwMode="auto">
            <a:xfrm rot="5400000" flipV="1">
              <a:off x="5543549" y="3906361"/>
              <a:ext cx="635" cy="3543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6" name="Ορθογώνιο 25"/>
          <p:cNvSpPr/>
          <p:nvPr/>
        </p:nvSpPr>
        <p:spPr>
          <a:xfrm>
            <a:off x="956368" y="3785079"/>
            <a:ext cx="7864104" cy="707886"/>
          </a:xfrm>
          <a:prstGeom prst="rect">
            <a:avLst/>
          </a:prstGeom>
        </p:spPr>
        <p:txBody>
          <a:bodyPr wrap="square">
            <a:spAutoFit/>
          </a:bodyPr>
          <a:lstStyle/>
          <a:p>
            <a:r>
              <a:rPr lang="el-GR" sz="2000" b="1" dirty="0" smtClean="0">
                <a:latin typeface="+mn-lt"/>
              </a:rPr>
              <a:t>Σχήμα 6</a:t>
            </a:r>
            <a:r>
              <a:rPr lang="en-US" sz="2000" b="1" dirty="0" smtClean="0">
                <a:latin typeface="+mn-lt"/>
              </a:rPr>
              <a:t> </a:t>
            </a:r>
            <a:r>
              <a:rPr lang="el-GR" sz="2000" dirty="0" smtClean="0">
                <a:latin typeface="+mn-lt"/>
              </a:rPr>
              <a:t>Για να αναλυθούν τα δυο μήκη κύματος, θα πρέπει η τομή των κροσσών να βρίσκεται στο μισό της μέγιστης έντασης.</a:t>
            </a:r>
            <a:endParaRPr lang="el-GR" sz="2000" b="1" dirty="0">
              <a:latin typeface="+mn-lt"/>
            </a:endParaRPr>
          </a:p>
        </p:txBody>
      </p:sp>
    </p:spTree>
    <p:extLst>
      <p:ext uri="{BB962C8B-B14F-4D97-AF65-F5344CB8AC3E}">
        <p14:creationId xmlns:p14="http://schemas.microsoft.com/office/powerpoint/2010/main" val="1538495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Φασματική διακριτική ικανότητα (RP)</a:t>
            </a:r>
            <a:br>
              <a:rPr lang="el-GR" sz="4400" dirty="0"/>
            </a:br>
            <a:r>
              <a:rPr lang="el-GR" sz="3600" b="0" dirty="0" smtClean="0"/>
              <a:t>(2 </a:t>
            </a:r>
            <a:r>
              <a:rPr lang="el-GR" sz="3600" b="0" dirty="0"/>
              <a:t>από </a:t>
            </a:r>
            <a:r>
              <a:rPr lang="en-US" sz="3600" b="0" dirty="0" smtClean="0"/>
              <a:t>4</a:t>
            </a:r>
            <a:r>
              <a:rPr lang="el-GR" sz="3600" b="0" dirty="0" smtClean="0"/>
              <a:t>)</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smtClean="0"/>
              <a:t>Στην περίπτωση που η ακτινοβολία δεν είναι μονοχρωματική, αλλά παρουσιάζει μήκη κύματος πέραν του ενός, η φασματική κατανομή θα διαμορφωθεί από </a:t>
            </a:r>
            <a:r>
              <a:rPr lang="el-GR" dirty="0"/>
              <a:t>ξεχωριστές ομάδες κροσσών (μια για κάθε μήκος κύματος) που είναι σχετικά μετατοπισμένες η μια από την άλλη κατά τον οριζόντιο άξονα. Στο Σχήμα (6) φαίνονται οι τρόποι </a:t>
            </a:r>
            <a:r>
              <a:rPr lang="el-GR" dirty="0" smtClean="0"/>
              <a:t>ταλάντωσης </a:t>
            </a:r>
            <a:r>
              <a:rPr lang="el-GR" dirty="0"/>
              <a:t>ακτινοβολίας που παρουσιάζει δυο μήκη κύματος λ</a:t>
            </a:r>
            <a:r>
              <a:rPr lang="el-GR" baseline="-25000" dirty="0"/>
              <a:t>0 </a:t>
            </a:r>
            <a:r>
              <a:rPr lang="el-GR" dirty="0"/>
              <a:t>και λ</a:t>
            </a:r>
            <a:r>
              <a:rPr lang="el-GR" baseline="-25000" dirty="0"/>
              <a:t>1</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2133062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Φασματική διακριτική ικανότητα (RP)</a:t>
            </a:r>
            <a:br>
              <a:rPr lang="el-GR" sz="4400" dirty="0"/>
            </a:br>
            <a:r>
              <a:rPr lang="el-GR" sz="3600" b="0" dirty="0" smtClean="0"/>
              <a:t>(3 </a:t>
            </a:r>
            <a:r>
              <a:rPr lang="el-GR" sz="3600" b="0" dirty="0"/>
              <a:t>από </a:t>
            </a:r>
            <a:r>
              <a:rPr lang="en-US" sz="3600" b="0" dirty="0" smtClean="0"/>
              <a:t>4</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a:t>Σύμφωνα με το κριτήριο του </a:t>
                </a:r>
                <a:r>
                  <a:rPr lang="en-US" dirty="0"/>
                  <a:t>Taylor</a:t>
                </a:r>
                <a:r>
                  <a:rPr lang="el-GR" dirty="0"/>
                  <a:t>, για να είναι δυνατή η ανάλυση των δυο μηκών κύματος, θα πρέπει η τομή των κροσσών να βρίσκεται στο μισό της μέγιστης έντασης. Όπως έχουμε προαναφέρει (παράγρ. 1) η διαφορά φάσης μεταξύ δυο διαδοχικών ακτίνων δίνεται από τη σχέση </a:t>
                </a:r>
                <a:r>
                  <a:rPr lang="el-GR" b="1" dirty="0"/>
                  <a:t>δ = 2πΔ</a:t>
                </a:r>
                <a:r>
                  <a:rPr lang="en-US" b="1" dirty="0"/>
                  <a:t>r</a:t>
                </a:r>
                <a:r>
                  <a:rPr lang="el-GR" b="1" dirty="0"/>
                  <a:t>/λ</a:t>
                </a:r>
                <a:r>
                  <a:rPr lang="el-GR" dirty="0"/>
                  <a:t>,</a:t>
                </a:r>
                <a:r>
                  <a:rPr lang="el-GR" b="1" dirty="0"/>
                  <a:t> </a:t>
                </a:r>
                <a:r>
                  <a:rPr lang="el-GR" dirty="0"/>
                  <a:t>όπου Δ</a:t>
                </a:r>
                <a:r>
                  <a:rPr lang="en-US" dirty="0"/>
                  <a:t>r</a:t>
                </a:r>
                <a:r>
                  <a:rPr lang="el-GR" dirty="0"/>
                  <a:t> είναι η διαφορά των οπτικών τους δρόμων. Στην συγκεκριμένη περίπτωση το Δ</a:t>
                </a:r>
                <a:r>
                  <a:rPr lang="en-US" dirty="0"/>
                  <a:t>r</a:t>
                </a:r>
                <a:r>
                  <a:rPr lang="el-GR" dirty="0"/>
                  <a:t> είναι περίπου το ίδιο και για τα δυο μήκη κύματος (Δ</a:t>
                </a:r>
                <a:r>
                  <a:rPr lang="en-US" dirty="0"/>
                  <a:t>r</a:t>
                </a:r>
                <a:r>
                  <a:rPr lang="el-GR" dirty="0"/>
                  <a:t> = </a:t>
                </a:r>
                <a:r>
                  <a:rPr lang="en-US" dirty="0"/>
                  <a:t>m</a:t>
                </a:r>
                <a:r>
                  <a:rPr lang="el-GR" dirty="0"/>
                  <a:t>λ). Αν οι μέγιστες τιμές φάσης που αντιστοιχούν στα λ</a:t>
                </a:r>
                <a:r>
                  <a:rPr lang="el-GR" baseline="-25000" dirty="0"/>
                  <a:t>0 </a:t>
                </a:r>
                <a:r>
                  <a:rPr lang="el-GR" dirty="0"/>
                  <a:t>και λ</a:t>
                </a:r>
                <a:r>
                  <a:rPr lang="el-GR" baseline="-25000" dirty="0"/>
                  <a:t>1 </a:t>
                </a:r>
                <a:r>
                  <a:rPr lang="el-GR" dirty="0"/>
                  <a:t>είναι δ</a:t>
                </a:r>
                <a:r>
                  <a:rPr lang="el-GR" baseline="-25000" dirty="0"/>
                  <a:t>0 </a:t>
                </a:r>
                <a:r>
                  <a:rPr lang="el-GR" dirty="0"/>
                  <a:t>και δ</a:t>
                </a:r>
                <a:r>
                  <a:rPr lang="el-GR" baseline="-25000" dirty="0"/>
                  <a:t>1</a:t>
                </a:r>
                <a:r>
                  <a:rPr lang="el-GR" dirty="0"/>
                  <a:t> αντίστοιχα, τότε</a:t>
                </a:r>
                <a:r>
                  <a:rPr lang="el-GR" dirty="0" smtClean="0"/>
                  <a:t>:</a:t>
                </a:r>
              </a:p>
              <a:p>
                <a:pPr marL="0" indent="0" algn="ctr">
                  <a:buNone/>
                </a:pPr>
                <a14:m>
                  <m:oMath xmlns:m="http://schemas.openxmlformats.org/officeDocument/2006/math">
                    <m:sSub>
                      <m:sSubPr>
                        <m:ctrlPr>
                          <a:rPr lang="el-GR" i="1">
                            <a:latin typeface="Cambria Math"/>
                          </a:rPr>
                        </m:ctrlPr>
                      </m:sSubPr>
                      <m:e>
                        <m:r>
                          <a:rPr lang="el-GR" i="1">
                            <a:latin typeface="Cambria Math"/>
                          </a:rPr>
                          <m:t>𝛿</m:t>
                        </m:r>
                      </m:e>
                      <m:sub>
                        <m:r>
                          <a:rPr lang="el-GR" i="1">
                            <a:latin typeface="Cambria Math"/>
                          </a:rPr>
                          <m:t>0</m:t>
                        </m:r>
                      </m:sub>
                    </m:sSub>
                    <m:r>
                      <a:rPr lang="el-GR" i="1">
                        <a:latin typeface="Cambria Math"/>
                      </a:rPr>
                      <m:t>=</m:t>
                    </m:r>
                    <m:f>
                      <m:fPr>
                        <m:ctrlPr>
                          <a:rPr lang="el-GR" i="1">
                            <a:latin typeface="Cambria Math"/>
                          </a:rPr>
                        </m:ctrlPr>
                      </m:fPr>
                      <m:num>
                        <m:r>
                          <a:rPr lang="el-GR" i="1">
                            <a:latin typeface="Cambria Math"/>
                          </a:rPr>
                          <m:t>2</m:t>
                        </m:r>
                        <m:r>
                          <a:rPr lang="el-GR" i="1">
                            <a:latin typeface="Cambria Math"/>
                          </a:rPr>
                          <m:t>𝜋</m:t>
                        </m:r>
                      </m:num>
                      <m:den>
                        <m:sSub>
                          <m:sSubPr>
                            <m:ctrlPr>
                              <a:rPr lang="el-GR" i="1">
                                <a:latin typeface="Cambria Math"/>
                              </a:rPr>
                            </m:ctrlPr>
                          </m:sSubPr>
                          <m:e>
                            <m:r>
                              <a:rPr lang="el-GR" i="1">
                                <a:latin typeface="Cambria Math"/>
                              </a:rPr>
                              <m:t>𝜆</m:t>
                            </m:r>
                          </m:e>
                          <m:sub>
                            <m:r>
                              <a:rPr lang="el-GR" i="1">
                                <a:latin typeface="Cambria Math"/>
                              </a:rPr>
                              <m:t>0</m:t>
                            </m:r>
                          </m:sub>
                        </m:sSub>
                      </m:den>
                    </m:f>
                    <m:r>
                      <a:rPr lang="el-GR" i="1">
                        <a:latin typeface="Cambria Math"/>
                      </a:rPr>
                      <m:t>𝛥</m:t>
                    </m:r>
                    <m:r>
                      <a:rPr lang="en-US" i="1">
                        <a:latin typeface="Cambria Math"/>
                      </a:rPr>
                      <m:t>𝑟</m:t>
                    </m:r>
                  </m:oMath>
                </a14:m>
                <a:r>
                  <a:rPr lang="el-GR" dirty="0" smtClean="0"/>
                  <a:t>  και </a:t>
                </a:r>
                <a14:m>
                  <m:oMath xmlns:m="http://schemas.openxmlformats.org/officeDocument/2006/math">
                    <m:sSub>
                      <m:sSubPr>
                        <m:ctrlPr>
                          <a:rPr lang="el-GR" i="1">
                            <a:latin typeface="Cambria Math"/>
                          </a:rPr>
                        </m:ctrlPr>
                      </m:sSubPr>
                      <m:e>
                        <m:r>
                          <a:rPr lang="el-GR" i="1">
                            <a:latin typeface="Cambria Math"/>
                          </a:rPr>
                          <m:t>𝛿</m:t>
                        </m:r>
                      </m:e>
                      <m:sub>
                        <m:r>
                          <a:rPr lang="el-GR" i="1">
                            <a:latin typeface="Cambria Math"/>
                          </a:rPr>
                          <m:t>1</m:t>
                        </m:r>
                      </m:sub>
                    </m:sSub>
                    <m:r>
                      <a:rPr lang="el-GR" i="1">
                        <a:latin typeface="Cambria Math"/>
                      </a:rPr>
                      <m:t>=</m:t>
                    </m:r>
                    <m:f>
                      <m:fPr>
                        <m:ctrlPr>
                          <a:rPr lang="el-GR" i="1">
                            <a:latin typeface="Cambria Math"/>
                          </a:rPr>
                        </m:ctrlPr>
                      </m:fPr>
                      <m:num>
                        <m:r>
                          <a:rPr lang="el-GR" i="1">
                            <a:latin typeface="Cambria Math"/>
                          </a:rPr>
                          <m:t>2</m:t>
                        </m:r>
                        <m:r>
                          <a:rPr lang="el-GR" i="1">
                            <a:latin typeface="Cambria Math"/>
                          </a:rPr>
                          <m:t>𝜋</m:t>
                        </m:r>
                      </m:num>
                      <m:den>
                        <m:sSub>
                          <m:sSubPr>
                            <m:ctrlPr>
                              <a:rPr lang="el-GR" i="1">
                                <a:latin typeface="Cambria Math"/>
                              </a:rPr>
                            </m:ctrlPr>
                          </m:sSubPr>
                          <m:e>
                            <m:r>
                              <a:rPr lang="el-GR" i="1">
                                <a:latin typeface="Cambria Math"/>
                              </a:rPr>
                              <m:t>𝜆</m:t>
                            </m:r>
                          </m:e>
                          <m:sub>
                            <m:r>
                              <a:rPr lang="el-GR" i="1">
                                <a:latin typeface="Cambria Math"/>
                              </a:rPr>
                              <m:t>1</m:t>
                            </m:r>
                          </m:sub>
                        </m:sSub>
                      </m:den>
                    </m:f>
                    <m:r>
                      <a:rPr lang="el-GR" i="1">
                        <a:latin typeface="Cambria Math"/>
                      </a:rPr>
                      <m:t>𝛥</m:t>
                    </m:r>
                    <m:r>
                      <a:rPr lang="en-US" i="1">
                        <a:latin typeface="Cambria Math"/>
                      </a:rPr>
                      <m:t>𝑟</m:t>
                    </m:r>
                  </m:oMath>
                </a14:m>
                <a:r>
                  <a:rPr lang="el-GR" dirty="0" smtClean="0"/>
                  <a:t>  όπου </a:t>
                </a:r>
                <a14:m>
                  <m:oMath xmlns:m="http://schemas.openxmlformats.org/officeDocument/2006/math">
                    <m:sSub>
                      <m:sSubPr>
                        <m:ctrlPr>
                          <a:rPr lang="el-GR" i="1">
                            <a:latin typeface="Cambria Math"/>
                          </a:rPr>
                        </m:ctrlPr>
                      </m:sSubPr>
                      <m:e>
                        <m:r>
                          <a:rPr lang="el-GR" i="1">
                            <a:latin typeface="Cambria Math"/>
                          </a:rPr>
                          <m:t>𝜆</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𝜆</m:t>
                        </m:r>
                      </m:e>
                      <m:sub>
                        <m:r>
                          <a:rPr lang="el-GR" i="1">
                            <a:latin typeface="Cambria Math"/>
                          </a:rPr>
                          <m:t>0</m:t>
                        </m:r>
                      </m:sub>
                    </m:sSub>
                    <m:r>
                      <a:rPr lang="el-GR" i="1">
                        <a:latin typeface="Cambria Math"/>
                      </a:rPr>
                      <m:t>+</m:t>
                    </m:r>
                    <m:r>
                      <a:rPr lang="el-GR" i="1">
                        <a:latin typeface="Cambria Math"/>
                      </a:rPr>
                      <m:t>𝛥𝜆</m:t>
                    </m:r>
                  </m:oMath>
                </a14:m>
                <a:endParaRPr lang="el-GR" dirty="0" smtClean="0"/>
              </a:p>
              <a:p>
                <a:r>
                  <a:rPr lang="el-GR" dirty="0"/>
                  <a:t>Αφαιρώντας κατά μέλη θα έχουμε </a:t>
                </a:r>
                <a:endParaRPr lang="el-GR" dirty="0" smtClean="0"/>
              </a:p>
              <a:p>
                <a:pPr marL="0" indent="0">
                  <a:buNone/>
                </a:pPr>
                <a14:m>
                  <m:oMathPara xmlns:m="http://schemas.openxmlformats.org/officeDocument/2006/math">
                    <m:oMathParaPr>
                      <m:jc m:val="center"/>
                    </m:oMathParaPr>
                    <m:oMath xmlns:m="http://schemas.openxmlformats.org/officeDocument/2006/math">
                      <m:sSub>
                        <m:sSubPr>
                          <m:ctrlPr>
                            <a:rPr lang="el-GR" i="1">
                              <a:latin typeface="Cambria Math"/>
                            </a:rPr>
                          </m:ctrlPr>
                        </m:sSubPr>
                        <m:e>
                          <m:r>
                            <a:rPr lang="el-GR" i="1">
                              <a:latin typeface="Cambria Math"/>
                            </a:rPr>
                            <m:t>𝛿</m:t>
                          </m:r>
                        </m:e>
                        <m:sub>
                          <m:r>
                            <a:rPr lang="el-GR" i="1">
                              <a:latin typeface="Cambria Math"/>
                            </a:rPr>
                            <m:t>1</m:t>
                          </m:r>
                        </m:sub>
                      </m:sSub>
                      <m:r>
                        <a:rPr lang="el-GR" i="1">
                          <a:latin typeface="Cambria Math"/>
                        </a:rPr>
                        <m:t>−</m:t>
                      </m:r>
                      <m:sSub>
                        <m:sSubPr>
                          <m:ctrlPr>
                            <a:rPr lang="el-GR" i="1">
                              <a:latin typeface="Cambria Math"/>
                            </a:rPr>
                          </m:ctrlPr>
                        </m:sSubPr>
                        <m:e>
                          <m:r>
                            <a:rPr lang="el-GR" i="1">
                              <a:latin typeface="Cambria Math"/>
                            </a:rPr>
                            <m:t>𝛿</m:t>
                          </m:r>
                        </m:e>
                        <m:sub>
                          <m:r>
                            <a:rPr lang="el-GR" i="1">
                              <a:latin typeface="Cambria Math"/>
                            </a:rPr>
                            <m:t>0</m:t>
                          </m:r>
                        </m:sub>
                      </m:sSub>
                      <m:r>
                        <a:rPr lang="el-GR" i="1">
                          <a:latin typeface="Cambria Math"/>
                        </a:rPr>
                        <m:t>=</m:t>
                      </m:r>
                      <m:r>
                        <a:rPr lang="en-US" i="1">
                          <a:latin typeface="Cambria Math"/>
                        </a:rPr>
                        <m:t>𝑏</m:t>
                      </m:r>
                      <m:r>
                        <a:rPr lang="el-GR" i="1">
                          <a:latin typeface="Cambria Math"/>
                        </a:rPr>
                        <m:t>=</m:t>
                      </m:r>
                      <m:f>
                        <m:fPr>
                          <m:ctrlPr>
                            <a:rPr lang="el-GR" i="1">
                              <a:latin typeface="Cambria Math"/>
                            </a:rPr>
                          </m:ctrlPr>
                        </m:fPr>
                        <m:num>
                          <m:r>
                            <a:rPr lang="el-GR" i="1">
                              <a:latin typeface="Cambria Math"/>
                            </a:rPr>
                            <m:t>2</m:t>
                          </m:r>
                          <m:r>
                            <a:rPr lang="en-US" i="1">
                              <a:latin typeface="Cambria Math"/>
                            </a:rPr>
                            <m:t>𝜋𝛥</m:t>
                          </m:r>
                          <m:r>
                            <a:rPr lang="en-US" i="1">
                              <a:latin typeface="Cambria Math"/>
                            </a:rPr>
                            <m:t>𝑟</m:t>
                          </m:r>
                        </m:num>
                        <m:den>
                          <m:sSup>
                            <m:sSupPr>
                              <m:ctrlPr>
                                <a:rPr lang="el-GR" i="1">
                                  <a:latin typeface="Cambria Math"/>
                                </a:rPr>
                              </m:ctrlPr>
                            </m:sSupPr>
                            <m:e>
                              <m:r>
                                <a:rPr lang="el-GR" i="1">
                                  <a:latin typeface="Cambria Math"/>
                                </a:rPr>
                                <m:t>𝜆</m:t>
                              </m:r>
                            </m:e>
                            <m:sup>
                              <m:r>
                                <a:rPr lang="el-GR" i="1">
                                  <a:latin typeface="Cambria Math"/>
                                </a:rPr>
                                <m:t>2</m:t>
                              </m:r>
                            </m:sup>
                          </m:sSup>
                        </m:den>
                      </m:f>
                      <m:r>
                        <a:rPr lang="el-GR" i="1">
                          <a:latin typeface="Cambria Math"/>
                        </a:rPr>
                        <m:t>𝛥𝜆</m:t>
                      </m:r>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1693" r="-6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190552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Φασματική διακριτική ικανότητα (RP)</a:t>
            </a:r>
            <a:br>
              <a:rPr lang="el-GR" sz="4400" dirty="0"/>
            </a:br>
            <a:r>
              <a:rPr lang="el-GR" sz="3600" b="0" dirty="0" smtClean="0"/>
              <a:t>(4 </a:t>
            </a:r>
            <a:r>
              <a:rPr lang="el-GR" sz="3600" b="0" dirty="0"/>
              <a:t>από </a:t>
            </a:r>
            <a:r>
              <a:rPr lang="en-US" sz="3600" b="0" dirty="0" smtClean="0"/>
              <a:t>4</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Αν θέσουμε όπου </a:t>
                </a:r>
                <a:r>
                  <a:rPr lang="en-US" dirty="0"/>
                  <a:t>b</a:t>
                </a:r>
                <a:r>
                  <a:rPr lang="el-GR" dirty="0"/>
                  <a:t> το ίσο του από τη σχέση (12) και </a:t>
                </a:r>
                <a:r>
                  <a:rPr lang="el-GR" dirty="0" smtClean="0"/>
                  <a:t>Δ</a:t>
                </a:r>
                <a:r>
                  <a:rPr lang="en-US" dirty="0"/>
                  <a:t>r</a:t>
                </a:r>
                <a:r>
                  <a:rPr lang="el-GR" dirty="0"/>
                  <a:t> = </a:t>
                </a:r>
                <a:r>
                  <a:rPr lang="en-US" dirty="0"/>
                  <a:t>m</a:t>
                </a:r>
                <a:r>
                  <a:rPr lang="el-GR" dirty="0"/>
                  <a:t>λ, τότε:</a:t>
                </a:r>
                <a:endParaRPr lang="el-GR" dirty="0" smtClean="0"/>
              </a:p>
              <a:p>
                <a:pPr marL="0" indent="0">
                  <a:buNone/>
                </a:pPr>
                <a14:m>
                  <m:oMathPara xmlns:m="http://schemas.openxmlformats.org/officeDocument/2006/math">
                    <m:oMathParaPr>
                      <m:jc m:val="center"/>
                    </m:oMathParaPr>
                    <m:oMath xmlns:m="http://schemas.openxmlformats.org/officeDocument/2006/math">
                      <m:f>
                        <m:fPr>
                          <m:ctrlPr>
                            <a:rPr lang="el-GR" i="1">
                              <a:latin typeface="Cambria Math"/>
                            </a:rPr>
                          </m:ctrlPr>
                        </m:fPr>
                        <m:num>
                          <m:r>
                            <a:rPr lang="el-GR" i="1">
                              <a:latin typeface="Cambria Math"/>
                            </a:rPr>
                            <m:t>𝜆</m:t>
                          </m:r>
                        </m:num>
                        <m:den>
                          <m:r>
                            <a:rPr lang="el-GR" i="1">
                              <a:latin typeface="Cambria Math"/>
                            </a:rPr>
                            <m:t>𝛥𝜆</m:t>
                          </m:r>
                        </m:den>
                      </m:f>
                      <m:r>
                        <a:rPr lang="el-GR" i="1">
                          <a:latin typeface="Cambria Math"/>
                        </a:rPr>
                        <m:t>=</m:t>
                      </m:r>
                      <m:f>
                        <m:fPr>
                          <m:ctrlPr>
                            <a:rPr lang="el-GR" i="1">
                              <a:latin typeface="Cambria Math"/>
                            </a:rPr>
                          </m:ctrlPr>
                        </m:fPr>
                        <m:num>
                          <m:r>
                            <a:rPr lang="en-US" i="1">
                              <a:latin typeface="Cambria Math"/>
                            </a:rPr>
                            <m:t>𝑚</m:t>
                          </m:r>
                          <m:r>
                            <a:rPr lang="el-GR" i="1">
                              <a:latin typeface="Cambria Math"/>
                            </a:rPr>
                            <m:t>𝜋</m:t>
                          </m:r>
                          <m:rad>
                            <m:radPr>
                              <m:degHide m:val="on"/>
                              <m:ctrlPr>
                                <a:rPr lang="el-GR" i="1">
                                  <a:latin typeface="Cambria Math"/>
                                </a:rPr>
                              </m:ctrlPr>
                            </m:radPr>
                            <m:deg/>
                            <m:e>
                              <m:r>
                                <a:rPr lang="en-US" i="1">
                                  <a:latin typeface="Cambria Math"/>
                                </a:rPr>
                                <m:t>𝑓</m:t>
                              </m:r>
                            </m:e>
                          </m:rad>
                        </m:num>
                        <m:den>
                          <m:r>
                            <a:rPr lang="el-GR" i="1">
                              <a:latin typeface="Cambria Math"/>
                            </a:rPr>
                            <m:t>2</m:t>
                          </m:r>
                        </m:den>
                      </m:f>
                    </m:oMath>
                  </m:oMathPara>
                </a14:m>
                <a:endParaRPr lang="el-GR" dirty="0"/>
              </a:p>
              <a:p>
                <a:r>
                  <a:rPr lang="el-GR" dirty="0"/>
                  <a:t>Η τελευταία σχέση μας δίνει τη διακριτική ικανότητα του συμβολόμετρου </a:t>
                </a:r>
                <a:r>
                  <a:rPr lang="en-US" dirty="0"/>
                  <a:t>F</a:t>
                </a:r>
                <a:r>
                  <a:rPr lang="el-GR" dirty="0"/>
                  <a:t>-</a:t>
                </a:r>
                <a:r>
                  <a:rPr lang="en-US" dirty="0"/>
                  <a:t>P</a:t>
                </a:r>
                <a:r>
                  <a:rPr lang="el-GR" dirty="0"/>
                  <a:t> σε σχέση με το συντελεστή λεπτότητας  </a:t>
                </a:r>
                <a:r>
                  <a:rPr lang="en-US" i="1" dirty="0"/>
                  <a:t>f</a:t>
                </a:r>
                <a:r>
                  <a:rPr lang="el-GR" dirty="0"/>
                  <a:t>. Αντικαθιστώντας όπου </a:t>
                </a:r>
                <a:r>
                  <a:rPr lang="en-US" i="1" dirty="0"/>
                  <a:t>f </a:t>
                </a:r>
                <a:r>
                  <a:rPr lang="el-GR" dirty="0"/>
                  <a:t>= 4</a:t>
                </a:r>
                <a:r>
                  <a:rPr lang="en-US" dirty="0"/>
                  <a:t>R</a:t>
                </a:r>
                <a:r>
                  <a:rPr lang="el-GR" dirty="0"/>
                  <a:t>/(1-</a:t>
                </a:r>
                <a:r>
                  <a:rPr lang="en-US" dirty="0"/>
                  <a:t>R</a:t>
                </a:r>
                <a:r>
                  <a:rPr lang="el-GR" dirty="0"/>
                  <a:t>)</a:t>
                </a:r>
                <a:r>
                  <a:rPr lang="el-GR" baseline="30000" dirty="0"/>
                  <a:t>2</a:t>
                </a:r>
                <a:r>
                  <a:rPr lang="el-GR" dirty="0"/>
                  <a:t> θα έχουμε</a:t>
                </a:r>
                <a:r>
                  <a:rPr lang="el-GR" dirty="0" smtClean="0"/>
                  <a:t>:</a:t>
                </a:r>
              </a:p>
              <a:p>
                <a:pPr marL="0" indent="0">
                  <a:buNone/>
                </a:pPr>
                <a14:m>
                  <m:oMathPara xmlns:m="http://schemas.openxmlformats.org/officeDocument/2006/math">
                    <m:oMathParaPr>
                      <m:jc m:val="center"/>
                    </m:oMathParaPr>
                    <m:oMath xmlns:m="http://schemas.openxmlformats.org/officeDocument/2006/math">
                      <m:f>
                        <m:fPr>
                          <m:ctrlPr>
                            <a:rPr lang="el-GR" i="1">
                              <a:latin typeface="Cambria Math"/>
                            </a:rPr>
                          </m:ctrlPr>
                        </m:fPr>
                        <m:num>
                          <m:r>
                            <a:rPr lang="el-GR" i="1">
                              <a:latin typeface="Cambria Math"/>
                            </a:rPr>
                            <m:t>𝜆</m:t>
                          </m:r>
                        </m:num>
                        <m:den>
                          <m:r>
                            <a:rPr lang="el-GR" i="1">
                              <a:latin typeface="Cambria Math"/>
                            </a:rPr>
                            <m:t>𝛥𝜆</m:t>
                          </m:r>
                        </m:den>
                      </m:f>
                      <m:r>
                        <a:rPr lang="el-GR" i="1">
                          <a:latin typeface="Cambria Math"/>
                        </a:rPr>
                        <m:t>=</m:t>
                      </m:r>
                      <m:f>
                        <m:fPr>
                          <m:ctrlPr>
                            <a:rPr lang="el-GR" i="1">
                              <a:latin typeface="Cambria Math"/>
                            </a:rPr>
                          </m:ctrlPr>
                        </m:fPr>
                        <m:num>
                          <m:r>
                            <a:rPr lang="en-US" i="1">
                              <a:latin typeface="Cambria Math"/>
                            </a:rPr>
                            <m:t>𝑚</m:t>
                          </m:r>
                          <m:r>
                            <a:rPr lang="el-GR" i="1">
                              <a:latin typeface="Cambria Math"/>
                            </a:rPr>
                            <m:t>𝜋</m:t>
                          </m:r>
                          <m:rad>
                            <m:radPr>
                              <m:degHide m:val="on"/>
                              <m:ctrlPr>
                                <a:rPr lang="el-GR" i="1">
                                  <a:latin typeface="Cambria Math"/>
                                </a:rPr>
                              </m:ctrlPr>
                            </m:radPr>
                            <m:deg/>
                            <m:e>
                              <m:r>
                                <a:rPr lang="en-US" i="1">
                                  <a:latin typeface="Cambria Math"/>
                                </a:rPr>
                                <m:t>𝑅</m:t>
                              </m:r>
                            </m:e>
                          </m:rad>
                        </m:num>
                        <m:den>
                          <m:r>
                            <a:rPr lang="el-GR" i="1">
                              <a:latin typeface="Cambria Math"/>
                            </a:rPr>
                            <m:t>1−</m:t>
                          </m:r>
                          <m:r>
                            <a:rPr lang="el-GR" i="1">
                              <a:latin typeface="Cambria Math"/>
                            </a:rPr>
                            <m:t>𝑅</m:t>
                          </m:r>
                        </m:den>
                      </m:f>
                    </m:oMath>
                  </m:oMathPara>
                </a14:m>
                <a:endParaRPr lang="el-GR" dirty="0"/>
              </a:p>
              <a:p>
                <a:r>
                  <a:rPr lang="el-GR" dirty="0"/>
                  <a:t>και από τη σχέση (14) </a:t>
                </a:r>
                <a:r>
                  <a:rPr lang="el-GR" dirty="0" smtClean="0"/>
                  <a:t>:</a:t>
                </a:r>
              </a:p>
              <a:p>
                <a:pPr marL="0" indent="0" algn="ctr">
                  <a:buNone/>
                </a:pPr>
                <a:r>
                  <a:rPr lang="el-GR" dirty="0" smtClean="0"/>
                  <a:t> </a:t>
                </a:r>
                <a:r>
                  <a:rPr lang="el-GR" dirty="0"/>
                  <a:t>Διακριτική ικανότητα = </a:t>
                </a:r>
                <a:r>
                  <a:rPr lang="en-US" dirty="0"/>
                  <a:t>RP</a:t>
                </a:r>
                <a:r>
                  <a:rPr lang="el-GR" dirty="0"/>
                  <a:t>  </a:t>
                </a:r>
                <a14:m>
                  <m:oMath xmlns:m="http://schemas.openxmlformats.org/officeDocument/2006/math">
                    <m:r>
                      <a:rPr lang="el-GR" i="1">
                        <a:latin typeface="Cambria Math"/>
                      </a:rPr>
                      <m:t>=</m:t>
                    </m:r>
                    <m:f>
                      <m:fPr>
                        <m:ctrlPr>
                          <a:rPr lang="el-GR" i="1">
                            <a:latin typeface="Cambria Math"/>
                          </a:rPr>
                        </m:ctrlPr>
                      </m:fPr>
                      <m:num>
                        <m:r>
                          <a:rPr lang="el-GR" i="1">
                            <a:latin typeface="Cambria Math"/>
                          </a:rPr>
                          <m:t>𝜆</m:t>
                        </m:r>
                      </m:num>
                      <m:den>
                        <m:r>
                          <a:rPr lang="en-US" i="1">
                            <a:latin typeface="Cambria Math"/>
                          </a:rPr>
                          <m:t>𝛥𝜆</m:t>
                        </m:r>
                      </m:den>
                    </m:f>
                    <m:r>
                      <a:rPr lang="el-GR" i="1">
                        <a:latin typeface="Cambria Math"/>
                      </a:rPr>
                      <m:t>=</m:t>
                    </m:r>
                    <m:f>
                      <m:fPr>
                        <m:ctrlPr>
                          <a:rPr lang="el-GR" i="1">
                            <a:latin typeface="Cambria Math"/>
                          </a:rPr>
                        </m:ctrlPr>
                      </m:fPr>
                      <m:num>
                        <m:r>
                          <a:rPr lang="en-US" i="1">
                            <a:latin typeface="Cambria Math"/>
                          </a:rPr>
                          <m:t>𝑚</m:t>
                        </m:r>
                        <m:r>
                          <a:rPr lang="el-GR" i="1">
                            <a:latin typeface="Cambria Math"/>
                          </a:rPr>
                          <m:t>𝜋</m:t>
                        </m:r>
                        <m:rad>
                          <m:radPr>
                            <m:degHide m:val="on"/>
                            <m:ctrlPr>
                              <a:rPr lang="el-GR" i="1">
                                <a:latin typeface="Cambria Math"/>
                              </a:rPr>
                            </m:ctrlPr>
                          </m:radPr>
                          <m:deg/>
                          <m:e>
                            <m:r>
                              <a:rPr lang="en-US" i="1">
                                <a:latin typeface="Cambria Math"/>
                              </a:rPr>
                              <m:t>𝑅</m:t>
                            </m:r>
                          </m:e>
                        </m:rad>
                      </m:num>
                      <m:den>
                        <m:r>
                          <a:rPr lang="el-GR" i="1">
                            <a:latin typeface="Cambria Math"/>
                          </a:rPr>
                          <m:t>1−</m:t>
                        </m:r>
                        <m:r>
                          <a:rPr lang="en-US" i="1">
                            <a:latin typeface="Cambria Math"/>
                          </a:rPr>
                          <m:t>𝑅</m:t>
                        </m:r>
                      </m:den>
                    </m:f>
                    <m:r>
                      <a:rPr lang="el-GR" i="1">
                        <a:latin typeface="Cambria Math"/>
                      </a:rPr>
                      <m:t>=</m:t>
                    </m:r>
                    <m:r>
                      <a:rPr lang="en-US" i="1">
                        <a:latin typeface="Cambria Math"/>
                      </a:rPr>
                      <m:t>𝑚𝐹</m:t>
                    </m:r>
                  </m:oMath>
                </a14:m>
                <a:r>
                  <a:rPr lang="en-US" dirty="0"/>
                  <a:t> </a:t>
                </a:r>
                <a:r>
                  <a:rPr lang="el-GR" dirty="0" smtClean="0"/>
                  <a:t>  (15)</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630"/>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795206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Φάσμα </a:t>
            </a:r>
            <a:r>
              <a:rPr lang="el-GR" dirty="0"/>
              <a:t>εξόδου Laser </a:t>
            </a:r>
            <a:r>
              <a:rPr lang="el-GR" dirty="0" smtClean="0"/>
              <a:t>αερίου</a:t>
            </a:r>
            <a:r>
              <a:rPr lang="en-US" dirty="0" smtClean="0"/>
              <a:t> </a:t>
            </a:r>
            <a:r>
              <a:rPr lang="en-US" sz="3200" b="0" dirty="0" smtClean="0"/>
              <a:t>(1 </a:t>
            </a:r>
            <a:r>
              <a:rPr lang="el-GR" sz="3200" b="0" dirty="0" smtClean="0"/>
              <a:t>από 7)</a:t>
            </a:r>
            <a:endParaRPr lang="el-GR" sz="3200" b="0" dirty="0"/>
          </a:p>
        </p:txBody>
      </p:sp>
      <p:sp>
        <p:nvSpPr>
          <p:cNvPr id="3" name="Θέση περιεχομένου 2"/>
          <p:cNvSpPr>
            <a:spLocks noGrp="1"/>
          </p:cNvSpPr>
          <p:nvPr>
            <p:ph idx="1"/>
          </p:nvPr>
        </p:nvSpPr>
        <p:spPr>
          <a:xfrm>
            <a:off x="457200" y="1628800"/>
            <a:ext cx="8229600" cy="4608512"/>
          </a:xfrm>
        </p:spPr>
        <p:txBody>
          <a:bodyPr>
            <a:normAutofit/>
          </a:bodyPr>
          <a:lstStyle/>
          <a:p>
            <a:r>
              <a:rPr lang="el-GR" dirty="0" smtClean="0"/>
              <a:t>Η </a:t>
            </a:r>
            <a:r>
              <a:rPr lang="el-GR" dirty="0"/>
              <a:t>ακτινοβολία εξόδου ενός </a:t>
            </a:r>
            <a:r>
              <a:rPr lang="en-US" dirty="0"/>
              <a:t>Laser</a:t>
            </a:r>
            <a:r>
              <a:rPr lang="el-GR" dirty="0"/>
              <a:t> αερίου δεν είναι ιδανικά μονοχρωματική, δηλαδή δεν περιλαμβάνει μόνο ένα μήκος κύματος (συχνότητα), αλλά λόγω του φαινομένου </a:t>
            </a:r>
            <a:r>
              <a:rPr lang="en-US" dirty="0"/>
              <a:t>Doppler</a:t>
            </a:r>
            <a:r>
              <a:rPr lang="el-GR" dirty="0"/>
              <a:t> που παρατηρείται από την ακανόνιστη κίνηση των ατόμων του αερίου, παρουσιάζει μια διεύρυνση της φασματικής γραμμής και ως εκ τούτου μια διασπορά συχνοτήτων (ή μηκών κύματος) γύρω από μια κεντρική τιμή.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565370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εξόδου Laser αερίου</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7)</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grpSp>
        <p:nvGrpSpPr>
          <p:cNvPr id="62" name="Ομάδα 61"/>
          <p:cNvGrpSpPr/>
          <p:nvPr/>
        </p:nvGrpSpPr>
        <p:grpSpPr>
          <a:xfrm>
            <a:off x="1929675" y="1088221"/>
            <a:ext cx="5635582" cy="2823060"/>
            <a:chOff x="1629368" y="1909204"/>
            <a:chExt cx="5635582" cy="2823060"/>
          </a:xfrm>
        </p:grpSpPr>
        <p:sp>
          <p:nvSpPr>
            <p:cNvPr id="5" name="Freeform 189"/>
            <p:cNvSpPr>
              <a:spLocks/>
            </p:cNvSpPr>
            <p:nvPr/>
          </p:nvSpPr>
          <p:spPr bwMode="auto">
            <a:xfrm>
              <a:off x="2778125" y="2320925"/>
              <a:ext cx="1318260" cy="708025"/>
            </a:xfrm>
            <a:custGeom>
              <a:avLst/>
              <a:gdLst>
                <a:gd name="T0" fmla="*/ 0 w 2141"/>
                <a:gd name="T1" fmla="*/ 0 h 1479"/>
                <a:gd name="T2" fmla="*/ 0 w 2141"/>
                <a:gd name="T3" fmla="*/ 1479 h 1479"/>
                <a:gd name="T4" fmla="*/ 2141 w 2141"/>
                <a:gd name="T5" fmla="*/ 1479 h 1479"/>
              </a:gdLst>
              <a:ahLst/>
              <a:cxnLst>
                <a:cxn ang="0">
                  <a:pos x="T0" y="T1"/>
                </a:cxn>
                <a:cxn ang="0">
                  <a:pos x="T2" y="T3"/>
                </a:cxn>
                <a:cxn ang="0">
                  <a:pos x="T4" y="T5"/>
                </a:cxn>
              </a:cxnLst>
              <a:rect l="0" t="0" r="r" b="b"/>
              <a:pathLst>
                <a:path w="2141" h="1479">
                  <a:moveTo>
                    <a:pt x="0" y="0"/>
                  </a:moveTo>
                  <a:lnTo>
                    <a:pt x="0" y="1479"/>
                  </a:lnTo>
                  <a:lnTo>
                    <a:pt x="2141" y="1479"/>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 name="Freeform 190"/>
            <p:cNvSpPr>
              <a:spLocks/>
            </p:cNvSpPr>
            <p:nvPr/>
          </p:nvSpPr>
          <p:spPr bwMode="auto">
            <a:xfrm>
              <a:off x="2934335" y="2389505"/>
              <a:ext cx="958850" cy="630555"/>
            </a:xfrm>
            <a:custGeom>
              <a:avLst/>
              <a:gdLst>
                <a:gd name="T0" fmla="*/ 0 w 1259"/>
                <a:gd name="T1" fmla="*/ 1512 h 1512"/>
                <a:gd name="T2" fmla="*/ 363 w 1259"/>
                <a:gd name="T3" fmla="*/ 1158 h 1512"/>
                <a:gd name="T4" fmla="*/ 641 w 1259"/>
                <a:gd name="T5" fmla="*/ 2 h 1512"/>
                <a:gd name="T6" fmla="*/ 939 w 1259"/>
                <a:gd name="T7" fmla="*/ 1174 h 1512"/>
                <a:gd name="T8" fmla="*/ 1259 w 1259"/>
                <a:gd name="T9" fmla="*/ 1512 h 1512"/>
              </a:gdLst>
              <a:ahLst/>
              <a:cxnLst>
                <a:cxn ang="0">
                  <a:pos x="T0" y="T1"/>
                </a:cxn>
                <a:cxn ang="0">
                  <a:pos x="T2" y="T3"/>
                </a:cxn>
                <a:cxn ang="0">
                  <a:pos x="T4" y="T5"/>
                </a:cxn>
                <a:cxn ang="0">
                  <a:pos x="T6" y="T7"/>
                </a:cxn>
                <a:cxn ang="0">
                  <a:pos x="T8" y="T9"/>
                </a:cxn>
              </a:cxnLst>
              <a:rect l="0" t="0" r="r" b="b"/>
              <a:pathLst>
                <a:path w="1259" h="1512">
                  <a:moveTo>
                    <a:pt x="0" y="1512"/>
                  </a:moveTo>
                  <a:cubicBezTo>
                    <a:pt x="60" y="1453"/>
                    <a:pt x="257" y="1410"/>
                    <a:pt x="363" y="1158"/>
                  </a:cubicBezTo>
                  <a:cubicBezTo>
                    <a:pt x="470" y="907"/>
                    <a:pt x="546" y="0"/>
                    <a:pt x="641" y="2"/>
                  </a:cubicBezTo>
                  <a:cubicBezTo>
                    <a:pt x="737" y="5"/>
                    <a:pt x="835" y="922"/>
                    <a:pt x="939" y="1174"/>
                  </a:cubicBezTo>
                  <a:cubicBezTo>
                    <a:pt x="1042" y="1426"/>
                    <a:pt x="1206" y="1456"/>
                    <a:pt x="1259" y="151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 name="Freeform 192"/>
            <p:cNvSpPr>
              <a:spLocks/>
            </p:cNvSpPr>
            <p:nvPr/>
          </p:nvSpPr>
          <p:spPr bwMode="auto">
            <a:xfrm>
              <a:off x="5528945" y="2651760"/>
              <a:ext cx="777875" cy="372745"/>
            </a:xfrm>
            <a:custGeom>
              <a:avLst/>
              <a:gdLst>
                <a:gd name="T0" fmla="*/ 0 w 1225"/>
                <a:gd name="T1" fmla="*/ 572 h 572"/>
                <a:gd name="T2" fmla="*/ 592 w 1225"/>
                <a:gd name="T3" fmla="*/ 2 h 572"/>
                <a:gd name="T4" fmla="*/ 1225 w 1225"/>
                <a:gd name="T5" fmla="*/ 561 h 572"/>
                <a:gd name="T6" fmla="*/ 0 w 1225"/>
                <a:gd name="T7" fmla="*/ 572 h 572"/>
              </a:gdLst>
              <a:ahLst/>
              <a:cxnLst>
                <a:cxn ang="0">
                  <a:pos x="T0" y="T1"/>
                </a:cxn>
                <a:cxn ang="0">
                  <a:pos x="T2" y="T3"/>
                </a:cxn>
                <a:cxn ang="0">
                  <a:pos x="T4" y="T5"/>
                </a:cxn>
                <a:cxn ang="0">
                  <a:pos x="T6" y="T7"/>
                </a:cxn>
              </a:cxnLst>
              <a:rect l="0" t="0" r="r" b="b"/>
              <a:pathLst>
                <a:path w="1225" h="572">
                  <a:moveTo>
                    <a:pt x="0" y="572"/>
                  </a:moveTo>
                  <a:cubicBezTo>
                    <a:pt x="99" y="478"/>
                    <a:pt x="388" y="4"/>
                    <a:pt x="592" y="2"/>
                  </a:cubicBezTo>
                  <a:cubicBezTo>
                    <a:pt x="796" y="0"/>
                    <a:pt x="1120" y="468"/>
                    <a:pt x="1225" y="561"/>
                  </a:cubicBezTo>
                  <a:cubicBezTo>
                    <a:pt x="1225" y="561"/>
                    <a:pt x="0" y="572"/>
                    <a:pt x="0" y="572"/>
                  </a:cubicBezTo>
                  <a:close/>
                </a:path>
              </a:pathLst>
            </a:custGeom>
            <a:solidFill>
              <a:srgbClr val="969696"/>
            </a:solidFill>
            <a:ln w="12700" cap="flat" cmpd="sng">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8" name="Line 193"/>
            <p:cNvCxnSpPr/>
            <p:nvPr/>
          </p:nvCxnSpPr>
          <p:spPr bwMode="auto">
            <a:xfrm>
              <a:off x="5462905" y="2525395"/>
              <a:ext cx="0" cy="49466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194"/>
            <p:cNvCxnSpPr/>
            <p:nvPr/>
          </p:nvCxnSpPr>
          <p:spPr bwMode="auto">
            <a:xfrm>
              <a:off x="5615305" y="2896870"/>
              <a:ext cx="635" cy="12319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195"/>
            <p:cNvCxnSpPr/>
            <p:nvPr/>
          </p:nvCxnSpPr>
          <p:spPr bwMode="auto">
            <a:xfrm>
              <a:off x="5767705" y="2734945"/>
              <a:ext cx="635" cy="2851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196"/>
            <p:cNvCxnSpPr/>
            <p:nvPr/>
          </p:nvCxnSpPr>
          <p:spPr bwMode="auto">
            <a:xfrm>
              <a:off x="5920105" y="2644140"/>
              <a:ext cx="635" cy="3759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197"/>
            <p:cNvCxnSpPr/>
            <p:nvPr/>
          </p:nvCxnSpPr>
          <p:spPr bwMode="auto">
            <a:xfrm>
              <a:off x="6072505" y="2763520"/>
              <a:ext cx="635" cy="2565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198"/>
            <p:cNvCxnSpPr/>
            <p:nvPr/>
          </p:nvCxnSpPr>
          <p:spPr bwMode="auto">
            <a:xfrm>
              <a:off x="6224905" y="2925445"/>
              <a:ext cx="635" cy="946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Line 199"/>
            <p:cNvCxnSpPr/>
            <p:nvPr/>
          </p:nvCxnSpPr>
          <p:spPr bwMode="auto">
            <a:xfrm>
              <a:off x="6377305" y="2525395"/>
              <a:ext cx="0" cy="49466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200"/>
            <p:cNvCxnSpPr/>
            <p:nvPr/>
          </p:nvCxnSpPr>
          <p:spPr bwMode="auto">
            <a:xfrm>
              <a:off x="6224905" y="2525395"/>
              <a:ext cx="635" cy="42799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201"/>
            <p:cNvCxnSpPr/>
            <p:nvPr/>
          </p:nvCxnSpPr>
          <p:spPr bwMode="auto">
            <a:xfrm>
              <a:off x="6073140" y="2529840"/>
              <a:ext cx="635" cy="22352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202"/>
            <p:cNvCxnSpPr/>
            <p:nvPr/>
          </p:nvCxnSpPr>
          <p:spPr bwMode="auto">
            <a:xfrm>
              <a:off x="5920740" y="2529840"/>
              <a:ext cx="635" cy="10922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203"/>
            <p:cNvCxnSpPr/>
            <p:nvPr/>
          </p:nvCxnSpPr>
          <p:spPr bwMode="auto">
            <a:xfrm>
              <a:off x="5768340" y="2529840"/>
              <a:ext cx="635" cy="19939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204"/>
            <p:cNvCxnSpPr/>
            <p:nvPr/>
          </p:nvCxnSpPr>
          <p:spPr bwMode="auto">
            <a:xfrm>
              <a:off x="5615305" y="2526030"/>
              <a:ext cx="635" cy="35687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205"/>
            <p:cNvCxnSpPr/>
            <p:nvPr/>
          </p:nvCxnSpPr>
          <p:spPr bwMode="auto">
            <a:xfrm>
              <a:off x="5033645" y="3028315"/>
              <a:ext cx="170053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206"/>
            <p:cNvCxnSpPr/>
            <p:nvPr/>
          </p:nvCxnSpPr>
          <p:spPr bwMode="auto">
            <a:xfrm>
              <a:off x="6529705" y="2525395"/>
              <a:ext cx="0" cy="49466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207"/>
            <p:cNvCxnSpPr/>
            <p:nvPr/>
          </p:nvCxnSpPr>
          <p:spPr bwMode="auto">
            <a:xfrm>
              <a:off x="5300345" y="2530475"/>
              <a:ext cx="635" cy="49466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3" name="Group 208"/>
            <p:cNvGrpSpPr>
              <a:grpSpLocks/>
            </p:cNvGrpSpPr>
            <p:nvPr/>
          </p:nvGrpSpPr>
          <p:grpSpPr bwMode="auto">
            <a:xfrm>
              <a:off x="2778760" y="3700145"/>
              <a:ext cx="1318260" cy="551815"/>
              <a:chOff x="2965" y="5234"/>
              <a:chExt cx="2076" cy="869"/>
            </a:xfrm>
          </p:grpSpPr>
          <p:sp>
            <p:nvSpPr>
              <p:cNvPr id="53" name="Freeform 209"/>
              <p:cNvSpPr>
                <a:spLocks/>
              </p:cNvSpPr>
              <p:nvPr/>
            </p:nvSpPr>
            <p:spPr bwMode="auto">
              <a:xfrm>
                <a:off x="2965" y="5234"/>
                <a:ext cx="2076" cy="869"/>
              </a:xfrm>
              <a:custGeom>
                <a:avLst/>
                <a:gdLst>
                  <a:gd name="T0" fmla="*/ 0 w 2141"/>
                  <a:gd name="T1" fmla="*/ 0 h 1479"/>
                  <a:gd name="T2" fmla="*/ 0 w 2141"/>
                  <a:gd name="T3" fmla="*/ 1479 h 1479"/>
                  <a:gd name="T4" fmla="*/ 2141 w 2141"/>
                  <a:gd name="T5" fmla="*/ 1479 h 1479"/>
                </a:gdLst>
                <a:ahLst/>
                <a:cxnLst>
                  <a:cxn ang="0">
                    <a:pos x="T0" y="T1"/>
                  </a:cxn>
                  <a:cxn ang="0">
                    <a:pos x="T2" y="T3"/>
                  </a:cxn>
                  <a:cxn ang="0">
                    <a:pos x="T4" y="T5"/>
                  </a:cxn>
                </a:cxnLst>
                <a:rect l="0" t="0" r="r" b="b"/>
                <a:pathLst>
                  <a:path w="2141" h="1479">
                    <a:moveTo>
                      <a:pt x="0" y="0"/>
                    </a:moveTo>
                    <a:lnTo>
                      <a:pt x="0" y="1479"/>
                    </a:lnTo>
                    <a:lnTo>
                      <a:pt x="2141" y="1479"/>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54" name="Group 210"/>
              <p:cNvGrpSpPr>
                <a:grpSpLocks/>
              </p:cNvGrpSpPr>
              <p:nvPr/>
            </p:nvGrpSpPr>
            <p:grpSpPr bwMode="auto">
              <a:xfrm>
                <a:off x="3242" y="5542"/>
                <a:ext cx="1623" cy="558"/>
                <a:chOff x="3242" y="5542"/>
                <a:chExt cx="1623" cy="558"/>
              </a:xfrm>
            </p:grpSpPr>
            <p:cxnSp>
              <p:nvCxnSpPr>
                <p:cNvPr id="55" name="Line 211"/>
                <p:cNvCxnSpPr/>
                <p:nvPr/>
              </p:nvCxnSpPr>
              <p:spPr bwMode="auto">
                <a:xfrm>
                  <a:off x="3242" y="5542"/>
                  <a:ext cx="1" cy="5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6" name="Line 212"/>
                <p:cNvCxnSpPr/>
                <p:nvPr/>
              </p:nvCxnSpPr>
              <p:spPr bwMode="auto">
                <a:xfrm>
                  <a:off x="3512" y="5542"/>
                  <a:ext cx="1" cy="5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Line 213"/>
                <p:cNvCxnSpPr/>
                <p:nvPr/>
              </p:nvCxnSpPr>
              <p:spPr bwMode="auto">
                <a:xfrm>
                  <a:off x="3782" y="5542"/>
                  <a:ext cx="1" cy="5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Line 214"/>
                <p:cNvCxnSpPr/>
                <p:nvPr/>
              </p:nvCxnSpPr>
              <p:spPr bwMode="auto">
                <a:xfrm>
                  <a:off x="4053" y="5542"/>
                  <a:ext cx="1" cy="5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Line 215"/>
                <p:cNvCxnSpPr/>
                <p:nvPr/>
              </p:nvCxnSpPr>
              <p:spPr bwMode="auto">
                <a:xfrm>
                  <a:off x="4323" y="5542"/>
                  <a:ext cx="1" cy="5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Line 216"/>
                <p:cNvCxnSpPr/>
                <p:nvPr/>
              </p:nvCxnSpPr>
              <p:spPr bwMode="auto">
                <a:xfrm>
                  <a:off x="4593" y="5542"/>
                  <a:ext cx="1" cy="5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1" name="Line 217"/>
                <p:cNvCxnSpPr/>
                <p:nvPr/>
              </p:nvCxnSpPr>
              <p:spPr bwMode="auto">
                <a:xfrm>
                  <a:off x="4864" y="5542"/>
                  <a:ext cx="1" cy="5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24" name="Freeform 218"/>
            <p:cNvSpPr>
              <a:spLocks/>
            </p:cNvSpPr>
            <p:nvPr/>
          </p:nvSpPr>
          <p:spPr bwMode="auto">
            <a:xfrm>
              <a:off x="5249545" y="3592830"/>
              <a:ext cx="1318260" cy="659130"/>
            </a:xfrm>
            <a:custGeom>
              <a:avLst/>
              <a:gdLst>
                <a:gd name="T0" fmla="*/ 0 w 2141"/>
                <a:gd name="T1" fmla="*/ 0 h 1479"/>
                <a:gd name="T2" fmla="*/ 0 w 2141"/>
                <a:gd name="T3" fmla="*/ 1479 h 1479"/>
                <a:gd name="T4" fmla="*/ 2141 w 2141"/>
                <a:gd name="T5" fmla="*/ 1479 h 1479"/>
              </a:gdLst>
              <a:ahLst/>
              <a:cxnLst>
                <a:cxn ang="0">
                  <a:pos x="T0" y="T1"/>
                </a:cxn>
                <a:cxn ang="0">
                  <a:pos x="T2" y="T3"/>
                </a:cxn>
                <a:cxn ang="0">
                  <a:pos x="T4" y="T5"/>
                </a:cxn>
              </a:cxnLst>
              <a:rect l="0" t="0" r="r" b="b"/>
              <a:pathLst>
                <a:path w="2141" h="1479">
                  <a:moveTo>
                    <a:pt x="0" y="0"/>
                  </a:moveTo>
                  <a:lnTo>
                    <a:pt x="0" y="1479"/>
                  </a:lnTo>
                  <a:lnTo>
                    <a:pt x="2141" y="1479"/>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5" name="Freeform 219"/>
            <p:cNvSpPr>
              <a:spLocks/>
            </p:cNvSpPr>
            <p:nvPr/>
          </p:nvSpPr>
          <p:spPr bwMode="auto">
            <a:xfrm>
              <a:off x="5405755" y="3612515"/>
              <a:ext cx="958850" cy="630555"/>
            </a:xfrm>
            <a:custGeom>
              <a:avLst/>
              <a:gdLst>
                <a:gd name="T0" fmla="*/ 0 w 1259"/>
                <a:gd name="T1" fmla="*/ 1512 h 1512"/>
                <a:gd name="T2" fmla="*/ 363 w 1259"/>
                <a:gd name="T3" fmla="*/ 1158 h 1512"/>
                <a:gd name="T4" fmla="*/ 641 w 1259"/>
                <a:gd name="T5" fmla="*/ 2 h 1512"/>
                <a:gd name="T6" fmla="*/ 939 w 1259"/>
                <a:gd name="T7" fmla="*/ 1174 h 1512"/>
                <a:gd name="T8" fmla="*/ 1259 w 1259"/>
                <a:gd name="T9" fmla="*/ 1512 h 1512"/>
              </a:gdLst>
              <a:ahLst/>
              <a:cxnLst>
                <a:cxn ang="0">
                  <a:pos x="T0" y="T1"/>
                </a:cxn>
                <a:cxn ang="0">
                  <a:pos x="T2" y="T3"/>
                </a:cxn>
                <a:cxn ang="0">
                  <a:pos x="T4" y="T5"/>
                </a:cxn>
                <a:cxn ang="0">
                  <a:pos x="T6" y="T7"/>
                </a:cxn>
                <a:cxn ang="0">
                  <a:pos x="T8" y="T9"/>
                </a:cxn>
              </a:cxnLst>
              <a:rect l="0" t="0" r="r" b="b"/>
              <a:pathLst>
                <a:path w="1259" h="1512">
                  <a:moveTo>
                    <a:pt x="0" y="1512"/>
                  </a:moveTo>
                  <a:cubicBezTo>
                    <a:pt x="60" y="1453"/>
                    <a:pt x="257" y="1410"/>
                    <a:pt x="363" y="1158"/>
                  </a:cubicBezTo>
                  <a:cubicBezTo>
                    <a:pt x="470" y="907"/>
                    <a:pt x="546" y="0"/>
                    <a:pt x="641" y="2"/>
                  </a:cubicBezTo>
                  <a:cubicBezTo>
                    <a:pt x="737" y="5"/>
                    <a:pt x="835" y="922"/>
                    <a:pt x="939" y="1174"/>
                  </a:cubicBezTo>
                  <a:cubicBezTo>
                    <a:pt x="1042" y="1426"/>
                    <a:pt x="1206" y="1456"/>
                    <a:pt x="1259" y="1512"/>
                  </a:cubicBez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6" name="Text Box 220"/>
            <p:cNvSpPr txBox="1">
              <a:spLocks noChangeArrowheads="1"/>
            </p:cNvSpPr>
            <p:nvPr/>
          </p:nvSpPr>
          <p:spPr bwMode="auto">
            <a:xfrm>
              <a:off x="4648284" y="2278380"/>
              <a:ext cx="2616666"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αξονικοί τρόποι ταλάντωσης</a:t>
              </a:r>
              <a:endParaRPr lang="el-GR" sz="1500" dirty="0">
                <a:effectLst/>
                <a:latin typeface="+mn-lt"/>
                <a:ea typeface="Times New Roman"/>
                <a:cs typeface="Times New Roman"/>
              </a:endParaRPr>
            </a:p>
          </p:txBody>
        </p:sp>
        <p:sp>
          <p:nvSpPr>
            <p:cNvPr id="27" name="Text Box 221"/>
            <p:cNvSpPr txBox="1">
              <a:spLocks noChangeArrowheads="1"/>
            </p:cNvSpPr>
            <p:nvPr/>
          </p:nvSpPr>
          <p:spPr bwMode="auto">
            <a:xfrm>
              <a:off x="3975100" y="3810000"/>
              <a:ext cx="494030"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λ</a:t>
              </a:r>
              <a:r>
                <a:rPr lang="en-US" sz="1200" baseline="30000" dirty="0">
                  <a:effectLst/>
                  <a:latin typeface="Arial"/>
                  <a:ea typeface="Times New Roman"/>
                  <a:cs typeface="Times New Roman"/>
                </a:rPr>
                <a:t>2</a:t>
              </a:r>
              <a:r>
                <a:rPr lang="en-US" sz="1200" dirty="0">
                  <a:effectLst/>
                  <a:latin typeface="Arial"/>
                  <a:ea typeface="Times New Roman"/>
                  <a:cs typeface="Times New Roman"/>
                </a:rPr>
                <a:t>/2L</a:t>
              </a:r>
              <a:endParaRPr lang="el-GR" sz="1100" dirty="0">
                <a:effectLst/>
                <a:latin typeface="Arial"/>
                <a:ea typeface="Times New Roman"/>
                <a:cs typeface="Times New Roman"/>
              </a:endParaRPr>
            </a:p>
          </p:txBody>
        </p:sp>
        <p:cxnSp>
          <p:nvCxnSpPr>
            <p:cNvPr id="28" name="Line 222"/>
            <p:cNvCxnSpPr/>
            <p:nvPr/>
          </p:nvCxnSpPr>
          <p:spPr bwMode="auto">
            <a:xfrm flipH="1">
              <a:off x="3989705" y="4006215"/>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223"/>
            <p:cNvCxnSpPr/>
            <p:nvPr/>
          </p:nvCxnSpPr>
          <p:spPr bwMode="auto">
            <a:xfrm rot="10800000" flipH="1">
              <a:off x="3671570" y="4006215"/>
              <a:ext cx="13716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Text Box 224"/>
            <p:cNvSpPr txBox="1">
              <a:spLocks noChangeArrowheads="1"/>
            </p:cNvSpPr>
            <p:nvPr/>
          </p:nvSpPr>
          <p:spPr bwMode="auto">
            <a:xfrm>
              <a:off x="3802380" y="4337685"/>
              <a:ext cx="337820"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λ</a:t>
              </a:r>
              <a:endParaRPr lang="el-GR" sz="1100" dirty="0">
                <a:effectLst/>
                <a:latin typeface="Arial"/>
                <a:ea typeface="Times New Roman"/>
                <a:cs typeface="Times New Roman"/>
              </a:endParaRPr>
            </a:p>
          </p:txBody>
        </p:sp>
        <p:cxnSp>
          <p:nvCxnSpPr>
            <p:cNvPr id="31" name="Line 225"/>
            <p:cNvCxnSpPr/>
            <p:nvPr/>
          </p:nvCxnSpPr>
          <p:spPr bwMode="auto">
            <a:xfrm rot="5400000" flipV="1">
              <a:off x="3930332" y="4144328"/>
              <a:ext cx="635" cy="3543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Text Box 226"/>
            <p:cNvSpPr txBox="1">
              <a:spLocks noChangeArrowheads="1"/>
            </p:cNvSpPr>
            <p:nvPr/>
          </p:nvSpPr>
          <p:spPr bwMode="auto">
            <a:xfrm>
              <a:off x="2432050" y="1909204"/>
              <a:ext cx="346075" cy="1485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οπτική ενίσχυση</a:t>
              </a:r>
              <a:endParaRPr lang="el-GR" sz="1500" dirty="0">
                <a:effectLst/>
                <a:latin typeface="+mn-lt"/>
                <a:ea typeface="Times New Roman"/>
                <a:cs typeface="Times New Roman"/>
              </a:endParaRPr>
            </a:p>
          </p:txBody>
        </p:sp>
        <p:cxnSp>
          <p:nvCxnSpPr>
            <p:cNvPr id="33" name="Line 227"/>
            <p:cNvCxnSpPr/>
            <p:nvPr/>
          </p:nvCxnSpPr>
          <p:spPr bwMode="auto">
            <a:xfrm>
              <a:off x="3418840" y="2402840"/>
              <a:ext cx="635" cy="63436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Text Box 228"/>
            <p:cNvSpPr txBox="1">
              <a:spLocks noChangeArrowheads="1"/>
            </p:cNvSpPr>
            <p:nvPr/>
          </p:nvSpPr>
          <p:spPr bwMode="auto">
            <a:xfrm>
              <a:off x="3266440" y="3053080"/>
              <a:ext cx="337820" cy="1974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λ</a:t>
              </a:r>
              <a:r>
                <a:rPr lang="en-US" sz="1200" baseline="-25000" dirty="0">
                  <a:effectLst/>
                  <a:latin typeface="Arial"/>
                  <a:ea typeface="Times New Roman"/>
                  <a:cs typeface="Times New Roman"/>
                </a:rPr>
                <a:t>0</a:t>
              </a:r>
              <a:endParaRPr lang="el-GR" sz="1100" dirty="0">
                <a:effectLst/>
                <a:latin typeface="Arial"/>
                <a:ea typeface="Times New Roman"/>
                <a:cs typeface="Times New Roman"/>
              </a:endParaRPr>
            </a:p>
          </p:txBody>
        </p:sp>
        <p:sp>
          <p:nvSpPr>
            <p:cNvPr id="35" name="Text Box 229"/>
            <p:cNvSpPr txBox="1">
              <a:spLocks noChangeArrowheads="1"/>
            </p:cNvSpPr>
            <p:nvPr/>
          </p:nvSpPr>
          <p:spPr bwMode="auto">
            <a:xfrm>
              <a:off x="4860852" y="3304675"/>
              <a:ext cx="345586" cy="1427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Σχετική ένταση</a:t>
              </a:r>
              <a:endParaRPr lang="el-GR" sz="1500" dirty="0">
                <a:effectLst/>
                <a:latin typeface="+mn-lt"/>
                <a:ea typeface="Times New Roman"/>
                <a:cs typeface="Times New Roman"/>
              </a:endParaRPr>
            </a:p>
          </p:txBody>
        </p:sp>
        <p:sp>
          <p:nvSpPr>
            <p:cNvPr id="36" name="Text Box 230"/>
            <p:cNvSpPr txBox="1">
              <a:spLocks noChangeArrowheads="1"/>
            </p:cNvSpPr>
            <p:nvPr/>
          </p:nvSpPr>
          <p:spPr bwMode="auto">
            <a:xfrm>
              <a:off x="3262630" y="3237865"/>
              <a:ext cx="29654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37" name="Text Box 231"/>
            <p:cNvSpPr txBox="1">
              <a:spLocks noChangeArrowheads="1"/>
            </p:cNvSpPr>
            <p:nvPr/>
          </p:nvSpPr>
          <p:spPr bwMode="auto">
            <a:xfrm>
              <a:off x="6294755" y="4337685"/>
              <a:ext cx="337820"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λ</a:t>
              </a:r>
              <a:endParaRPr lang="el-GR" sz="1100" dirty="0">
                <a:effectLst/>
                <a:latin typeface="Arial"/>
                <a:ea typeface="Times New Roman"/>
                <a:cs typeface="Times New Roman"/>
              </a:endParaRPr>
            </a:p>
          </p:txBody>
        </p:sp>
        <p:cxnSp>
          <p:nvCxnSpPr>
            <p:cNvPr id="38" name="Line 232"/>
            <p:cNvCxnSpPr/>
            <p:nvPr/>
          </p:nvCxnSpPr>
          <p:spPr bwMode="auto">
            <a:xfrm rot="5400000" flipV="1">
              <a:off x="6422707" y="4144328"/>
              <a:ext cx="635" cy="3543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Text Box 233"/>
            <p:cNvSpPr txBox="1">
              <a:spLocks noChangeArrowheads="1"/>
            </p:cNvSpPr>
            <p:nvPr/>
          </p:nvSpPr>
          <p:spPr bwMode="auto">
            <a:xfrm>
              <a:off x="3835400" y="3106420"/>
              <a:ext cx="337820"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λ</a:t>
              </a:r>
              <a:endParaRPr lang="el-GR" sz="1100" dirty="0">
                <a:effectLst/>
                <a:latin typeface="Arial"/>
                <a:ea typeface="Times New Roman"/>
                <a:cs typeface="Times New Roman"/>
              </a:endParaRPr>
            </a:p>
          </p:txBody>
        </p:sp>
        <p:cxnSp>
          <p:nvCxnSpPr>
            <p:cNvPr id="40" name="Line 234"/>
            <p:cNvCxnSpPr/>
            <p:nvPr/>
          </p:nvCxnSpPr>
          <p:spPr bwMode="auto">
            <a:xfrm rot="5400000" flipV="1">
              <a:off x="3963352" y="2913063"/>
              <a:ext cx="635" cy="3543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 name="Text Box 235"/>
            <p:cNvSpPr txBox="1">
              <a:spLocks noChangeArrowheads="1"/>
            </p:cNvSpPr>
            <p:nvPr/>
          </p:nvSpPr>
          <p:spPr bwMode="auto">
            <a:xfrm>
              <a:off x="1629368" y="3529965"/>
              <a:ext cx="2993474" cy="22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αξονικοί τρόποι ταλάντωσης</a:t>
              </a:r>
              <a:endParaRPr lang="el-GR" sz="1500" dirty="0">
                <a:effectLst/>
                <a:latin typeface="+mn-lt"/>
                <a:ea typeface="Times New Roman"/>
                <a:cs typeface="Times New Roman"/>
              </a:endParaRPr>
            </a:p>
          </p:txBody>
        </p:sp>
        <p:sp>
          <p:nvSpPr>
            <p:cNvPr id="42" name="Text Box 236"/>
            <p:cNvSpPr txBox="1">
              <a:spLocks noChangeArrowheads="1"/>
            </p:cNvSpPr>
            <p:nvPr/>
          </p:nvSpPr>
          <p:spPr bwMode="auto">
            <a:xfrm>
              <a:off x="3357245" y="4428490"/>
              <a:ext cx="29654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43" name="Text Box 237"/>
            <p:cNvSpPr txBox="1">
              <a:spLocks noChangeArrowheads="1"/>
            </p:cNvSpPr>
            <p:nvPr/>
          </p:nvSpPr>
          <p:spPr bwMode="auto">
            <a:xfrm>
              <a:off x="5808345" y="3139440"/>
              <a:ext cx="29654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(γ)</a:t>
              </a:r>
              <a:endParaRPr lang="el-GR" sz="1100" dirty="0">
                <a:effectLst/>
                <a:latin typeface="Arial"/>
                <a:ea typeface="Times New Roman"/>
                <a:cs typeface="Times New Roman"/>
              </a:endParaRPr>
            </a:p>
          </p:txBody>
        </p:sp>
        <p:sp>
          <p:nvSpPr>
            <p:cNvPr id="44" name="Text Box 239"/>
            <p:cNvSpPr txBox="1">
              <a:spLocks noChangeArrowheads="1"/>
            </p:cNvSpPr>
            <p:nvPr/>
          </p:nvSpPr>
          <p:spPr bwMode="auto">
            <a:xfrm>
              <a:off x="2900045" y="4251325"/>
              <a:ext cx="29654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δλ</a:t>
              </a:r>
              <a:r>
                <a:rPr lang="en-US" sz="1200" baseline="-25000" dirty="0">
                  <a:effectLst/>
                  <a:latin typeface="Arial"/>
                  <a:ea typeface="Times New Roman"/>
                  <a:cs typeface="Times New Roman"/>
                </a:rPr>
                <a:t>κ</a:t>
              </a:r>
              <a:endParaRPr lang="el-GR" sz="1100" dirty="0">
                <a:effectLst/>
                <a:latin typeface="Arial"/>
                <a:ea typeface="Times New Roman"/>
                <a:cs typeface="Times New Roman"/>
              </a:endParaRPr>
            </a:p>
          </p:txBody>
        </p:sp>
        <p:cxnSp>
          <p:nvCxnSpPr>
            <p:cNvPr id="45" name="Line 240"/>
            <p:cNvCxnSpPr/>
            <p:nvPr/>
          </p:nvCxnSpPr>
          <p:spPr bwMode="auto">
            <a:xfrm flipH="1">
              <a:off x="3127375" y="4314825"/>
              <a:ext cx="26035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Line 241"/>
            <p:cNvCxnSpPr/>
            <p:nvPr/>
          </p:nvCxnSpPr>
          <p:spPr bwMode="auto">
            <a:xfrm rot="10800000" flipH="1">
              <a:off x="2809240" y="4314825"/>
              <a:ext cx="13716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7" name="Text Box 242"/>
            <p:cNvSpPr txBox="1">
              <a:spLocks noChangeArrowheads="1"/>
            </p:cNvSpPr>
            <p:nvPr/>
          </p:nvSpPr>
          <p:spPr bwMode="auto">
            <a:xfrm>
              <a:off x="5523865" y="4338320"/>
              <a:ext cx="29654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δλ</a:t>
              </a:r>
              <a:r>
                <a:rPr lang="en-US" sz="1200" baseline="-25000" dirty="0">
                  <a:effectLst/>
                  <a:latin typeface="Arial"/>
                  <a:ea typeface="Times New Roman"/>
                  <a:cs typeface="Times New Roman"/>
                </a:rPr>
                <a:t>κ</a:t>
              </a:r>
              <a:endParaRPr lang="el-GR" sz="1100" dirty="0">
                <a:effectLst/>
                <a:latin typeface="Arial"/>
                <a:ea typeface="Times New Roman"/>
                <a:cs typeface="Times New Roman"/>
              </a:endParaRPr>
            </a:p>
          </p:txBody>
        </p:sp>
        <p:cxnSp>
          <p:nvCxnSpPr>
            <p:cNvPr id="48" name="Line 243"/>
            <p:cNvCxnSpPr/>
            <p:nvPr/>
          </p:nvCxnSpPr>
          <p:spPr bwMode="auto">
            <a:xfrm flipH="1">
              <a:off x="5908040" y="4327525"/>
              <a:ext cx="169545"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Line 244"/>
            <p:cNvCxnSpPr/>
            <p:nvPr/>
          </p:nvCxnSpPr>
          <p:spPr bwMode="auto">
            <a:xfrm rot="10800000" flipH="1">
              <a:off x="5540375" y="4327525"/>
              <a:ext cx="252730" cy="1270"/>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Freeform 245"/>
            <p:cNvSpPr>
              <a:spLocks/>
            </p:cNvSpPr>
            <p:nvPr/>
          </p:nvSpPr>
          <p:spPr bwMode="auto">
            <a:xfrm>
              <a:off x="5481955" y="3616960"/>
              <a:ext cx="792480" cy="669290"/>
            </a:xfrm>
            <a:custGeom>
              <a:avLst/>
              <a:gdLst>
                <a:gd name="T0" fmla="*/ 0 w 1248"/>
                <a:gd name="T1" fmla="*/ 985 h 1054"/>
                <a:gd name="T2" fmla="*/ 123 w 1248"/>
                <a:gd name="T3" fmla="*/ 970 h 1054"/>
                <a:gd name="T4" fmla="*/ 147 w 1248"/>
                <a:gd name="T5" fmla="*/ 886 h 1054"/>
                <a:gd name="T6" fmla="*/ 168 w 1248"/>
                <a:gd name="T7" fmla="*/ 979 h 1054"/>
                <a:gd name="T8" fmla="*/ 213 w 1248"/>
                <a:gd name="T9" fmla="*/ 973 h 1054"/>
                <a:gd name="T10" fmla="*/ 246 w 1248"/>
                <a:gd name="T11" fmla="*/ 829 h 1054"/>
                <a:gd name="T12" fmla="*/ 270 w 1248"/>
                <a:gd name="T13" fmla="*/ 964 h 1054"/>
                <a:gd name="T14" fmla="*/ 333 w 1248"/>
                <a:gd name="T15" fmla="*/ 958 h 1054"/>
                <a:gd name="T16" fmla="*/ 363 w 1248"/>
                <a:gd name="T17" fmla="*/ 676 h 1054"/>
                <a:gd name="T18" fmla="*/ 396 w 1248"/>
                <a:gd name="T19" fmla="*/ 952 h 1054"/>
                <a:gd name="T20" fmla="*/ 498 w 1248"/>
                <a:gd name="T21" fmla="*/ 916 h 1054"/>
                <a:gd name="T22" fmla="*/ 513 w 1248"/>
                <a:gd name="T23" fmla="*/ 247 h 1054"/>
                <a:gd name="T24" fmla="*/ 546 w 1248"/>
                <a:gd name="T25" fmla="*/ 907 h 1054"/>
                <a:gd name="T26" fmla="*/ 615 w 1248"/>
                <a:gd name="T27" fmla="*/ 898 h 1054"/>
                <a:gd name="T28" fmla="*/ 644 w 1248"/>
                <a:gd name="T29" fmla="*/ 1 h 1054"/>
                <a:gd name="T30" fmla="*/ 684 w 1248"/>
                <a:gd name="T31" fmla="*/ 904 h 1054"/>
                <a:gd name="T32" fmla="*/ 780 w 1248"/>
                <a:gd name="T33" fmla="*/ 901 h 1054"/>
                <a:gd name="T34" fmla="*/ 792 w 1248"/>
                <a:gd name="T35" fmla="*/ 250 h 1054"/>
                <a:gd name="T36" fmla="*/ 825 w 1248"/>
                <a:gd name="T37" fmla="*/ 916 h 1054"/>
                <a:gd name="T38" fmla="*/ 924 w 1248"/>
                <a:gd name="T39" fmla="*/ 934 h 1054"/>
                <a:gd name="T40" fmla="*/ 951 w 1248"/>
                <a:gd name="T41" fmla="*/ 673 h 1054"/>
                <a:gd name="T42" fmla="*/ 981 w 1248"/>
                <a:gd name="T43" fmla="*/ 949 h 1054"/>
                <a:gd name="T44" fmla="*/ 1053 w 1248"/>
                <a:gd name="T45" fmla="*/ 967 h 1054"/>
                <a:gd name="T46" fmla="*/ 1074 w 1248"/>
                <a:gd name="T47" fmla="*/ 838 h 1054"/>
                <a:gd name="T48" fmla="*/ 1089 w 1248"/>
                <a:gd name="T49" fmla="*/ 976 h 1054"/>
                <a:gd name="T50" fmla="*/ 1152 w 1248"/>
                <a:gd name="T51" fmla="*/ 970 h 1054"/>
                <a:gd name="T52" fmla="*/ 1164 w 1248"/>
                <a:gd name="T53" fmla="*/ 907 h 1054"/>
                <a:gd name="T54" fmla="*/ 1185 w 1248"/>
                <a:gd name="T55" fmla="*/ 976 h 1054"/>
                <a:gd name="T56" fmla="*/ 1248 w 1248"/>
                <a:gd name="T57" fmla="*/ 988 h 1054"/>
                <a:gd name="T58" fmla="*/ 0 w 1248"/>
                <a:gd name="T59" fmla="*/ 98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8" h="1054">
                  <a:moveTo>
                    <a:pt x="0" y="985"/>
                  </a:moveTo>
                  <a:cubicBezTo>
                    <a:pt x="20" y="983"/>
                    <a:pt x="99" y="986"/>
                    <a:pt x="123" y="970"/>
                  </a:cubicBezTo>
                  <a:cubicBezTo>
                    <a:pt x="147" y="954"/>
                    <a:pt x="140" y="885"/>
                    <a:pt x="147" y="886"/>
                  </a:cubicBezTo>
                  <a:cubicBezTo>
                    <a:pt x="154" y="887"/>
                    <a:pt x="157" y="965"/>
                    <a:pt x="168" y="979"/>
                  </a:cubicBezTo>
                  <a:cubicBezTo>
                    <a:pt x="179" y="993"/>
                    <a:pt x="200" y="998"/>
                    <a:pt x="213" y="973"/>
                  </a:cubicBezTo>
                  <a:cubicBezTo>
                    <a:pt x="226" y="948"/>
                    <a:pt x="237" y="830"/>
                    <a:pt x="246" y="829"/>
                  </a:cubicBezTo>
                  <a:cubicBezTo>
                    <a:pt x="255" y="828"/>
                    <a:pt x="256" y="943"/>
                    <a:pt x="270" y="964"/>
                  </a:cubicBezTo>
                  <a:cubicBezTo>
                    <a:pt x="284" y="985"/>
                    <a:pt x="317" y="1006"/>
                    <a:pt x="333" y="958"/>
                  </a:cubicBezTo>
                  <a:cubicBezTo>
                    <a:pt x="349" y="910"/>
                    <a:pt x="353" y="677"/>
                    <a:pt x="363" y="676"/>
                  </a:cubicBezTo>
                  <a:cubicBezTo>
                    <a:pt x="373" y="675"/>
                    <a:pt x="373" y="912"/>
                    <a:pt x="396" y="952"/>
                  </a:cubicBezTo>
                  <a:cubicBezTo>
                    <a:pt x="419" y="992"/>
                    <a:pt x="479" y="1033"/>
                    <a:pt x="498" y="916"/>
                  </a:cubicBezTo>
                  <a:cubicBezTo>
                    <a:pt x="517" y="799"/>
                    <a:pt x="505" y="249"/>
                    <a:pt x="513" y="247"/>
                  </a:cubicBezTo>
                  <a:cubicBezTo>
                    <a:pt x="521" y="245"/>
                    <a:pt x="529" y="799"/>
                    <a:pt x="546" y="907"/>
                  </a:cubicBezTo>
                  <a:cubicBezTo>
                    <a:pt x="563" y="1015"/>
                    <a:pt x="599" y="1049"/>
                    <a:pt x="615" y="898"/>
                  </a:cubicBezTo>
                  <a:cubicBezTo>
                    <a:pt x="631" y="747"/>
                    <a:pt x="633" y="0"/>
                    <a:pt x="644" y="1"/>
                  </a:cubicBezTo>
                  <a:cubicBezTo>
                    <a:pt x="655" y="2"/>
                    <a:pt x="661" y="754"/>
                    <a:pt x="684" y="904"/>
                  </a:cubicBezTo>
                  <a:cubicBezTo>
                    <a:pt x="707" y="1054"/>
                    <a:pt x="762" y="1010"/>
                    <a:pt x="780" y="901"/>
                  </a:cubicBezTo>
                  <a:cubicBezTo>
                    <a:pt x="798" y="792"/>
                    <a:pt x="785" y="248"/>
                    <a:pt x="792" y="250"/>
                  </a:cubicBezTo>
                  <a:cubicBezTo>
                    <a:pt x="799" y="252"/>
                    <a:pt x="803" y="802"/>
                    <a:pt x="825" y="916"/>
                  </a:cubicBezTo>
                  <a:cubicBezTo>
                    <a:pt x="847" y="1030"/>
                    <a:pt x="903" y="975"/>
                    <a:pt x="924" y="934"/>
                  </a:cubicBezTo>
                  <a:cubicBezTo>
                    <a:pt x="945" y="893"/>
                    <a:pt x="942" y="671"/>
                    <a:pt x="951" y="673"/>
                  </a:cubicBezTo>
                  <a:cubicBezTo>
                    <a:pt x="960" y="675"/>
                    <a:pt x="964" y="900"/>
                    <a:pt x="981" y="949"/>
                  </a:cubicBezTo>
                  <a:cubicBezTo>
                    <a:pt x="998" y="998"/>
                    <a:pt x="1038" y="985"/>
                    <a:pt x="1053" y="967"/>
                  </a:cubicBezTo>
                  <a:cubicBezTo>
                    <a:pt x="1068" y="949"/>
                    <a:pt x="1068" y="837"/>
                    <a:pt x="1074" y="838"/>
                  </a:cubicBezTo>
                  <a:cubicBezTo>
                    <a:pt x="1080" y="839"/>
                    <a:pt x="1076" y="954"/>
                    <a:pt x="1089" y="976"/>
                  </a:cubicBezTo>
                  <a:cubicBezTo>
                    <a:pt x="1102" y="998"/>
                    <a:pt x="1140" y="981"/>
                    <a:pt x="1152" y="970"/>
                  </a:cubicBezTo>
                  <a:cubicBezTo>
                    <a:pt x="1164" y="959"/>
                    <a:pt x="1159" y="906"/>
                    <a:pt x="1164" y="907"/>
                  </a:cubicBezTo>
                  <a:cubicBezTo>
                    <a:pt x="1169" y="908"/>
                    <a:pt x="1171" y="963"/>
                    <a:pt x="1185" y="976"/>
                  </a:cubicBezTo>
                  <a:cubicBezTo>
                    <a:pt x="1199" y="989"/>
                    <a:pt x="1235" y="986"/>
                    <a:pt x="1248" y="988"/>
                  </a:cubicBezTo>
                  <a:cubicBezTo>
                    <a:pt x="1248" y="988"/>
                    <a:pt x="0" y="985"/>
                    <a:pt x="0" y="985"/>
                  </a:cubicBezTo>
                  <a:close/>
                </a:path>
              </a:pathLst>
            </a:custGeom>
            <a:solidFill>
              <a:srgbClr val="969696"/>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51" name="Line 246"/>
            <p:cNvCxnSpPr/>
            <p:nvPr/>
          </p:nvCxnSpPr>
          <p:spPr bwMode="auto">
            <a:xfrm>
              <a:off x="5811520" y="3752215"/>
              <a:ext cx="635" cy="6159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Line 247"/>
            <p:cNvCxnSpPr/>
            <p:nvPr/>
          </p:nvCxnSpPr>
          <p:spPr bwMode="auto">
            <a:xfrm>
              <a:off x="5892165" y="3619500"/>
              <a:ext cx="635" cy="774065"/>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3" name="Ορθογώνιο 62"/>
          <p:cNvSpPr/>
          <p:nvPr/>
        </p:nvSpPr>
        <p:spPr>
          <a:xfrm>
            <a:off x="539552" y="4077072"/>
            <a:ext cx="8208912" cy="1938992"/>
          </a:xfrm>
          <a:prstGeom prst="rect">
            <a:avLst/>
          </a:prstGeom>
        </p:spPr>
        <p:txBody>
          <a:bodyPr wrap="square">
            <a:spAutoFit/>
          </a:bodyPr>
          <a:lstStyle/>
          <a:p>
            <a:r>
              <a:rPr lang="el-GR" sz="2000" b="1" dirty="0">
                <a:latin typeface="+mn-lt"/>
              </a:rPr>
              <a:t>Σχήμα 7 (α). </a:t>
            </a:r>
            <a:r>
              <a:rPr lang="el-GR" sz="2000" dirty="0">
                <a:latin typeface="+mn-lt"/>
              </a:rPr>
              <a:t>Καμπύλη οπτικής ενίσχυσης. </a:t>
            </a:r>
            <a:r>
              <a:rPr lang="el-GR" sz="2000" b="1" dirty="0">
                <a:latin typeface="+mn-lt"/>
              </a:rPr>
              <a:t>(β).</a:t>
            </a:r>
            <a:r>
              <a:rPr lang="el-GR" sz="2000" dirty="0">
                <a:latin typeface="+mn-lt"/>
              </a:rPr>
              <a:t> Τρόποι ταλάντωσης εντός της οπτικής κοιλότητας του Laser. </a:t>
            </a:r>
            <a:r>
              <a:rPr lang="el-GR" sz="2000" b="1" dirty="0">
                <a:latin typeface="+mn-lt"/>
              </a:rPr>
              <a:t>(γ). </a:t>
            </a:r>
            <a:r>
              <a:rPr lang="el-GR" sz="2000" dirty="0">
                <a:latin typeface="+mn-lt"/>
              </a:rPr>
              <a:t>Το πλήθος των τρόπων ταλάντωσης που διαμορφώνει το φάσμα εξόδου ενός Laser αερίου εξαρτάται από την καμπύλη απολαβής του. </a:t>
            </a:r>
            <a:r>
              <a:rPr lang="el-GR" sz="2000" b="1" dirty="0">
                <a:latin typeface="+mn-lt"/>
              </a:rPr>
              <a:t>(δ). </a:t>
            </a:r>
            <a:r>
              <a:rPr lang="el-GR" sz="2000" dirty="0">
                <a:latin typeface="+mn-lt"/>
              </a:rPr>
              <a:t>Οι τρόποι ταλάντωσης παρουσιάζουν στην πραγματικότητα πεπερασμένο εύρος, λόγω μη ιδανικής συμπεριφοράς της οπτικής κοιλότητας.</a:t>
            </a:r>
          </a:p>
        </p:txBody>
      </p:sp>
    </p:spTree>
    <p:extLst>
      <p:ext uri="{BB962C8B-B14F-4D97-AF65-F5344CB8AC3E}">
        <p14:creationId xmlns:p14="http://schemas.microsoft.com/office/powerpoint/2010/main" val="1480836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εξόδου Laser αερίου</a:t>
            </a:r>
            <a:r>
              <a:rPr lang="en-US" dirty="0"/>
              <a:t> </a:t>
            </a:r>
            <a:r>
              <a:rPr lang="en-US" sz="3200" b="0" dirty="0" smtClean="0"/>
              <a:t>(</a:t>
            </a:r>
            <a:r>
              <a:rPr lang="el-GR" sz="3200" b="0" dirty="0" smtClean="0"/>
              <a:t>3</a:t>
            </a:r>
            <a:r>
              <a:rPr lang="en-US" sz="3200" b="0" dirty="0" smtClean="0"/>
              <a:t>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Με άλλα λόγια, το ενεργό υλικό που χρησιμοποιείται για δράση Laser έχει μια οπτική απολαβή που παρουσιάζει μια κατανομή γύρω από ένα μήκος κύματος λ0. Η μεταβολή της οπτικής απολαβής με το μήκος κύματος διαμορφώνει την καμπύλη της οπτικής ενίσχυσης του Laser (Σχήμα 7α).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2204966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εξόδου Laser αερίου</a:t>
            </a:r>
            <a:r>
              <a:rPr lang="en-US" dirty="0"/>
              <a:t> </a:t>
            </a:r>
            <a:r>
              <a:rPr lang="en-US" sz="3200" b="0" dirty="0" smtClean="0"/>
              <a:t>(</a:t>
            </a:r>
            <a:r>
              <a:rPr lang="el-GR" sz="3200" b="0" dirty="0" smtClean="0"/>
              <a:t>4</a:t>
            </a:r>
            <a:r>
              <a:rPr lang="en-US" sz="3200" b="0" dirty="0" smtClean="0"/>
              <a:t>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a:xfrm>
            <a:off x="457200" y="1196752"/>
            <a:ext cx="8435280" cy="5400600"/>
          </a:xfrm>
        </p:spPr>
        <p:txBody>
          <a:bodyPr>
            <a:normAutofit/>
          </a:bodyPr>
          <a:lstStyle/>
          <a:p>
            <a:r>
              <a:rPr lang="el-GR" dirty="0"/>
              <a:t>Ως γνωστό, η διάταξη παραγωγής φωτός </a:t>
            </a:r>
            <a:r>
              <a:rPr lang="en-US" dirty="0"/>
              <a:t>Laser</a:t>
            </a:r>
            <a:r>
              <a:rPr lang="el-GR" dirty="0"/>
              <a:t> χρησιμοποιεί μια οπτική κοιλότητα ή οπτικό αντηχείο </a:t>
            </a:r>
            <a:r>
              <a:rPr lang="en-US" dirty="0"/>
              <a:t>Fabry</a:t>
            </a:r>
            <a:r>
              <a:rPr lang="el-GR" dirty="0"/>
              <a:t>-</a:t>
            </a:r>
            <a:r>
              <a:rPr lang="en-US" dirty="0"/>
              <a:t>Perot</a:t>
            </a:r>
            <a:r>
              <a:rPr lang="el-GR" dirty="0"/>
              <a:t>. Για λόγους απλοποίησης των πραγμάτων θεωρούμε μια τέτοια κοιλότητα, η οποία αποτελείται από δυο επίπεδα πλακίδια (καθρέπτες) σε απόσταση </a:t>
            </a:r>
            <a:r>
              <a:rPr lang="en-US" dirty="0"/>
              <a:t>L</a:t>
            </a:r>
            <a:r>
              <a:rPr lang="el-GR" dirty="0"/>
              <a:t> μεταξύ τους. Μια ακτινοβολία που διαδίδεται παράλληλα με τον άξονα του οπτικού αντηχείου, θα ανακλάται εμπρός - πίσω ανάμεσα στους καθρέπτες, έτσι ώστε δυο τρέχοντα κύματα με περίπου ίσες εντάσεις να οδεύουν, το ένα προς τα δεξιά και το άλλο προς τα αριστερά. Κατ’ αυτόν τον τρόπο, όπως γνωρίζουμε, δημιουργούνται στάσιμα κύματα με δεσμούς πάντοτε επάνω στους καθρέπτες.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2873154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lnSpcReduction="10000"/>
          </a:bodyPr>
          <a:lstStyle/>
          <a:p>
            <a:r>
              <a:rPr lang="el-GR" dirty="0"/>
              <a:t>Αποτέλεσμα αυτής της διαδικασίας είναι η διάσπαση της αρχικής δέσμης σε πολλαπλές δέσμες που εξέρχονται από την άλλη πλευρά όπου και συμβάλλουν. Οι κροσσοί συμβολής που παρατηρούνται παρουσιάζουν ένα υψηλό επίπεδο καθαρότητας, πράγμα που καθιστά το συγκεκριμένο συμβολόμετρο σημαντικό εργαλείο στην οπτική φασματοσκοπία υψηλής ευκρίνειας</a:t>
            </a:r>
            <a:r>
              <a:rPr lang="el-GR" dirty="0" smtClean="0"/>
              <a:t>.</a:t>
            </a:r>
          </a:p>
          <a:p>
            <a:r>
              <a:rPr lang="el-GR" dirty="0"/>
              <a:t>Ανάλογα με τη χρήση του, το συμβολόμετρο </a:t>
            </a:r>
            <a:r>
              <a:rPr lang="en-US" dirty="0"/>
              <a:t>Fabry</a:t>
            </a:r>
            <a:r>
              <a:rPr lang="el-GR" dirty="0"/>
              <a:t>-</a:t>
            </a:r>
            <a:r>
              <a:rPr lang="en-US" dirty="0"/>
              <a:t>Perot</a:t>
            </a:r>
            <a:r>
              <a:rPr lang="el-GR" dirty="0"/>
              <a:t> αναφέρεται ως:</a:t>
            </a:r>
          </a:p>
          <a:p>
            <a:pPr marL="857250" lvl="1" indent="-457200"/>
            <a:r>
              <a:rPr lang="en-US" b="1" dirty="0"/>
              <a:t>Συμβολόμετρο</a:t>
            </a:r>
            <a:r>
              <a:rPr lang="en-US" dirty="0"/>
              <a:t> όταν χρησιμοποιείται στη συμβολομετρία</a:t>
            </a:r>
            <a:endParaRPr lang="el-GR" dirty="0"/>
          </a:p>
          <a:p>
            <a:pPr marL="857250" lvl="1" indent="-457200"/>
            <a:r>
              <a:rPr lang="en-US" b="1" dirty="0"/>
              <a:t>Etalon</a:t>
            </a:r>
            <a:r>
              <a:rPr lang="el-GR" dirty="0"/>
              <a:t> όταν χρησιμοποιείται στη φασματική ανάλυση </a:t>
            </a:r>
          </a:p>
          <a:p>
            <a:pPr marL="857250" lvl="1" indent="-457200"/>
            <a:r>
              <a:rPr lang="el-GR" b="1" dirty="0"/>
              <a:t>Οπτική κοιλότητα</a:t>
            </a:r>
            <a:r>
              <a:rPr lang="el-GR" dirty="0"/>
              <a:t> (οπτικό αντηχείο) όταν χρησιμοποιείται ως διάταξη οπτικής ανάδρασης στα </a:t>
            </a:r>
            <a:r>
              <a:rPr lang="en-US" dirty="0"/>
              <a:t>Lasers</a:t>
            </a:r>
            <a:r>
              <a:rPr lang="el-GR" dirty="0"/>
              <a:t> ή </a:t>
            </a:r>
          </a:p>
          <a:p>
            <a:pPr marL="857250" lvl="1" indent="-457200"/>
            <a:r>
              <a:rPr lang="el-GR" b="1" dirty="0"/>
              <a:t>Φίλτρο</a:t>
            </a:r>
            <a:r>
              <a:rPr lang="el-GR" dirty="0"/>
              <a:t> όταν χρησιμοποιείται στο φιλτράρισμα συχνοτήτων</a:t>
            </a:r>
          </a:p>
          <a:p>
            <a:pPr marL="857250" lvl="1" indent="-457200"/>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895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εξόδου Laser αερίου</a:t>
            </a:r>
            <a:r>
              <a:rPr lang="en-US" dirty="0"/>
              <a:t> </a:t>
            </a:r>
            <a:r>
              <a:rPr lang="en-US" sz="3200" b="0" dirty="0" smtClean="0"/>
              <a:t>(</a:t>
            </a:r>
            <a:r>
              <a:rPr lang="el-GR" sz="3200" b="0" dirty="0"/>
              <a:t>5</a:t>
            </a:r>
            <a:r>
              <a:rPr lang="en-US" sz="3200" b="0" dirty="0" smtClean="0"/>
              <a:t>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Στην κοιλότητα μπορούν να συντηρηθούν στάσιμα κύματα συγκεκριμένων μηκών κύματος που </a:t>
                </a:r>
                <a:r>
                  <a:rPr lang="el-GR" b="1" dirty="0"/>
                  <a:t>καλούνται τρόποι ταλάντωσης του αντηχείου ή αξονικοί τρόποι</a:t>
                </a:r>
                <a:r>
                  <a:rPr lang="el-GR" dirty="0"/>
                  <a:t> γιατί αναπτύσσονται κατά μήκος του άξονα του οπτικού αντηχείου του </a:t>
                </a:r>
                <a:r>
                  <a:rPr lang="en-US" dirty="0"/>
                  <a:t>Laser</a:t>
                </a:r>
                <a:r>
                  <a:rPr lang="el-GR" dirty="0"/>
                  <a:t> (Σχήμα 7β). Κάθε τρόπος ταλάντωσης θα πρέπει να ικανοποιεί τη σχέση:</a:t>
                </a:r>
              </a:p>
              <a:p>
                <a:pPr marL="0" indent="0">
                  <a:buNone/>
                </a:pPr>
                <a14:m>
                  <m:oMath xmlns:m="http://schemas.openxmlformats.org/officeDocument/2006/math">
                    <m:r>
                      <a:rPr lang="en-US" i="1">
                        <a:latin typeface="Cambria Math"/>
                      </a:rPr>
                      <m:t>𝜅</m:t>
                    </m:r>
                    <m:d>
                      <m:dPr>
                        <m:ctrlPr>
                          <a:rPr lang="el-GR" i="1">
                            <a:latin typeface="Cambria Math"/>
                          </a:rPr>
                        </m:ctrlPr>
                      </m:dPr>
                      <m:e>
                        <m:f>
                          <m:fPr>
                            <m:ctrlPr>
                              <a:rPr lang="el-GR" i="1">
                                <a:latin typeface="Cambria Math"/>
                              </a:rPr>
                            </m:ctrlPr>
                          </m:fPr>
                          <m:num>
                            <m:sSub>
                              <m:sSubPr>
                                <m:ctrlPr>
                                  <a:rPr lang="el-GR" i="1">
                                    <a:latin typeface="Cambria Math"/>
                                  </a:rPr>
                                </m:ctrlPr>
                              </m:sSubPr>
                              <m:e>
                                <m:r>
                                  <a:rPr lang="el-GR" i="1">
                                    <a:latin typeface="Cambria Math"/>
                                  </a:rPr>
                                  <m:t>𝜆</m:t>
                                </m:r>
                              </m:e>
                              <m:sub>
                                <m:r>
                                  <a:rPr lang="en-US" i="1">
                                    <a:latin typeface="Cambria Math"/>
                                  </a:rPr>
                                  <m:t>𝜅</m:t>
                                </m:r>
                              </m:sub>
                            </m:sSub>
                          </m:num>
                          <m:den>
                            <m:r>
                              <a:rPr lang="el-GR" i="1">
                                <a:latin typeface="Cambria Math"/>
                              </a:rPr>
                              <m:t>2</m:t>
                            </m:r>
                          </m:den>
                        </m:f>
                      </m:e>
                    </m:d>
                    <m:r>
                      <a:rPr lang="el-GR" i="1">
                        <a:latin typeface="Cambria Math"/>
                      </a:rPr>
                      <m:t>=</m:t>
                    </m:r>
                    <m:r>
                      <a:rPr lang="en-US" i="1">
                        <a:latin typeface="Cambria Math"/>
                      </a:rPr>
                      <m:t>𝐿</m:t>
                    </m:r>
                  </m:oMath>
                </a14:m>
                <a:r>
                  <a:rPr lang="el-GR" dirty="0"/>
                  <a:t>  ή  </a:t>
                </a:r>
                <a14:m>
                  <m:oMath xmlns:m="http://schemas.openxmlformats.org/officeDocument/2006/math">
                    <m:r>
                      <a:rPr lang="el-GR" i="1">
                        <a:latin typeface="Cambria Math"/>
                      </a:rPr>
                      <m:t>𝜅</m:t>
                    </m:r>
                    <m:d>
                      <m:dPr>
                        <m:ctrlPr>
                          <a:rPr lang="el-GR" i="1">
                            <a:latin typeface="Cambria Math"/>
                          </a:rPr>
                        </m:ctrlPr>
                      </m:dPr>
                      <m:e>
                        <m:f>
                          <m:fPr>
                            <m:ctrlPr>
                              <a:rPr lang="el-GR" i="1">
                                <a:latin typeface="Cambria Math"/>
                              </a:rPr>
                            </m:ctrlPr>
                          </m:fPr>
                          <m:num>
                            <m:r>
                              <a:rPr lang="en-US" i="1">
                                <a:latin typeface="Cambria Math"/>
                              </a:rPr>
                              <m:t>𝑐</m:t>
                            </m:r>
                          </m:num>
                          <m:den>
                            <m:sSub>
                              <m:sSubPr>
                                <m:ctrlPr>
                                  <a:rPr lang="el-GR" i="1">
                                    <a:latin typeface="Cambria Math"/>
                                  </a:rPr>
                                </m:ctrlPr>
                              </m:sSubPr>
                              <m:e>
                                <m:r>
                                  <a:rPr lang="el-GR" i="1">
                                    <a:latin typeface="Cambria Math"/>
                                  </a:rPr>
                                  <m:t>2</m:t>
                                </m:r>
                                <m:r>
                                  <a:rPr lang="el-GR" i="1">
                                    <a:latin typeface="Cambria Math"/>
                                  </a:rPr>
                                  <m:t>𝜈</m:t>
                                </m:r>
                              </m:e>
                              <m:sub>
                                <m:r>
                                  <a:rPr lang="el-GR" i="1">
                                    <a:latin typeface="Cambria Math"/>
                                  </a:rPr>
                                  <m:t>𝜅</m:t>
                                </m:r>
                              </m:sub>
                            </m:sSub>
                          </m:den>
                        </m:f>
                      </m:e>
                    </m:d>
                    <m:r>
                      <a:rPr lang="el-GR" i="1">
                        <a:latin typeface="Cambria Math"/>
                      </a:rPr>
                      <m:t>=</m:t>
                    </m:r>
                    <m:r>
                      <a:rPr lang="en-US" i="1">
                        <a:latin typeface="Cambria Math"/>
                      </a:rPr>
                      <m:t>𝐿</m:t>
                    </m:r>
                  </m:oMath>
                </a14:m>
                <a:r>
                  <a:rPr lang="el-GR" dirty="0"/>
                  <a:t> αν αντικαταστήσουμε το λ</a:t>
                </a:r>
                <a:r>
                  <a:rPr lang="el-GR" baseline="-25000" dirty="0"/>
                  <a:t>κ </a:t>
                </a:r>
                <a:r>
                  <a:rPr lang="el-GR" dirty="0"/>
                  <a:t>από τη σχέση λ</a:t>
                </a:r>
                <a:r>
                  <a:rPr lang="el-GR" baseline="-25000" dirty="0"/>
                  <a:t>κ</a:t>
                </a:r>
                <a:r>
                  <a:rPr lang="el-GR" dirty="0"/>
                  <a:t>=</a:t>
                </a:r>
                <a:r>
                  <a:rPr lang="en-US" dirty="0"/>
                  <a:t>c</a:t>
                </a:r>
                <a:r>
                  <a:rPr lang="el-GR" dirty="0"/>
                  <a:t>/ν</a:t>
                </a:r>
                <a:r>
                  <a:rPr lang="el-GR" baseline="-25000" dirty="0"/>
                  <a:t>κ </a:t>
                </a:r>
                <a:r>
                  <a:rPr lang="el-GR" baseline="-25000" dirty="0" smtClean="0"/>
                  <a:t>   </a:t>
                </a:r>
                <a:r>
                  <a:rPr lang="el-GR" dirty="0" smtClean="0"/>
                  <a:t>(16) </a:t>
                </a:r>
              </a:p>
              <a:p>
                <a:pPr marL="0" indent="0">
                  <a:buNone/>
                </a:pPr>
                <a:r>
                  <a:rPr lang="el-GR" dirty="0" smtClean="0"/>
                  <a:t>όπου </a:t>
                </a:r>
                <a:r>
                  <a:rPr lang="el-GR" dirty="0"/>
                  <a:t>L το μήκος της οπτικής κοιλότητας, κ ακέραιος αριθμός, λη τα επιτρεπόμενα μήκη κύματος, κάθε ένα εκ των οποίων αντιστοιχεί σε ένα αξονικό τρόπο, νκ οι αντίστοιχες συχνότητες και c η ταχύτητα του φωτός.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967" r="-111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1778640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εξόδου Laser αερίου</a:t>
            </a:r>
            <a:r>
              <a:rPr lang="en-US" dirty="0"/>
              <a:t> </a:t>
            </a:r>
            <a:r>
              <a:rPr lang="en-US" sz="3200" b="0" dirty="0" smtClean="0"/>
              <a:t>(</a:t>
            </a:r>
            <a:r>
              <a:rPr lang="el-GR" sz="3200" b="0" dirty="0" smtClean="0"/>
              <a:t>6</a:t>
            </a:r>
            <a:r>
              <a:rPr lang="en-US" sz="3200" b="0" dirty="0" smtClean="0"/>
              <a:t> </a:t>
            </a:r>
            <a:r>
              <a:rPr lang="el-GR" sz="3200" b="0" dirty="0"/>
              <a:t>από </a:t>
            </a:r>
            <a:r>
              <a:rPr lang="el-GR" sz="3200" b="0" dirty="0" smtClean="0"/>
              <a:t>7)</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323528" y="1196752"/>
                <a:ext cx="8507288" cy="5040560"/>
              </a:xfrm>
            </p:spPr>
            <p:txBody>
              <a:bodyPr>
                <a:normAutofit/>
              </a:bodyPr>
              <a:lstStyle/>
              <a:p>
                <a:r>
                  <a:rPr lang="el-GR" dirty="0"/>
                  <a:t>Ο διαχωρισμός του μήκους κύματος δλκ μεταξύ γειτονικών τρόπων ταλάντωσης κ και κ+1 (Σχήμα 7.β), υπολογίζεται από τη σχέση (16) και είναι</a:t>
                </a:r>
                <a:r>
                  <a:rPr lang="el-GR" dirty="0" smtClean="0"/>
                  <a:t>:</a:t>
                </a:r>
              </a:p>
              <a:p>
                <a:pPr marL="0" indent="0" algn="ctr">
                  <a:buNone/>
                </a:pPr>
                <a14:m>
                  <m:oMath xmlns:m="http://schemas.openxmlformats.org/officeDocument/2006/math">
                    <m:sSub>
                      <m:sSubPr>
                        <m:ctrlPr>
                          <a:rPr lang="el-GR" i="1">
                            <a:latin typeface="Cambria Math"/>
                          </a:rPr>
                        </m:ctrlPr>
                      </m:sSubPr>
                      <m:e>
                        <m:r>
                          <a:rPr lang="el-GR" i="1">
                            <a:latin typeface="Cambria Math" panose="02040503050406030204" pitchFamily="18" charset="0"/>
                          </a:rPr>
                          <m:t>𝛿</m:t>
                        </m:r>
                      </m:e>
                      <m:sub>
                        <m:r>
                          <a:rPr lang="el-GR" i="1">
                            <a:latin typeface="Cambria Math" panose="02040503050406030204" pitchFamily="18" charset="0"/>
                          </a:rPr>
                          <m:t>𝜆</m:t>
                        </m:r>
                      </m:sub>
                    </m:sSub>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𝐿</m:t>
                        </m:r>
                      </m:num>
                      <m:den>
                        <m:r>
                          <a:rPr lang="el-GR" i="1">
                            <a:latin typeface="Cambria Math" panose="02040503050406030204" pitchFamily="18" charset="0"/>
                          </a:rPr>
                          <m:t>𝜅</m:t>
                        </m:r>
                      </m:den>
                    </m:f>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𝐿</m:t>
                        </m:r>
                      </m:num>
                      <m:den>
                        <m:r>
                          <a:rPr lang="el-GR" i="1">
                            <a:latin typeface="Cambria Math" panose="02040503050406030204" pitchFamily="18" charset="0"/>
                          </a:rPr>
                          <m:t>𝜅</m:t>
                        </m:r>
                        <m:r>
                          <a:rPr lang="el-GR" i="1">
                            <a:latin typeface="Cambria Math" panose="02040503050406030204" pitchFamily="18" charset="0"/>
                          </a:rPr>
                          <m:t>+1</m:t>
                        </m:r>
                      </m:den>
                    </m:f>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𝐿</m:t>
                        </m:r>
                      </m:num>
                      <m:den>
                        <m:sSup>
                          <m:sSupPr>
                            <m:ctrlPr>
                              <a:rPr lang="el-GR" i="1">
                                <a:latin typeface="Cambria Math"/>
                              </a:rPr>
                            </m:ctrlPr>
                          </m:sSupPr>
                          <m:e>
                            <m:r>
                              <a:rPr lang="el-GR" i="1">
                                <a:latin typeface="Cambria Math" panose="02040503050406030204" pitchFamily="18" charset="0"/>
                              </a:rPr>
                              <m:t>𝜅</m:t>
                            </m:r>
                          </m:e>
                          <m:sup>
                            <m:r>
                              <a:rPr lang="el-GR" i="1">
                                <a:latin typeface="Cambria Math" panose="02040503050406030204" pitchFamily="18" charset="0"/>
                              </a:rPr>
                              <m:t>2</m:t>
                            </m:r>
                          </m:sup>
                        </m:sSup>
                      </m:den>
                    </m:f>
                    <m:r>
                      <a:rPr lang="el-GR" i="1">
                        <a:latin typeface="Cambria Math" panose="02040503050406030204" pitchFamily="18" charset="0"/>
                      </a:rPr>
                      <m:t>=</m:t>
                    </m:r>
                    <m:f>
                      <m:fPr>
                        <m:ctrlPr>
                          <a:rPr lang="el-GR" i="1">
                            <a:latin typeface="Cambria Math"/>
                          </a:rPr>
                        </m:ctrlPr>
                      </m:fPr>
                      <m:num>
                        <m:sSup>
                          <m:sSupPr>
                            <m:ctrlPr>
                              <a:rPr lang="el-GR" i="1">
                                <a:latin typeface="Cambria Math"/>
                              </a:rPr>
                            </m:ctrlPr>
                          </m:sSupPr>
                          <m:e>
                            <m:r>
                              <a:rPr lang="el-GR" i="1">
                                <a:latin typeface="Cambria Math" panose="02040503050406030204" pitchFamily="18" charset="0"/>
                              </a:rPr>
                              <m:t>𝜆</m:t>
                            </m:r>
                          </m:e>
                          <m:sup>
                            <m:r>
                              <a:rPr lang="el-GR" i="1">
                                <a:latin typeface="Cambria Math" panose="02040503050406030204" pitchFamily="18" charset="0"/>
                              </a:rPr>
                              <m:t>2</m:t>
                            </m:r>
                          </m:sup>
                        </m:sSup>
                      </m:num>
                      <m:den>
                        <m:r>
                          <a:rPr lang="el-GR" i="1">
                            <a:latin typeface="Cambria Math" panose="02040503050406030204" pitchFamily="18" charset="0"/>
                          </a:rPr>
                          <m:t>2</m:t>
                        </m:r>
                        <m:r>
                          <a:rPr lang="en-US" i="1">
                            <a:latin typeface="Cambria Math" panose="02040503050406030204" pitchFamily="18" charset="0"/>
                          </a:rPr>
                          <m:t>𝐿</m:t>
                        </m:r>
                      </m:den>
                    </m:f>
                    <m:box>
                      <m:boxPr>
                        <m:ctrlPr>
                          <a:rPr lang="el-GR" i="1">
                            <a:latin typeface="Cambria Math"/>
                          </a:rPr>
                        </m:ctrlPr>
                      </m:boxPr>
                      <m:e>
                        <m:r>
                          <a:rPr lang="el-GR" i="1" smtClean="0">
                            <a:latin typeface="Cambria Math"/>
                            <a:ea typeface="Cambria Math"/>
                          </a:rPr>
                          <m:t>⇒</m:t>
                        </m:r>
                      </m:e>
                    </m:box>
                    <m:sSub>
                      <m:sSubPr>
                        <m:ctrlPr>
                          <a:rPr lang="el-GR" i="1">
                            <a:latin typeface="Cambria Math"/>
                          </a:rPr>
                        </m:ctrlPr>
                      </m:sSubPr>
                      <m:e>
                        <m:r>
                          <a:rPr lang="el-GR" i="1">
                            <a:latin typeface="Cambria Math" panose="02040503050406030204" pitchFamily="18" charset="0"/>
                          </a:rPr>
                          <m:t>𝛿</m:t>
                        </m:r>
                      </m:e>
                      <m:sub>
                        <m:r>
                          <a:rPr lang="el-GR" i="1">
                            <a:latin typeface="Cambria Math" panose="02040503050406030204" pitchFamily="18" charset="0"/>
                          </a:rPr>
                          <m:t>𝜆</m:t>
                        </m:r>
                      </m:sub>
                    </m:sSub>
                    <m:r>
                      <a:rPr lang="el-GR" i="1">
                        <a:latin typeface="Cambria Math" panose="02040503050406030204" pitchFamily="18" charset="0"/>
                      </a:rPr>
                      <m:t>=</m:t>
                    </m:r>
                    <m:f>
                      <m:fPr>
                        <m:ctrlPr>
                          <a:rPr lang="el-GR" i="1">
                            <a:latin typeface="Cambria Math"/>
                          </a:rPr>
                        </m:ctrlPr>
                      </m:fPr>
                      <m:num>
                        <m:sSup>
                          <m:sSupPr>
                            <m:ctrlPr>
                              <a:rPr lang="el-GR" i="1">
                                <a:latin typeface="Cambria Math"/>
                              </a:rPr>
                            </m:ctrlPr>
                          </m:sSupPr>
                          <m:e>
                            <m:r>
                              <a:rPr lang="el-GR" i="1">
                                <a:latin typeface="Cambria Math" panose="02040503050406030204" pitchFamily="18" charset="0"/>
                              </a:rPr>
                              <m:t>𝜆</m:t>
                            </m:r>
                          </m:e>
                          <m:sup>
                            <m:r>
                              <a:rPr lang="el-GR" i="1">
                                <a:latin typeface="Cambria Math" panose="02040503050406030204" pitchFamily="18" charset="0"/>
                              </a:rPr>
                              <m:t>2</m:t>
                            </m:r>
                          </m:sup>
                        </m:sSup>
                      </m:num>
                      <m:den>
                        <m:r>
                          <a:rPr lang="el-GR" i="1">
                            <a:latin typeface="Cambria Math" panose="02040503050406030204" pitchFamily="18" charset="0"/>
                          </a:rPr>
                          <m:t>2</m:t>
                        </m:r>
                        <m:r>
                          <a:rPr lang="en-US" i="1">
                            <a:latin typeface="Cambria Math" panose="02040503050406030204" pitchFamily="18" charset="0"/>
                          </a:rPr>
                          <m:t>𝐿</m:t>
                        </m:r>
                      </m:den>
                    </m:f>
                  </m:oMath>
                </a14:m>
                <a:r>
                  <a:rPr lang="el-GR" dirty="0"/>
                  <a:t>  </a:t>
                </a:r>
                <a:r>
                  <a:rPr lang="el-GR" dirty="0" smtClean="0"/>
                  <a:t>  (17)</a:t>
                </a:r>
              </a:p>
              <a:p>
                <a:r>
                  <a:rPr lang="el-GR" dirty="0"/>
                  <a:t>Κατά τον ίδιο τρόπο, η διαφορά συχνότητας δ</a:t>
                </a:r>
                <a:r>
                  <a:rPr lang="el-GR" baseline="-25000" dirty="0"/>
                  <a:t>ν</a:t>
                </a:r>
                <a:r>
                  <a:rPr lang="el-GR" dirty="0"/>
                  <a:t> μεταξύ δυο γειτονικών τρόπων ταλάντωσης θα είναι</a:t>
                </a:r>
                <a:r>
                  <a:rPr lang="el-GR" dirty="0" smtClean="0"/>
                  <a:t>:</a:t>
                </a:r>
              </a:p>
              <a:p>
                <a:pPr marL="0" indent="0">
                  <a:buNone/>
                </a:pPr>
                <a14:m>
                  <m:oMathPara xmlns:m="http://schemas.openxmlformats.org/officeDocument/2006/math">
                    <m:oMathParaPr>
                      <m:jc m:val="center"/>
                    </m:oMathParaPr>
                    <m:oMath xmlns:m="http://schemas.openxmlformats.org/officeDocument/2006/math">
                      <m:sSub>
                        <m:sSubPr>
                          <m:ctrlPr>
                            <a:rPr lang="el-GR" i="1">
                              <a:latin typeface="Cambria Math"/>
                            </a:rPr>
                          </m:ctrlPr>
                        </m:sSubPr>
                        <m:e>
                          <m:r>
                            <a:rPr lang="el-GR" i="1">
                              <a:latin typeface="Cambria Math" panose="02040503050406030204" pitchFamily="18" charset="0"/>
                            </a:rPr>
                            <m:t>𝛿</m:t>
                          </m:r>
                        </m:e>
                        <m:sub>
                          <m:r>
                            <a:rPr lang="el-GR" i="1">
                              <a:latin typeface="Cambria Math" panose="02040503050406030204" pitchFamily="18" charset="0"/>
                            </a:rPr>
                            <m:t>𝜈</m:t>
                          </m:r>
                        </m:sub>
                      </m:sSub>
                      <m:r>
                        <a:rPr lang="el-GR" i="1">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𝜈</m:t>
                          </m:r>
                        </m:e>
                        <m:sub>
                          <m:d>
                            <m:dPr>
                              <m:ctrlPr>
                                <a:rPr lang="el-GR" i="1">
                                  <a:latin typeface="Cambria Math"/>
                                </a:rPr>
                              </m:ctrlPr>
                            </m:dPr>
                            <m:e>
                              <m:r>
                                <a:rPr lang="el-GR" i="1">
                                  <a:latin typeface="Cambria Math" panose="02040503050406030204" pitchFamily="18" charset="0"/>
                                </a:rPr>
                                <m:t>𝜅</m:t>
                              </m:r>
                              <m:r>
                                <a:rPr lang="el-GR" i="1">
                                  <a:latin typeface="Cambria Math" panose="02040503050406030204" pitchFamily="18" charset="0"/>
                                </a:rPr>
                                <m:t>+1</m:t>
                              </m:r>
                            </m:e>
                          </m:d>
                        </m:sub>
                      </m:sSub>
                      <m:r>
                        <a:rPr lang="el-GR" i="1">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𝜈</m:t>
                          </m:r>
                        </m:e>
                        <m:sub>
                          <m:d>
                            <m:dPr>
                              <m:ctrlPr>
                                <a:rPr lang="el-GR" i="1">
                                  <a:latin typeface="Cambria Math"/>
                                </a:rPr>
                              </m:ctrlPr>
                            </m:dPr>
                            <m:e>
                              <m:r>
                                <a:rPr lang="el-GR" i="1">
                                  <a:latin typeface="Cambria Math" panose="02040503050406030204" pitchFamily="18" charset="0"/>
                                </a:rPr>
                                <m:t>𝜅</m:t>
                              </m:r>
                            </m:e>
                          </m:d>
                        </m:sub>
                      </m:sSub>
                      <m:r>
                        <a:rPr lang="el-GR" i="1">
                          <a:latin typeface="Cambria Math" panose="02040503050406030204" pitchFamily="18" charset="0"/>
                        </a:rPr>
                        <m:t>=</m:t>
                      </m:r>
                      <m:d>
                        <m:dPr>
                          <m:ctrlPr>
                            <a:rPr lang="el-GR" i="1">
                              <a:latin typeface="Cambria Math"/>
                            </a:rPr>
                          </m:ctrlPr>
                        </m:dPr>
                        <m:e>
                          <m:r>
                            <a:rPr lang="el-GR" i="1">
                              <a:latin typeface="Cambria Math" panose="02040503050406030204" pitchFamily="18" charset="0"/>
                            </a:rPr>
                            <m:t>𝜅</m:t>
                          </m:r>
                          <m:r>
                            <a:rPr lang="el-GR" i="1">
                              <a:latin typeface="Cambria Math" panose="02040503050406030204" pitchFamily="18" charset="0"/>
                            </a:rPr>
                            <m:t>+1</m:t>
                          </m:r>
                        </m:e>
                      </m:d>
                      <m:f>
                        <m:fPr>
                          <m:ctrlPr>
                            <a:rPr lang="el-GR" i="1">
                              <a:latin typeface="Cambria Math"/>
                            </a:rPr>
                          </m:ctrlPr>
                        </m:fPr>
                        <m:num>
                          <m:r>
                            <a:rPr lang="en-US" i="1">
                              <a:latin typeface="Cambria Math" panose="02040503050406030204" pitchFamily="18" charset="0"/>
                            </a:rPr>
                            <m:t>𝑐</m:t>
                          </m:r>
                        </m:num>
                        <m:den>
                          <m:r>
                            <a:rPr lang="el-GR" i="1">
                              <a:latin typeface="Cambria Math" panose="02040503050406030204" pitchFamily="18" charset="0"/>
                            </a:rPr>
                            <m:t>2</m:t>
                          </m:r>
                          <m:r>
                            <a:rPr lang="el-GR" i="1">
                              <a:latin typeface="Cambria Math" panose="02040503050406030204" pitchFamily="18" charset="0"/>
                            </a:rPr>
                            <m:t>𝐿</m:t>
                          </m:r>
                        </m:den>
                      </m:f>
                      <m:r>
                        <a:rPr lang="el-GR" i="1">
                          <a:latin typeface="Cambria Math" panose="02040503050406030204" pitchFamily="18" charset="0"/>
                        </a:rPr>
                        <m:t>−</m:t>
                      </m:r>
                      <m:r>
                        <a:rPr lang="el-GR" i="1">
                          <a:latin typeface="Cambria Math" panose="02040503050406030204" pitchFamily="18" charset="0"/>
                        </a:rPr>
                        <m:t>𝜅</m:t>
                      </m:r>
                      <m:f>
                        <m:fPr>
                          <m:ctrlPr>
                            <a:rPr lang="el-GR" i="1">
                              <a:latin typeface="Cambria Math"/>
                            </a:rPr>
                          </m:ctrlPr>
                        </m:fPr>
                        <m:num>
                          <m:r>
                            <a:rPr lang="el-GR" i="1">
                              <a:latin typeface="Cambria Math" panose="02040503050406030204" pitchFamily="18" charset="0"/>
                            </a:rPr>
                            <m:t>𝑐</m:t>
                          </m:r>
                        </m:num>
                        <m:den>
                          <m:r>
                            <a:rPr lang="el-GR" i="1">
                              <a:latin typeface="Cambria Math" panose="02040503050406030204" pitchFamily="18" charset="0"/>
                            </a:rPr>
                            <m:t>2</m:t>
                          </m:r>
                          <m:r>
                            <a:rPr lang="el-GR" i="1">
                              <a:latin typeface="Cambria Math" panose="02040503050406030204" pitchFamily="18" charset="0"/>
                            </a:rPr>
                            <m:t>𝐿</m:t>
                          </m:r>
                        </m:den>
                      </m:f>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𝑐</m:t>
                          </m:r>
                        </m:num>
                        <m:den>
                          <m:r>
                            <a:rPr lang="el-GR" i="1">
                              <a:latin typeface="Cambria Math" panose="02040503050406030204" pitchFamily="18" charset="0"/>
                            </a:rPr>
                            <m:t>2</m:t>
                          </m:r>
                          <m:r>
                            <a:rPr lang="el-GR" i="1">
                              <a:latin typeface="Cambria Math" panose="02040503050406030204" pitchFamily="18" charset="0"/>
                            </a:rPr>
                            <m:t>𝐿</m:t>
                          </m:r>
                        </m:den>
                      </m:f>
                      <m:box>
                        <m:boxPr>
                          <m:ctrlPr>
                            <a:rPr lang="el-GR" i="1">
                              <a:latin typeface="Cambria Math"/>
                            </a:rPr>
                          </m:ctrlPr>
                        </m:boxPr>
                        <m:e>
                          <m:r>
                            <a:rPr lang="el-GR" i="1" smtClean="0">
                              <a:latin typeface="Cambria Math"/>
                              <a:ea typeface="Cambria Math"/>
                            </a:rPr>
                            <m:t>⇒</m:t>
                          </m:r>
                        </m:e>
                      </m:box>
                      <m:sSub>
                        <m:sSubPr>
                          <m:ctrlPr>
                            <a:rPr lang="el-GR" i="1">
                              <a:latin typeface="Cambria Math"/>
                            </a:rPr>
                          </m:ctrlPr>
                        </m:sSubPr>
                        <m:e>
                          <m:r>
                            <a:rPr lang="el-GR" i="1">
                              <a:latin typeface="Cambria Math" panose="02040503050406030204" pitchFamily="18" charset="0"/>
                            </a:rPr>
                            <m:t>𝛿</m:t>
                          </m:r>
                        </m:e>
                        <m:sub>
                          <m:r>
                            <a:rPr lang="el-GR" i="1">
                              <a:latin typeface="Cambria Math" panose="02040503050406030204" pitchFamily="18" charset="0"/>
                            </a:rPr>
                            <m:t>𝜈</m:t>
                          </m:r>
                        </m:sub>
                      </m:sSub>
                      <m:r>
                        <a:rPr lang="el-GR" i="1">
                          <a:latin typeface="Cambria Math" panose="02040503050406030204" pitchFamily="18" charset="0"/>
                        </a:rPr>
                        <m:t>=</m:t>
                      </m:r>
                      <m:sSub>
                        <m:sSubPr>
                          <m:ctrlPr>
                            <a:rPr lang="el-GR" i="1">
                              <a:latin typeface="Cambria Math"/>
                            </a:rPr>
                          </m:ctrlPr>
                        </m:sSubPr>
                        <m:e>
                          <m:r>
                            <a:rPr lang="el-GR" i="1">
                              <a:latin typeface="Cambria Math" panose="02040503050406030204" pitchFamily="18" charset="0"/>
                            </a:rPr>
                            <m:t>𝛥𝜈</m:t>
                          </m:r>
                        </m:e>
                        <m:sub>
                          <m:r>
                            <a:rPr lang="en-US" i="1">
                              <a:latin typeface="Cambria Math" panose="02040503050406030204" pitchFamily="18" charset="0"/>
                            </a:rPr>
                            <m:t>𝐼𝑀</m:t>
                          </m:r>
                        </m:sub>
                      </m:sSub>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𝑐</m:t>
                          </m:r>
                        </m:num>
                        <m:den>
                          <m:r>
                            <a:rPr lang="el-GR" i="1">
                              <a:latin typeface="Cambria Math" panose="02040503050406030204" pitchFamily="18" charset="0"/>
                            </a:rPr>
                            <m:t>2</m:t>
                          </m:r>
                          <m:r>
                            <a:rPr lang="el-GR" i="1">
                              <a:latin typeface="Cambria Math" panose="02040503050406030204" pitchFamily="18" charset="0"/>
                            </a:rPr>
                            <m:t>𝐿</m:t>
                          </m:r>
                        </m:den>
                      </m:f>
                    </m:oMath>
                  </m:oMathPara>
                </a14:m>
                <a:endParaRPr lang="el-GR" dirty="0" smtClean="0"/>
              </a:p>
              <a:p>
                <a:r>
                  <a:rPr lang="el-GR" dirty="0"/>
                  <a:t>Το Δν</a:t>
                </a:r>
                <a:r>
                  <a:rPr lang="el-GR" baseline="-25000" dirty="0"/>
                  <a:t>ΙΜ</a:t>
                </a:r>
                <a:r>
                  <a:rPr lang="el-GR" dirty="0"/>
                  <a:t> είναι γνωστό σαν </a:t>
                </a:r>
                <a:r>
                  <a:rPr lang="el-GR" b="1" dirty="0"/>
                  <a:t>διατροπικός διαχωρισμός συχνότητας</a:t>
                </a:r>
                <a:r>
                  <a:rPr lang="el-GR" dirty="0"/>
                  <a:t> (</a:t>
                </a:r>
                <a:r>
                  <a:rPr lang="en-US" dirty="0"/>
                  <a:t>Intermode freguency separation</a:t>
                </a:r>
                <a:r>
                  <a:rPr lang="el-GR" dirty="0"/>
                  <a:t>) και αντιπροσωπεύει την απόσταση μεταξύ δύο διαδοχικών συχνοτήτων ενός </a:t>
                </a:r>
                <a:r>
                  <a:rPr lang="en-US" dirty="0"/>
                  <a:t>Laser</a:t>
                </a:r>
                <a:r>
                  <a:rPr lang="el-GR" dirty="0"/>
                  <a:t>.</a:t>
                </a:r>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323528" y="1196752"/>
                <a:ext cx="8507288" cy="5040560"/>
              </a:xfrm>
              <a:blipFill rotWithShape="0">
                <a:blip r:embed="rId2"/>
                <a:stretch>
                  <a:fillRect l="-931" t="-967" r="-716"/>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Tree>
    <p:extLst>
      <p:ext uri="{BB962C8B-B14F-4D97-AF65-F5344CB8AC3E}">
        <p14:creationId xmlns:p14="http://schemas.microsoft.com/office/powerpoint/2010/main" val="1175203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Φάσμα εξόδου Laser αερίου</a:t>
            </a:r>
            <a:r>
              <a:rPr lang="en-US" dirty="0"/>
              <a:t> </a:t>
            </a:r>
            <a:r>
              <a:rPr lang="en-US" sz="3200" b="0" dirty="0" smtClean="0"/>
              <a:t>(</a:t>
            </a:r>
            <a:r>
              <a:rPr lang="el-GR" sz="3200" b="0" dirty="0" smtClean="0"/>
              <a:t>7</a:t>
            </a:r>
            <a:r>
              <a:rPr lang="en-US" sz="3200" b="0" dirty="0" smtClean="0"/>
              <a:t> </a:t>
            </a:r>
            <a:r>
              <a:rPr lang="el-GR" sz="3200" b="0" dirty="0"/>
              <a:t>από </a:t>
            </a:r>
            <a:r>
              <a:rPr lang="el-GR" sz="3200" b="0" dirty="0" smtClean="0"/>
              <a:t>7)</a:t>
            </a:r>
            <a:endParaRPr lang="el-GR" dirty="0"/>
          </a:p>
        </p:txBody>
      </p:sp>
      <p:sp>
        <p:nvSpPr>
          <p:cNvPr id="3" name="Θέση περιεχομένου 2"/>
          <p:cNvSpPr>
            <a:spLocks noGrp="1"/>
          </p:cNvSpPr>
          <p:nvPr>
            <p:ph idx="1"/>
          </p:nvPr>
        </p:nvSpPr>
        <p:spPr/>
        <p:txBody>
          <a:bodyPr/>
          <a:lstStyle/>
          <a:p>
            <a:r>
              <a:rPr lang="el-GR" dirty="0"/>
              <a:t>Τελικά η έξοδος του </a:t>
            </a:r>
            <a:r>
              <a:rPr lang="en-US" dirty="0"/>
              <a:t>Laser</a:t>
            </a:r>
            <a:r>
              <a:rPr lang="el-GR" dirty="0"/>
              <a:t> διαμορφώνει ένα ευρύ φάσμα, με κορυφές σε συγκεκριμένα μήκη κύματος που αντιστοιχούν στους τρόπους ταλάντωσης οι οποίοι ευρίσκονται μέσα στην διευρυμένη (εξ αιτίας του φαινομένου </a:t>
            </a:r>
            <a:r>
              <a:rPr lang="en-US" dirty="0"/>
              <a:t>Doppler</a:t>
            </a:r>
            <a:r>
              <a:rPr lang="el-GR" dirty="0"/>
              <a:t>) καμπύλη οπτικής ενίσχυσης  (Σχήμα 7γ). Όμως η περίπτωση του Σχήματος (7γ) είναι ιδανική. Στην πραγματικότητα η έξοδος του </a:t>
            </a:r>
            <a:r>
              <a:rPr lang="en-US" dirty="0"/>
              <a:t>Laser</a:t>
            </a:r>
            <a:r>
              <a:rPr lang="el-GR" dirty="0"/>
              <a:t> αποτελείται από τρόπους ταλάντωσης που παρουσιάζουν ένα πεπερασμένο εύρος (Σχήμα 7δ). Αυτό οφείλεται στη μη ιδανική συμπεριφορά της οπτικής κοιλότητας, όπως για παράδειγμα στη θερμική διακύμανση του μήκους </a:t>
            </a:r>
            <a:r>
              <a:rPr lang="en-US" dirty="0"/>
              <a:t>L</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spTree>
    <p:extLst>
      <p:ext uri="{BB962C8B-B14F-4D97-AF65-F5344CB8AC3E}">
        <p14:creationId xmlns:p14="http://schemas.microsoft.com/office/powerpoint/2010/main" val="2776799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Μελέτη </a:t>
            </a:r>
            <a:r>
              <a:rPr lang="el-GR" dirty="0"/>
              <a:t>φάσματος εξόδου Laser He-Ne με συμβολόμετρο F-P</a:t>
            </a:r>
          </a:p>
        </p:txBody>
      </p:sp>
      <p:sp>
        <p:nvSpPr>
          <p:cNvPr id="3" name="Θέση περιεχομένου 2"/>
          <p:cNvSpPr>
            <a:spLocks noGrp="1"/>
          </p:cNvSpPr>
          <p:nvPr>
            <p:ph idx="1"/>
          </p:nvPr>
        </p:nvSpPr>
        <p:spPr>
          <a:xfrm>
            <a:off x="457200" y="1556792"/>
            <a:ext cx="8229600" cy="4680520"/>
          </a:xfrm>
        </p:spPr>
        <p:txBody>
          <a:bodyPr/>
          <a:lstStyle/>
          <a:p>
            <a:r>
              <a:rPr lang="el-GR" dirty="0"/>
              <a:t>Μπορούμε να μελετήσουμε τη φασματική κατανομή της εξόδου ενός </a:t>
            </a:r>
            <a:r>
              <a:rPr lang="en-US" dirty="0"/>
              <a:t>Laser He</a:t>
            </a:r>
            <a:r>
              <a:rPr lang="el-GR" dirty="0"/>
              <a:t>-</a:t>
            </a:r>
            <a:r>
              <a:rPr lang="en-US" dirty="0"/>
              <a:t>Ne</a:t>
            </a:r>
            <a:r>
              <a:rPr lang="el-GR" dirty="0"/>
              <a:t> με δυο τρόπους: </a:t>
            </a:r>
          </a:p>
          <a:p>
            <a:pPr lvl="1"/>
            <a:r>
              <a:rPr lang="el-GR" dirty="0"/>
              <a:t>(α) χρησιμοποιώντας το συμβολόμετρο </a:t>
            </a:r>
            <a:r>
              <a:rPr lang="en-US" dirty="0"/>
              <a:t>F</a:t>
            </a:r>
            <a:r>
              <a:rPr lang="el-GR" dirty="0"/>
              <a:t>-</a:t>
            </a:r>
            <a:r>
              <a:rPr lang="en-US" dirty="0"/>
              <a:t>P</a:t>
            </a:r>
            <a:r>
              <a:rPr lang="el-GR" dirty="0"/>
              <a:t> σε λειτουργία σάρωσης, δηλαδή μεταβάλλοντας το μήκος </a:t>
            </a:r>
            <a:r>
              <a:rPr lang="en-US" dirty="0"/>
              <a:t>d</a:t>
            </a:r>
            <a:r>
              <a:rPr lang="el-GR" dirty="0"/>
              <a:t> της οπτικής κοιλότητας και παίρνοντας δειγματοληπτικά τιμές έντασης της ακτινοβολίας των κροσσών καθώς καταρρέουν στο κέντρο ή ξεκινούν απ΄αυτό. </a:t>
            </a:r>
          </a:p>
          <a:p>
            <a:pPr lvl="1"/>
            <a:r>
              <a:rPr lang="el-GR" dirty="0"/>
              <a:t>(β) κρατώντας σταθερό το μήκος της κοιλότητας και μελετώντας τη δομή των κροσσών.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spTree>
    <p:extLst>
      <p:ext uri="{BB962C8B-B14F-4D97-AF65-F5344CB8AC3E}">
        <p14:creationId xmlns:p14="http://schemas.microsoft.com/office/powerpoint/2010/main" val="27494026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Το </a:t>
            </a:r>
            <a:r>
              <a:rPr lang="el-GR" dirty="0"/>
              <a:t>συμβολόμετρο F-P σε λειτουργία σάρωσης κεντρικού </a:t>
            </a:r>
            <a:r>
              <a:rPr lang="el-GR" dirty="0" smtClean="0"/>
              <a:t>κροσσού </a:t>
            </a:r>
            <a:r>
              <a:rPr lang="el-GR" sz="3200" b="0" dirty="0" smtClean="0"/>
              <a:t>(1 από 7)</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grpSp>
        <p:nvGrpSpPr>
          <p:cNvPr id="51" name="Ομάδα 50"/>
          <p:cNvGrpSpPr/>
          <p:nvPr/>
        </p:nvGrpSpPr>
        <p:grpSpPr>
          <a:xfrm>
            <a:off x="3469639" y="2093278"/>
            <a:ext cx="2441575" cy="1736725"/>
            <a:chOff x="3351212" y="2560638"/>
            <a:chExt cx="2441575" cy="1736725"/>
          </a:xfrm>
        </p:grpSpPr>
        <p:grpSp>
          <p:nvGrpSpPr>
            <p:cNvPr id="5" name="Group 363"/>
            <p:cNvGrpSpPr>
              <a:grpSpLocks/>
            </p:cNvGrpSpPr>
            <p:nvPr/>
          </p:nvGrpSpPr>
          <p:grpSpPr bwMode="auto">
            <a:xfrm>
              <a:off x="4526597" y="4227513"/>
              <a:ext cx="365125" cy="69850"/>
              <a:chOff x="3714" y="11116"/>
              <a:chExt cx="575" cy="110"/>
            </a:xfrm>
          </p:grpSpPr>
          <p:sp>
            <p:nvSpPr>
              <p:cNvPr id="49" name="Freeform 364"/>
              <p:cNvSpPr>
                <a:spLocks/>
              </p:cNvSpPr>
              <p:nvPr/>
            </p:nvSpPr>
            <p:spPr bwMode="auto">
              <a:xfrm>
                <a:off x="3714" y="11116"/>
                <a:ext cx="166" cy="110"/>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0" name="Freeform 365"/>
              <p:cNvSpPr>
                <a:spLocks/>
              </p:cNvSpPr>
              <p:nvPr/>
            </p:nvSpPr>
            <p:spPr bwMode="auto">
              <a:xfrm flipH="1">
                <a:off x="4123" y="11116"/>
                <a:ext cx="166" cy="110"/>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nvGrpSpPr>
            <p:cNvPr id="6" name="Group 366"/>
            <p:cNvGrpSpPr>
              <a:grpSpLocks/>
            </p:cNvGrpSpPr>
            <p:nvPr/>
          </p:nvGrpSpPr>
          <p:grpSpPr bwMode="auto">
            <a:xfrm flipV="1">
              <a:off x="3455987" y="3230563"/>
              <a:ext cx="393065" cy="109220"/>
              <a:chOff x="2322" y="9004"/>
              <a:chExt cx="1485" cy="467"/>
            </a:xfrm>
          </p:grpSpPr>
          <p:sp>
            <p:nvSpPr>
              <p:cNvPr id="47" name="AutoShape 367"/>
              <p:cNvSpPr>
                <a:spLocks noChangeArrowheads="1"/>
              </p:cNvSpPr>
              <p:nvPr/>
            </p:nvSpPr>
            <p:spPr bwMode="auto">
              <a:xfrm>
                <a:off x="2322" y="9004"/>
                <a:ext cx="1375" cy="467"/>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8" name="Rectangle 368"/>
              <p:cNvSpPr>
                <a:spLocks noChangeArrowheads="1"/>
              </p:cNvSpPr>
              <p:nvPr/>
            </p:nvSpPr>
            <p:spPr bwMode="auto">
              <a:xfrm>
                <a:off x="3736" y="9121"/>
                <a:ext cx="71" cy="234"/>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cxnSp>
          <p:nvCxnSpPr>
            <p:cNvPr id="7" name="Line 369"/>
            <p:cNvCxnSpPr/>
            <p:nvPr/>
          </p:nvCxnSpPr>
          <p:spPr bwMode="auto">
            <a:xfrm>
              <a:off x="3864292" y="3285808"/>
              <a:ext cx="551815" cy="635"/>
            </a:xfrm>
            <a:prstGeom prst="line">
              <a:avLst/>
            </a:prstGeom>
            <a:noFill/>
            <a:ln w="381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8" name="Group 370"/>
            <p:cNvGrpSpPr>
              <a:grpSpLocks/>
            </p:cNvGrpSpPr>
            <p:nvPr/>
          </p:nvGrpSpPr>
          <p:grpSpPr bwMode="auto">
            <a:xfrm>
              <a:off x="4432617" y="3073718"/>
              <a:ext cx="327025" cy="427990"/>
              <a:chOff x="4502" y="9819"/>
              <a:chExt cx="515" cy="674"/>
            </a:xfrm>
          </p:grpSpPr>
          <p:cxnSp>
            <p:nvCxnSpPr>
              <p:cNvPr id="44" name="Line 371"/>
              <p:cNvCxnSpPr/>
              <p:nvPr/>
            </p:nvCxnSpPr>
            <p:spPr bwMode="auto">
              <a:xfrm>
                <a:off x="4502" y="9819"/>
                <a:ext cx="1" cy="67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372"/>
              <p:cNvCxnSpPr/>
              <p:nvPr/>
            </p:nvCxnSpPr>
            <p:spPr bwMode="auto">
              <a:xfrm>
                <a:off x="5015" y="9819"/>
                <a:ext cx="2" cy="67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AutoShape 373"/>
              <p:cNvSpPr>
                <a:spLocks noChangeArrowheads="1"/>
              </p:cNvSpPr>
              <p:nvPr/>
            </p:nvSpPr>
            <p:spPr bwMode="auto">
              <a:xfrm>
                <a:off x="4528" y="10052"/>
                <a:ext cx="454" cy="208"/>
              </a:xfrm>
              <a:prstGeom prst="leftRightArrow">
                <a:avLst>
                  <a:gd name="adj1" fmla="val 50000"/>
                  <a:gd name="adj2" fmla="val 43654"/>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9" name="Line 374"/>
            <p:cNvCxnSpPr/>
            <p:nvPr/>
          </p:nvCxnSpPr>
          <p:spPr bwMode="auto">
            <a:xfrm>
              <a:off x="4807902" y="3285808"/>
              <a:ext cx="320675" cy="635"/>
            </a:xfrm>
            <a:prstGeom prst="line">
              <a:avLst/>
            </a:prstGeom>
            <a:noFill/>
            <a:ln w="381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Rectangle 375"/>
            <p:cNvSpPr>
              <a:spLocks noChangeArrowheads="1"/>
            </p:cNvSpPr>
            <p:nvPr/>
          </p:nvSpPr>
          <p:spPr bwMode="auto">
            <a:xfrm>
              <a:off x="5132387" y="3213418"/>
              <a:ext cx="140335" cy="14033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1" name="Line 376"/>
            <p:cNvCxnSpPr/>
            <p:nvPr/>
          </p:nvCxnSpPr>
          <p:spPr bwMode="auto">
            <a:xfrm rot="10800000" flipH="1">
              <a:off x="4426267" y="3113088"/>
              <a:ext cx="334645" cy="190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 Box 377"/>
            <p:cNvSpPr txBox="1">
              <a:spLocks noChangeArrowheads="1"/>
            </p:cNvSpPr>
            <p:nvPr/>
          </p:nvSpPr>
          <p:spPr bwMode="auto">
            <a:xfrm>
              <a:off x="4501197" y="3033713"/>
              <a:ext cx="189230" cy="13970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13" name="Line 378"/>
            <p:cNvCxnSpPr/>
            <p:nvPr/>
          </p:nvCxnSpPr>
          <p:spPr bwMode="auto">
            <a:xfrm rot="10800000" flipH="1">
              <a:off x="4546282" y="3555048"/>
              <a:ext cx="268605" cy="1270"/>
            </a:xfrm>
            <a:prstGeom prst="line">
              <a:avLst/>
            </a:prstGeom>
            <a:noFill/>
            <a:ln w="1905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379"/>
            <p:cNvSpPr txBox="1">
              <a:spLocks noChangeArrowheads="1"/>
            </p:cNvSpPr>
            <p:nvPr/>
          </p:nvSpPr>
          <p:spPr bwMode="auto">
            <a:xfrm>
              <a:off x="3351212" y="3618548"/>
              <a:ext cx="1854835" cy="678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nSpc>
                  <a:spcPct val="115000"/>
                </a:lnSpc>
                <a:spcAft>
                  <a:spcPts val="1000"/>
                </a:spcAft>
              </a:pPr>
              <a:r>
                <a:rPr lang="en-US" sz="1500" dirty="0">
                  <a:effectLst/>
                  <a:latin typeface="+mn-lt"/>
                  <a:ea typeface="Times New Roman"/>
                  <a:cs typeface="Times New Roman"/>
                </a:rPr>
                <a:t>πιεζοηλεκτρικό</a:t>
              </a:r>
              <a:endParaRPr lang="el-GR" sz="1500" dirty="0">
                <a:effectLst/>
                <a:latin typeface="+mn-lt"/>
                <a:ea typeface="Times New Roman"/>
                <a:cs typeface="Times New Roman"/>
              </a:endParaRPr>
            </a:p>
            <a:p>
              <a:pPr>
                <a:lnSpc>
                  <a:spcPct val="115000"/>
                </a:lnSpc>
                <a:spcAft>
                  <a:spcPts val="1000"/>
                </a:spcAft>
              </a:pPr>
              <a:r>
                <a:rPr lang="en-US" sz="1500" dirty="0">
                  <a:effectLst/>
                  <a:latin typeface="+mn-lt"/>
                  <a:ea typeface="Times New Roman"/>
                  <a:cs typeface="Times New Roman"/>
                </a:rPr>
                <a:t>στοιχείο (PZT)</a:t>
              </a:r>
              <a:endParaRPr lang="el-GR" sz="1500" dirty="0">
                <a:effectLst/>
                <a:latin typeface="+mn-lt"/>
                <a:ea typeface="Times New Roman"/>
                <a:cs typeface="Times New Roman"/>
              </a:endParaRPr>
            </a:p>
          </p:txBody>
        </p:sp>
        <p:sp>
          <p:nvSpPr>
            <p:cNvPr id="15" name="Rectangle 380"/>
            <p:cNvSpPr>
              <a:spLocks noChangeArrowheads="1"/>
            </p:cNvSpPr>
            <p:nvPr/>
          </p:nvSpPr>
          <p:spPr bwMode="auto">
            <a:xfrm>
              <a:off x="5206682" y="3534728"/>
              <a:ext cx="501650" cy="430530"/>
            </a:xfrm>
            <a:prstGeom prst="rect">
              <a:avLst/>
            </a:prstGeom>
            <a:noFill/>
            <a:ln w="12700" algn="ctr">
              <a:solidFill>
                <a:srgbClr val="000000"/>
              </a:solidFill>
              <a:miter lim="800000"/>
              <a:headEnd/>
              <a:tailEnd/>
            </a:ln>
            <a:effectLst/>
            <a:extLst>
              <a:ext uri="{909E8E84-426E-40DD-AFC4-6F175D3DCCD1}">
                <a14:hiddenFill xmlns:a14="http://schemas.microsoft.com/office/drawing/2010/main">
                  <a:gradFill rotWithShape="1">
                    <a:gsLst>
                      <a:gs pos="0">
                        <a:srgbClr val="FFFFFF">
                          <a:gamma/>
                          <a:shade val="46275"/>
                          <a:invGamma/>
                        </a:srgbClr>
                      </a:gs>
                      <a:gs pos="50000">
                        <a:srgbClr val="FFFFFF"/>
                      </a:gs>
                      <a:gs pos="100000">
                        <a:srgbClr val="FFFFFF">
                          <a:gamma/>
                          <a:shade val="46275"/>
                          <a:invGamma/>
                        </a:srgbClr>
                      </a:gs>
                    </a:gsLst>
                    <a:lin ang="54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 name="AutoShape 381"/>
            <p:cNvSpPr>
              <a:spLocks noChangeArrowheads="1"/>
            </p:cNvSpPr>
            <p:nvPr/>
          </p:nvSpPr>
          <p:spPr bwMode="auto">
            <a:xfrm>
              <a:off x="5275262" y="3584893"/>
              <a:ext cx="223520" cy="253365"/>
            </a:xfrm>
            <a:prstGeom prst="roundRect">
              <a:avLst>
                <a:gd name="adj" fmla="val 16667"/>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7" name="Oval 382"/>
            <p:cNvSpPr>
              <a:spLocks noChangeArrowheads="1"/>
            </p:cNvSpPr>
            <p:nvPr/>
          </p:nvSpPr>
          <p:spPr bwMode="auto">
            <a:xfrm>
              <a:off x="5461317" y="3872548"/>
              <a:ext cx="46990" cy="4699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8" name="Oval 383"/>
            <p:cNvSpPr>
              <a:spLocks noChangeArrowheads="1"/>
            </p:cNvSpPr>
            <p:nvPr/>
          </p:nvSpPr>
          <p:spPr bwMode="auto">
            <a:xfrm>
              <a:off x="5315902" y="3872548"/>
              <a:ext cx="46990" cy="4699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19" name="Group 384"/>
            <p:cNvGrpSpPr>
              <a:grpSpLocks/>
            </p:cNvGrpSpPr>
            <p:nvPr/>
          </p:nvGrpSpPr>
          <p:grpSpPr bwMode="auto">
            <a:xfrm>
              <a:off x="5625147" y="3611595"/>
              <a:ext cx="46990" cy="161926"/>
              <a:chOff x="4425" y="10531"/>
              <a:chExt cx="98" cy="338"/>
            </a:xfrm>
          </p:grpSpPr>
          <p:sp>
            <p:nvSpPr>
              <p:cNvPr id="42" name="Oval 385"/>
              <p:cNvSpPr>
                <a:spLocks noChangeArrowheads="1"/>
              </p:cNvSpPr>
              <p:nvPr/>
            </p:nvSpPr>
            <p:spPr bwMode="auto">
              <a:xfrm>
                <a:off x="4425" y="10531"/>
                <a:ext cx="98" cy="9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3" name="Oval 386"/>
              <p:cNvSpPr>
                <a:spLocks noChangeArrowheads="1"/>
              </p:cNvSpPr>
              <p:nvPr/>
            </p:nvSpPr>
            <p:spPr bwMode="auto">
              <a:xfrm>
                <a:off x="4425" y="10771"/>
                <a:ext cx="98" cy="9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20" name="Freeform 387"/>
            <p:cNvSpPr>
              <a:spLocks/>
            </p:cNvSpPr>
            <p:nvPr/>
          </p:nvSpPr>
          <p:spPr bwMode="auto">
            <a:xfrm>
              <a:off x="5270182" y="3636328"/>
              <a:ext cx="213995" cy="158115"/>
            </a:xfrm>
            <a:custGeom>
              <a:avLst/>
              <a:gdLst>
                <a:gd name="T0" fmla="*/ 0 w 2017"/>
                <a:gd name="T1" fmla="*/ 1694 h 1725"/>
                <a:gd name="T2" fmla="*/ 465 w 2017"/>
                <a:gd name="T3" fmla="*/ 1442 h 1725"/>
                <a:gd name="T4" fmla="*/ 585 w 2017"/>
                <a:gd name="T5" fmla="*/ 2 h 1725"/>
                <a:gd name="T6" fmla="*/ 693 w 2017"/>
                <a:gd name="T7" fmla="*/ 1430 h 1725"/>
                <a:gd name="T8" fmla="*/ 1061 w 2017"/>
                <a:gd name="T9" fmla="*/ 1685 h 1725"/>
                <a:gd name="T10" fmla="*/ 1443 w 2017"/>
                <a:gd name="T11" fmla="*/ 1445 h 1725"/>
                <a:gd name="T12" fmla="*/ 1548 w 2017"/>
                <a:gd name="T13" fmla="*/ 5 h 1725"/>
                <a:gd name="T14" fmla="*/ 1668 w 2017"/>
                <a:gd name="T15" fmla="*/ 1438 h 1725"/>
                <a:gd name="T16" fmla="*/ 2017 w 2017"/>
                <a:gd name="T17" fmla="*/ 1686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7" h="1725">
                  <a:moveTo>
                    <a:pt x="0" y="1694"/>
                  </a:moveTo>
                  <a:cubicBezTo>
                    <a:pt x="78" y="1653"/>
                    <a:pt x="368" y="1724"/>
                    <a:pt x="465" y="1442"/>
                  </a:cubicBezTo>
                  <a:cubicBezTo>
                    <a:pt x="562" y="1160"/>
                    <a:pt x="547" y="4"/>
                    <a:pt x="585" y="2"/>
                  </a:cubicBezTo>
                  <a:cubicBezTo>
                    <a:pt x="623" y="0"/>
                    <a:pt x="614" y="1150"/>
                    <a:pt x="693" y="1430"/>
                  </a:cubicBezTo>
                  <a:cubicBezTo>
                    <a:pt x="772" y="1710"/>
                    <a:pt x="936" y="1682"/>
                    <a:pt x="1061" y="1685"/>
                  </a:cubicBezTo>
                  <a:cubicBezTo>
                    <a:pt x="1186" y="1688"/>
                    <a:pt x="1362" y="1725"/>
                    <a:pt x="1443" y="1445"/>
                  </a:cubicBezTo>
                  <a:cubicBezTo>
                    <a:pt x="1524" y="1165"/>
                    <a:pt x="1511" y="6"/>
                    <a:pt x="1548" y="5"/>
                  </a:cubicBezTo>
                  <a:cubicBezTo>
                    <a:pt x="1585" y="4"/>
                    <a:pt x="1590" y="1158"/>
                    <a:pt x="1668" y="1438"/>
                  </a:cubicBezTo>
                  <a:cubicBezTo>
                    <a:pt x="1746" y="1718"/>
                    <a:pt x="1959" y="1645"/>
                    <a:pt x="2017" y="1686"/>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1" name="Text Box 388"/>
            <p:cNvSpPr txBox="1">
              <a:spLocks noChangeArrowheads="1"/>
            </p:cNvSpPr>
            <p:nvPr/>
          </p:nvSpPr>
          <p:spPr bwMode="auto">
            <a:xfrm>
              <a:off x="3455987" y="2560638"/>
              <a:ext cx="1500505" cy="212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φωτοανιχνευτής</a:t>
              </a:r>
              <a:endParaRPr lang="el-GR" sz="1500" dirty="0">
                <a:effectLst/>
                <a:latin typeface="+mn-lt"/>
                <a:ea typeface="Times New Roman"/>
                <a:cs typeface="Times New Roman"/>
              </a:endParaRPr>
            </a:p>
          </p:txBody>
        </p:sp>
        <p:sp>
          <p:nvSpPr>
            <p:cNvPr id="22" name="Text Box 389"/>
            <p:cNvSpPr txBox="1">
              <a:spLocks noChangeArrowheads="1"/>
            </p:cNvSpPr>
            <p:nvPr/>
          </p:nvSpPr>
          <p:spPr bwMode="auto">
            <a:xfrm>
              <a:off x="4406582" y="2840673"/>
              <a:ext cx="401320" cy="163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F-P</a:t>
              </a:r>
              <a:endParaRPr lang="el-GR" sz="1100" dirty="0">
                <a:effectLst/>
                <a:latin typeface="Arial"/>
                <a:ea typeface="Times New Roman"/>
                <a:cs typeface="Times New Roman"/>
              </a:endParaRPr>
            </a:p>
          </p:txBody>
        </p:sp>
        <p:sp>
          <p:nvSpPr>
            <p:cNvPr id="23" name="Text Box 391"/>
            <p:cNvSpPr txBox="1">
              <a:spLocks noChangeArrowheads="1"/>
            </p:cNvSpPr>
            <p:nvPr/>
          </p:nvSpPr>
          <p:spPr bwMode="auto">
            <a:xfrm>
              <a:off x="3351212" y="3360103"/>
              <a:ext cx="1054735" cy="2247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Laser He-Ne</a:t>
              </a:r>
              <a:endParaRPr lang="el-GR" sz="1500" dirty="0">
                <a:effectLst/>
                <a:latin typeface="+mn-lt"/>
                <a:ea typeface="Times New Roman"/>
                <a:cs typeface="Times New Roman"/>
              </a:endParaRPr>
            </a:p>
          </p:txBody>
        </p:sp>
        <p:sp>
          <p:nvSpPr>
            <p:cNvPr id="24" name="Freeform 392"/>
            <p:cNvSpPr>
              <a:spLocks/>
            </p:cNvSpPr>
            <p:nvPr/>
          </p:nvSpPr>
          <p:spPr bwMode="auto">
            <a:xfrm>
              <a:off x="4731702" y="3516948"/>
              <a:ext cx="98425" cy="276860"/>
            </a:xfrm>
            <a:custGeom>
              <a:avLst/>
              <a:gdLst>
                <a:gd name="T0" fmla="*/ 0 w 155"/>
                <a:gd name="T1" fmla="*/ 376 h 376"/>
                <a:gd name="T2" fmla="*/ 155 w 155"/>
                <a:gd name="T3" fmla="*/ 376 h 376"/>
                <a:gd name="T4" fmla="*/ 155 w 155"/>
                <a:gd name="T5" fmla="*/ 0 h 376"/>
              </a:gdLst>
              <a:ahLst/>
              <a:cxnLst>
                <a:cxn ang="0">
                  <a:pos x="T0" y="T1"/>
                </a:cxn>
                <a:cxn ang="0">
                  <a:pos x="T2" y="T3"/>
                </a:cxn>
                <a:cxn ang="0">
                  <a:pos x="T4" y="T5"/>
                </a:cxn>
              </a:cxnLst>
              <a:rect l="0" t="0" r="r" b="b"/>
              <a:pathLst>
                <a:path w="155" h="376">
                  <a:moveTo>
                    <a:pt x="0" y="376"/>
                  </a:moveTo>
                  <a:lnTo>
                    <a:pt x="155" y="376"/>
                  </a:lnTo>
                  <a:lnTo>
                    <a:pt x="155"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5" name="Freeform 393"/>
            <p:cNvSpPr>
              <a:spLocks/>
            </p:cNvSpPr>
            <p:nvPr/>
          </p:nvSpPr>
          <p:spPr bwMode="auto">
            <a:xfrm>
              <a:off x="4985702" y="2662873"/>
              <a:ext cx="213995" cy="535305"/>
            </a:xfrm>
            <a:custGeom>
              <a:avLst/>
              <a:gdLst>
                <a:gd name="T0" fmla="*/ 337 w 337"/>
                <a:gd name="T1" fmla="*/ 843 h 843"/>
                <a:gd name="T2" fmla="*/ 337 w 337"/>
                <a:gd name="T3" fmla="*/ 0 h 843"/>
                <a:gd name="T4" fmla="*/ 0 w 337"/>
                <a:gd name="T5" fmla="*/ 0 h 843"/>
              </a:gdLst>
              <a:ahLst/>
              <a:cxnLst>
                <a:cxn ang="0">
                  <a:pos x="T0" y="T1"/>
                </a:cxn>
                <a:cxn ang="0">
                  <a:pos x="T2" y="T3"/>
                </a:cxn>
                <a:cxn ang="0">
                  <a:pos x="T4" y="T5"/>
                </a:cxn>
              </a:cxnLst>
              <a:rect l="0" t="0" r="r" b="b"/>
              <a:pathLst>
                <a:path w="337" h="843">
                  <a:moveTo>
                    <a:pt x="337" y="843"/>
                  </a:moveTo>
                  <a:lnTo>
                    <a:pt x="337" y="0"/>
                  </a:lnTo>
                  <a:lnTo>
                    <a:pt x="0"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6" name="Rectangle 394"/>
            <p:cNvSpPr>
              <a:spLocks noChangeArrowheads="1"/>
            </p:cNvSpPr>
            <p:nvPr/>
          </p:nvSpPr>
          <p:spPr bwMode="auto">
            <a:xfrm>
              <a:off x="4779327" y="3412173"/>
              <a:ext cx="90805" cy="9080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7" name="Freeform 395"/>
            <p:cNvSpPr>
              <a:spLocks/>
            </p:cNvSpPr>
            <p:nvPr/>
          </p:nvSpPr>
          <p:spPr bwMode="auto">
            <a:xfrm>
              <a:off x="5265737" y="3322003"/>
              <a:ext cx="386715" cy="296545"/>
            </a:xfrm>
            <a:custGeom>
              <a:avLst/>
              <a:gdLst>
                <a:gd name="T0" fmla="*/ 0 w 609"/>
                <a:gd name="T1" fmla="*/ 0 h 467"/>
                <a:gd name="T2" fmla="*/ 609 w 609"/>
                <a:gd name="T3" fmla="*/ 0 h 467"/>
                <a:gd name="T4" fmla="*/ 609 w 609"/>
                <a:gd name="T5" fmla="*/ 467 h 467"/>
              </a:gdLst>
              <a:ahLst/>
              <a:cxnLst>
                <a:cxn ang="0">
                  <a:pos x="T0" y="T1"/>
                </a:cxn>
                <a:cxn ang="0">
                  <a:pos x="T2" y="T3"/>
                </a:cxn>
                <a:cxn ang="0">
                  <a:pos x="T4" y="T5"/>
                </a:cxn>
              </a:cxnLst>
              <a:rect l="0" t="0" r="r" b="b"/>
              <a:pathLst>
                <a:path w="609" h="467">
                  <a:moveTo>
                    <a:pt x="0" y="0"/>
                  </a:moveTo>
                  <a:lnTo>
                    <a:pt x="609" y="0"/>
                  </a:lnTo>
                  <a:lnTo>
                    <a:pt x="609" y="467"/>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8" name="Freeform 396"/>
            <p:cNvSpPr>
              <a:spLocks/>
            </p:cNvSpPr>
            <p:nvPr/>
          </p:nvSpPr>
          <p:spPr bwMode="auto">
            <a:xfrm>
              <a:off x="5273992" y="3264218"/>
              <a:ext cx="518795" cy="494030"/>
            </a:xfrm>
            <a:custGeom>
              <a:avLst/>
              <a:gdLst>
                <a:gd name="T0" fmla="*/ 0 w 817"/>
                <a:gd name="T1" fmla="*/ 0 h 778"/>
                <a:gd name="T2" fmla="*/ 817 w 817"/>
                <a:gd name="T3" fmla="*/ 0 h 778"/>
                <a:gd name="T4" fmla="*/ 817 w 817"/>
                <a:gd name="T5" fmla="*/ 778 h 778"/>
                <a:gd name="T6" fmla="*/ 596 w 817"/>
                <a:gd name="T7" fmla="*/ 778 h 778"/>
              </a:gdLst>
              <a:ahLst/>
              <a:cxnLst>
                <a:cxn ang="0">
                  <a:pos x="T0" y="T1"/>
                </a:cxn>
                <a:cxn ang="0">
                  <a:pos x="T2" y="T3"/>
                </a:cxn>
                <a:cxn ang="0">
                  <a:pos x="T4" y="T5"/>
                </a:cxn>
                <a:cxn ang="0">
                  <a:pos x="T6" y="T7"/>
                </a:cxn>
              </a:cxnLst>
              <a:rect l="0" t="0" r="r" b="b"/>
              <a:pathLst>
                <a:path w="817" h="778">
                  <a:moveTo>
                    <a:pt x="0" y="0"/>
                  </a:moveTo>
                  <a:lnTo>
                    <a:pt x="817" y="0"/>
                  </a:lnTo>
                  <a:lnTo>
                    <a:pt x="817" y="778"/>
                  </a:lnTo>
                  <a:lnTo>
                    <a:pt x="596" y="778"/>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9" name="Text Box 397"/>
            <p:cNvSpPr txBox="1">
              <a:spLocks noChangeArrowheads="1"/>
            </p:cNvSpPr>
            <p:nvPr/>
          </p:nvSpPr>
          <p:spPr bwMode="auto">
            <a:xfrm>
              <a:off x="5501957" y="3830003"/>
              <a:ext cx="179070" cy="12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Χ</a:t>
              </a:r>
              <a:endParaRPr lang="el-GR" sz="1100" dirty="0">
                <a:effectLst/>
                <a:latin typeface="Arial"/>
                <a:ea typeface="Times New Roman"/>
                <a:cs typeface="Times New Roman"/>
              </a:endParaRPr>
            </a:p>
          </p:txBody>
        </p:sp>
        <p:sp>
          <p:nvSpPr>
            <p:cNvPr id="30" name="Text Box 398"/>
            <p:cNvSpPr txBox="1">
              <a:spLocks noChangeArrowheads="1"/>
            </p:cNvSpPr>
            <p:nvPr/>
          </p:nvSpPr>
          <p:spPr bwMode="auto">
            <a:xfrm>
              <a:off x="5481637" y="3628073"/>
              <a:ext cx="162560" cy="129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800" dirty="0">
                  <a:effectLst/>
                  <a:latin typeface="Arial"/>
                  <a:ea typeface="Times New Roman"/>
                  <a:cs typeface="Times New Roman"/>
                </a:rPr>
                <a:t>Υ</a:t>
              </a:r>
              <a:endParaRPr lang="el-GR" sz="1100" dirty="0">
                <a:effectLst/>
                <a:latin typeface="Arial"/>
                <a:ea typeface="Times New Roman"/>
                <a:cs typeface="Times New Roman"/>
              </a:endParaRPr>
            </a:p>
          </p:txBody>
        </p:sp>
        <p:grpSp>
          <p:nvGrpSpPr>
            <p:cNvPr id="31" name="Group 399"/>
            <p:cNvGrpSpPr>
              <a:grpSpLocks/>
            </p:cNvGrpSpPr>
            <p:nvPr/>
          </p:nvGrpSpPr>
          <p:grpSpPr bwMode="auto">
            <a:xfrm>
              <a:off x="4436427" y="4027488"/>
              <a:ext cx="539750" cy="222250"/>
              <a:chOff x="3605" y="10746"/>
              <a:chExt cx="850" cy="350"/>
            </a:xfrm>
          </p:grpSpPr>
          <p:sp>
            <p:nvSpPr>
              <p:cNvPr id="36" name="AutoShape 400"/>
              <p:cNvSpPr>
                <a:spLocks noChangeArrowheads="1"/>
              </p:cNvSpPr>
              <p:nvPr/>
            </p:nvSpPr>
            <p:spPr bwMode="auto">
              <a:xfrm>
                <a:off x="3605" y="10746"/>
                <a:ext cx="850" cy="350"/>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37" name="Group 401"/>
              <p:cNvGrpSpPr>
                <a:grpSpLocks/>
              </p:cNvGrpSpPr>
              <p:nvPr/>
            </p:nvGrpSpPr>
            <p:grpSpPr bwMode="auto">
              <a:xfrm>
                <a:off x="3705" y="10826"/>
                <a:ext cx="500" cy="195"/>
                <a:chOff x="5115" y="10946"/>
                <a:chExt cx="590" cy="230"/>
              </a:xfrm>
            </p:grpSpPr>
            <p:sp>
              <p:nvSpPr>
                <p:cNvPr id="40" name="AutoShape 402"/>
                <p:cNvSpPr>
                  <a:spLocks noChangeArrowheads="1"/>
                </p:cNvSpPr>
                <p:nvPr/>
              </p:nvSpPr>
              <p:spPr bwMode="auto">
                <a:xfrm>
                  <a:off x="5115" y="10946"/>
                  <a:ext cx="590" cy="230"/>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1" name="Freeform 403"/>
                <p:cNvSpPr>
                  <a:spLocks/>
                </p:cNvSpPr>
                <p:nvPr/>
              </p:nvSpPr>
              <p:spPr bwMode="auto">
                <a:xfrm>
                  <a:off x="5175" y="10986"/>
                  <a:ext cx="404" cy="140"/>
                </a:xfrm>
                <a:custGeom>
                  <a:avLst/>
                  <a:gdLst>
                    <a:gd name="T0" fmla="*/ 0 w 490"/>
                    <a:gd name="T1" fmla="*/ 170 h 170"/>
                    <a:gd name="T2" fmla="*/ 170 w 490"/>
                    <a:gd name="T3" fmla="*/ 0 h 170"/>
                    <a:gd name="T4" fmla="*/ 170 w 490"/>
                    <a:gd name="T5" fmla="*/ 170 h 170"/>
                    <a:gd name="T6" fmla="*/ 330 w 490"/>
                    <a:gd name="T7" fmla="*/ 10 h 170"/>
                    <a:gd name="T8" fmla="*/ 330 w 490"/>
                    <a:gd name="T9" fmla="*/ 160 h 170"/>
                    <a:gd name="T10" fmla="*/ 490 w 490"/>
                    <a:gd name="T11" fmla="*/ 0 h 170"/>
                    <a:gd name="T12" fmla="*/ 490 w 490"/>
                    <a:gd name="T13" fmla="*/ 170 h 170"/>
                  </a:gdLst>
                  <a:ahLst/>
                  <a:cxnLst>
                    <a:cxn ang="0">
                      <a:pos x="T0" y="T1"/>
                    </a:cxn>
                    <a:cxn ang="0">
                      <a:pos x="T2" y="T3"/>
                    </a:cxn>
                    <a:cxn ang="0">
                      <a:pos x="T4" y="T5"/>
                    </a:cxn>
                    <a:cxn ang="0">
                      <a:pos x="T6" y="T7"/>
                    </a:cxn>
                    <a:cxn ang="0">
                      <a:pos x="T8" y="T9"/>
                    </a:cxn>
                    <a:cxn ang="0">
                      <a:pos x="T10" y="T11"/>
                    </a:cxn>
                    <a:cxn ang="0">
                      <a:pos x="T12" y="T13"/>
                    </a:cxn>
                  </a:cxnLst>
                  <a:rect l="0" t="0" r="r" b="b"/>
                  <a:pathLst>
                    <a:path w="490" h="170">
                      <a:moveTo>
                        <a:pt x="0" y="170"/>
                      </a:moveTo>
                      <a:lnTo>
                        <a:pt x="170" y="0"/>
                      </a:lnTo>
                      <a:lnTo>
                        <a:pt x="170" y="170"/>
                      </a:lnTo>
                      <a:lnTo>
                        <a:pt x="330" y="10"/>
                      </a:lnTo>
                      <a:lnTo>
                        <a:pt x="330" y="160"/>
                      </a:lnTo>
                      <a:lnTo>
                        <a:pt x="490" y="0"/>
                      </a:lnTo>
                      <a:lnTo>
                        <a:pt x="490" y="17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38" name="Oval 404"/>
              <p:cNvSpPr>
                <a:spLocks noChangeArrowheads="1"/>
              </p:cNvSpPr>
              <p:nvPr/>
            </p:nvSpPr>
            <p:spPr bwMode="auto">
              <a:xfrm>
                <a:off x="4290" y="10812"/>
                <a:ext cx="74" cy="74"/>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9" name="Oval 405"/>
              <p:cNvSpPr>
                <a:spLocks noChangeArrowheads="1"/>
              </p:cNvSpPr>
              <p:nvPr/>
            </p:nvSpPr>
            <p:spPr bwMode="auto">
              <a:xfrm>
                <a:off x="4290" y="10952"/>
                <a:ext cx="74" cy="74"/>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32" name="Freeform 406"/>
            <p:cNvSpPr>
              <a:spLocks/>
            </p:cNvSpPr>
            <p:nvPr/>
          </p:nvSpPr>
          <p:spPr bwMode="auto">
            <a:xfrm>
              <a:off x="4868227" y="3481388"/>
              <a:ext cx="196850" cy="609600"/>
            </a:xfrm>
            <a:custGeom>
              <a:avLst/>
              <a:gdLst>
                <a:gd name="T0" fmla="*/ 0 w 310"/>
                <a:gd name="T1" fmla="*/ 0 h 960"/>
                <a:gd name="T2" fmla="*/ 310 w 310"/>
                <a:gd name="T3" fmla="*/ 0 h 960"/>
                <a:gd name="T4" fmla="*/ 310 w 310"/>
                <a:gd name="T5" fmla="*/ 960 h 960"/>
                <a:gd name="T6" fmla="*/ 90 w 310"/>
                <a:gd name="T7" fmla="*/ 960 h 960"/>
              </a:gdLst>
              <a:ahLst/>
              <a:cxnLst>
                <a:cxn ang="0">
                  <a:pos x="T0" y="T1"/>
                </a:cxn>
                <a:cxn ang="0">
                  <a:pos x="T2" y="T3"/>
                </a:cxn>
                <a:cxn ang="0">
                  <a:pos x="T4" y="T5"/>
                </a:cxn>
                <a:cxn ang="0">
                  <a:pos x="T6" y="T7"/>
                </a:cxn>
              </a:cxnLst>
              <a:rect l="0" t="0" r="r" b="b"/>
              <a:pathLst>
                <a:path w="310" h="960">
                  <a:moveTo>
                    <a:pt x="0" y="0"/>
                  </a:moveTo>
                  <a:lnTo>
                    <a:pt x="310" y="0"/>
                  </a:lnTo>
                  <a:lnTo>
                    <a:pt x="310" y="960"/>
                  </a:lnTo>
                  <a:lnTo>
                    <a:pt x="90" y="96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3" name="Freeform 407"/>
            <p:cNvSpPr>
              <a:spLocks/>
            </p:cNvSpPr>
            <p:nvPr/>
          </p:nvSpPr>
          <p:spPr bwMode="auto">
            <a:xfrm>
              <a:off x="4868227" y="3436938"/>
              <a:ext cx="247650" cy="749300"/>
            </a:xfrm>
            <a:custGeom>
              <a:avLst/>
              <a:gdLst>
                <a:gd name="T0" fmla="*/ 0 w 390"/>
                <a:gd name="T1" fmla="*/ 0 h 1150"/>
                <a:gd name="T2" fmla="*/ 390 w 390"/>
                <a:gd name="T3" fmla="*/ 0 h 1150"/>
                <a:gd name="T4" fmla="*/ 390 w 390"/>
                <a:gd name="T5" fmla="*/ 1150 h 1150"/>
                <a:gd name="T6" fmla="*/ 70 w 390"/>
                <a:gd name="T7" fmla="*/ 1150 h 1150"/>
              </a:gdLst>
              <a:ahLst/>
              <a:cxnLst>
                <a:cxn ang="0">
                  <a:pos x="T0" y="T1"/>
                </a:cxn>
                <a:cxn ang="0">
                  <a:pos x="T2" y="T3"/>
                </a:cxn>
                <a:cxn ang="0">
                  <a:pos x="T4" y="T5"/>
                </a:cxn>
                <a:cxn ang="0">
                  <a:pos x="T6" y="T7"/>
                </a:cxn>
              </a:cxnLst>
              <a:rect l="0" t="0" r="r" b="b"/>
              <a:pathLst>
                <a:path w="390" h="1150">
                  <a:moveTo>
                    <a:pt x="0" y="0"/>
                  </a:moveTo>
                  <a:lnTo>
                    <a:pt x="390" y="0"/>
                  </a:lnTo>
                  <a:lnTo>
                    <a:pt x="390" y="1150"/>
                  </a:lnTo>
                  <a:lnTo>
                    <a:pt x="70" y="115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4" name="Freeform 408"/>
            <p:cNvSpPr>
              <a:spLocks/>
            </p:cNvSpPr>
            <p:nvPr/>
          </p:nvSpPr>
          <p:spPr bwMode="auto">
            <a:xfrm>
              <a:off x="5071427" y="3919538"/>
              <a:ext cx="266700" cy="107950"/>
            </a:xfrm>
            <a:custGeom>
              <a:avLst/>
              <a:gdLst>
                <a:gd name="T0" fmla="*/ 0 w 420"/>
                <a:gd name="T1" fmla="*/ 170 h 170"/>
                <a:gd name="T2" fmla="*/ 420 w 420"/>
                <a:gd name="T3" fmla="*/ 170 h 170"/>
                <a:gd name="T4" fmla="*/ 420 w 420"/>
                <a:gd name="T5" fmla="*/ 0 h 170"/>
              </a:gdLst>
              <a:ahLst/>
              <a:cxnLst>
                <a:cxn ang="0">
                  <a:pos x="T0" y="T1"/>
                </a:cxn>
                <a:cxn ang="0">
                  <a:pos x="T2" y="T3"/>
                </a:cxn>
                <a:cxn ang="0">
                  <a:pos x="T4" y="T5"/>
                </a:cxn>
              </a:cxnLst>
              <a:rect l="0" t="0" r="r" b="b"/>
              <a:pathLst>
                <a:path w="420" h="170">
                  <a:moveTo>
                    <a:pt x="0" y="170"/>
                  </a:moveTo>
                  <a:lnTo>
                    <a:pt x="420" y="170"/>
                  </a:lnTo>
                  <a:lnTo>
                    <a:pt x="42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5" name="Freeform 409"/>
            <p:cNvSpPr>
              <a:spLocks/>
            </p:cNvSpPr>
            <p:nvPr/>
          </p:nvSpPr>
          <p:spPr bwMode="auto">
            <a:xfrm>
              <a:off x="5115877" y="3919538"/>
              <a:ext cx="368300" cy="203200"/>
            </a:xfrm>
            <a:custGeom>
              <a:avLst/>
              <a:gdLst>
                <a:gd name="T0" fmla="*/ 0 w 580"/>
                <a:gd name="T1" fmla="*/ 320 h 320"/>
                <a:gd name="T2" fmla="*/ 580 w 580"/>
                <a:gd name="T3" fmla="*/ 320 h 320"/>
                <a:gd name="T4" fmla="*/ 580 w 580"/>
                <a:gd name="T5" fmla="*/ 0 h 320"/>
              </a:gdLst>
              <a:ahLst/>
              <a:cxnLst>
                <a:cxn ang="0">
                  <a:pos x="T0" y="T1"/>
                </a:cxn>
                <a:cxn ang="0">
                  <a:pos x="T2" y="T3"/>
                </a:cxn>
                <a:cxn ang="0">
                  <a:pos x="T4" y="T5"/>
                </a:cxn>
              </a:cxnLst>
              <a:rect l="0" t="0" r="r" b="b"/>
              <a:pathLst>
                <a:path w="580" h="320">
                  <a:moveTo>
                    <a:pt x="0" y="320"/>
                  </a:moveTo>
                  <a:lnTo>
                    <a:pt x="580" y="320"/>
                  </a:lnTo>
                  <a:lnTo>
                    <a:pt x="58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52" name="Ορθογώνιο 51"/>
          <p:cNvSpPr/>
          <p:nvPr/>
        </p:nvSpPr>
        <p:spPr>
          <a:xfrm>
            <a:off x="1422258" y="4077071"/>
            <a:ext cx="7128792" cy="1015663"/>
          </a:xfrm>
          <a:prstGeom prst="rect">
            <a:avLst/>
          </a:prstGeom>
        </p:spPr>
        <p:txBody>
          <a:bodyPr wrap="square">
            <a:spAutoFit/>
          </a:bodyPr>
          <a:lstStyle/>
          <a:p>
            <a:r>
              <a:rPr lang="el-GR" sz="2000" b="1" dirty="0">
                <a:latin typeface="+mn-lt"/>
              </a:rPr>
              <a:t>Σχήμα 8</a:t>
            </a:r>
            <a:r>
              <a:rPr lang="el-GR" sz="2000" dirty="0">
                <a:latin typeface="+mn-lt"/>
              </a:rPr>
              <a:t> Σχηματικό διάγραμμα της διάταξης ανάλυσης του φάσματος εξόδου </a:t>
            </a:r>
            <a:r>
              <a:rPr lang="en-US" sz="2000" dirty="0">
                <a:latin typeface="+mn-lt"/>
              </a:rPr>
              <a:t>Laser</a:t>
            </a:r>
            <a:r>
              <a:rPr lang="el-GR" sz="2000" dirty="0">
                <a:latin typeface="+mn-lt"/>
              </a:rPr>
              <a:t> Η</a:t>
            </a:r>
            <a:r>
              <a:rPr lang="en-US" sz="2000" dirty="0">
                <a:latin typeface="+mn-lt"/>
              </a:rPr>
              <a:t>e</a:t>
            </a:r>
            <a:r>
              <a:rPr lang="el-GR" sz="2000" dirty="0">
                <a:latin typeface="+mn-lt"/>
              </a:rPr>
              <a:t>-</a:t>
            </a:r>
            <a:r>
              <a:rPr lang="en-US" sz="2000" dirty="0">
                <a:latin typeface="+mn-lt"/>
              </a:rPr>
              <a:t>Ne</a:t>
            </a:r>
            <a:r>
              <a:rPr lang="el-GR" sz="2000" dirty="0">
                <a:latin typeface="+mn-lt"/>
              </a:rPr>
              <a:t>. Σημειώστε ότι η δέσμη του </a:t>
            </a:r>
            <a:r>
              <a:rPr lang="en-US" sz="2000" dirty="0">
                <a:latin typeface="+mn-lt"/>
              </a:rPr>
              <a:t>Laser</a:t>
            </a:r>
            <a:r>
              <a:rPr lang="el-GR" sz="2000" dirty="0">
                <a:latin typeface="+mn-lt"/>
              </a:rPr>
              <a:t> (παράλληλες ακτίνες) προσπίπτει κάθετα στο συμβολόμετρο </a:t>
            </a:r>
            <a:r>
              <a:rPr lang="en-US" sz="2000" dirty="0">
                <a:latin typeface="+mn-lt"/>
              </a:rPr>
              <a:t>F</a:t>
            </a:r>
            <a:r>
              <a:rPr lang="el-GR" sz="2000" dirty="0">
                <a:latin typeface="+mn-lt"/>
              </a:rPr>
              <a:t>-</a:t>
            </a:r>
            <a:r>
              <a:rPr lang="en-US" sz="2000" dirty="0">
                <a:latin typeface="+mn-lt"/>
              </a:rPr>
              <a:t>P</a:t>
            </a:r>
            <a:r>
              <a:rPr lang="el-GR" sz="2000" dirty="0">
                <a:latin typeface="+mn-lt"/>
              </a:rPr>
              <a:t>. </a:t>
            </a:r>
            <a:endParaRPr lang="el-GR" sz="2000" b="1" dirty="0">
              <a:latin typeface="+mn-lt"/>
            </a:endParaRPr>
          </a:p>
        </p:txBody>
      </p:sp>
    </p:spTree>
    <p:extLst>
      <p:ext uri="{BB962C8B-B14F-4D97-AF65-F5344CB8AC3E}">
        <p14:creationId xmlns:p14="http://schemas.microsoft.com/office/powerpoint/2010/main" val="20455834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σάρωσης κεντρικού κροσσού </a:t>
            </a:r>
            <a:r>
              <a:rPr lang="el-GR" sz="3600" b="0" dirty="0" smtClean="0"/>
              <a:t>(2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7200" y="1196752"/>
            <a:ext cx="8229600" cy="5256584"/>
          </a:xfrm>
        </p:spPr>
        <p:txBody>
          <a:bodyPr>
            <a:normAutofit fontScale="92500"/>
          </a:bodyPr>
          <a:lstStyle/>
          <a:p>
            <a:r>
              <a:rPr lang="el-GR" dirty="0"/>
              <a:t>Μια τυπική διάταξη ανάλυσης του φάσματος εξόδου ενός </a:t>
            </a:r>
            <a:r>
              <a:rPr lang="en-US" dirty="0"/>
              <a:t>Laser</a:t>
            </a:r>
            <a:r>
              <a:rPr lang="el-GR" dirty="0"/>
              <a:t> Ηε-Νε, με τη βοήθεια ενός συμβολόμετρου </a:t>
            </a:r>
            <a:r>
              <a:rPr lang="en-US" dirty="0"/>
              <a:t>F</a:t>
            </a:r>
            <a:r>
              <a:rPr lang="el-GR" dirty="0"/>
              <a:t>-</a:t>
            </a:r>
            <a:r>
              <a:rPr lang="en-US" dirty="0"/>
              <a:t>P</a:t>
            </a:r>
            <a:r>
              <a:rPr lang="el-GR" dirty="0"/>
              <a:t> σε λειτουργία σάρωσης του κεντρικού κροσσού, παρουσιάζεται στο Σχήμα (8). Ο κινητός καθρέπτης είναι δομημένος επάνω σε ένα πιεζοηλεκτρικό κρύσταλλο που τροφοδοτείται από γεννήτρια πριονωτής τάσης, έτσι που να μπορεί να μετακινείται εμπρός πίσω. Κατ΄ αυτό τον τρόπο η μεταβολή του μήκους </a:t>
            </a:r>
            <a:r>
              <a:rPr lang="en-US" dirty="0"/>
              <a:t>d</a:t>
            </a:r>
            <a:r>
              <a:rPr lang="el-GR" dirty="0"/>
              <a:t> της οπτικής κοιλότητας μπορεί να είναι γρήγορη και ακριβής. Ένα φωτοστοιχείο ανιχνεύει τις μεταβολές της έντασης της ακτινοβολίας, καθώς μεταβάλλεται η φάση δ λόγω της μεταβολής του </a:t>
            </a:r>
            <a:r>
              <a:rPr lang="en-US" dirty="0"/>
              <a:t>d</a:t>
            </a:r>
            <a:r>
              <a:rPr lang="el-GR" dirty="0"/>
              <a:t> και η έξοδός του μεταφέρεται σε παλμογράφο. Εάν συγχρονίσουμε την οριζόντια σάρωση (Χ) του παλμογράφου με τη γεννήτρια της πριονωτής τάσης, τότε η οριζόντια διάσταση στην οθόνη του θα είναι ανάλογη της οπτικής συχνότητας. Η έξοδος του φωτοστοιχείου απεικονίζεται κατ΄ευθείαν στον κατακόρυφο άξονα (Υ) του παλμογράφου σε </a:t>
            </a:r>
            <a:r>
              <a:rPr lang="en-US" dirty="0"/>
              <a:t>mV</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spTree>
    <p:extLst>
      <p:ext uri="{BB962C8B-B14F-4D97-AF65-F5344CB8AC3E}">
        <p14:creationId xmlns:p14="http://schemas.microsoft.com/office/powerpoint/2010/main" val="27472398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σάρωσης κεντρικού κροσσού </a:t>
            </a:r>
            <a:r>
              <a:rPr lang="el-GR" sz="3600" b="0" dirty="0" smtClean="0"/>
              <a:t>(3 </a:t>
            </a:r>
            <a:r>
              <a:rPr lang="el-GR" sz="3600" b="0" dirty="0"/>
              <a:t>από </a:t>
            </a:r>
            <a:r>
              <a:rPr lang="el-GR" sz="3600" b="0" dirty="0" smtClean="0"/>
              <a:t>7)</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grpSp>
        <p:nvGrpSpPr>
          <p:cNvPr id="41" name="Ομάδα 40"/>
          <p:cNvGrpSpPr/>
          <p:nvPr/>
        </p:nvGrpSpPr>
        <p:grpSpPr>
          <a:xfrm>
            <a:off x="3376930" y="1878013"/>
            <a:ext cx="2360930" cy="2179955"/>
            <a:chOff x="3391535" y="2339023"/>
            <a:chExt cx="2360930" cy="2179955"/>
          </a:xfrm>
        </p:grpSpPr>
        <p:sp>
          <p:nvSpPr>
            <p:cNvPr id="5" name="Freeform 412"/>
            <p:cNvSpPr>
              <a:spLocks/>
            </p:cNvSpPr>
            <p:nvPr/>
          </p:nvSpPr>
          <p:spPr bwMode="auto">
            <a:xfrm>
              <a:off x="4694555" y="2526983"/>
              <a:ext cx="965835" cy="1389380"/>
            </a:xfrm>
            <a:custGeom>
              <a:avLst/>
              <a:gdLst>
                <a:gd name="T0" fmla="*/ 0 w 964"/>
                <a:gd name="T1" fmla="*/ 1583 h 1583"/>
                <a:gd name="T2" fmla="*/ 506 w 964"/>
                <a:gd name="T3" fmla="*/ 0 h 1583"/>
                <a:gd name="T4" fmla="*/ 964 w 964"/>
                <a:gd name="T5" fmla="*/ 1580 h 1583"/>
                <a:gd name="T6" fmla="*/ 0 w 964"/>
                <a:gd name="T7" fmla="*/ 1583 h 1583"/>
              </a:gdLst>
              <a:ahLst/>
              <a:cxnLst>
                <a:cxn ang="0">
                  <a:pos x="T0" y="T1"/>
                </a:cxn>
                <a:cxn ang="0">
                  <a:pos x="T2" y="T3"/>
                </a:cxn>
                <a:cxn ang="0">
                  <a:pos x="T4" y="T5"/>
                </a:cxn>
                <a:cxn ang="0">
                  <a:pos x="T6" y="T7"/>
                </a:cxn>
              </a:cxnLst>
              <a:rect l="0" t="0" r="r" b="b"/>
              <a:pathLst>
                <a:path w="964" h="1583">
                  <a:moveTo>
                    <a:pt x="0" y="1583"/>
                  </a:moveTo>
                  <a:cubicBezTo>
                    <a:pt x="84" y="1321"/>
                    <a:pt x="345" y="0"/>
                    <a:pt x="506" y="0"/>
                  </a:cubicBezTo>
                  <a:cubicBezTo>
                    <a:pt x="667" y="0"/>
                    <a:pt x="869" y="1251"/>
                    <a:pt x="964" y="1580"/>
                  </a:cubicBezTo>
                  <a:cubicBezTo>
                    <a:pt x="964" y="1580"/>
                    <a:pt x="0" y="1583"/>
                    <a:pt x="0" y="1583"/>
                  </a:cubicBezTo>
                  <a:close/>
                </a:path>
              </a:pathLst>
            </a:custGeom>
            <a:solidFill>
              <a:srgbClr val="C0C0C0"/>
            </a:solidFill>
            <a:ln w="12700" cap="flat" cmpd="sng">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 name="Freeform 413"/>
            <p:cNvSpPr>
              <a:spLocks/>
            </p:cNvSpPr>
            <p:nvPr/>
          </p:nvSpPr>
          <p:spPr bwMode="auto">
            <a:xfrm>
              <a:off x="3512185" y="2526983"/>
              <a:ext cx="965835" cy="1389380"/>
            </a:xfrm>
            <a:custGeom>
              <a:avLst/>
              <a:gdLst>
                <a:gd name="T0" fmla="*/ 0 w 964"/>
                <a:gd name="T1" fmla="*/ 1583 h 1583"/>
                <a:gd name="T2" fmla="*/ 506 w 964"/>
                <a:gd name="T3" fmla="*/ 0 h 1583"/>
                <a:gd name="T4" fmla="*/ 964 w 964"/>
                <a:gd name="T5" fmla="*/ 1580 h 1583"/>
                <a:gd name="T6" fmla="*/ 0 w 964"/>
                <a:gd name="T7" fmla="*/ 1583 h 1583"/>
              </a:gdLst>
              <a:ahLst/>
              <a:cxnLst>
                <a:cxn ang="0">
                  <a:pos x="T0" y="T1"/>
                </a:cxn>
                <a:cxn ang="0">
                  <a:pos x="T2" y="T3"/>
                </a:cxn>
                <a:cxn ang="0">
                  <a:pos x="T4" y="T5"/>
                </a:cxn>
                <a:cxn ang="0">
                  <a:pos x="T6" y="T7"/>
                </a:cxn>
              </a:cxnLst>
              <a:rect l="0" t="0" r="r" b="b"/>
              <a:pathLst>
                <a:path w="964" h="1583">
                  <a:moveTo>
                    <a:pt x="0" y="1583"/>
                  </a:moveTo>
                  <a:cubicBezTo>
                    <a:pt x="84" y="1321"/>
                    <a:pt x="345" y="0"/>
                    <a:pt x="506" y="0"/>
                  </a:cubicBezTo>
                  <a:cubicBezTo>
                    <a:pt x="667" y="0"/>
                    <a:pt x="869" y="1251"/>
                    <a:pt x="964" y="1580"/>
                  </a:cubicBezTo>
                  <a:cubicBezTo>
                    <a:pt x="964" y="1580"/>
                    <a:pt x="0" y="1583"/>
                    <a:pt x="0" y="1583"/>
                  </a:cubicBezTo>
                  <a:close/>
                </a:path>
              </a:pathLst>
            </a:custGeom>
            <a:solidFill>
              <a:srgbClr val="C0C0C0"/>
            </a:solidFill>
            <a:ln w="12700" cap="flat" cmpd="sng">
              <a:solidFill>
                <a:srgbClr val="00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7" name="Line 414"/>
            <p:cNvCxnSpPr/>
            <p:nvPr/>
          </p:nvCxnSpPr>
          <p:spPr bwMode="auto">
            <a:xfrm flipV="1">
              <a:off x="4019550" y="2366963"/>
              <a:ext cx="635" cy="18923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415"/>
            <p:cNvCxnSpPr/>
            <p:nvPr/>
          </p:nvCxnSpPr>
          <p:spPr bwMode="auto">
            <a:xfrm flipV="1">
              <a:off x="5194935" y="2375218"/>
              <a:ext cx="635" cy="18923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416"/>
            <p:cNvCxnSpPr/>
            <p:nvPr/>
          </p:nvCxnSpPr>
          <p:spPr bwMode="auto">
            <a:xfrm>
              <a:off x="4003675" y="2487613"/>
              <a:ext cx="1194435"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Text Box 417"/>
            <p:cNvSpPr txBox="1">
              <a:spLocks noChangeArrowheads="1"/>
            </p:cNvSpPr>
            <p:nvPr/>
          </p:nvSpPr>
          <p:spPr bwMode="auto">
            <a:xfrm>
              <a:off x="3914775" y="4322128"/>
              <a:ext cx="29654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Δν</a:t>
              </a:r>
              <a:r>
                <a:rPr lang="en-US" sz="1200" baseline="-25000" dirty="0">
                  <a:effectLst/>
                  <a:latin typeface="Arial"/>
                  <a:ea typeface="Times New Roman"/>
                  <a:cs typeface="Times New Roman"/>
                </a:rPr>
                <a:t>ΙΜ</a:t>
              </a:r>
              <a:endParaRPr lang="el-GR" sz="1100" dirty="0">
                <a:effectLst/>
                <a:latin typeface="Arial"/>
                <a:ea typeface="Times New Roman"/>
                <a:cs typeface="Times New Roman"/>
              </a:endParaRPr>
            </a:p>
          </p:txBody>
        </p:sp>
        <p:cxnSp>
          <p:nvCxnSpPr>
            <p:cNvPr id="11" name="Line 418"/>
            <p:cNvCxnSpPr/>
            <p:nvPr/>
          </p:nvCxnSpPr>
          <p:spPr bwMode="auto">
            <a:xfrm flipH="1">
              <a:off x="4161790" y="4282758"/>
              <a:ext cx="177800" cy="2540"/>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419"/>
            <p:cNvCxnSpPr/>
            <p:nvPr/>
          </p:nvCxnSpPr>
          <p:spPr bwMode="auto">
            <a:xfrm rot="10800000" flipH="1">
              <a:off x="3834765" y="4282758"/>
              <a:ext cx="137795"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Freeform 420"/>
            <p:cNvSpPr>
              <a:spLocks/>
            </p:cNvSpPr>
            <p:nvPr/>
          </p:nvSpPr>
          <p:spPr bwMode="auto">
            <a:xfrm>
              <a:off x="3535680" y="2536508"/>
              <a:ext cx="2043430" cy="1507490"/>
            </a:xfrm>
            <a:custGeom>
              <a:avLst/>
              <a:gdLst>
                <a:gd name="T0" fmla="*/ 0 w 3218"/>
                <a:gd name="T1" fmla="*/ 2160 h 2374"/>
                <a:gd name="T2" fmla="*/ 130 w 3218"/>
                <a:gd name="T3" fmla="*/ 2095 h 2374"/>
                <a:gd name="T4" fmla="*/ 212 w 3218"/>
                <a:gd name="T5" fmla="*/ 1843 h 2374"/>
                <a:gd name="T6" fmla="*/ 377 w 3218"/>
                <a:gd name="T7" fmla="*/ 2116 h 2374"/>
                <a:gd name="T8" fmla="*/ 489 w 3218"/>
                <a:gd name="T9" fmla="*/ 1640 h 2374"/>
                <a:gd name="T10" fmla="*/ 506 w 3218"/>
                <a:gd name="T11" fmla="*/ 603 h 2374"/>
                <a:gd name="T12" fmla="*/ 602 w 3218"/>
                <a:gd name="T13" fmla="*/ 1970 h 2374"/>
                <a:gd name="T14" fmla="*/ 707 w 3218"/>
                <a:gd name="T15" fmla="*/ 1910 h 2374"/>
                <a:gd name="T16" fmla="*/ 752 w 3218"/>
                <a:gd name="T17" fmla="*/ 28 h 2374"/>
                <a:gd name="T18" fmla="*/ 819 w 3218"/>
                <a:gd name="T19" fmla="*/ 2053 h 2374"/>
                <a:gd name="T20" fmla="*/ 947 w 3218"/>
                <a:gd name="T21" fmla="*/ 1955 h 2374"/>
                <a:gd name="T22" fmla="*/ 1064 w 3218"/>
                <a:gd name="T23" fmla="*/ 2134 h 2374"/>
                <a:gd name="T24" fmla="*/ 1635 w 3218"/>
                <a:gd name="T25" fmla="*/ 2173 h 2374"/>
                <a:gd name="T26" fmla="*/ 2011 w 3218"/>
                <a:gd name="T27" fmla="*/ 2121 h 2374"/>
                <a:gd name="T28" fmla="*/ 2102 w 3218"/>
                <a:gd name="T29" fmla="*/ 1808 h 2374"/>
                <a:gd name="T30" fmla="*/ 2297 w 3218"/>
                <a:gd name="T31" fmla="*/ 2105 h 2374"/>
                <a:gd name="T32" fmla="*/ 2375 w 3218"/>
                <a:gd name="T33" fmla="*/ 616 h 2374"/>
                <a:gd name="T34" fmla="*/ 2447 w 3218"/>
                <a:gd name="T35" fmla="*/ 1791 h 2374"/>
                <a:gd name="T36" fmla="*/ 2552 w 3218"/>
                <a:gd name="T37" fmla="*/ 2053 h 2374"/>
                <a:gd name="T38" fmla="*/ 2608 w 3218"/>
                <a:gd name="T39" fmla="*/ 5 h 2374"/>
                <a:gd name="T40" fmla="*/ 2709 w 3218"/>
                <a:gd name="T41" fmla="*/ 2023 h 2374"/>
                <a:gd name="T42" fmla="*/ 2829 w 3218"/>
                <a:gd name="T43" fmla="*/ 1964 h 2374"/>
                <a:gd name="T44" fmla="*/ 2906 w 3218"/>
                <a:gd name="T45" fmla="*/ 2147 h 2374"/>
                <a:gd name="T46" fmla="*/ 3218 w 3218"/>
                <a:gd name="T47" fmla="*/ 2147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8" h="2374">
                  <a:moveTo>
                    <a:pt x="0" y="2160"/>
                  </a:moveTo>
                  <a:cubicBezTo>
                    <a:pt x="22" y="2151"/>
                    <a:pt x="95" y="2148"/>
                    <a:pt x="130" y="2095"/>
                  </a:cubicBezTo>
                  <a:cubicBezTo>
                    <a:pt x="165" y="2042"/>
                    <a:pt x="171" y="1840"/>
                    <a:pt x="212" y="1843"/>
                  </a:cubicBezTo>
                  <a:cubicBezTo>
                    <a:pt x="253" y="1846"/>
                    <a:pt x="331" y="2150"/>
                    <a:pt x="377" y="2116"/>
                  </a:cubicBezTo>
                  <a:cubicBezTo>
                    <a:pt x="423" y="2082"/>
                    <a:pt x="468" y="1892"/>
                    <a:pt x="489" y="1640"/>
                  </a:cubicBezTo>
                  <a:cubicBezTo>
                    <a:pt x="510" y="1388"/>
                    <a:pt x="487" y="548"/>
                    <a:pt x="506" y="603"/>
                  </a:cubicBezTo>
                  <a:cubicBezTo>
                    <a:pt x="525" y="658"/>
                    <a:pt x="569" y="1752"/>
                    <a:pt x="602" y="1970"/>
                  </a:cubicBezTo>
                  <a:cubicBezTo>
                    <a:pt x="635" y="2188"/>
                    <a:pt x="682" y="2234"/>
                    <a:pt x="707" y="1910"/>
                  </a:cubicBezTo>
                  <a:cubicBezTo>
                    <a:pt x="732" y="1586"/>
                    <a:pt x="733" y="4"/>
                    <a:pt x="752" y="28"/>
                  </a:cubicBezTo>
                  <a:cubicBezTo>
                    <a:pt x="771" y="52"/>
                    <a:pt x="786" y="1732"/>
                    <a:pt x="819" y="2053"/>
                  </a:cubicBezTo>
                  <a:cubicBezTo>
                    <a:pt x="852" y="2374"/>
                    <a:pt x="906" y="1942"/>
                    <a:pt x="947" y="1955"/>
                  </a:cubicBezTo>
                  <a:cubicBezTo>
                    <a:pt x="988" y="1968"/>
                    <a:pt x="949" y="2098"/>
                    <a:pt x="1064" y="2134"/>
                  </a:cubicBezTo>
                  <a:cubicBezTo>
                    <a:pt x="1179" y="2170"/>
                    <a:pt x="1477" y="2175"/>
                    <a:pt x="1635" y="2173"/>
                  </a:cubicBezTo>
                  <a:cubicBezTo>
                    <a:pt x="1793" y="2171"/>
                    <a:pt x="1933" y="2182"/>
                    <a:pt x="2011" y="2121"/>
                  </a:cubicBezTo>
                  <a:cubicBezTo>
                    <a:pt x="2089" y="2060"/>
                    <a:pt x="2054" y="1811"/>
                    <a:pt x="2102" y="1808"/>
                  </a:cubicBezTo>
                  <a:cubicBezTo>
                    <a:pt x="2150" y="1805"/>
                    <a:pt x="2252" y="2304"/>
                    <a:pt x="2297" y="2105"/>
                  </a:cubicBezTo>
                  <a:cubicBezTo>
                    <a:pt x="2342" y="1906"/>
                    <a:pt x="2350" y="668"/>
                    <a:pt x="2375" y="616"/>
                  </a:cubicBezTo>
                  <a:cubicBezTo>
                    <a:pt x="2400" y="564"/>
                    <a:pt x="2418" y="1552"/>
                    <a:pt x="2447" y="1791"/>
                  </a:cubicBezTo>
                  <a:cubicBezTo>
                    <a:pt x="2476" y="2030"/>
                    <a:pt x="2525" y="2351"/>
                    <a:pt x="2552" y="2053"/>
                  </a:cubicBezTo>
                  <a:cubicBezTo>
                    <a:pt x="2579" y="1755"/>
                    <a:pt x="2582" y="10"/>
                    <a:pt x="2608" y="5"/>
                  </a:cubicBezTo>
                  <a:cubicBezTo>
                    <a:pt x="2634" y="0"/>
                    <a:pt x="2672" y="1697"/>
                    <a:pt x="2709" y="2023"/>
                  </a:cubicBezTo>
                  <a:cubicBezTo>
                    <a:pt x="2746" y="2349"/>
                    <a:pt x="2796" y="1943"/>
                    <a:pt x="2829" y="1964"/>
                  </a:cubicBezTo>
                  <a:cubicBezTo>
                    <a:pt x="2862" y="1985"/>
                    <a:pt x="2841" y="2117"/>
                    <a:pt x="2906" y="2147"/>
                  </a:cubicBezTo>
                  <a:cubicBezTo>
                    <a:pt x="2971" y="2177"/>
                    <a:pt x="3153" y="2147"/>
                    <a:pt x="3218" y="2147"/>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14" name="Group 421"/>
            <p:cNvGrpSpPr>
              <a:grpSpLocks/>
            </p:cNvGrpSpPr>
            <p:nvPr/>
          </p:nvGrpSpPr>
          <p:grpSpPr bwMode="auto">
            <a:xfrm>
              <a:off x="3391535" y="2339023"/>
              <a:ext cx="2360930" cy="1836420"/>
              <a:chOff x="2121" y="10146"/>
              <a:chExt cx="3718" cy="2892"/>
            </a:xfrm>
          </p:grpSpPr>
          <p:sp>
            <p:nvSpPr>
              <p:cNvPr id="22" name="Rectangle 422"/>
              <p:cNvSpPr>
                <a:spLocks noChangeArrowheads="1"/>
              </p:cNvSpPr>
              <p:nvPr/>
            </p:nvSpPr>
            <p:spPr bwMode="auto">
              <a:xfrm>
                <a:off x="2121" y="10146"/>
                <a:ext cx="3709" cy="289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23" name="Group 423"/>
              <p:cNvGrpSpPr>
                <a:grpSpLocks/>
              </p:cNvGrpSpPr>
              <p:nvPr/>
            </p:nvGrpSpPr>
            <p:grpSpPr bwMode="auto">
              <a:xfrm>
                <a:off x="2131" y="10502"/>
                <a:ext cx="3708" cy="2168"/>
                <a:chOff x="2131" y="10502"/>
                <a:chExt cx="3708" cy="2168"/>
              </a:xfrm>
            </p:grpSpPr>
            <p:cxnSp>
              <p:nvCxnSpPr>
                <p:cNvPr id="34" name="Line 424"/>
                <p:cNvCxnSpPr/>
                <p:nvPr/>
              </p:nvCxnSpPr>
              <p:spPr bwMode="auto">
                <a:xfrm rot="5400000">
                  <a:off x="3984" y="8649"/>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Line 425"/>
                <p:cNvCxnSpPr/>
                <p:nvPr/>
              </p:nvCxnSpPr>
              <p:spPr bwMode="auto">
                <a:xfrm rot="5400000">
                  <a:off x="3984" y="8999"/>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426"/>
                <p:cNvCxnSpPr/>
                <p:nvPr/>
              </p:nvCxnSpPr>
              <p:spPr bwMode="auto">
                <a:xfrm rot="5400000">
                  <a:off x="3984" y="9356"/>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427"/>
                <p:cNvCxnSpPr/>
                <p:nvPr/>
              </p:nvCxnSpPr>
              <p:spPr bwMode="auto">
                <a:xfrm rot="5400000">
                  <a:off x="3984" y="9713"/>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8" name="Line 428"/>
                <p:cNvCxnSpPr/>
                <p:nvPr/>
              </p:nvCxnSpPr>
              <p:spPr bwMode="auto">
                <a:xfrm rot="5400000">
                  <a:off x="3984" y="10076"/>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9" name="Line 429"/>
                <p:cNvCxnSpPr/>
                <p:nvPr/>
              </p:nvCxnSpPr>
              <p:spPr bwMode="auto">
                <a:xfrm rot="5400000">
                  <a:off x="3984" y="10433"/>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 name="Line 430"/>
                <p:cNvCxnSpPr/>
                <p:nvPr/>
              </p:nvCxnSpPr>
              <p:spPr bwMode="auto">
                <a:xfrm rot="5400000">
                  <a:off x="3984" y="10816"/>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4" name="Group 431"/>
              <p:cNvGrpSpPr>
                <a:grpSpLocks/>
              </p:cNvGrpSpPr>
              <p:nvPr/>
            </p:nvGrpSpPr>
            <p:grpSpPr bwMode="auto">
              <a:xfrm>
                <a:off x="2478" y="10167"/>
                <a:ext cx="2986" cy="2865"/>
                <a:chOff x="2478" y="9972"/>
                <a:chExt cx="2986" cy="3708"/>
              </a:xfrm>
            </p:grpSpPr>
            <p:cxnSp>
              <p:nvCxnSpPr>
                <p:cNvPr id="25" name="Line 432"/>
                <p:cNvCxnSpPr/>
                <p:nvPr/>
              </p:nvCxnSpPr>
              <p:spPr bwMode="auto">
                <a:xfrm rot="10800000">
                  <a:off x="5463"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433"/>
                <p:cNvCxnSpPr/>
                <p:nvPr/>
              </p:nvCxnSpPr>
              <p:spPr bwMode="auto">
                <a:xfrm rot="10800000">
                  <a:off x="5089"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434"/>
                <p:cNvCxnSpPr/>
                <p:nvPr/>
              </p:nvCxnSpPr>
              <p:spPr bwMode="auto">
                <a:xfrm rot="10800000">
                  <a:off x="4716"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435"/>
                <p:cNvCxnSpPr/>
                <p:nvPr/>
              </p:nvCxnSpPr>
              <p:spPr bwMode="auto">
                <a:xfrm rot="10800000">
                  <a:off x="4343"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436"/>
                <p:cNvCxnSpPr/>
                <p:nvPr/>
              </p:nvCxnSpPr>
              <p:spPr bwMode="auto">
                <a:xfrm rot="10800000">
                  <a:off x="3970"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437"/>
                <p:cNvCxnSpPr/>
                <p:nvPr/>
              </p:nvCxnSpPr>
              <p:spPr bwMode="auto">
                <a:xfrm rot="10800000">
                  <a:off x="3597"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438"/>
                <p:cNvCxnSpPr/>
                <p:nvPr/>
              </p:nvCxnSpPr>
              <p:spPr bwMode="auto">
                <a:xfrm rot="10800000">
                  <a:off x="3224"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Line 439"/>
                <p:cNvCxnSpPr/>
                <p:nvPr/>
              </p:nvCxnSpPr>
              <p:spPr bwMode="auto">
                <a:xfrm rot="10800000">
                  <a:off x="2851"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Line 440"/>
                <p:cNvCxnSpPr/>
                <p:nvPr/>
              </p:nvCxnSpPr>
              <p:spPr bwMode="auto">
                <a:xfrm rot="10800000">
                  <a:off x="2478" y="9972"/>
                  <a:ext cx="1" cy="37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15" name="Text Box 441"/>
            <p:cNvSpPr txBox="1">
              <a:spLocks noChangeArrowheads="1"/>
            </p:cNvSpPr>
            <p:nvPr/>
          </p:nvSpPr>
          <p:spPr bwMode="auto">
            <a:xfrm>
              <a:off x="4376420" y="2399983"/>
              <a:ext cx="410845" cy="33655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FSR</a:t>
              </a:r>
              <a:endParaRPr lang="el-GR" sz="1100" dirty="0">
                <a:effectLst/>
                <a:latin typeface="Arial"/>
                <a:ea typeface="Times New Roman"/>
                <a:cs typeface="Times New Roman"/>
              </a:endParaRPr>
            </a:p>
            <a:p>
              <a:pPr algn="ctr">
                <a:lnSpc>
                  <a:spcPct val="115000"/>
                </a:lnSpc>
                <a:spcAft>
                  <a:spcPts val="1000"/>
                </a:spcAft>
              </a:pPr>
              <a:r>
                <a:rPr lang="en-US" sz="1200" dirty="0">
                  <a:effectLst/>
                  <a:latin typeface="Arial"/>
                  <a:ea typeface="Times New Roman"/>
                  <a:cs typeface="Times New Roman"/>
                </a:rPr>
                <a:t>F-P</a:t>
              </a:r>
              <a:endParaRPr lang="el-GR" sz="1100" dirty="0">
                <a:effectLst/>
                <a:latin typeface="Arial"/>
                <a:ea typeface="Times New Roman"/>
                <a:cs typeface="Times New Roman"/>
              </a:endParaRPr>
            </a:p>
          </p:txBody>
        </p:sp>
        <p:cxnSp>
          <p:nvCxnSpPr>
            <p:cNvPr id="16" name="Line 442"/>
            <p:cNvCxnSpPr/>
            <p:nvPr/>
          </p:nvCxnSpPr>
          <p:spPr bwMode="auto">
            <a:xfrm flipV="1">
              <a:off x="4135120" y="3804603"/>
              <a:ext cx="1905" cy="50673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443"/>
            <p:cNvCxnSpPr/>
            <p:nvPr/>
          </p:nvCxnSpPr>
          <p:spPr bwMode="auto">
            <a:xfrm flipV="1">
              <a:off x="4008755" y="2531428"/>
              <a:ext cx="5715" cy="177165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Text Box 445"/>
            <p:cNvSpPr txBox="1">
              <a:spLocks noChangeArrowheads="1"/>
            </p:cNvSpPr>
            <p:nvPr/>
          </p:nvSpPr>
          <p:spPr bwMode="auto">
            <a:xfrm>
              <a:off x="3606800" y="3957003"/>
              <a:ext cx="361950" cy="1885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endParaRPr lang="el-GR" sz="1100" dirty="0">
                <a:effectLst/>
                <a:latin typeface="Arial"/>
                <a:ea typeface="Times New Roman"/>
                <a:cs typeface="Times New Roman"/>
              </a:endParaRPr>
            </a:p>
          </p:txBody>
        </p:sp>
        <p:sp>
          <p:nvSpPr>
            <p:cNvPr id="19" name="Text Box 446"/>
            <p:cNvSpPr txBox="1">
              <a:spLocks noChangeArrowheads="1"/>
            </p:cNvSpPr>
            <p:nvPr/>
          </p:nvSpPr>
          <p:spPr bwMode="auto">
            <a:xfrm>
              <a:off x="5019040" y="3957003"/>
              <a:ext cx="361950" cy="18859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m+1</a:t>
              </a:r>
              <a:endParaRPr lang="el-GR" sz="1100" dirty="0">
                <a:effectLst/>
                <a:latin typeface="Arial"/>
                <a:ea typeface="Times New Roman"/>
                <a:cs typeface="Times New Roman"/>
              </a:endParaRPr>
            </a:p>
          </p:txBody>
        </p:sp>
        <p:sp>
          <p:nvSpPr>
            <p:cNvPr id="20" name="Text Box 447"/>
            <p:cNvSpPr txBox="1">
              <a:spLocks noChangeArrowheads="1"/>
            </p:cNvSpPr>
            <p:nvPr/>
          </p:nvSpPr>
          <p:spPr bwMode="auto">
            <a:xfrm>
              <a:off x="3820160" y="2362518"/>
              <a:ext cx="197485" cy="1390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21" name="Text Box 448"/>
            <p:cNvSpPr txBox="1">
              <a:spLocks noChangeArrowheads="1"/>
            </p:cNvSpPr>
            <p:nvPr/>
          </p:nvSpPr>
          <p:spPr bwMode="auto">
            <a:xfrm>
              <a:off x="5217160" y="2362518"/>
              <a:ext cx="180975" cy="13144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Β</a:t>
              </a:r>
              <a:endParaRPr lang="el-GR" sz="1100" dirty="0">
                <a:effectLst/>
                <a:latin typeface="Arial"/>
                <a:ea typeface="Times New Roman"/>
                <a:cs typeface="Times New Roman"/>
              </a:endParaRPr>
            </a:p>
          </p:txBody>
        </p:sp>
      </p:grpSp>
      <p:sp>
        <p:nvSpPr>
          <p:cNvPr id="42" name="Ορθογώνιο 41"/>
          <p:cNvSpPr/>
          <p:nvPr/>
        </p:nvSpPr>
        <p:spPr>
          <a:xfrm>
            <a:off x="1194730" y="4057968"/>
            <a:ext cx="7464876" cy="1015663"/>
          </a:xfrm>
          <a:prstGeom prst="rect">
            <a:avLst/>
          </a:prstGeom>
        </p:spPr>
        <p:txBody>
          <a:bodyPr wrap="square">
            <a:spAutoFit/>
          </a:bodyPr>
          <a:lstStyle/>
          <a:p>
            <a:r>
              <a:rPr lang="el-GR" sz="2000" b="1" dirty="0">
                <a:latin typeface="+mn-lt"/>
              </a:rPr>
              <a:t>Σχήμα 9</a:t>
            </a:r>
            <a:r>
              <a:rPr lang="el-GR" sz="2000" dirty="0">
                <a:latin typeface="+mn-lt"/>
              </a:rPr>
              <a:t> Φασματική κατανομή της εξόδου του Laser που παρουσιάζει τέσσερις τρόπους ταλάντωσης, σε μια σάρωση του συμβολόμετρου που καλύπτει 3 FSR με δυο διακριτά μέγιστα. </a:t>
            </a:r>
          </a:p>
        </p:txBody>
      </p:sp>
    </p:spTree>
    <p:extLst>
      <p:ext uri="{BB962C8B-B14F-4D97-AF65-F5344CB8AC3E}">
        <p14:creationId xmlns:p14="http://schemas.microsoft.com/office/powerpoint/2010/main" val="1741712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σάρωσης κεντρικού κροσσού </a:t>
            </a:r>
            <a:r>
              <a:rPr lang="el-GR" sz="3600" b="0" dirty="0" smtClean="0"/>
              <a:t>(4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Ρυθμίζοντας κατάλληλα την τιμή της τάσης που τροφοδοτεί το </a:t>
            </a:r>
            <a:r>
              <a:rPr lang="en-US" dirty="0"/>
              <a:t>PZT</a:t>
            </a:r>
            <a:r>
              <a:rPr lang="el-GR" dirty="0"/>
              <a:t>, καθώς και την ευαισθησία της οριζόντιας κλίμακας του παλμογράφου, μπορούμε να δούμε στην οθόνη του μια πανομοιότυπη κατανομή συχνοτήτων αντίστοιχη με αυτή του Σχήματος (9). Εδώ παρουσιάζονται δυο πανομοιότυπες ομάδες αξονικών συχνοτήτων ή τρόπων ταλάντωσης του </a:t>
            </a:r>
            <a:r>
              <a:rPr lang="en-US" dirty="0"/>
              <a:t>Laser</a:t>
            </a:r>
            <a:r>
              <a:rPr lang="el-GR" dirty="0"/>
              <a:t>, καθώς η μεταβολή του </a:t>
            </a:r>
            <a:r>
              <a:rPr lang="en-US" dirty="0"/>
              <a:t>d</a:t>
            </a:r>
            <a:r>
              <a:rPr lang="el-GR" dirty="0"/>
              <a:t> καλύπτει 3 </a:t>
            </a:r>
            <a:r>
              <a:rPr lang="en-US" dirty="0"/>
              <a:t>FSR</a:t>
            </a:r>
            <a:r>
              <a:rPr lang="el-GR" dirty="0"/>
              <a:t> του συμβολόμετρου.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Tree>
    <p:extLst>
      <p:ext uri="{BB962C8B-B14F-4D97-AF65-F5344CB8AC3E}">
        <p14:creationId xmlns:p14="http://schemas.microsoft.com/office/powerpoint/2010/main" val="29462318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σάρωσης κεντρικού κροσσού </a:t>
            </a:r>
            <a:r>
              <a:rPr lang="el-GR" sz="3600" b="0" dirty="0" smtClean="0"/>
              <a:t>(5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Είναι φανερό ότι, αν το εύρος  της φασματικής γραμμής του </a:t>
            </a:r>
            <a:r>
              <a:rPr lang="en-US" dirty="0"/>
              <a:t>Laser</a:t>
            </a:r>
            <a:r>
              <a:rPr lang="el-GR" dirty="0"/>
              <a:t> (καμπύλη οπτικής ενίσχυσης) είναι μεγαλύτερο από το </a:t>
            </a:r>
            <a:r>
              <a:rPr lang="en-US" dirty="0"/>
              <a:t>FSR</a:t>
            </a:r>
            <a:r>
              <a:rPr lang="el-GR" dirty="0"/>
              <a:t> του συμβολόμετρου, θα έχουμε υπέρθεση κροσσών διαφορετικής τάξης (για παράδειγμα ο κροσσός κ τάξης και μήκους κύματος λ</a:t>
            </a:r>
            <a:r>
              <a:rPr lang="el-GR" baseline="-25000" dirty="0"/>
              <a:t>1 </a:t>
            </a:r>
            <a:r>
              <a:rPr lang="el-GR" dirty="0"/>
              <a:t>να συμπέσει με τον κροσσό κ+1 τάξης και μήκους κύματος λ</a:t>
            </a:r>
            <a:r>
              <a:rPr lang="el-GR" baseline="-25000" dirty="0"/>
              <a:t>2</a:t>
            </a:r>
            <a:r>
              <a:rPr lang="el-GR" dirty="0"/>
              <a:t>). Στην περίπτωση αυτή η απεικόνιση θα είναι μπερδεμένη και δύσκολα θα μπορούσε κανείς να την ερμηνεύσει. Επομένως, είναι πολύ σημαντικό το </a:t>
            </a:r>
            <a:r>
              <a:rPr lang="en-US" dirty="0"/>
              <a:t>FSR</a:t>
            </a:r>
            <a:r>
              <a:rPr lang="el-GR" dirty="0"/>
              <a:t> του συμβολόμετρου να είναι μεγαλύτερο από το εύρος της φασματικής γραμμής του </a:t>
            </a:r>
            <a:r>
              <a:rPr lang="en-US" dirty="0"/>
              <a:t>Laser</a:t>
            </a:r>
            <a:r>
              <a:rPr lang="el-GR" dirty="0"/>
              <a:t>, έτσι που όλοι οι πιθανοί αξονικοί τρόποι του </a:t>
            </a:r>
            <a:r>
              <a:rPr lang="en-US" dirty="0"/>
              <a:t>Laser</a:t>
            </a:r>
            <a:r>
              <a:rPr lang="el-GR" dirty="0"/>
              <a:t> να βρίσκονται μέσα στην περιοχή σάρωσης του συμβολόμετρου.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Tree>
    <p:extLst>
      <p:ext uri="{BB962C8B-B14F-4D97-AF65-F5344CB8AC3E}">
        <p14:creationId xmlns:p14="http://schemas.microsoft.com/office/powerpoint/2010/main" val="24845525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σάρωσης κεντρικού κροσσού </a:t>
            </a:r>
            <a:r>
              <a:rPr lang="el-GR" sz="3600" b="0" dirty="0" smtClean="0"/>
              <a:t>(6 </a:t>
            </a:r>
            <a:r>
              <a:rPr lang="el-GR" sz="3600" b="0" dirty="0"/>
              <a:t>από </a:t>
            </a:r>
            <a:r>
              <a:rPr lang="el-GR" sz="3600" b="0" dirty="0" smtClean="0"/>
              <a:t>7)</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5256584"/>
              </a:xfrm>
            </p:spPr>
            <p:txBody>
              <a:bodyPr>
                <a:normAutofit lnSpcReduction="10000"/>
              </a:bodyPr>
              <a:lstStyle/>
              <a:p>
                <a:r>
                  <a:rPr lang="el-GR" dirty="0"/>
                  <a:t>Η διαφορά συχνότητας, ανάμεσα στις δυο ομάδες αξονικών συχνοτήτων (Σχήμα 9), ισοδυναμεί με το </a:t>
                </a:r>
                <a:r>
                  <a:rPr lang="en-US" dirty="0"/>
                  <a:t>FSR</a:t>
                </a:r>
                <a:r>
                  <a:rPr lang="el-GR" dirty="0"/>
                  <a:t> του συμβολόμετρου, το οποίο δίνεται από τον κατασκευαστή ή μπορούμε να το προσδιορίσουμε αν γνωρίζουμε το μήκος </a:t>
                </a:r>
                <a:r>
                  <a:rPr lang="en-US" dirty="0"/>
                  <a:t>d</a:t>
                </a:r>
                <a:r>
                  <a:rPr lang="el-GR" dirty="0"/>
                  <a:t> (αυτό σε λειτουργία σταθερού μήκους) του συμβολόμετρου . Για παράδειγμα, αν το συμβολόμετρο που χρησιμοποιήσαμε για να πάρουμε την απεικόνιση του Σχήματος (9) έχει </a:t>
                </a:r>
                <a:r>
                  <a:rPr lang="en-US" dirty="0"/>
                  <a:t>FSR</a:t>
                </a:r>
                <a:r>
                  <a:rPr lang="el-GR" dirty="0"/>
                  <a:t> = 1.5 </a:t>
                </a:r>
                <a:r>
                  <a:rPr lang="en-US" dirty="0"/>
                  <a:t>GHz</a:t>
                </a:r>
                <a:r>
                  <a:rPr lang="el-GR" dirty="0"/>
                  <a:t> μπορούμε να το χρησιμοποιήσουμε για τη βαθμονόμηση της οριζόντιας κλίμακας του παλμογράφου. Σύμφωνα με αυτό, γνωρίζουμε ότι η απόσταση μεταξύ των σημείων Α και Β (απόσταση μεταξύ δυο όμοιων τρόπων) ισοδυναμεί με 1.5 </a:t>
                </a:r>
                <a:r>
                  <a:rPr lang="en-US" dirty="0"/>
                  <a:t>GHz</a:t>
                </a:r>
                <a:r>
                  <a:rPr lang="el-GR" dirty="0"/>
                  <a:t> και επειδή καλύπτει 5 </a:t>
                </a:r>
                <a:r>
                  <a:rPr lang="en-US" dirty="0"/>
                  <a:t>DIV</a:t>
                </a:r>
                <a:r>
                  <a:rPr lang="el-GR" dirty="0"/>
                  <a:t> (ή 5 </a:t>
                </a:r>
                <a:r>
                  <a:rPr lang="en-US" dirty="0"/>
                  <a:t>cm</a:t>
                </a:r>
                <a:r>
                  <a:rPr lang="el-GR" dirty="0"/>
                  <a:t>) θα έχουμε: </a:t>
                </a:r>
                <a:endParaRPr lang="el-GR" dirty="0" smtClean="0"/>
              </a:p>
              <a:p>
                <a:pPr marL="0" indent="0">
                  <a:buNone/>
                </a:pPr>
                <a14:m>
                  <m:oMathPara xmlns:m="http://schemas.openxmlformats.org/officeDocument/2006/math">
                    <m:oMathParaPr>
                      <m:jc m:val="center"/>
                    </m:oMathParaPr>
                    <m:oMath xmlns:m="http://schemas.openxmlformats.org/officeDocument/2006/math">
                      <m:f>
                        <m:fPr>
                          <m:ctrlPr>
                            <a:rPr lang="el-GR" i="1">
                              <a:latin typeface="Cambria Math"/>
                            </a:rPr>
                          </m:ctrlPr>
                        </m:fPr>
                        <m:num>
                          <m:r>
                            <a:rPr lang="en-US" i="1">
                              <a:latin typeface="Cambria Math" panose="02040503050406030204" pitchFamily="18" charset="0"/>
                            </a:rPr>
                            <m:t>1.5 </m:t>
                          </m:r>
                          <m:r>
                            <a:rPr lang="en-US" i="1">
                              <a:latin typeface="Cambria Math" panose="02040503050406030204" pitchFamily="18" charset="0"/>
                            </a:rPr>
                            <m:t>𝐺𝐻𝑧</m:t>
                          </m:r>
                        </m:num>
                        <m:den>
                          <m:r>
                            <a:rPr lang="en-US" i="1">
                              <a:latin typeface="Cambria Math" panose="02040503050406030204" pitchFamily="18" charset="0"/>
                            </a:rPr>
                            <m:t>5 </m:t>
                          </m:r>
                          <m:r>
                            <a:rPr lang="en-US" i="1">
                              <a:latin typeface="Cambria Math" panose="02040503050406030204" pitchFamily="18" charset="0"/>
                            </a:rPr>
                            <m:t>𝐷𝐼𝑉</m:t>
                          </m:r>
                        </m:den>
                      </m:f>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300 </m:t>
                          </m:r>
                          <m:r>
                            <a:rPr lang="en-US" i="1">
                              <a:latin typeface="Cambria Math" panose="02040503050406030204" pitchFamily="18" charset="0"/>
                            </a:rPr>
                            <m:t>𝑀𝐻𝑧</m:t>
                          </m:r>
                        </m:num>
                        <m:den>
                          <m:r>
                            <a:rPr lang="en-US" i="1">
                              <a:latin typeface="Cambria Math" panose="02040503050406030204" pitchFamily="18" charset="0"/>
                            </a:rPr>
                            <m:t>𝐷𝐼𝑉</m:t>
                          </m:r>
                        </m:den>
                      </m:f>
                      <m:r>
                        <a:rPr lang="en-US"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300</m:t>
                          </m:r>
                          <m:r>
                            <a:rPr lang="en-US" i="1">
                              <a:latin typeface="Cambria Math" panose="02040503050406030204" pitchFamily="18" charset="0"/>
                            </a:rPr>
                            <m:t>𝑀𝐻𝑧</m:t>
                          </m:r>
                        </m:num>
                        <m:den>
                          <m:r>
                            <a:rPr lang="en-US" i="1">
                              <a:latin typeface="Cambria Math" panose="02040503050406030204" pitchFamily="18" charset="0"/>
                            </a:rPr>
                            <m:t>𝑐𝑚</m:t>
                          </m:r>
                        </m:den>
                      </m:f>
                    </m:oMath>
                  </m:oMathPara>
                </a14:m>
                <a:endParaRPr lang="el-GR" dirty="0"/>
              </a:p>
              <a:p>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256584"/>
              </a:xfrm>
              <a:blipFill rotWithShape="0">
                <a:blip r:embed="rId2"/>
                <a:stretch>
                  <a:fillRect l="-963" t="-1622" r="-667"/>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Tree>
    <p:extLst>
      <p:ext uri="{BB962C8B-B14F-4D97-AF65-F5344CB8AC3E}">
        <p14:creationId xmlns:p14="http://schemas.microsoft.com/office/powerpoint/2010/main" val="495442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Αρχή </a:t>
            </a:r>
            <a:r>
              <a:rPr lang="el-GR" sz="4400" dirty="0"/>
              <a:t>λειτουργίας – Φαινόμενο συμβολής πολλαπλών </a:t>
            </a:r>
            <a:r>
              <a:rPr lang="el-GR" sz="4400" dirty="0" smtClean="0"/>
              <a:t>ακτίνων </a:t>
            </a:r>
            <a:r>
              <a:rPr lang="el-GR" sz="3600" b="0" dirty="0" smtClean="0"/>
              <a:t>(1 από </a:t>
            </a:r>
            <a:r>
              <a:rPr lang="el-GR" sz="3600" b="0" dirty="0"/>
              <a:t>10</a:t>
            </a:r>
            <a:r>
              <a:rPr lang="el-GR" sz="3600" b="0" dirty="0" smtClean="0"/>
              <a:t>)</a:t>
            </a:r>
            <a:endParaRPr lang="el-GR" sz="3600" b="0" dirty="0"/>
          </a:p>
        </p:txBody>
      </p:sp>
      <p:sp>
        <p:nvSpPr>
          <p:cNvPr id="3" name="Θέση περιεχομένου 2"/>
          <p:cNvSpPr>
            <a:spLocks noGrp="1"/>
          </p:cNvSpPr>
          <p:nvPr>
            <p:ph idx="1"/>
          </p:nvPr>
        </p:nvSpPr>
        <p:spPr/>
        <p:txBody>
          <a:bodyPr/>
          <a:lstStyle/>
          <a:p>
            <a:r>
              <a:rPr lang="el-GR" dirty="0"/>
              <a:t>Όπως προαναφέραμε, το συμβολόμετρο </a:t>
            </a:r>
            <a:r>
              <a:rPr lang="en-US" dirty="0"/>
              <a:t>Fabry</a:t>
            </a:r>
            <a:r>
              <a:rPr lang="el-GR" dirty="0"/>
              <a:t>-</a:t>
            </a:r>
            <a:r>
              <a:rPr lang="en-US" dirty="0"/>
              <a:t>Perot</a:t>
            </a:r>
            <a:r>
              <a:rPr lang="el-GR" dirty="0"/>
              <a:t> αποτελείται από δυο παράλληλα πλακίδια, σε απόσταση </a:t>
            </a:r>
            <a:r>
              <a:rPr lang="en-US" dirty="0"/>
              <a:t>d</a:t>
            </a:r>
            <a:r>
              <a:rPr lang="el-GR" dirty="0"/>
              <a:t> μεταξύ τους. Οι εσωτερικές επιφάνειες των δυο πλακιδίων είναι οπτικά επίπεδες και φέρουν επίστρωση λεπτού φιλμ από διηλεκτρικό υλικό  που παρουσιάζει μεγάλη ανακλαστικότητα και παράλληλα επιτρέπει ένα τμήμα του φωτός να εξέρχεται από την άλλη πλευρά. Εάν το υλικό που καλύπτει τον ενδιάμεσο χώρο μεταξύ των πλακιδίων είναι αέρας, τότε η οπτική απόσταση (</a:t>
            </a:r>
            <a:r>
              <a:rPr lang="en-US" dirty="0"/>
              <a:t>d</a:t>
            </a:r>
            <a:r>
              <a:rPr lang="el-GR" baseline="-25000" dirty="0"/>
              <a:t>οπτ </a:t>
            </a:r>
            <a:r>
              <a:rPr lang="el-GR" dirty="0"/>
              <a:t>= </a:t>
            </a:r>
            <a:r>
              <a:rPr lang="en-US" dirty="0"/>
              <a:t>nd</a:t>
            </a:r>
            <a:r>
              <a:rPr lang="el-GR" dirty="0"/>
              <a:t>) ισούται με την φυσική απόσταση </a:t>
            </a:r>
            <a:r>
              <a:rPr lang="en-US" dirty="0"/>
              <a:t>d</a:t>
            </a:r>
            <a:r>
              <a:rPr lang="el-GR" dirty="0"/>
              <a:t>, δεδομένου ότι ο δείκτης διάθλασης </a:t>
            </a:r>
            <a:r>
              <a:rPr lang="en-US" dirty="0"/>
              <a:t>n</a:t>
            </a:r>
            <a:r>
              <a:rPr lang="el-GR" dirty="0"/>
              <a:t> του αέρα είναι περίπου 1.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8548646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Το συμβολόμετρο F-P σε λειτουργία σάρωσης κεντρικού κροσσού </a:t>
            </a:r>
            <a:r>
              <a:rPr lang="el-GR" sz="3200" b="0" dirty="0" smtClean="0"/>
              <a:t>(7 </a:t>
            </a:r>
            <a:r>
              <a:rPr lang="el-GR" sz="3200" b="0" dirty="0"/>
              <a:t>από </a:t>
            </a:r>
            <a:r>
              <a:rPr lang="el-GR" sz="3200" b="0" dirty="0" smtClean="0"/>
              <a:t>7)</a:t>
            </a:r>
            <a:endParaRPr lang="el-GR" sz="3200" dirty="0"/>
          </a:p>
        </p:txBody>
      </p:sp>
      <p:sp>
        <p:nvSpPr>
          <p:cNvPr id="3" name="Θέση περιεχομένου 2"/>
          <p:cNvSpPr>
            <a:spLocks noGrp="1"/>
          </p:cNvSpPr>
          <p:nvPr>
            <p:ph idx="1"/>
          </p:nvPr>
        </p:nvSpPr>
        <p:spPr>
          <a:xfrm>
            <a:off x="457200" y="1556792"/>
            <a:ext cx="8229600" cy="4680520"/>
          </a:xfrm>
        </p:spPr>
        <p:txBody>
          <a:bodyPr/>
          <a:lstStyle/>
          <a:p>
            <a:r>
              <a:rPr lang="el-GR" dirty="0"/>
              <a:t>Επομένως η βαθμονόμηση του οριζόντιου άξονα είναι 300 </a:t>
            </a:r>
            <a:r>
              <a:rPr lang="en-US" dirty="0"/>
              <a:t>MHz</a:t>
            </a:r>
            <a:r>
              <a:rPr lang="el-GR" dirty="0"/>
              <a:t>/</a:t>
            </a:r>
            <a:r>
              <a:rPr lang="en-US" dirty="0"/>
              <a:t>cm</a:t>
            </a:r>
            <a:r>
              <a:rPr lang="el-GR" dirty="0"/>
              <a:t>. Γνωρίζοντας αυτό, μπορούμε να μετρήσουμε απ΄ευθείας το </a:t>
            </a:r>
            <a:r>
              <a:rPr lang="el-GR" b="1" dirty="0"/>
              <a:t>διατροπικό διαχωρισμό των συχνοτήτων Δν</a:t>
            </a:r>
            <a:r>
              <a:rPr lang="el-GR" b="1" baseline="-25000" dirty="0"/>
              <a:t>ΙΜ</a:t>
            </a:r>
            <a:r>
              <a:rPr lang="el-GR" dirty="0"/>
              <a:t> του </a:t>
            </a:r>
            <a:r>
              <a:rPr lang="en-US" dirty="0"/>
              <a:t>Laser</a:t>
            </a:r>
            <a:r>
              <a:rPr lang="el-GR" dirty="0"/>
              <a:t>, καθώς και το </a:t>
            </a:r>
            <a:r>
              <a:rPr lang="el-GR" b="1" dirty="0"/>
              <a:t>ελάχιστο διακριτό φασματικό εύρος Δ</a:t>
            </a:r>
            <a:r>
              <a:rPr lang="en-US" b="1" dirty="0"/>
              <a:t>f</a:t>
            </a:r>
            <a:r>
              <a:rPr lang="en-US" b="1" baseline="-25000" dirty="0"/>
              <a:t>FWHM</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Tree>
    <p:extLst>
      <p:ext uri="{BB962C8B-B14F-4D97-AF65-F5344CB8AC3E}">
        <p14:creationId xmlns:p14="http://schemas.microsoft.com/office/powerpoint/2010/main" val="11827962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a:t>
            </a:r>
            <a:r>
              <a:rPr lang="el-GR" dirty="0"/>
              <a:t>συμβολόμετρο F-P σε λειτουργία σταθερού μήκους d (etalon</a:t>
            </a:r>
            <a:r>
              <a:rPr lang="el-GR" dirty="0" smtClean="0"/>
              <a:t>) </a:t>
            </a:r>
            <a:r>
              <a:rPr lang="el-GR" sz="3600" b="0" dirty="0" smtClean="0"/>
              <a:t>(1 από 5)</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grpSp>
        <p:nvGrpSpPr>
          <p:cNvPr id="5" name="Group 451"/>
          <p:cNvGrpSpPr>
            <a:grpSpLocks/>
          </p:cNvGrpSpPr>
          <p:nvPr/>
        </p:nvGrpSpPr>
        <p:grpSpPr bwMode="auto">
          <a:xfrm>
            <a:off x="3345148" y="1310005"/>
            <a:ext cx="2952115" cy="1376045"/>
            <a:chOff x="2287" y="7186"/>
            <a:chExt cx="4649" cy="2167"/>
          </a:xfrm>
        </p:grpSpPr>
        <p:grpSp>
          <p:nvGrpSpPr>
            <p:cNvPr id="6" name="Group 452"/>
            <p:cNvGrpSpPr>
              <a:grpSpLocks/>
            </p:cNvGrpSpPr>
            <p:nvPr/>
          </p:nvGrpSpPr>
          <p:grpSpPr bwMode="auto">
            <a:xfrm flipV="1">
              <a:off x="3009" y="8120"/>
              <a:ext cx="619" cy="174"/>
              <a:chOff x="2322" y="9004"/>
              <a:chExt cx="1485" cy="467"/>
            </a:xfrm>
          </p:grpSpPr>
          <p:sp>
            <p:nvSpPr>
              <p:cNvPr id="33" name="AutoShape 453"/>
              <p:cNvSpPr>
                <a:spLocks noChangeArrowheads="1"/>
              </p:cNvSpPr>
              <p:nvPr/>
            </p:nvSpPr>
            <p:spPr bwMode="auto">
              <a:xfrm>
                <a:off x="2322" y="9004"/>
                <a:ext cx="1375" cy="467"/>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4" name="Rectangle 454"/>
              <p:cNvSpPr>
                <a:spLocks noChangeArrowheads="1"/>
              </p:cNvSpPr>
              <p:nvPr/>
            </p:nvSpPr>
            <p:spPr bwMode="auto">
              <a:xfrm>
                <a:off x="3736" y="9121"/>
                <a:ext cx="71" cy="234"/>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cxnSp>
          <p:nvCxnSpPr>
            <p:cNvPr id="7" name="Line 455"/>
            <p:cNvCxnSpPr/>
            <p:nvPr/>
          </p:nvCxnSpPr>
          <p:spPr bwMode="auto">
            <a:xfrm>
              <a:off x="4229" y="7862"/>
              <a:ext cx="0" cy="687"/>
            </a:xfrm>
            <a:prstGeom prst="line">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456"/>
            <p:cNvCxnSpPr/>
            <p:nvPr/>
          </p:nvCxnSpPr>
          <p:spPr bwMode="auto">
            <a:xfrm>
              <a:off x="3689" y="8206"/>
              <a:ext cx="545" cy="1"/>
            </a:xfrm>
            <a:prstGeom prst="line">
              <a:avLst/>
            </a:prstGeom>
            <a:noFill/>
            <a:ln w="381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 name="Group 457"/>
            <p:cNvGrpSpPr>
              <a:grpSpLocks/>
            </p:cNvGrpSpPr>
            <p:nvPr/>
          </p:nvGrpSpPr>
          <p:grpSpPr bwMode="auto">
            <a:xfrm>
              <a:off x="4734" y="7868"/>
              <a:ext cx="515" cy="674"/>
              <a:chOff x="4502" y="9819"/>
              <a:chExt cx="515" cy="674"/>
            </a:xfrm>
          </p:grpSpPr>
          <p:cxnSp>
            <p:nvCxnSpPr>
              <p:cNvPr id="30" name="Line 458"/>
              <p:cNvCxnSpPr/>
              <p:nvPr/>
            </p:nvCxnSpPr>
            <p:spPr bwMode="auto">
              <a:xfrm>
                <a:off x="4502" y="9819"/>
                <a:ext cx="1" cy="67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459"/>
              <p:cNvCxnSpPr/>
              <p:nvPr/>
            </p:nvCxnSpPr>
            <p:spPr bwMode="auto">
              <a:xfrm>
                <a:off x="5015" y="9819"/>
                <a:ext cx="2" cy="674"/>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2" name="AutoShape 460"/>
              <p:cNvSpPr>
                <a:spLocks noChangeArrowheads="1"/>
              </p:cNvSpPr>
              <p:nvPr/>
            </p:nvSpPr>
            <p:spPr bwMode="auto">
              <a:xfrm>
                <a:off x="4528" y="10052"/>
                <a:ext cx="454" cy="208"/>
              </a:xfrm>
              <a:prstGeom prst="leftRightArrow">
                <a:avLst>
                  <a:gd name="adj1" fmla="val 50000"/>
                  <a:gd name="adj2" fmla="val 43654"/>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10" name="Line 461"/>
            <p:cNvCxnSpPr/>
            <p:nvPr/>
          </p:nvCxnSpPr>
          <p:spPr bwMode="auto">
            <a:xfrm rot="10800000" flipH="1">
              <a:off x="4724" y="7930"/>
              <a:ext cx="527" cy="3"/>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 Box 462"/>
            <p:cNvSpPr txBox="1">
              <a:spLocks noChangeArrowheads="1"/>
            </p:cNvSpPr>
            <p:nvPr/>
          </p:nvSpPr>
          <p:spPr bwMode="auto">
            <a:xfrm>
              <a:off x="4842" y="7805"/>
              <a:ext cx="298" cy="22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12" name="Line 463"/>
            <p:cNvCxnSpPr/>
            <p:nvPr/>
          </p:nvCxnSpPr>
          <p:spPr bwMode="auto">
            <a:xfrm rot="10800000" flipH="1">
              <a:off x="5081" y="8626"/>
              <a:ext cx="307" cy="1"/>
            </a:xfrm>
            <a:prstGeom prst="line">
              <a:avLst/>
            </a:prstGeom>
            <a:noFill/>
            <a:ln w="1905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 Box 464"/>
            <p:cNvSpPr txBox="1">
              <a:spLocks noChangeArrowheads="1"/>
            </p:cNvSpPr>
            <p:nvPr/>
          </p:nvSpPr>
          <p:spPr bwMode="auto">
            <a:xfrm>
              <a:off x="4693" y="7501"/>
              <a:ext cx="632" cy="2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F-P</a:t>
              </a:r>
              <a:endParaRPr lang="el-GR" sz="1100" dirty="0">
                <a:effectLst/>
                <a:latin typeface="Arial"/>
                <a:ea typeface="Times New Roman"/>
                <a:cs typeface="Times New Roman"/>
              </a:endParaRPr>
            </a:p>
          </p:txBody>
        </p:sp>
        <p:sp>
          <p:nvSpPr>
            <p:cNvPr id="14" name="Freeform 465"/>
            <p:cNvSpPr>
              <a:spLocks/>
            </p:cNvSpPr>
            <p:nvPr/>
          </p:nvSpPr>
          <p:spPr bwMode="auto">
            <a:xfrm>
              <a:off x="4230" y="8037"/>
              <a:ext cx="480" cy="456"/>
            </a:xfrm>
            <a:custGeom>
              <a:avLst/>
              <a:gdLst>
                <a:gd name="T0" fmla="*/ 0 w 480"/>
                <a:gd name="T1" fmla="*/ 0 h 456"/>
                <a:gd name="T2" fmla="*/ 480 w 480"/>
                <a:gd name="T3" fmla="*/ 456 h 456"/>
              </a:gdLst>
              <a:ahLst/>
              <a:cxnLst>
                <a:cxn ang="0">
                  <a:pos x="T0" y="T1"/>
                </a:cxn>
                <a:cxn ang="0">
                  <a:pos x="T2" y="T3"/>
                </a:cxn>
              </a:cxnLst>
              <a:rect l="0" t="0" r="r" b="b"/>
              <a:pathLst>
                <a:path w="480" h="456">
                  <a:moveTo>
                    <a:pt x="0" y="0"/>
                  </a:moveTo>
                  <a:lnTo>
                    <a:pt x="480" y="456"/>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 name="Freeform 466"/>
            <p:cNvSpPr>
              <a:spLocks/>
            </p:cNvSpPr>
            <p:nvPr/>
          </p:nvSpPr>
          <p:spPr bwMode="auto">
            <a:xfrm>
              <a:off x="4227" y="7968"/>
              <a:ext cx="483" cy="357"/>
            </a:xfrm>
            <a:custGeom>
              <a:avLst/>
              <a:gdLst>
                <a:gd name="T0" fmla="*/ 0 w 483"/>
                <a:gd name="T1" fmla="*/ 357 h 357"/>
                <a:gd name="T2" fmla="*/ 483 w 483"/>
                <a:gd name="T3" fmla="*/ 0 h 357"/>
              </a:gdLst>
              <a:ahLst/>
              <a:cxnLst>
                <a:cxn ang="0">
                  <a:pos x="T0" y="T1"/>
                </a:cxn>
                <a:cxn ang="0">
                  <a:pos x="T2" y="T3"/>
                </a:cxn>
              </a:cxnLst>
              <a:rect l="0" t="0" r="r" b="b"/>
              <a:pathLst>
                <a:path w="483" h="357">
                  <a:moveTo>
                    <a:pt x="0" y="357"/>
                  </a:moveTo>
                  <a:lnTo>
                    <a:pt x="483"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 name="Freeform 467"/>
            <p:cNvSpPr>
              <a:spLocks/>
            </p:cNvSpPr>
            <p:nvPr/>
          </p:nvSpPr>
          <p:spPr bwMode="auto">
            <a:xfrm>
              <a:off x="4242" y="8121"/>
              <a:ext cx="474" cy="237"/>
            </a:xfrm>
            <a:custGeom>
              <a:avLst/>
              <a:gdLst>
                <a:gd name="T0" fmla="*/ 0 w 474"/>
                <a:gd name="T1" fmla="*/ 0 h 237"/>
                <a:gd name="T2" fmla="*/ 474 w 474"/>
                <a:gd name="T3" fmla="*/ 237 h 237"/>
              </a:gdLst>
              <a:ahLst/>
              <a:cxnLst>
                <a:cxn ang="0">
                  <a:pos x="T0" y="T1"/>
                </a:cxn>
                <a:cxn ang="0">
                  <a:pos x="T2" y="T3"/>
                </a:cxn>
              </a:cxnLst>
              <a:rect l="0" t="0" r="r" b="b"/>
              <a:pathLst>
                <a:path w="474" h="237">
                  <a:moveTo>
                    <a:pt x="0" y="0"/>
                  </a:moveTo>
                  <a:lnTo>
                    <a:pt x="474" y="237"/>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7" name="Freeform 468"/>
            <p:cNvSpPr>
              <a:spLocks/>
            </p:cNvSpPr>
            <p:nvPr/>
          </p:nvSpPr>
          <p:spPr bwMode="auto">
            <a:xfrm>
              <a:off x="4224" y="8076"/>
              <a:ext cx="486" cy="183"/>
            </a:xfrm>
            <a:custGeom>
              <a:avLst/>
              <a:gdLst>
                <a:gd name="T0" fmla="*/ 0 w 486"/>
                <a:gd name="T1" fmla="*/ 183 h 183"/>
                <a:gd name="T2" fmla="*/ 486 w 486"/>
                <a:gd name="T3" fmla="*/ 0 h 183"/>
              </a:gdLst>
              <a:ahLst/>
              <a:cxnLst>
                <a:cxn ang="0">
                  <a:pos x="T0" y="T1"/>
                </a:cxn>
                <a:cxn ang="0">
                  <a:pos x="T2" y="T3"/>
                </a:cxn>
              </a:cxnLst>
              <a:rect l="0" t="0" r="r" b="b"/>
              <a:pathLst>
                <a:path w="486" h="183">
                  <a:moveTo>
                    <a:pt x="0" y="183"/>
                  </a:moveTo>
                  <a:lnTo>
                    <a:pt x="486"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8" name="Freeform 469"/>
            <p:cNvSpPr>
              <a:spLocks/>
            </p:cNvSpPr>
            <p:nvPr/>
          </p:nvSpPr>
          <p:spPr bwMode="auto">
            <a:xfrm>
              <a:off x="4233" y="8202"/>
              <a:ext cx="477" cy="1"/>
            </a:xfrm>
            <a:custGeom>
              <a:avLst/>
              <a:gdLst>
                <a:gd name="T0" fmla="*/ 0 w 477"/>
                <a:gd name="T1" fmla="*/ 0 h 1"/>
                <a:gd name="T2" fmla="*/ 477 w 477"/>
                <a:gd name="T3" fmla="*/ 0 h 1"/>
              </a:gdLst>
              <a:ahLst/>
              <a:cxnLst>
                <a:cxn ang="0">
                  <a:pos x="T0" y="T1"/>
                </a:cxn>
                <a:cxn ang="0">
                  <a:pos x="T2" y="T3"/>
                </a:cxn>
              </a:cxnLst>
              <a:rect l="0" t="0" r="r" b="b"/>
              <a:pathLst>
                <a:path w="477" h="1">
                  <a:moveTo>
                    <a:pt x="0" y="0"/>
                  </a:moveTo>
                  <a:lnTo>
                    <a:pt x="477"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 name="AutoShape 470"/>
            <p:cNvSpPr>
              <a:spLocks noChangeArrowheads="1"/>
            </p:cNvSpPr>
            <p:nvPr/>
          </p:nvSpPr>
          <p:spPr bwMode="auto">
            <a:xfrm rot="5400000">
              <a:off x="5383" y="7809"/>
              <a:ext cx="1959" cy="714"/>
            </a:xfrm>
            <a:prstGeom prst="parallelogram">
              <a:avLst>
                <a:gd name="adj" fmla="val 90466"/>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20" name="Group 471"/>
            <p:cNvGrpSpPr>
              <a:grpSpLocks/>
            </p:cNvGrpSpPr>
            <p:nvPr/>
          </p:nvGrpSpPr>
          <p:grpSpPr bwMode="auto">
            <a:xfrm rot="-241696">
              <a:off x="6168" y="7669"/>
              <a:ext cx="453" cy="1001"/>
              <a:chOff x="7203" y="6840"/>
              <a:chExt cx="1265" cy="2812"/>
            </a:xfrm>
          </p:grpSpPr>
          <p:sp>
            <p:nvSpPr>
              <p:cNvPr id="26" name="Oval 472"/>
              <p:cNvSpPr>
                <a:spLocks noChangeAspect="1" noChangeArrowheads="1"/>
              </p:cNvSpPr>
              <p:nvPr/>
            </p:nvSpPr>
            <p:spPr bwMode="auto">
              <a:xfrm>
                <a:off x="7793" y="8152"/>
                <a:ext cx="84" cy="188"/>
              </a:xfrm>
              <a:prstGeom prst="ellipse">
                <a:avLst/>
              </a:prstGeom>
              <a:solidFill>
                <a:srgbClr val="000000"/>
              </a:solidFill>
              <a:ln w="2857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7" name="Oval 473"/>
              <p:cNvSpPr>
                <a:spLocks noChangeAspect="1" noChangeArrowheads="1"/>
              </p:cNvSpPr>
              <p:nvPr/>
            </p:nvSpPr>
            <p:spPr bwMode="auto">
              <a:xfrm>
                <a:off x="7624" y="7778"/>
                <a:ext cx="422" cy="938"/>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8" name="Oval 474"/>
              <p:cNvSpPr>
                <a:spLocks noChangeAspect="1" noChangeArrowheads="1"/>
              </p:cNvSpPr>
              <p:nvPr/>
            </p:nvSpPr>
            <p:spPr bwMode="auto">
              <a:xfrm>
                <a:off x="7448" y="7403"/>
                <a:ext cx="774" cy="1688"/>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9" name="Oval 475"/>
              <p:cNvSpPr>
                <a:spLocks noChangeAspect="1" noChangeArrowheads="1"/>
              </p:cNvSpPr>
              <p:nvPr/>
            </p:nvSpPr>
            <p:spPr bwMode="auto">
              <a:xfrm>
                <a:off x="7203" y="6840"/>
                <a:ext cx="1265" cy="2812"/>
              </a:xfrm>
              <a:prstGeom prst="ellipse">
                <a:avLst/>
              </a:prstGeom>
              <a:noFill/>
              <a:ln w="2857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21" name="Freeform 476"/>
            <p:cNvSpPr>
              <a:spLocks/>
            </p:cNvSpPr>
            <p:nvPr/>
          </p:nvSpPr>
          <p:spPr bwMode="auto">
            <a:xfrm>
              <a:off x="5258" y="8378"/>
              <a:ext cx="1095" cy="277"/>
            </a:xfrm>
            <a:custGeom>
              <a:avLst/>
              <a:gdLst>
                <a:gd name="T0" fmla="*/ 0 w 1095"/>
                <a:gd name="T1" fmla="*/ 0 h 277"/>
                <a:gd name="T2" fmla="*/ 1095 w 1095"/>
                <a:gd name="T3" fmla="*/ 277 h 277"/>
              </a:gdLst>
              <a:ahLst/>
              <a:cxnLst>
                <a:cxn ang="0">
                  <a:pos x="T0" y="T1"/>
                </a:cxn>
                <a:cxn ang="0">
                  <a:pos x="T2" y="T3"/>
                </a:cxn>
              </a:cxnLst>
              <a:rect l="0" t="0" r="r" b="b"/>
              <a:pathLst>
                <a:path w="1095" h="277">
                  <a:moveTo>
                    <a:pt x="0" y="0"/>
                  </a:moveTo>
                  <a:lnTo>
                    <a:pt x="1095" y="277"/>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2" name="Freeform 477"/>
            <p:cNvSpPr>
              <a:spLocks/>
            </p:cNvSpPr>
            <p:nvPr/>
          </p:nvSpPr>
          <p:spPr bwMode="auto">
            <a:xfrm>
              <a:off x="5267" y="7643"/>
              <a:ext cx="1048" cy="374"/>
            </a:xfrm>
            <a:custGeom>
              <a:avLst/>
              <a:gdLst>
                <a:gd name="T0" fmla="*/ 0 w 1048"/>
                <a:gd name="T1" fmla="*/ 374 h 374"/>
                <a:gd name="T2" fmla="*/ 1048 w 1048"/>
                <a:gd name="T3" fmla="*/ 0 h 374"/>
              </a:gdLst>
              <a:ahLst/>
              <a:cxnLst>
                <a:cxn ang="0">
                  <a:pos x="T0" y="T1"/>
                </a:cxn>
                <a:cxn ang="0">
                  <a:pos x="T2" y="T3"/>
                </a:cxn>
              </a:cxnLst>
              <a:rect l="0" t="0" r="r" b="b"/>
              <a:pathLst>
                <a:path w="1048" h="374">
                  <a:moveTo>
                    <a:pt x="0" y="374"/>
                  </a:moveTo>
                  <a:lnTo>
                    <a:pt x="1048"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3" name="Text Box 478"/>
            <p:cNvSpPr txBox="1">
              <a:spLocks noChangeArrowheads="1"/>
            </p:cNvSpPr>
            <p:nvPr/>
          </p:nvSpPr>
          <p:spPr bwMode="auto">
            <a:xfrm>
              <a:off x="2617" y="8667"/>
              <a:ext cx="2535" cy="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Συγκλίνων φακός</a:t>
              </a:r>
              <a:endParaRPr lang="el-GR" sz="1500" dirty="0">
                <a:effectLst/>
                <a:latin typeface="+mn-lt"/>
                <a:ea typeface="Times New Roman"/>
                <a:cs typeface="Times New Roman"/>
              </a:endParaRPr>
            </a:p>
          </p:txBody>
        </p:sp>
        <p:sp>
          <p:nvSpPr>
            <p:cNvPr id="24" name="Text Box 479"/>
            <p:cNvSpPr txBox="1">
              <a:spLocks noChangeArrowheads="1"/>
            </p:cNvSpPr>
            <p:nvPr/>
          </p:nvSpPr>
          <p:spPr bwMode="auto">
            <a:xfrm>
              <a:off x="5600" y="9019"/>
              <a:ext cx="1336" cy="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πέτασμα</a:t>
              </a:r>
              <a:endParaRPr lang="el-GR" sz="1500" dirty="0">
                <a:effectLst/>
                <a:latin typeface="+mn-lt"/>
                <a:ea typeface="Times New Roman"/>
                <a:cs typeface="Times New Roman"/>
              </a:endParaRPr>
            </a:p>
          </p:txBody>
        </p:sp>
        <p:sp>
          <p:nvSpPr>
            <p:cNvPr id="25" name="Text Box 480"/>
            <p:cNvSpPr txBox="1">
              <a:spLocks noChangeArrowheads="1"/>
            </p:cNvSpPr>
            <p:nvPr/>
          </p:nvSpPr>
          <p:spPr bwMode="auto">
            <a:xfrm>
              <a:off x="2287" y="7654"/>
              <a:ext cx="1745" cy="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500" dirty="0">
                  <a:effectLst/>
                  <a:latin typeface="+mn-lt"/>
                  <a:ea typeface="Times New Roman"/>
                  <a:cs typeface="Times New Roman"/>
                </a:rPr>
                <a:t>Laser He-Ne</a:t>
              </a:r>
              <a:endParaRPr lang="el-GR" sz="1500" dirty="0">
                <a:effectLst/>
                <a:latin typeface="+mn-lt"/>
                <a:ea typeface="Times New Roman"/>
                <a:cs typeface="Times New Roman"/>
              </a:endParaRPr>
            </a:p>
          </p:txBody>
        </p:sp>
      </p:grpSp>
      <p:sp>
        <p:nvSpPr>
          <p:cNvPr id="35" name="Ορθογώνιο 34"/>
          <p:cNvSpPr/>
          <p:nvPr/>
        </p:nvSpPr>
        <p:spPr>
          <a:xfrm>
            <a:off x="613027" y="2868631"/>
            <a:ext cx="8064896" cy="1015663"/>
          </a:xfrm>
          <a:prstGeom prst="rect">
            <a:avLst/>
          </a:prstGeom>
        </p:spPr>
        <p:txBody>
          <a:bodyPr wrap="square">
            <a:spAutoFit/>
          </a:bodyPr>
          <a:lstStyle/>
          <a:p>
            <a:r>
              <a:rPr lang="el-GR" sz="2000" b="1" dirty="0">
                <a:latin typeface="+mn-lt"/>
              </a:rPr>
              <a:t>Σχήμα 10 </a:t>
            </a:r>
            <a:r>
              <a:rPr lang="el-GR" sz="2000" dirty="0">
                <a:latin typeface="+mn-lt"/>
              </a:rPr>
              <a:t>Βασική διάταξη συμβολομετρίας F-P. Ο φακός μικρής εστιακής απόστασης συγκλίνει τη δέσμη στο εστιακό του επίπεδο και δημιουργεί σημειακή πηγή.</a:t>
            </a:r>
          </a:p>
        </p:txBody>
      </p:sp>
      <p:grpSp>
        <p:nvGrpSpPr>
          <p:cNvPr id="36" name="Group 484"/>
          <p:cNvGrpSpPr>
            <a:grpSpLocks/>
          </p:cNvGrpSpPr>
          <p:nvPr/>
        </p:nvGrpSpPr>
        <p:grpSpPr bwMode="auto">
          <a:xfrm>
            <a:off x="3953325" y="3628706"/>
            <a:ext cx="1676400" cy="1423035"/>
            <a:chOff x="2155" y="3081"/>
            <a:chExt cx="2640" cy="2241"/>
          </a:xfrm>
        </p:grpSpPr>
        <p:sp>
          <p:nvSpPr>
            <p:cNvPr id="37" name="Text Box 485"/>
            <p:cNvSpPr txBox="1">
              <a:spLocks noChangeArrowheads="1"/>
            </p:cNvSpPr>
            <p:nvPr/>
          </p:nvSpPr>
          <p:spPr bwMode="auto">
            <a:xfrm>
              <a:off x="2552" y="3258"/>
              <a:ext cx="251" cy="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t>
              </a:r>
              <a:endParaRPr lang="el-GR" sz="1100" dirty="0">
                <a:effectLst/>
                <a:latin typeface="Arial"/>
                <a:ea typeface="Times New Roman"/>
                <a:cs typeface="Times New Roman"/>
              </a:endParaRPr>
            </a:p>
          </p:txBody>
        </p:sp>
        <p:grpSp>
          <p:nvGrpSpPr>
            <p:cNvPr id="38" name="Group 486"/>
            <p:cNvGrpSpPr>
              <a:grpSpLocks/>
            </p:cNvGrpSpPr>
            <p:nvPr/>
          </p:nvGrpSpPr>
          <p:grpSpPr bwMode="auto">
            <a:xfrm>
              <a:off x="2155" y="3756"/>
              <a:ext cx="1566" cy="1566"/>
              <a:chOff x="6643" y="9121"/>
              <a:chExt cx="1566" cy="1566"/>
            </a:xfrm>
          </p:grpSpPr>
          <p:grpSp>
            <p:nvGrpSpPr>
              <p:cNvPr id="53" name="Group 487"/>
              <p:cNvGrpSpPr>
                <a:grpSpLocks/>
              </p:cNvGrpSpPr>
              <p:nvPr/>
            </p:nvGrpSpPr>
            <p:grpSpPr bwMode="auto">
              <a:xfrm>
                <a:off x="7088" y="9567"/>
                <a:ext cx="675" cy="675"/>
                <a:chOff x="7309" y="9751"/>
                <a:chExt cx="584" cy="584"/>
              </a:xfrm>
            </p:grpSpPr>
            <p:sp>
              <p:nvSpPr>
                <p:cNvPr id="60" name="Oval 488"/>
                <p:cNvSpPr>
                  <a:spLocks noChangeArrowheads="1"/>
                </p:cNvSpPr>
                <p:nvPr/>
              </p:nvSpPr>
              <p:spPr bwMode="auto">
                <a:xfrm>
                  <a:off x="7380" y="9822"/>
                  <a:ext cx="442" cy="442"/>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1" name="Oval 489"/>
                <p:cNvSpPr>
                  <a:spLocks noChangeAspect="1" noChangeArrowheads="1"/>
                </p:cNvSpPr>
                <p:nvPr/>
              </p:nvSpPr>
              <p:spPr bwMode="auto">
                <a:xfrm>
                  <a:off x="7347" y="9789"/>
                  <a:ext cx="508" cy="50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2" name="Oval 490"/>
                <p:cNvSpPr>
                  <a:spLocks noChangeAspect="1" noChangeArrowheads="1"/>
                </p:cNvSpPr>
                <p:nvPr/>
              </p:nvSpPr>
              <p:spPr bwMode="auto">
                <a:xfrm>
                  <a:off x="7309" y="9751"/>
                  <a:ext cx="584" cy="584"/>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54" name="Oval 491"/>
              <p:cNvSpPr>
                <a:spLocks noChangeAspect="1" noChangeArrowheads="1"/>
              </p:cNvSpPr>
              <p:nvPr/>
            </p:nvSpPr>
            <p:spPr bwMode="auto">
              <a:xfrm>
                <a:off x="6990" y="9468"/>
                <a:ext cx="872" cy="872"/>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5" name="Oval 492"/>
              <p:cNvSpPr>
                <a:spLocks noChangeAspect="1" noChangeArrowheads="1"/>
              </p:cNvSpPr>
              <p:nvPr/>
            </p:nvSpPr>
            <p:spPr bwMode="auto">
              <a:xfrm>
                <a:off x="6950" y="9428"/>
                <a:ext cx="953" cy="95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6" name="Oval 493"/>
              <p:cNvSpPr>
                <a:spLocks noChangeAspect="1" noChangeArrowheads="1"/>
              </p:cNvSpPr>
              <p:nvPr/>
            </p:nvSpPr>
            <p:spPr bwMode="auto">
              <a:xfrm>
                <a:off x="6907" y="9385"/>
                <a:ext cx="1038" cy="103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7" name="Oval 494"/>
              <p:cNvSpPr>
                <a:spLocks noChangeAspect="1" noChangeArrowheads="1"/>
              </p:cNvSpPr>
              <p:nvPr/>
            </p:nvSpPr>
            <p:spPr bwMode="auto">
              <a:xfrm>
                <a:off x="6772" y="9250"/>
                <a:ext cx="1308" cy="1308"/>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8" name="Oval 495"/>
              <p:cNvSpPr>
                <a:spLocks noChangeAspect="1" noChangeArrowheads="1"/>
              </p:cNvSpPr>
              <p:nvPr/>
            </p:nvSpPr>
            <p:spPr bwMode="auto">
              <a:xfrm>
                <a:off x="6710" y="9188"/>
                <a:ext cx="1433" cy="143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9" name="Oval 496"/>
              <p:cNvSpPr>
                <a:spLocks noChangeAspect="1" noChangeArrowheads="1"/>
              </p:cNvSpPr>
              <p:nvPr/>
            </p:nvSpPr>
            <p:spPr bwMode="auto">
              <a:xfrm>
                <a:off x="6643" y="9121"/>
                <a:ext cx="1566" cy="1566"/>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39" name="Oval 497"/>
            <p:cNvSpPr>
              <a:spLocks noChangeArrowheads="1"/>
            </p:cNvSpPr>
            <p:nvPr/>
          </p:nvSpPr>
          <p:spPr bwMode="auto">
            <a:xfrm>
              <a:off x="2665" y="4213"/>
              <a:ext cx="195" cy="19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40" name="Line 498"/>
            <p:cNvCxnSpPr/>
            <p:nvPr/>
          </p:nvCxnSpPr>
          <p:spPr bwMode="auto">
            <a:xfrm flipH="1" flipV="1">
              <a:off x="2518" y="3760"/>
              <a:ext cx="213" cy="45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 name="Oval 499"/>
            <p:cNvSpPr>
              <a:spLocks noChangeArrowheads="1"/>
            </p:cNvSpPr>
            <p:nvPr/>
          </p:nvSpPr>
          <p:spPr bwMode="auto">
            <a:xfrm>
              <a:off x="2887" y="3969"/>
              <a:ext cx="195" cy="19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2" name="Text Box 500"/>
            <p:cNvSpPr txBox="1">
              <a:spLocks noChangeArrowheads="1"/>
            </p:cNvSpPr>
            <p:nvPr/>
          </p:nvSpPr>
          <p:spPr bwMode="auto">
            <a:xfrm>
              <a:off x="2185" y="3543"/>
              <a:ext cx="490" cy="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m+1</a:t>
              </a:r>
              <a:endParaRPr lang="el-GR" sz="1100" dirty="0">
                <a:effectLst/>
                <a:latin typeface="Arial"/>
                <a:ea typeface="Times New Roman"/>
                <a:cs typeface="Times New Roman"/>
              </a:endParaRPr>
            </a:p>
          </p:txBody>
        </p:sp>
        <p:cxnSp>
          <p:nvCxnSpPr>
            <p:cNvPr id="43" name="Line 501"/>
            <p:cNvCxnSpPr/>
            <p:nvPr/>
          </p:nvCxnSpPr>
          <p:spPr bwMode="auto">
            <a:xfrm flipH="1" flipV="1">
              <a:off x="2742" y="3512"/>
              <a:ext cx="213" cy="4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Oval 502"/>
            <p:cNvSpPr>
              <a:spLocks noChangeArrowheads="1"/>
            </p:cNvSpPr>
            <p:nvPr/>
          </p:nvSpPr>
          <p:spPr bwMode="auto">
            <a:xfrm>
              <a:off x="3087" y="3773"/>
              <a:ext cx="195" cy="19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45" name="Line 503"/>
            <p:cNvCxnSpPr/>
            <p:nvPr/>
          </p:nvCxnSpPr>
          <p:spPr bwMode="auto">
            <a:xfrm flipH="1" flipV="1">
              <a:off x="2942" y="3316"/>
              <a:ext cx="213" cy="4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Text Box 504"/>
            <p:cNvSpPr txBox="1">
              <a:spLocks noChangeArrowheads="1"/>
            </p:cNvSpPr>
            <p:nvPr/>
          </p:nvSpPr>
          <p:spPr bwMode="auto">
            <a:xfrm>
              <a:off x="2772" y="3081"/>
              <a:ext cx="529"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m-1</a:t>
              </a:r>
              <a:endParaRPr lang="el-GR" sz="1100" dirty="0">
                <a:effectLst/>
                <a:latin typeface="Arial"/>
                <a:ea typeface="Times New Roman"/>
                <a:cs typeface="Times New Roman"/>
              </a:endParaRPr>
            </a:p>
          </p:txBody>
        </p:sp>
        <p:cxnSp>
          <p:nvCxnSpPr>
            <p:cNvPr id="47" name="Line 505"/>
            <p:cNvCxnSpPr/>
            <p:nvPr/>
          </p:nvCxnSpPr>
          <p:spPr bwMode="auto">
            <a:xfrm>
              <a:off x="3476" y="4172"/>
              <a:ext cx="56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Line 506"/>
            <p:cNvCxnSpPr/>
            <p:nvPr/>
          </p:nvCxnSpPr>
          <p:spPr bwMode="auto">
            <a:xfrm>
              <a:off x="3724" y="4543"/>
              <a:ext cx="56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9" name="Line 507"/>
            <p:cNvCxnSpPr/>
            <p:nvPr/>
          </p:nvCxnSpPr>
          <p:spPr bwMode="auto">
            <a:xfrm>
              <a:off x="3626" y="4364"/>
              <a:ext cx="563"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0" name="Text Box 508"/>
            <p:cNvSpPr txBox="1">
              <a:spLocks noChangeArrowheads="1"/>
            </p:cNvSpPr>
            <p:nvPr/>
          </p:nvSpPr>
          <p:spPr bwMode="auto">
            <a:xfrm>
              <a:off x="4409" y="4392"/>
              <a:ext cx="386"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κ+1</a:t>
              </a:r>
              <a:endParaRPr lang="el-GR" sz="1100" dirty="0">
                <a:effectLst/>
                <a:latin typeface="Arial"/>
                <a:ea typeface="Times New Roman"/>
                <a:cs typeface="Times New Roman"/>
              </a:endParaRPr>
            </a:p>
          </p:txBody>
        </p:sp>
        <p:sp>
          <p:nvSpPr>
            <p:cNvPr id="51" name="Text Box 509"/>
            <p:cNvSpPr txBox="1">
              <a:spLocks noChangeArrowheads="1"/>
            </p:cNvSpPr>
            <p:nvPr/>
          </p:nvSpPr>
          <p:spPr bwMode="auto">
            <a:xfrm>
              <a:off x="4045" y="4021"/>
              <a:ext cx="386"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κ-1</a:t>
              </a:r>
              <a:endParaRPr lang="el-GR" sz="1100" dirty="0">
                <a:effectLst/>
                <a:latin typeface="Arial"/>
                <a:ea typeface="Times New Roman"/>
                <a:cs typeface="Times New Roman"/>
              </a:endParaRPr>
            </a:p>
          </p:txBody>
        </p:sp>
        <p:sp>
          <p:nvSpPr>
            <p:cNvPr id="52" name="Text Box 510"/>
            <p:cNvSpPr txBox="1">
              <a:spLocks noChangeArrowheads="1"/>
            </p:cNvSpPr>
            <p:nvPr/>
          </p:nvSpPr>
          <p:spPr bwMode="auto">
            <a:xfrm>
              <a:off x="4175" y="4202"/>
              <a:ext cx="251" cy="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κ</a:t>
              </a:r>
              <a:endParaRPr lang="el-GR" sz="1100" dirty="0">
                <a:effectLst/>
                <a:latin typeface="Arial"/>
                <a:ea typeface="Times New Roman"/>
                <a:cs typeface="Times New Roman"/>
              </a:endParaRPr>
            </a:p>
          </p:txBody>
        </p:sp>
      </p:grpSp>
      <p:sp>
        <p:nvSpPr>
          <p:cNvPr id="63" name="Ορθογώνιο 62"/>
          <p:cNvSpPr/>
          <p:nvPr/>
        </p:nvSpPr>
        <p:spPr>
          <a:xfrm>
            <a:off x="395186" y="5079615"/>
            <a:ext cx="8569302" cy="1631216"/>
          </a:xfrm>
          <a:prstGeom prst="rect">
            <a:avLst/>
          </a:prstGeom>
        </p:spPr>
        <p:txBody>
          <a:bodyPr wrap="square">
            <a:spAutoFit/>
          </a:bodyPr>
          <a:lstStyle/>
          <a:p>
            <a:r>
              <a:rPr lang="el-GR" sz="2000" b="1" dirty="0">
                <a:latin typeface="+mn-lt"/>
              </a:rPr>
              <a:t>Σχήμα 11  </a:t>
            </a:r>
            <a:r>
              <a:rPr lang="el-GR" sz="2000" dirty="0">
                <a:latin typeface="+mn-lt"/>
              </a:rPr>
              <a:t>Οι κροσσοί αποκαλύπτουν τους αξονικούς τρόπους ταλάντωσης του Laser. Κάθε τρόπος παρουσιάζει ένα ελάχιστα διαφορετικό μήκος κύματος που έχει ως αποτέλεσμα τη δημιουργία κροσσών με ελάχιστα διαφορετικές διαμέτρους. Οι m κροσσοί αντιστοιχούν στην κοιλότητα F-P και οι κ κροσσοί αντιστοιχούν στους αξονικούς τρόπους ταλάντωσης του Laser. </a:t>
            </a:r>
          </a:p>
        </p:txBody>
      </p:sp>
    </p:spTree>
    <p:extLst>
      <p:ext uri="{BB962C8B-B14F-4D97-AF65-F5344CB8AC3E}">
        <p14:creationId xmlns:p14="http://schemas.microsoft.com/office/powerpoint/2010/main" val="17105989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σταθερού μήκους d (etalon) </a:t>
            </a:r>
            <a:r>
              <a:rPr lang="el-GR" sz="3600" b="0" dirty="0" smtClean="0"/>
              <a:t>(2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Εδώ η μεταβολή της φάσης επιτυγχάνεται με τη μεταβολή της γωνίας </a:t>
            </a:r>
            <a:r>
              <a:rPr lang="el-GR" dirty="0" smtClean="0"/>
              <a:t>θ θυμηθείτε</a:t>
            </a:r>
            <a:r>
              <a:rPr lang="el-GR" dirty="0"/>
              <a:t>: </a:t>
            </a:r>
            <a:r>
              <a:rPr lang="el-GR" b="1" dirty="0"/>
              <a:t>δ = (4π</a:t>
            </a:r>
            <a:r>
              <a:rPr lang="en-US" b="1" dirty="0"/>
              <a:t>d cos</a:t>
            </a:r>
            <a:r>
              <a:rPr lang="el-GR" b="1" dirty="0"/>
              <a:t>θ)/λ</a:t>
            </a:r>
            <a:r>
              <a:rPr lang="el-GR" dirty="0"/>
              <a:t>. Για το σκοπό αυτό παρεμβάλλουμε μεταξύ της δέσμης του </a:t>
            </a:r>
            <a:r>
              <a:rPr lang="en-US" dirty="0"/>
              <a:t>Laser</a:t>
            </a:r>
            <a:r>
              <a:rPr lang="el-GR" dirty="0"/>
              <a:t> και του </a:t>
            </a:r>
            <a:r>
              <a:rPr lang="en-US" dirty="0"/>
              <a:t>F</a:t>
            </a:r>
            <a:r>
              <a:rPr lang="el-GR" dirty="0"/>
              <a:t>-</a:t>
            </a:r>
            <a:r>
              <a:rPr lang="en-US" dirty="0"/>
              <a:t>P</a:t>
            </a:r>
            <a:r>
              <a:rPr lang="el-GR" dirty="0"/>
              <a:t> ένα συγκλίνοντα φακό μικρής εστιακής απόστασης. Κατ΄αυτό τον τρόπο δημιουργούμε στο εστιακό επίπεδο του φακού μια σημειακή πηγή, οι ακτίνες της οποίας προσπίπτουν στο συμβολόμετρο με διαφορετικές γωνίες. Αυτή ακριβώς η μεταβολή της γωνίας θ θα μας δώσει σε πέτασμα κροσσούς συμβολής, υπό μορφή ομόκεντρων φωτεινών δακτυλίων, που καλούνται κροσσοί </a:t>
            </a:r>
            <a:r>
              <a:rPr lang="en-US" dirty="0"/>
              <a:t>Haidinger</a:t>
            </a:r>
            <a:r>
              <a:rPr lang="el-GR" dirty="0"/>
              <a:t> (Σχήμα 10).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1244413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σταθερού μήκους d (etalon) </a:t>
            </a:r>
            <a:r>
              <a:rPr lang="el-GR" sz="3600" b="0" dirty="0" smtClean="0"/>
              <a:t>(3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Αυτοί οι δακτύλιοι αντιστοιχούν σε διαφορετικές τιμές </a:t>
            </a:r>
            <a:r>
              <a:rPr lang="en-US" dirty="0"/>
              <a:t>m</a:t>
            </a:r>
            <a:r>
              <a:rPr lang="el-GR" dirty="0"/>
              <a:t> του συμβολόμετρου </a:t>
            </a:r>
            <a:r>
              <a:rPr lang="en-US" dirty="0"/>
              <a:t>F</a:t>
            </a:r>
            <a:r>
              <a:rPr lang="el-GR" dirty="0"/>
              <a:t>-</a:t>
            </a:r>
            <a:r>
              <a:rPr lang="en-US" dirty="0"/>
              <a:t>P</a:t>
            </a:r>
            <a:r>
              <a:rPr lang="el-GR" dirty="0"/>
              <a:t> και είναι φθίνουσας τάξης καθώς απομακρύνονται από το κέντρο. Αυτό ερμηνεύεται ως εξής: κατά το συντονισμό, η μεταβολή της φάσης στην κοιλότητα </a:t>
            </a:r>
            <a:r>
              <a:rPr lang="en-US" dirty="0"/>
              <a:t>F</a:t>
            </a:r>
            <a:r>
              <a:rPr lang="el-GR" dirty="0"/>
              <a:t>-</a:t>
            </a:r>
            <a:r>
              <a:rPr lang="en-US" dirty="0"/>
              <a:t>P</a:t>
            </a:r>
            <a:r>
              <a:rPr lang="el-GR" dirty="0"/>
              <a:t> είναι </a:t>
            </a:r>
            <a:r>
              <a:rPr lang="el-GR" b="1" dirty="0"/>
              <a:t>δ = (4π</a:t>
            </a:r>
            <a:r>
              <a:rPr lang="en-US" b="1" dirty="0"/>
              <a:t>d cos</a:t>
            </a:r>
            <a:r>
              <a:rPr lang="el-GR" b="1" dirty="0"/>
              <a:t>θ)/λ =2π</a:t>
            </a:r>
            <a:r>
              <a:rPr lang="en-US" b="1" dirty="0"/>
              <a:t>m </a:t>
            </a:r>
            <a:r>
              <a:rPr lang="en-US" b="1" dirty="0">
                <a:sym typeface="Symbol"/>
              </a:rPr>
              <a:t></a:t>
            </a:r>
            <a:r>
              <a:rPr lang="en-US" b="1" dirty="0"/>
              <a:t> m</a:t>
            </a:r>
            <a:r>
              <a:rPr lang="el-GR" b="1" dirty="0"/>
              <a:t> = (2</a:t>
            </a:r>
            <a:r>
              <a:rPr lang="en-US" b="1" dirty="0"/>
              <a:t>d</a:t>
            </a:r>
            <a:r>
              <a:rPr lang="el-GR" b="1" dirty="0"/>
              <a:t>/λ)</a:t>
            </a:r>
            <a:r>
              <a:rPr lang="en-US" b="1" dirty="0"/>
              <a:t>cos</a:t>
            </a:r>
            <a:r>
              <a:rPr lang="el-GR" b="1" dirty="0"/>
              <a:t>θ</a:t>
            </a:r>
            <a:r>
              <a:rPr lang="el-GR" dirty="0"/>
              <a:t>. Από την τελευταία σχέση παρατηρούμε ότι αν αυξηθεί η γωνία θ (δηλαδή αν αυξηθεί η διάμετρος του δακτυλίου), ο όρος </a:t>
            </a:r>
            <a:r>
              <a:rPr lang="en-US" dirty="0"/>
              <a:t>cos</a:t>
            </a:r>
            <a:r>
              <a:rPr lang="el-GR" dirty="0"/>
              <a:t>θ θα ελαττωθεί και επομένως θα ελαττωθεί η τιμή του </a:t>
            </a:r>
            <a:r>
              <a:rPr lang="en-US" dirty="0"/>
              <a:t>m</a:t>
            </a:r>
            <a:r>
              <a:rPr lang="el-GR" dirty="0"/>
              <a:t>. Με άλλα λόγια, μεγαλύτερη διάμετρος των δακτυλίων αντιστοιχεί σε μικρότερο </a:t>
            </a:r>
            <a:r>
              <a:rPr lang="en-US" dirty="0"/>
              <a:t>m</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177904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σταθερού μήκους d (etalon) </a:t>
            </a:r>
            <a:r>
              <a:rPr lang="el-GR" sz="3600" b="0" dirty="0" smtClean="0"/>
              <a:t>(4 </a:t>
            </a:r>
            <a:r>
              <a:rPr lang="el-GR" sz="3600" b="0" dirty="0"/>
              <a:t>από </a:t>
            </a:r>
            <a:r>
              <a:rPr lang="el-GR" sz="3600" b="0" dirty="0" smtClean="0"/>
              <a:t>5)</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5472608"/>
              </a:xfrm>
            </p:spPr>
            <p:txBody>
              <a:bodyPr>
                <a:normAutofit fontScale="92500" lnSpcReduction="20000"/>
              </a:bodyPr>
              <a:lstStyle/>
              <a:p>
                <a:r>
                  <a:rPr lang="el-GR" dirty="0"/>
                  <a:t>Σε μια προσεκτικότερη εξέταση των δακτυλίων, θα παρατηρήσουμε ότι καθένας από αυτούς αποτελείται από μια σειρά λεπτότερων δακτυλίων που αντιστοιχούν στους αξονικούς τρόπους του </a:t>
                </a:r>
                <a:r>
                  <a:rPr lang="en-US" dirty="0"/>
                  <a:t>Laser</a:t>
                </a:r>
                <a:r>
                  <a:rPr lang="el-GR" dirty="0"/>
                  <a:t> (Σχήμα 11). Καθώς  οι τελευταίοι αντιστοιχούν σε διαφορετικά μήκη κύματος λ τότε, για δεδομένο </a:t>
                </a:r>
                <a:r>
                  <a:rPr lang="en-US" dirty="0"/>
                  <a:t>m</a:t>
                </a:r>
                <a:r>
                  <a:rPr lang="el-GR" dirty="0"/>
                  <a:t> του συμβολόμετρου, θα έχουμε</a:t>
                </a:r>
                <a:r>
                  <a:rPr lang="el-GR" dirty="0" smtClean="0"/>
                  <a:t>:</a:t>
                </a:r>
              </a:p>
              <a:p>
                <a:pPr marL="0" indent="0">
                  <a:buNone/>
                </a:pPr>
                <a14:m>
                  <m:oMathPara xmlns:m="http://schemas.openxmlformats.org/officeDocument/2006/math">
                    <m:oMathParaPr>
                      <m:jc m:val="center"/>
                    </m:oMathParaPr>
                    <m:oMath xmlns:m="http://schemas.openxmlformats.org/officeDocument/2006/math">
                      <m:r>
                        <a:rPr lang="el-GR" i="1">
                          <a:latin typeface="Cambria Math" panose="02040503050406030204" pitchFamily="18" charset="0"/>
                        </a:rPr>
                        <m:t>𝜆</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𝑑</m:t>
                          </m:r>
                        </m:num>
                        <m:den>
                          <m:r>
                            <a:rPr lang="el-GR" i="1">
                              <a:latin typeface="Cambria Math" panose="02040503050406030204" pitchFamily="18" charset="0"/>
                            </a:rPr>
                            <m:t>𝑚</m:t>
                          </m:r>
                        </m:den>
                      </m:f>
                      <m:func>
                        <m:funcPr>
                          <m:ctrlPr>
                            <a:rPr lang="el-GR" i="1">
                              <a:latin typeface="Cambria Math"/>
                            </a:rPr>
                          </m:ctrlPr>
                        </m:funcPr>
                        <m:fName>
                          <m:r>
                            <m:rPr>
                              <m:sty m:val="p"/>
                            </m:rPr>
                            <a:rPr lang="en-US">
                              <a:latin typeface="Cambria Math" panose="02040503050406030204" pitchFamily="18" charset="0"/>
                            </a:rPr>
                            <m:t>cos</m:t>
                          </m:r>
                        </m:fName>
                        <m:e>
                          <m:r>
                            <a:rPr lang="el-GR" i="1">
                              <a:latin typeface="Cambria Math" panose="02040503050406030204" pitchFamily="18" charset="0"/>
                            </a:rPr>
                            <m:t>𝜃</m:t>
                          </m:r>
                        </m:e>
                      </m:func>
                    </m:oMath>
                  </m:oMathPara>
                </a14:m>
                <a:endParaRPr lang="el-GR" dirty="0"/>
              </a:p>
              <a:p>
                <a:endParaRPr lang="el-GR" dirty="0"/>
              </a:p>
              <a:p>
                <a:r>
                  <a:rPr lang="el-GR" dirty="0"/>
                  <a:t>Στη σχέση αυτή παρατηρούμε ότι αν ελαττωθεί η γωνία θ (δηλαδή αν μικρύνει η διάμετρος του δακτυλίου), ο όρος </a:t>
                </a:r>
                <a:r>
                  <a:rPr lang="en-US" dirty="0"/>
                  <a:t>cos</a:t>
                </a:r>
                <a:r>
                  <a:rPr lang="el-GR" dirty="0"/>
                  <a:t>θ θα αυξηθεί και κατά συνέπεια θα αυξηθεί η τιμή του λ. Όμως, κατά το συντονισμό της οπτικής κοιλότητας του </a:t>
                </a:r>
                <a:r>
                  <a:rPr lang="en-US" dirty="0"/>
                  <a:t>Laser</a:t>
                </a:r>
                <a:r>
                  <a:rPr lang="el-GR" dirty="0"/>
                  <a:t> από τη σχέση (16) έχουμε </a:t>
                </a:r>
                <a14:m>
                  <m:oMath xmlns:m="http://schemas.openxmlformats.org/officeDocument/2006/math">
                    <m:r>
                      <a:rPr lang="el-GR" i="1">
                        <a:latin typeface="Cambria Math" panose="02040503050406030204" pitchFamily="18" charset="0"/>
                      </a:rPr>
                      <m:t>𝜆</m:t>
                    </m:r>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2</m:t>
                        </m:r>
                        <m:r>
                          <a:rPr lang="en-US" i="1">
                            <a:latin typeface="Cambria Math" panose="02040503050406030204" pitchFamily="18" charset="0"/>
                          </a:rPr>
                          <m:t>𝐿</m:t>
                        </m:r>
                      </m:num>
                      <m:den>
                        <m:r>
                          <a:rPr lang="el-GR" i="1">
                            <a:latin typeface="Cambria Math" panose="02040503050406030204" pitchFamily="18" charset="0"/>
                          </a:rPr>
                          <m:t>𝜅</m:t>
                        </m:r>
                      </m:den>
                    </m:f>
                  </m:oMath>
                </a14:m>
                <a:r>
                  <a:rPr lang="el-GR" dirty="0"/>
                  <a:t> και επομένως θα πρέπει να ελαττωθεί η τιμή του κ.</a:t>
                </a:r>
              </a:p>
              <a:p>
                <a:r>
                  <a:rPr lang="el-GR" dirty="0"/>
                  <a:t>Άρα, όσο ελαττώνεται η διάμετρος των δακτυλίων που αντιστοιχούν στους αξονικούς τρόπους του </a:t>
                </a:r>
                <a:r>
                  <a:rPr lang="en-US" dirty="0"/>
                  <a:t>Laser</a:t>
                </a:r>
                <a:r>
                  <a:rPr lang="el-GR" dirty="0"/>
                  <a:t>, ελαττώνεται και η τάξη κροσσού κ</a:t>
                </a:r>
                <a:r>
                  <a:rPr lang="el-GR" dirty="0" smtClean="0"/>
                  <a:t>.</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472608"/>
              </a:xfrm>
              <a:blipFill rotWithShape="0">
                <a:blip r:embed="rId2"/>
                <a:stretch>
                  <a:fillRect l="-815" t="-1782" r="-51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29392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Το συμβολόμετρο F-P σε λειτουργία σταθερού μήκους d (etalon) </a:t>
            </a:r>
            <a:r>
              <a:rPr lang="el-GR" sz="3600" b="0" dirty="0" smtClean="0"/>
              <a:t>(5 </a:t>
            </a:r>
            <a:r>
              <a:rPr lang="el-GR" sz="3600" b="0" dirty="0"/>
              <a:t>από </a:t>
            </a:r>
            <a:r>
              <a:rPr lang="el-GR" sz="3600" b="0" dirty="0" smtClean="0"/>
              <a:t>5)</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dirty="0"/>
              <a:t>Από τη μελέτη των κροσσών αυτών μπορούμε να υπολογίσουμε (όπως θα δούμε κατά την πειραματική διαδικασία) βασικές παραμέτρους της κοιλότητας </a:t>
            </a:r>
            <a:r>
              <a:rPr lang="en-US" dirty="0"/>
              <a:t>F</a:t>
            </a:r>
            <a:r>
              <a:rPr lang="el-GR" dirty="0"/>
              <a:t>-</a:t>
            </a:r>
            <a:r>
              <a:rPr lang="en-US" dirty="0"/>
              <a:t>P</a:t>
            </a:r>
            <a:r>
              <a:rPr lang="el-GR" dirty="0"/>
              <a:t>, καθώς και το διαχωρισμό συχνοτήτων του </a:t>
            </a:r>
            <a:r>
              <a:rPr lang="en-US" dirty="0"/>
              <a:t>Laser</a:t>
            </a:r>
            <a:r>
              <a:rPr lang="el-GR" dirty="0" smtClean="0"/>
              <a:t>.</a:t>
            </a:r>
          </a:p>
          <a:p>
            <a:pPr lvl="1"/>
            <a:r>
              <a:rPr lang="el-GR" b="1" dirty="0"/>
              <a:t>Σημείωση:</a:t>
            </a:r>
            <a:r>
              <a:rPr lang="el-GR" dirty="0"/>
              <a:t> Εκτός του συμβολόμετρου που φέρει παράλληλα επίπεδα πλακίδια (το οποίο και παρουσιάσαμε), ευρέως χρησιμοποιείται και το συνεστιακό συμβολόμετρο σφαιρικών καθρεπτών, του οποίου την παρουσίαση δεν θεωρούμε απαραίτητη σε αυτή την εργασία.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Tree>
    <p:extLst>
      <p:ext uri="{BB962C8B-B14F-4D97-AF65-F5344CB8AC3E}">
        <p14:creationId xmlns:p14="http://schemas.microsoft.com/office/powerpoint/2010/main" val="6590644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Παράδειγμα </a:t>
            </a:r>
            <a:r>
              <a:rPr lang="el-GR" dirty="0"/>
              <a:t>εφαρμογής</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lnSpcReduction="10000"/>
              </a:bodyPr>
              <a:lstStyle/>
              <a:p>
                <a:r>
                  <a:rPr lang="el-GR" dirty="0"/>
                  <a:t>Δίνεται ότι η απόσταση </a:t>
                </a:r>
                <a:r>
                  <a:rPr lang="en-US" dirty="0"/>
                  <a:t>d</a:t>
                </a:r>
                <a:r>
                  <a:rPr lang="el-GR" dirty="0"/>
                  <a:t> μεταξύ των πλακιδίων ενός συμβολόμετρου </a:t>
                </a:r>
                <a:r>
                  <a:rPr lang="en-US" dirty="0"/>
                  <a:t>F</a:t>
                </a:r>
                <a:r>
                  <a:rPr lang="el-GR" dirty="0"/>
                  <a:t>-</a:t>
                </a:r>
                <a:r>
                  <a:rPr lang="en-US" dirty="0"/>
                  <a:t>P</a:t>
                </a:r>
                <a:r>
                  <a:rPr lang="el-GR" dirty="0"/>
                  <a:t> είναι </a:t>
                </a:r>
                <a:r>
                  <a:rPr lang="en-US" dirty="0"/>
                  <a:t>d</a:t>
                </a:r>
                <a:r>
                  <a:rPr lang="el-GR" dirty="0"/>
                  <a:t> = 4 </a:t>
                </a:r>
                <a:r>
                  <a:rPr lang="en-US" dirty="0"/>
                  <a:t>cm</a:t>
                </a:r>
                <a:r>
                  <a:rPr lang="el-GR" dirty="0"/>
                  <a:t>. Σε συμβολογράφημα που πραγματοποιήθηκε, η απόσταση μεταξύ δυο κορυφών ίδιου μήκους κύματος είναι 6 </a:t>
                </a:r>
                <a:r>
                  <a:rPr lang="en-US" dirty="0"/>
                  <a:t>cm</a:t>
                </a:r>
                <a:r>
                  <a:rPr lang="el-GR" dirty="0"/>
                  <a:t> και η απόσταση μεταξύ δυο γειτονικών μηκών κύματος είναι 2 </a:t>
                </a:r>
                <a:r>
                  <a:rPr lang="en-US" dirty="0"/>
                  <a:t>cm</a:t>
                </a:r>
                <a:r>
                  <a:rPr lang="el-GR" dirty="0"/>
                  <a:t>. Να ευρεθεί το Δ</a:t>
                </a:r>
                <a:r>
                  <a:rPr lang="en-US" dirty="0"/>
                  <a:t>f</a:t>
                </a:r>
                <a:r>
                  <a:rPr lang="en-US" baseline="-25000" dirty="0"/>
                  <a:t>FSR </a:t>
                </a:r>
                <a:r>
                  <a:rPr lang="el-GR" dirty="0"/>
                  <a:t>του συμβολόμετρου, καθώς και το Δν</a:t>
                </a:r>
                <a:r>
                  <a:rPr lang="el-GR" baseline="-25000" dirty="0"/>
                  <a:t>ΙΜ </a:t>
                </a:r>
                <a:r>
                  <a:rPr lang="el-GR" dirty="0"/>
                  <a:t>του </a:t>
                </a:r>
                <a:r>
                  <a:rPr lang="en-US" dirty="0"/>
                  <a:t>Laser</a:t>
                </a:r>
                <a:r>
                  <a:rPr lang="el-GR" dirty="0"/>
                  <a:t> σε </a:t>
                </a:r>
                <a:r>
                  <a:rPr lang="en-US" dirty="0"/>
                  <a:t>Hz</a:t>
                </a:r>
                <a:r>
                  <a:rPr lang="el-GR" dirty="0" smtClean="0"/>
                  <a:t>.</a:t>
                </a:r>
              </a:p>
              <a:p>
                <a:pPr marL="0" indent="0" algn="ctr">
                  <a:buNone/>
                </a:pPr>
                <a:r>
                  <a:rPr lang="el-GR" b="1" dirty="0"/>
                  <a:t>Λύση</a:t>
                </a:r>
              </a:p>
              <a:p>
                <a:pPr marL="0" indent="0">
                  <a:buNone/>
                </a:pPr>
                <a:r>
                  <a:rPr lang="el-GR" dirty="0"/>
                  <a:t>Από τη σχέση (9) </a:t>
                </a:r>
                <a14:m>
                  <m:oMath xmlns:m="http://schemas.openxmlformats.org/officeDocument/2006/math">
                    <m:sSub>
                      <m:sSubPr>
                        <m:ctrlPr>
                          <a:rPr lang="el-GR" i="1">
                            <a:latin typeface="Cambria Math"/>
                          </a:rPr>
                        </m:ctrlPr>
                      </m:sSubPr>
                      <m:e>
                        <m:r>
                          <a:rPr lang="el-GR" i="1">
                            <a:latin typeface="Cambria Math" panose="02040503050406030204" pitchFamily="18" charset="0"/>
                          </a:rPr>
                          <m:t>𝛥</m:t>
                        </m:r>
                        <m:r>
                          <a:rPr lang="en-US" i="1">
                            <a:latin typeface="Cambria Math" panose="02040503050406030204" pitchFamily="18" charset="0"/>
                          </a:rPr>
                          <m:t>𝑓</m:t>
                        </m:r>
                      </m:e>
                      <m:sub>
                        <m:r>
                          <a:rPr lang="el-GR" i="1">
                            <a:latin typeface="Cambria Math" panose="02040503050406030204" pitchFamily="18" charset="0"/>
                          </a:rPr>
                          <m:t>𝐹𝑆𝑅</m:t>
                        </m:r>
                      </m:sub>
                    </m:sSub>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𝑐</m:t>
                        </m:r>
                      </m:num>
                      <m:den>
                        <m:r>
                          <a:rPr lang="el-GR" i="1">
                            <a:latin typeface="Cambria Math" panose="02040503050406030204" pitchFamily="18" charset="0"/>
                          </a:rPr>
                          <m:t>2</m:t>
                        </m:r>
                        <m:r>
                          <a:rPr lang="el-GR" i="1">
                            <a:latin typeface="Cambria Math" panose="02040503050406030204" pitchFamily="18" charset="0"/>
                          </a:rPr>
                          <m:t>𝑑</m:t>
                        </m:r>
                      </m:den>
                    </m:f>
                    <m:box>
                      <m:boxPr>
                        <m:ctrlPr>
                          <a:rPr lang="el-GR" i="1">
                            <a:latin typeface="Cambria Math"/>
                          </a:rPr>
                        </m:ctrlPr>
                      </m:boxPr>
                      <m:e>
                        <m:r>
                          <a:rPr lang="el-GR" i="1" smtClean="0">
                            <a:latin typeface="Cambria Math"/>
                            <a:ea typeface="Cambria Math"/>
                          </a:rPr>
                          <m:t>⟹</m:t>
                        </m:r>
                      </m:e>
                    </m:box>
                    <m:sSub>
                      <m:sSubPr>
                        <m:ctrlPr>
                          <a:rPr lang="el-GR" i="1">
                            <a:latin typeface="Cambria Math"/>
                          </a:rPr>
                        </m:ctrlPr>
                      </m:sSubPr>
                      <m:e>
                        <m:r>
                          <a:rPr lang="el-GR" i="1">
                            <a:latin typeface="Cambria Math" panose="02040503050406030204" pitchFamily="18" charset="0"/>
                          </a:rPr>
                          <m:t>𝛥</m:t>
                        </m:r>
                        <m:r>
                          <a:rPr lang="en-US" i="1">
                            <a:latin typeface="Cambria Math" panose="02040503050406030204" pitchFamily="18" charset="0"/>
                          </a:rPr>
                          <m:t>𝑓</m:t>
                        </m:r>
                      </m:e>
                      <m:sub>
                        <m:r>
                          <a:rPr lang="el-GR" i="1">
                            <a:latin typeface="Cambria Math" panose="02040503050406030204" pitchFamily="18" charset="0"/>
                          </a:rPr>
                          <m:t>𝐹𝑆𝑅</m:t>
                        </m:r>
                      </m:sub>
                    </m:sSub>
                    <m:r>
                      <a:rPr lang="el-GR" i="1">
                        <a:latin typeface="Cambria Math" panose="02040503050406030204" pitchFamily="18" charset="0"/>
                      </a:rPr>
                      <m:t>=</m:t>
                    </m:r>
                    <m:f>
                      <m:fPr>
                        <m:ctrlPr>
                          <a:rPr lang="el-GR" i="1">
                            <a:latin typeface="Cambria Math"/>
                          </a:rPr>
                        </m:ctrlPr>
                      </m:fPr>
                      <m:num>
                        <m:r>
                          <a:rPr lang="el-GR" i="1">
                            <a:latin typeface="Cambria Math" panose="02040503050406030204" pitchFamily="18" charset="0"/>
                          </a:rPr>
                          <m:t>3×</m:t>
                        </m:r>
                        <m:sSup>
                          <m:sSupPr>
                            <m:ctrlPr>
                              <a:rPr lang="el-GR" i="1">
                                <a:latin typeface="Cambria Math"/>
                              </a:rPr>
                            </m:ctrlPr>
                          </m:sSupPr>
                          <m:e>
                            <m:r>
                              <a:rPr lang="el-GR" i="1">
                                <a:latin typeface="Cambria Math" panose="02040503050406030204" pitchFamily="18" charset="0"/>
                              </a:rPr>
                              <m:t>10</m:t>
                            </m:r>
                          </m:e>
                          <m:sup>
                            <m:r>
                              <a:rPr lang="el-GR" i="1">
                                <a:latin typeface="Cambria Math" panose="02040503050406030204" pitchFamily="18" charset="0"/>
                              </a:rPr>
                              <m:t>8</m:t>
                            </m:r>
                          </m:sup>
                        </m:sSup>
                        <m:f>
                          <m:fPr>
                            <m:type m:val="lin"/>
                            <m:ctrlPr>
                              <a:rPr lang="el-GR" i="1">
                                <a:latin typeface="Cambria Math"/>
                              </a:rPr>
                            </m:ctrlPr>
                          </m:fPr>
                          <m:num>
                            <m:r>
                              <a:rPr lang="en-US" i="1">
                                <a:latin typeface="Cambria Math" panose="02040503050406030204" pitchFamily="18" charset="0"/>
                              </a:rPr>
                              <m:t>𝑚</m:t>
                            </m:r>
                          </m:num>
                          <m:den>
                            <m:r>
                              <a:rPr lang="el-GR" i="1">
                                <a:latin typeface="Cambria Math" panose="02040503050406030204" pitchFamily="18" charset="0"/>
                              </a:rPr>
                              <m:t>𝑠</m:t>
                            </m:r>
                          </m:den>
                        </m:f>
                      </m:num>
                      <m:den>
                        <m:r>
                          <a:rPr lang="el-GR" i="1">
                            <a:latin typeface="Cambria Math" panose="02040503050406030204" pitchFamily="18" charset="0"/>
                          </a:rPr>
                          <m:t>2×4×</m:t>
                        </m:r>
                        <m:sSup>
                          <m:sSupPr>
                            <m:ctrlPr>
                              <a:rPr lang="el-GR" i="1">
                                <a:latin typeface="Cambria Math"/>
                              </a:rPr>
                            </m:ctrlPr>
                          </m:sSupPr>
                          <m:e>
                            <m:r>
                              <a:rPr lang="el-GR" i="1">
                                <a:latin typeface="Cambria Math" panose="02040503050406030204" pitchFamily="18" charset="0"/>
                              </a:rPr>
                              <m:t>10</m:t>
                            </m:r>
                          </m:e>
                          <m:sup>
                            <m:r>
                              <a:rPr lang="el-GR" i="1">
                                <a:latin typeface="Cambria Math" panose="02040503050406030204" pitchFamily="18" charset="0"/>
                              </a:rPr>
                              <m:t>−2</m:t>
                            </m:r>
                          </m:sup>
                        </m:sSup>
                        <m:r>
                          <a:rPr lang="el-GR" i="1">
                            <a:latin typeface="Cambria Math" panose="02040503050406030204" pitchFamily="18" charset="0"/>
                          </a:rPr>
                          <m:t>𝑚</m:t>
                        </m:r>
                      </m:den>
                    </m:f>
                    <m:r>
                      <a:rPr lang="el-GR" i="1">
                        <a:latin typeface="Cambria Math" panose="02040503050406030204" pitchFamily="18" charset="0"/>
                      </a:rPr>
                      <m:t>=3.74</m:t>
                    </m:r>
                    <m:r>
                      <a:rPr lang="el-GR" i="1">
                        <a:latin typeface="Cambria Math" panose="02040503050406030204" pitchFamily="18" charset="0"/>
                      </a:rPr>
                      <m:t>𝐺𝐻𝑧</m:t>
                    </m:r>
                  </m:oMath>
                </a14:m>
                <a:r>
                  <a:rPr lang="el-GR" dirty="0"/>
                  <a:t> </a:t>
                </a:r>
                <a:endParaRPr lang="el-GR" dirty="0" smtClean="0"/>
              </a:p>
              <a:p>
                <a:pPr marL="0" indent="0">
                  <a:buNone/>
                </a:pPr>
                <a:r>
                  <a:rPr lang="el-GR" dirty="0" smtClean="0"/>
                  <a:t>και </a:t>
                </a:r>
                <a:r>
                  <a:rPr lang="el-GR" dirty="0"/>
                  <a:t>επομένως</a:t>
                </a:r>
                <a:r>
                  <a:rPr lang="el-GR" i="1" dirty="0"/>
                  <a:t> </a:t>
                </a:r>
                <a:r>
                  <a:rPr lang="el-GR" dirty="0"/>
                  <a:t>ο συντελεστής μετατροπής είναι: </a:t>
                </a:r>
                <a:endParaRPr lang="el-GR" dirty="0" smtClean="0"/>
              </a:p>
              <a:p>
                <a:pPr marL="0" indent="0">
                  <a:buNone/>
                </a:pPr>
                <a:r>
                  <a:rPr lang="el-GR" dirty="0" smtClean="0"/>
                  <a:t>3.74 </a:t>
                </a:r>
                <a:r>
                  <a:rPr lang="en-US" dirty="0"/>
                  <a:t>GHz</a:t>
                </a:r>
                <a:r>
                  <a:rPr lang="el-GR" dirty="0"/>
                  <a:t>/6 </a:t>
                </a:r>
                <a:r>
                  <a:rPr lang="en-US" dirty="0"/>
                  <a:t>cm</a:t>
                </a:r>
                <a:r>
                  <a:rPr lang="el-GR" dirty="0"/>
                  <a:t>  = 0.623 </a:t>
                </a:r>
                <a:r>
                  <a:rPr lang="en-US" dirty="0"/>
                  <a:t>GHz</a:t>
                </a:r>
                <a:r>
                  <a:rPr lang="el-GR" dirty="0"/>
                  <a:t>/</a:t>
                </a:r>
                <a:r>
                  <a:rPr lang="en-US" dirty="0"/>
                  <a:t>cm</a:t>
                </a:r>
                <a:r>
                  <a:rPr lang="el-GR" dirty="0"/>
                  <a:t>. Έτσι ο διαχωρισμός συχνότητας Δν</a:t>
                </a:r>
                <a:r>
                  <a:rPr lang="el-GR" baseline="-25000" dirty="0"/>
                  <a:t>ΙΜ </a:t>
                </a:r>
                <a:r>
                  <a:rPr lang="el-GR" dirty="0"/>
                  <a:t>μεταξύ δυο γειτονικών μηκών κύματος θα </a:t>
                </a:r>
                <a:r>
                  <a:rPr lang="el-GR" dirty="0" smtClean="0"/>
                  <a:t>είναι:</a:t>
                </a:r>
              </a:p>
              <a:p>
                <a:pPr marL="0" indent="0" algn="ctr">
                  <a:buNone/>
                </a:pPr>
                <a:r>
                  <a:rPr lang="el-GR" dirty="0" smtClean="0"/>
                  <a:t>Δν</a:t>
                </a:r>
                <a:r>
                  <a:rPr lang="el-GR" baseline="-25000" dirty="0" smtClean="0"/>
                  <a:t>ΙΜ</a:t>
                </a:r>
                <a:r>
                  <a:rPr lang="el-GR" dirty="0" smtClean="0"/>
                  <a:t> </a:t>
                </a:r>
                <a:r>
                  <a:rPr lang="el-GR" dirty="0"/>
                  <a:t>= 2 </a:t>
                </a:r>
                <a:r>
                  <a:rPr lang="en-US" dirty="0"/>
                  <a:t>cm x</a:t>
                </a:r>
                <a:r>
                  <a:rPr lang="el-GR" dirty="0"/>
                  <a:t> 0.623 </a:t>
                </a:r>
                <a:r>
                  <a:rPr lang="en-US" dirty="0"/>
                  <a:t>GHz</a:t>
                </a:r>
                <a:r>
                  <a:rPr lang="el-GR" dirty="0"/>
                  <a:t> = 1.25 </a:t>
                </a:r>
                <a:r>
                  <a:rPr lang="en-US" dirty="0"/>
                  <a:t>GHz</a:t>
                </a:r>
                <a:endParaRPr lang="el-GR" dirty="0"/>
              </a:p>
              <a:p>
                <a:pPr marL="0" indent="0">
                  <a:buNone/>
                </a:pPr>
                <a:endParaRPr lang="el-GR" dirty="0"/>
              </a:p>
              <a:p>
                <a:pPr marL="0" indent="0">
                  <a:buNone/>
                </a:pPr>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11" t="-1693" r="-1556" b="-1209"/>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spTree>
    <p:extLst>
      <p:ext uri="{BB962C8B-B14F-4D97-AF65-F5344CB8AC3E}">
        <p14:creationId xmlns:p14="http://schemas.microsoft.com/office/powerpoint/2010/main" val="303528707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852936"/>
            <a:ext cx="8229600" cy="908720"/>
          </a:xfrm>
          <a:ln w="25400">
            <a:solidFill>
              <a:schemeClr val="accent1"/>
            </a:solidFill>
          </a:ln>
        </p:spPr>
        <p:txBody>
          <a:bodyPr>
            <a:normAutofit/>
          </a:bodyPr>
          <a:lstStyle/>
          <a:p>
            <a:pPr lvl="0"/>
            <a:r>
              <a:rPr lang="el-GR" dirty="0" smtClean="0"/>
              <a:t>Πείραμα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41858541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Ο σκοπός της άσκησης είναι να γνωρίσουμε τα δομικά χαρακτηριστικά, τον τρόπο λειτουργίας και τις χαρακτηριστικές παραμέτρους ενός συμβολόμετρου </a:t>
            </a:r>
            <a:r>
              <a:rPr lang="en-US" dirty="0"/>
              <a:t>F</a:t>
            </a:r>
            <a:r>
              <a:rPr lang="el-GR" dirty="0"/>
              <a:t>-</a:t>
            </a:r>
            <a:r>
              <a:rPr lang="en-US" dirty="0"/>
              <a:t>P</a:t>
            </a:r>
            <a:r>
              <a:rPr lang="el-GR" dirty="0"/>
              <a:t>. Παράλληλα θα μελετήσουμε το φάσμα εκπομπής ενός </a:t>
            </a:r>
            <a:r>
              <a:rPr lang="en-US" dirty="0"/>
              <a:t>Laser</a:t>
            </a:r>
            <a:r>
              <a:rPr lang="el-GR" dirty="0"/>
              <a:t> αερίου (</a:t>
            </a:r>
            <a:r>
              <a:rPr lang="en-US" dirty="0"/>
              <a:t>He</a:t>
            </a:r>
            <a:r>
              <a:rPr lang="el-GR" dirty="0"/>
              <a:t>-</a:t>
            </a:r>
            <a:r>
              <a:rPr lang="en-US" dirty="0"/>
              <a:t>Ne</a:t>
            </a:r>
            <a:r>
              <a:rPr lang="el-GR" dirty="0"/>
              <a:t>), υπολογίζοντας το εύρος της φασματικής γραμμής (εξ αιτίας του φαινομένου </a:t>
            </a:r>
            <a:r>
              <a:rPr lang="en-US" dirty="0"/>
              <a:t>Doppler</a:t>
            </a:r>
            <a:r>
              <a:rPr lang="el-GR" dirty="0"/>
              <a:t>), τον διατροπικό διαχωρισμό (απόσταση μεταξύ δυο διαδοχικών τρόπων) και το πλήθος των τρόπων.</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28616765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a:t>
            </a:r>
            <a:r>
              <a:rPr lang="el-GR" dirty="0" smtClean="0"/>
              <a:t>διάταξη </a:t>
            </a:r>
            <a:r>
              <a:rPr lang="el-GR" sz="3200" b="0" dirty="0" smtClean="0"/>
              <a:t>(1 από 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grpSp>
        <p:nvGrpSpPr>
          <p:cNvPr id="5" name="Ομάδα 4"/>
          <p:cNvGrpSpPr/>
          <p:nvPr/>
        </p:nvGrpSpPr>
        <p:grpSpPr>
          <a:xfrm>
            <a:off x="2038314" y="1557323"/>
            <a:ext cx="4428502" cy="3451859"/>
            <a:chOff x="544830" y="167640"/>
            <a:chExt cx="3789680" cy="2990850"/>
          </a:xfrm>
        </p:grpSpPr>
        <p:grpSp>
          <p:nvGrpSpPr>
            <p:cNvPr id="6" name="Group 250"/>
            <p:cNvGrpSpPr>
              <a:grpSpLocks/>
            </p:cNvGrpSpPr>
            <p:nvPr/>
          </p:nvGrpSpPr>
          <p:grpSpPr bwMode="auto">
            <a:xfrm>
              <a:off x="2092335" y="2022458"/>
              <a:ext cx="139066" cy="529588"/>
              <a:chOff x="2971" y="8696"/>
              <a:chExt cx="300" cy="1025"/>
            </a:xfrm>
          </p:grpSpPr>
          <p:sp>
            <p:nvSpPr>
              <p:cNvPr id="103" name="AutoShape 251"/>
              <p:cNvSpPr>
                <a:spLocks noChangeArrowheads="1"/>
              </p:cNvSpPr>
              <p:nvPr/>
            </p:nvSpPr>
            <p:spPr bwMode="auto">
              <a:xfrm>
                <a:off x="3030" y="9090"/>
                <a:ext cx="181" cy="308"/>
              </a:xfrm>
              <a:prstGeom prst="roundRect">
                <a:avLst>
                  <a:gd name="adj" fmla="val 16667"/>
                </a:avLst>
              </a:prstGeom>
              <a:gradFill rotWithShape="1">
                <a:gsLst>
                  <a:gs pos="0">
                    <a:srgbClr val="FFFFFF"/>
                  </a:gs>
                  <a:gs pos="100000">
                    <a:srgbClr val="FFFFFF">
                      <a:gamma/>
                      <a:shade val="46275"/>
                      <a:invGamma/>
                    </a:srgbClr>
                  </a:gs>
                </a:gsLst>
                <a:lin ang="0" scaled="1"/>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04" name="AutoShape 252"/>
              <p:cNvSpPr>
                <a:spLocks noChangeArrowheads="1"/>
              </p:cNvSpPr>
              <p:nvPr/>
            </p:nvSpPr>
            <p:spPr bwMode="auto">
              <a:xfrm>
                <a:off x="2971" y="9350"/>
                <a:ext cx="300" cy="371"/>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nvGrpSpPr>
              <p:cNvPr id="105" name="Group 253"/>
              <p:cNvGrpSpPr>
                <a:grpSpLocks/>
              </p:cNvGrpSpPr>
              <p:nvPr/>
            </p:nvGrpSpPr>
            <p:grpSpPr bwMode="auto">
              <a:xfrm>
                <a:off x="3025" y="9393"/>
                <a:ext cx="191" cy="294"/>
                <a:chOff x="3483" y="9347"/>
                <a:chExt cx="191" cy="220"/>
              </a:xfrm>
            </p:grpSpPr>
            <p:cxnSp>
              <p:nvCxnSpPr>
                <p:cNvPr id="111" name="Line 254"/>
                <p:cNvCxnSpPr/>
                <p:nvPr/>
              </p:nvCxnSpPr>
              <p:spPr bwMode="auto">
                <a:xfrm>
                  <a:off x="3483" y="9347"/>
                  <a:ext cx="0"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2" name="Line 255"/>
                <p:cNvCxnSpPr/>
                <p:nvPr/>
              </p:nvCxnSpPr>
              <p:spPr bwMode="auto">
                <a:xfrm>
                  <a:off x="3530" y="9347"/>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3" name="Line 256"/>
                <p:cNvCxnSpPr/>
                <p:nvPr/>
              </p:nvCxnSpPr>
              <p:spPr bwMode="auto">
                <a:xfrm>
                  <a:off x="3577" y="9347"/>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4" name="Line 257"/>
                <p:cNvCxnSpPr/>
                <p:nvPr/>
              </p:nvCxnSpPr>
              <p:spPr bwMode="auto">
                <a:xfrm>
                  <a:off x="3625" y="9348"/>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5" name="Line 258"/>
                <p:cNvCxnSpPr/>
                <p:nvPr/>
              </p:nvCxnSpPr>
              <p:spPr bwMode="auto">
                <a:xfrm>
                  <a:off x="3673" y="9348"/>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06" name="Freeform 259"/>
              <p:cNvSpPr>
                <a:spLocks/>
              </p:cNvSpPr>
              <p:nvPr/>
            </p:nvSpPr>
            <p:spPr bwMode="auto">
              <a:xfrm>
                <a:off x="3058" y="9015"/>
                <a:ext cx="126" cy="79"/>
              </a:xfrm>
              <a:custGeom>
                <a:avLst/>
                <a:gdLst>
                  <a:gd name="T0" fmla="*/ 0 w 149"/>
                  <a:gd name="T1" fmla="*/ 78 h 78"/>
                  <a:gd name="T2" fmla="*/ 41 w 149"/>
                  <a:gd name="T3" fmla="*/ 0 h 78"/>
                  <a:gd name="T4" fmla="*/ 113 w 149"/>
                  <a:gd name="T5" fmla="*/ 0 h 78"/>
                  <a:gd name="T6" fmla="*/ 149 w 149"/>
                  <a:gd name="T7" fmla="*/ 71 h 78"/>
                </a:gdLst>
                <a:ahLst/>
                <a:cxnLst>
                  <a:cxn ang="0">
                    <a:pos x="T0" y="T1"/>
                  </a:cxn>
                  <a:cxn ang="0">
                    <a:pos x="T2" y="T3"/>
                  </a:cxn>
                  <a:cxn ang="0">
                    <a:pos x="T4" y="T5"/>
                  </a:cxn>
                  <a:cxn ang="0">
                    <a:pos x="T6" y="T7"/>
                  </a:cxn>
                </a:cxnLst>
                <a:rect l="0" t="0" r="r" b="b"/>
                <a:pathLst>
                  <a:path w="149" h="78">
                    <a:moveTo>
                      <a:pt x="0" y="78"/>
                    </a:moveTo>
                    <a:lnTo>
                      <a:pt x="41" y="0"/>
                    </a:lnTo>
                    <a:lnTo>
                      <a:pt x="113" y="0"/>
                    </a:lnTo>
                    <a:lnTo>
                      <a:pt x="149" y="71"/>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nvGrpSpPr>
              <p:cNvPr id="107" name="Group 260"/>
              <p:cNvGrpSpPr>
                <a:grpSpLocks/>
              </p:cNvGrpSpPr>
              <p:nvPr/>
            </p:nvGrpSpPr>
            <p:grpSpPr bwMode="auto">
              <a:xfrm>
                <a:off x="3098" y="8696"/>
                <a:ext cx="54" cy="308"/>
                <a:chOff x="3090" y="8696"/>
                <a:chExt cx="54" cy="308"/>
              </a:xfrm>
            </p:grpSpPr>
            <p:cxnSp>
              <p:nvCxnSpPr>
                <p:cNvPr id="108" name="Line 261"/>
                <p:cNvCxnSpPr/>
                <p:nvPr/>
              </p:nvCxnSpPr>
              <p:spPr bwMode="auto">
                <a:xfrm>
                  <a:off x="3090" y="8696"/>
                  <a:ext cx="2" cy="3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9" name="Line 262"/>
                <p:cNvCxnSpPr/>
                <p:nvPr/>
              </p:nvCxnSpPr>
              <p:spPr bwMode="auto">
                <a:xfrm>
                  <a:off x="3142" y="8696"/>
                  <a:ext cx="2" cy="3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 name="Line 263"/>
                <p:cNvCxnSpPr/>
                <p:nvPr/>
              </p:nvCxnSpPr>
              <p:spPr bwMode="auto">
                <a:xfrm>
                  <a:off x="3112" y="8696"/>
                  <a:ext cx="2" cy="3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7" name="Rectangle 264"/>
            <p:cNvSpPr>
              <a:spLocks noChangeArrowheads="1"/>
            </p:cNvSpPr>
            <p:nvPr/>
          </p:nvSpPr>
          <p:spPr bwMode="auto">
            <a:xfrm>
              <a:off x="1697990" y="167640"/>
              <a:ext cx="2636520" cy="1961515"/>
            </a:xfrm>
            <a:prstGeom prst="rect">
              <a:avLst/>
            </a:prstGeom>
            <a:gradFill rotWithShape="1">
              <a:gsLst>
                <a:gs pos="0">
                  <a:srgbClr val="FFFFFF"/>
                </a:gs>
                <a:gs pos="100000">
                  <a:srgbClr val="FFFFFF">
                    <a:gamma/>
                    <a:shade val="46275"/>
                    <a:invGamma/>
                  </a:srgbClr>
                </a:gs>
              </a:gsLst>
              <a:lin ang="27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8" name="Text Box 265"/>
            <p:cNvSpPr txBox="1">
              <a:spLocks noChangeArrowheads="1"/>
            </p:cNvSpPr>
            <p:nvPr/>
          </p:nvSpPr>
          <p:spPr bwMode="auto">
            <a:xfrm>
              <a:off x="544830" y="1511934"/>
              <a:ext cx="790535" cy="763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en-US" sz="1200" dirty="0">
                  <a:effectLst/>
                  <a:latin typeface="Arial"/>
                  <a:ea typeface="Times New Roman"/>
                  <a:cs typeface="Times New Roman"/>
                </a:rPr>
                <a:t>φακός </a:t>
              </a:r>
              <a:endParaRPr lang="el-GR" sz="1100" dirty="0">
                <a:effectLst/>
                <a:latin typeface="Arial"/>
                <a:ea typeface="Times New Roman"/>
                <a:cs typeface="Times New Roman"/>
              </a:endParaRPr>
            </a:p>
            <a:p>
              <a:pPr>
                <a:lnSpc>
                  <a:spcPct val="115000"/>
                </a:lnSpc>
                <a:spcAft>
                  <a:spcPts val="1000"/>
                </a:spcAft>
              </a:pPr>
              <a:r>
                <a:rPr lang="en-US" sz="1200" dirty="0">
                  <a:effectLst/>
                  <a:latin typeface="Arial"/>
                  <a:ea typeface="Times New Roman"/>
                  <a:cs typeface="Times New Roman"/>
                </a:rPr>
                <a:t>18 mm</a:t>
              </a:r>
              <a:endParaRPr lang="el-GR" sz="1100" dirty="0">
                <a:effectLst/>
                <a:latin typeface="Arial"/>
                <a:ea typeface="Times New Roman"/>
                <a:cs typeface="Times New Roman"/>
              </a:endParaRPr>
            </a:p>
          </p:txBody>
        </p:sp>
        <p:sp>
          <p:nvSpPr>
            <p:cNvPr id="9" name="Text Box 266"/>
            <p:cNvSpPr txBox="1">
              <a:spLocks noChangeArrowheads="1"/>
            </p:cNvSpPr>
            <p:nvPr/>
          </p:nvSpPr>
          <p:spPr bwMode="auto">
            <a:xfrm>
              <a:off x="1811020" y="177165"/>
              <a:ext cx="1000760" cy="76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000" dirty="0">
                  <a:effectLst/>
                  <a:latin typeface="Arial"/>
                  <a:ea typeface="Times New Roman"/>
                  <a:cs typeface="Times New Roman"/>
                </a:rPr>
                <a:t>σταθερός</a:t>
              </a:r>
              <a:endParaRPr lang="el-GR" sz="1100" dirty="0">
                <a:effectLst/>
                <a:latin typeface="Arial"/>
                <a:ea typeface="Times New Roman"/>
                <a:cs typeface="Times New Roman"/>
              </a:endParaRPr>
            </a:p>
            <a:p>
              <a:pPr algn="ctr">
                <a:lnSpc>
                  <a:spcPct val="115000"/>
                </a:lnSpc>
                <a:spcAft>
                  <a:spcPts val="1000"/>
                </a:spcAft>
              </a:pPr>
              <a:r>
                <a:rPr lang="en-US" sz="1000" dirty="0">
                  <a:effectLst/>
                  <a:latin typeface="Arial"/>
                  <a:ea typeface="Times New Roman"/>
                  <a:cs typeface="Times New Roman"/>
                </a:rPr>
                <a:t>καθρέπτης</a:t>
              </a:r>
              <a:endParaRPr lang="el-GR" sz="1100" dirty="0">
                <a:effectLst/>
                <a:latin typeface="Arial"/>
                <a:ea typeface="Times New Roman"/>
                <a:cs typeface="Times New Roman"/>
              </a:endParaRPr>
            </a:p>
          </p:txBody>
        </p:sp>
        <p:sp>
          <p:nvSpPr>
            <p:cNvPr id="10" name="Text Box 267"/>
            <p:cNvSpPr txBox="1">
              <a:spLocks noChangeArrowheads="1"/>
            </p:cNvSpPr>
            <p:nvPr/>
          </p:nvSpPr>
          <p:spPr bwMode="auto">
            <a:xfrm>
              <a:off x="3310255" y="231140"/>
              <a:ext cx="61023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πέτα</a:t>
              </a:r>
              <a:r>
                <a:rPr lang="en-US" sz="1200" dirty="0">
                  <a:effectLst/>
                  <a:latin typeface="Arial"/>
                  <a:ea typeface="Times New Roman"/>
                  <a:cs typeface="Times New Roman"/>
                </a:rPr>
                <a:t>σμ</a:t>
              </a: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11" name="Text Box 268"/>
            <p:cNvSpPr txBox="1">
              <a:spLocks noChangeArrowheads="1"/>
            </p:cNvSpPr>
            <p:nvPr/>
          </p:nvSpPr>
          <p:spPr bwMode="auto">
            <a:xfrm>
              <a:off x="2707005" y="517525"/>
              <a:ext cx="1167130" cy="70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000" dirty="0">
                  <a:effectLst/>
                  <a:latin typeface="Arial"/>
                  <a:ea typeface="Times New Roman"/>
                  <a:cs typeface="Times New Roman"/>
                </a:rPr>
                <a:t>κινητός</a:t>
              </a:r>
              <a:endParaRPr lang="el-GR" sz="1100" dirty="0">
                <a:effectLst/>
                <a:latin typeface="Arial"/>
                <a:ea typeface="Times New Roman"/>
                <a:cs typeface="Times New Roman"/>
              </a:endParaRPr>
            </a:p>
            <a:p>
              <a:pPr algn="ctr">
                <a:lnSpc>
                  <a:spcPct val="115000"/>
                </a:lnSpc>
                <a:spcAft>
                  <a:spcPts val="1000"/>
                </a:spcAft>
              </a:pPr>
              <a:r>
                <a:rPr lang="en-US" sz="1000" dirty="0">
                  <a:effectLst/>
                  <a:latin typeface="Arial"/>
                  <a:ea typeface="Times New Roman"/>
                  <a:cs typeface="Times New Roman"/>
                </a:rPr>
                <a:t>καθρέπτης</a:t>
              </a:r>
              <a:endParaRPr lang="el-GR" sz="1100" dirty="0">
                <a:effectLst/>
                <a:latin typeface="Arial"/>
                <a:ea typeface="Times New Roman"/>
                <a:cs typeface="Times New Roman"/>
              </a:endParaRPr>
            </a:p>
          </p:txBody>
        </p:sp>
        <p:cxnSp>
          <p:nvCxnSpPr>
            <p:cNvPr id="12" name="Line 269"/>
            <p:cNvCxnSpPr/>
            <p:nvPr/>
          </p:nvCxnSpPr>
          <p:spPr bwMode="auto">
            <a:xfrm>
              <a:off x="2935605" y="1429385"/>
              <a:ext cx="420370" cy="63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AutoShape 270"/>
            <p:cNvSpPr>
              <a:spLocks noChangeArrowheads="1"/>
            </p:cNvSpPr>
            <p:nvPr/>
          </p:nvSpPr>
          <p:spPr bwMode="auto">
            <a:xfrm>
              <a:off x="2811780" y="975995"/>
              <a:ext cx="659130" cy="379095"/>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4" name="Rectangle 271"/>
            <p:cNvSpPr>
              <a:spLocks noChangeArrowheads="1"/>
            </p:cNvSpPr>
            <p:nvPr/>
          </p:nvSpPr>
          <p:spPr bwMode="auto">
            <a:xfrm>
              <a:off x="3042285" y="1038225"/>
              <a:ext cx="346075" cy="25527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5" name="Oval 272"/>
            <p:cNvSpPr>
              <a:spLocks noChangeArrowheads="1"/>
            </p:cNvSpPr>
            <p:nvPr/>
          </p:nvSpPr>
          <p:spPr bwMode="auto">
            <a:xfrm>
              <a:off x="3191510" y="1116330"/>
              <a:ext cx="99060" cy="9906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6" name="Rectangle 273"/>
            <p:cNvSpPr>
              <a:spLocks noChangeArrowheads="1"/>
            </p:cNvSpPr>
            <p:nvPr/>
          </p:nvSpPr>
          <p:spPr bwMode="auto">
            <a:xfrm flipH="1">
              <a:off x="2980690" y="1079500"/>
              <a:ext cx="45085" cy="172720"/>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17" name="Line 274"/>
            <p:cNvCxnSpPr/>
            <p:nvPr/>
          </p:nvCxnSpPr>
          <p:spPr bwMode="auto">
            <a:xfrm>
              <a:off x="3083560" y="1038225"/>
              <a:ext cx="635" cy="255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8" name="Group 275"/>
            <p:cNvGrpSpPr>
              <a:grpSpLocks/>
            </p:cNvGrpSpPr>
            <p:nvPr/>
          </p:nvGrpSpPr>
          <p:grpSpPr bwMode="auto">
            <a:xfrm rot="5400000">
              <a:off x="1783717" y="930912"/>
              <a:ext cx="1149985" cy="448945"/>
              <a:chOff x="4973" y="9594"/>
              <a:chExt cx="1811" cy="707"/>
            </a:xfrm>
          </p:grpSpPr>
          <p:sp>
            <p:nvSpPr>
              <p:cNvPr id="74" name="Freeform 276"/>
              <p:cNvSpPr>
                <a:spLocks/>
              </p:cNvSpPr>
              <p:nvPr/>
            </p:nvSpPr>
            <p:spPr bwMode="auto">
              <a:xfrm>
                <a:off x="4973" y="9795"/>
                <a:ext cx="1811" cy="506"/>
              </a:xfrm>
              <a:custGeom>
                <a:avLst/>
                <a:gdLst>
                  <a:gd name="T0" fmla="*/ 0 w 1803"/>
                  <a:gd name="T1" fmla="*/ 65 h 506"/>
                  <a:gd name="T2" fmla="*/ 0 w 1803"/>
                  <a:gd name="T3" fmla="*/ 506 h 506"/>
                  <a:gd name="T4" fmla="*/ 1803 w 1803"/>
                  <a:gd name="T5" fmla="*/ 506 h 506"/>
                  <a:gd name="T6" fmla="*/ 1803 w 1803"/>
                  <a:gd name="T7" fmla="*/ 0 h 506"/>
                </a:gdLst>
                <a:ahLst/>
                <a:cxnLst>
                  <a:cxn ang="0">
                    <a:pos x="T0" y="T1"/>
                  </a:cxn>
                  <a:cxn ang="0">
                    <a:pos x="T2" y="T3"/>
                  </a:cxn>
                  <a:cxn ang="0">
                    <a:pos x="T4" y="T5"/>
                  </a:cxn>
                  <a:cxn ang="0">
                    <a:pos x="T6" y="T7"/>
                  </a:cxn>
                </a:cxnLst>
                <a:rect l="0" t="0" r="r" b="b"/>
                <a:pathLst>
                  <a:path w="1803" h="506">
                    <a:moveTo>
                      <a:pt x="0" y="65"/>
                    </a:moveTo>
                    <a:lnTo>
                      <a:pt x="0" y="506"/>
                    </a:lnTo>
                    <a:lnTo>
                      <a:pt x="1803" y="506"/>
                    </a:lnTo>
                    <a:lnTo>
                      <a:pt x="1803" y="0"/>
                    </a:lnTo>
                  </a:path>
                </a:pathLst>
              </a:custGeom>
              <a:solidFill>
                <a:srgbClr val="FFFFFF"/>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nvGrpSpPr>
              <p:cNvPr id="75" name="Group 277"/>
              <p:cNvGrpSpPr>
                <a:grpSpLocks/>
              </p:cNvGrpSpPr>
              <p:nvPr/>
            </p:nvGrpSpPr>
            <p:grpSpPr bwMode="auto">
              <a:xfrm>
                <a:off x="5305" y="9594"/>
                <a:ext cx="1181" cy="149"/>
                <a:chOff x="5864" y="11215"/>
                <a:chExt cx="1181" cy="149"/>
              </a:xfrm>
            </p:grpSpPr>
            <p:sp>
              <p:nvSpPr>
                <p:cNvPr id="101" name="Rectangle 278"/>
                <p:cNvSpPr>
                  <a:spLocks noChangeArrowheads="1"/>
                </p:cNvSpPr>
                <p:nvPr/>
              </p:nvSpPr>
              <p:spPr bwMode="auto">
                <a:xfrm>
                  <a:off x="5864" y="11286"/>
                  <a:ext cx="1181" cy="78"/>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102" name="Rectangle 279"/>
                <p:cNvSpPr>
                  <a:spLocks noChangeArrowheads="1"/>
                </p:cNvSpPr>
                <p:nvPr/>
              </p:nvSpPr>
              <p:spPr bwMode="auto">
                <a:xfrm>
                  <a:off x="6221" y="11215"/>
                  <a:ext cx="467" cy="71"/>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grpSp>
            <p:nvGrpSpPr>
              <p:cNvPr id="76" name="Group 280"/>
              <p:cNvGrpSpPr>
                <a:grpSpLocks/>
              </p:cNvGrpSpPr>
              <p:nvPr/>
            </p:nvGrpSpPr>
            <p:grpSpPr bwMode="auto">
              <a:xfrm>
                <a:off x="5438" y="9737"/>
                <a:ext cx="259" cy="431"/>
                <a:chOff x="5578" y="8582"/>
                <a:chExt cx="259" cy="431"/>
              </a:xfrm>
            </p:grpSpPr>
            <p:grpSp>
              <p:nvGrpSpPr>
                <p:cNvPr id="91" name="Group 281"/>
                <p:cNvGrpSpPr>
                  <a:grpSpLocks/>
                </p:cNvGrpSpPr>
                <p:nvPr/>
              </p:nvGrpSpPr>
              <p:grpSpPr bwMode="auto">
                <a:xfrm>
                  <a:off x="5675" y="8582"/>
                  <a:ext cx="71" cy="286"/>
                  <a:chOff x="5098" y="9509"/>
                  <a:chExt cx="71" cy="286"/>
                </a:xfrm>
              </p:grpSpPr>
              <p:sp>
                <p:nvSpPr>
                  <p:cNvPr id="99" name="Rectangle 282"/>
                  <p:cNvSpPr>
                    <a:spLocks noChangeArrowheads="1"/>
                  </p:cNvSpPr>
                  <p:nvPr/>
                </p:nvSpPr>
                <p:spPr bwMode="auto">
                  <a:xfrm>
                    <a:off x="5098" y="9652"/>
                    <a:ext cx="71" cy="143"/>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100" name="Line 283"/>
                  <p:cNvCxnSpPr/>
                  <p:nvPr/>
                </p:nvCxnSpPr>
                <p:spPr bwMode="auto">
                  <a:xfrm>
                    <a:off x="5134" y="9509"/>
                    <a:ext cx="0" cy="13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92" name="Group 284"/>
                <p:cNvGrpSpPr>
                  <a:grpSpLocks/>
                </p:cNvGrpSpPr>
                <p:nvPr/>
              </p:nvGrpSpPr>
              <p:grpSpPr bwMode="auto">
                <a:xfrm>
                  <a:off x="5578" y="8755"/>
                  <a:ext cx="259" cy="258"/>
                  <a:chOff x="7122" y="8937"/>
                  <a:chExt cx="337" cy="245"/>
                </a:xfrm>
              </p:grpSpPr>
              <p:sp>
                <p:nvSpPr>
                  <p:cNvPr id="93" name="Rectangle 285"/>
                  <p:cNvSpPr>
                    <a:spLocks noChangeArrowheads="1"/>
                  </p:cNvSpPr>
                  <p:nvPr/>
                </p:nvSpPr>
                <p:spPr bwMode="auto">
                  <a:xfrm>
                    <a:off x="7122" y="8937"/>
                    <a:ext cx="337"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94" name="Line 286"/>
                  <p:cNvCxnSpPr/>
                  <p:nvPr/>
                </p:nvCxnSpPr>
                <p:spPr bwMode="auto">
                  <a:xfrm>
                    <a:off x="7174" y="8973"/>
                    <a:ext cx="0"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Line 287"/>
                  <p:cNvCxnSpPr/>
                  <p:nvPr/>
                </p:nvCxnSpPr>
                <p:spPr bwMode="auto">
                  <a:xfrm>
                    <a:off x="7235"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Line 288"/>
                  <p:cNvCxnSpPr/>
                  <p:nvPr/>
                </p:nvCxnSpPr>
                <p:spPr bwMode="auto">
                  <a:xfrm>
                    <a:off x="7297"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Line 289"/>
                  <p:cNvCxnSpPr/>
                  <p:nvPr/>
                </p:nvCxnSpPr>
                <p:spPr bwMode="auto">
                  <a:xfrm>
                    <a:off x="7359"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8" name="Line 290"/>
                  <p:cNvCxnSpPr/>
                  <p:nvPr/>
                </p:nvCxnSpPr>
                <p:spPr bwMode="auto">
                  <a:xfrm>
                    <a:off x="7421"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77" name="Group 291"/>
              <p:cNvGrpSpPr>
                <a:grpSpLocks/>
              </p:cNvGrpSpPr>
              <p:nvPr/>
            </p:nvGrpSpPr>
            <p:grpSpPr bwMode="auto">
              <a:xfrm>
                <a:off x="6050" y="9737"/>
                <a:ext cx="259" cy="431"/>
                <a:chOff x="6390" y="8588"/>
                <a:chExt cx="259" cy="431"/>
              </a:xfrm>
            </p:grpSpPr>
            <p:grpSp>
              <p:nvGrpSpPr>
                <p:cNvPr id="81" name="Group 292"/>
                <p:cNvGrpSpPr>
                  <a:grpSpLocks/>
                </p:cNvGrpSpPr>
                <p:nvPr/>
              </p:nvGrpSpPr>
              <p:grpSpPr bwMode="auto">
                <a:xfrm>
                  <a:off x="6487" y="8588"/>
                  <a:ext cx="71" cy="286"/>
                  <a:chOff x="5098" y="9509"/>
                  <a:chExt cx="71" cy="286"/>
                </a:xfrm>
              </p:grpSpPr>
              <p:sp>
                <p:nvSpPr>
                  <p:cNvPr id="89" name="Rectangle 293"/>
                  <p:cNvSpPr>
                    <a:spLocks noChangeArrowheads="1"/>
                  </p:cNvSpPr>
                  <p:nvPr/>
                </p:nvSpPr>
                <p:spPr bwMode="auto">
                  <a:xfrm>
                    <a:off x="5098" y="9652"/>
                    <a:ext cx="71" cy="143"/>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90" name="Line 294"/>
                  <p:cNvCxnSpPr/>
                  <p:nvPr/>
                </p:nvCxnSpPr>
                <p:spPr bwMode="auto">
                  <a:xfrm>
                    <a:off x="5134" y="9509"/>
                    <a:ext cx="0" cy="13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82" name="Group 295"/>
                <p:cNvGrpSpPr>
                  <a:grpSpLocks/>
                </p:cNvGrpSpPr>
                <p:nvPr/>
              </p:nvGrpSpPr>
              <p:grpSpPr bwMode="auto">
                <a:xfrm>
                  <a:off x="6390" y="8761"/>
                  <a:ext cx="259" cy="258"/>
                  <a:chOff x="7122" y="8937"/>
                  <a:chExt cx="337" cy="245"/>
                </a:xfrm>
              </p:grpSpPr>
              <p:sp>
                <p:nvSpPr>
                  <p:cNvPr id="83" name="Rectangle 296"/>
                  <p:cNvSpPr>
                    <a:spLocks noChangeArrowheads="1"/>
                  </p:cNvSpPr>
                  <p:nvPr/>
                </p:nvSpPr>
                <p:spPr bwMode="auto">
                  <a:xfrm>
                    <a:off x="7122" y="8937"/>
                    <a:ext cx="337"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cxnSp>
                <p:nvCxnSpPr>
                  <p:cNvPr id="84" name="Line 297"/>
                  <p:cNvCxnSpPr/>
                  <p:nvPr/>
                </p:nvCxnSpPr>
                <p:spPr bwMode="auto">
                  <a:xfrm>
                    <a:off x="7174" y="8973"/>
                    <a:ext cx="0"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Line 298"/>
                  <p:cNvCxnSpPr/>
                  <p:nvPr/>
                </p:nvCxnSpPr>
                <p:spPr bwMode="auto">
                  <a:xfrm>
                    <a:off x="7235"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Line 299"/>
                  <p:cNvCxnSpPr/>
                  <p:nvPr/>
                </p:nvCxnSpPr>
                <p:spPr bwMode="auto">
                  <a:xfrm>
                    <a:off x="7297"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Line 300"/>
                  <p:cNvCxnSpPr/>
                  <p:nvPr/>
                </p:nvCxnSpPr>
                <p:spPr bwMode="auto">
                  <a:xfrm>
                    <a:off x="7359"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Line 301"/>
                  <p:cNvCxnSpPr/>
                  <p:nvPr/>
                </p:nvCxnSpPr>
                <p:spPr bwMode="auto">
                  <a:xfrm>
                    <a:off x="7421"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78" name="Rectangle 302"/>
              <p:cNvSpPr>
                <a:spLocks noChangeArrowheads="1"/>
              </p:cNvSpPr>
              <p:nvPr/>
            </p:nvSpPr>
            <p:spPr bwMode="auto">
              <a:xfrm>
                <a:off x="4973" y="9788"/>
                <a:ext cx="1806" cy="71"/>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79" name="Oval 303"/>
              <p:cNvSpPr>
                <a:spLocks noChangeArrowheads="1"/>
              </p:cNvSpPr>
              <p:nvPr/>
            </p:nvSpPr>
            <p:spPr bwMode="auto">
              <a:xfrm>
                <a:off x="5046" y="9987"/>
                <a:ext cx="156" cy="15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80" name="Oval 304"/>
              <p:cNvSpPr>
                <a:spLocks noChangeArrowheads="1"/>
              </p:cNvSpPr>
              <p:nvPr/>
            </p:nvSpPr>
            <p:spPr bwMode="auto">
              <a:xfrm>
                <a:off x="6545" y="9986"/>
                <a:ext cx="156" cy="15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sp>
          <p:nvSpPr>
            <p:cNvPr id="19" name="Arc 305"/>
            <p:cNvSpPr>
              <a:spLocks/>
            </p:cNvSpPr>
            <p:nvPr/>
          </p:nvSpPr>
          <p:spPr bwMode="auto">
            <a:xfrm rot="10195754" flipH="1">
              <a:off x="2392680" y="1687830"/>
              <a:ext cx="213995" cy="188595"/>
            </a:xfrm>
            <a:custGeom>
              <a:avLst/>
              <a:gdLst>
                <a:gd name="G0" fmla="+- 0 0 0"/>
                <a:gd name="G1" fmla="+- 21600 0 0"/>
                <a:gd name="G2" fmla="+- 21600 0 0"/>
                <a:gd name="T0" fmla="*/ 0 w 20499"/>
                <a:gd name="T1" fmla="*/ 0 h 21600"/>
                <a:gd name="T2" fmla="*/ 20499 w 20499"/>
                <a:gd name="T3" fmla="*/ 14792 h 21600"/>
                <a:gd name="T4" fmla="*/ 0 w 20499"/>
                <a:gd name="T5" fmla="*/ 21600 h 21600"/>
              </a:gdLst>
              <a:ahLst/>
              <a:cxnLst>
                <a:cxn ang="0">
                  <a:pos x="T0" y="T1"/>
                </a:cxn>
                <a:cxn ang="0">
                  <a:pos x="T2" y="T3"/>
                </a:cxn>
                <a:cxn ang="0">
                  <a:pos x="T4" y="T5"/>
                </a:cxn>
              </a:cxnLst>
              <a:rect l="0" t="0" r="r" b="b"/>
              <a:pathLst>
                <a:path w="20499" h="21600" fill="none" extrusionOk="0">
                  <a:moveTo>
                    <a:pt x="0" y="0"/>
                  </a:moveTo>
                  <a:cubicBezTo>
                    <a:pt x="9306" y="0"/>
                    <a:pt x="17565" y="5960"/>
                    <a:pt x="20499" y="14791"/>
                  </a:cubicBezTo>
                </a:path>
                <a:path w="20499" h="21600" stroke="0" extrusionOk="0">
                  <a:moveTo>
                    <a:pt x="0" y="0"/>
                  </a:moveTo>
                  <a:cubicBezTo>
                    <a:pt x="9306" y="0"/>
                    <a:pt x="17565" y="5960"/>
                    <a:pt x="20499" y="14791"/>
                  </a:cubicBezTo>
                  <a:lnTo>
                    <a:pt x="0" y="21600"/>
                  </a:lnTo>
                  <a:close/>
                </a:path>
              </a:pathLst>
            </a:custGeom>
            <a:noFill/>
            <a:ln w="12700">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nvGrpSpPr>
            <p:cNvPr id="20" name="Group 306"/>
            <p:cNvGrpSpPr>
              <a:grpSpLocks/>
            </p:cNvGrpSpPr>
            <p:nvPr/>
          </p:nvGrpSpPr>
          <p:grpSpPr bwMode="auto">
            <a:xfrm>
              <a:off x="699770" y="1009015"/>
              <a:ext cx="942975" cy="296545"/>
              <a:chOff x="2322" y="9004"/>
              <a:chExt cx="1485" cy="467"/>
            </a:xfrm>
          </p:grpSpPr>
          <p:sp>
            <p:nvSpPr>
              <p:cNvPr id="72" name="AutoShape 307"/>
              <p:cNvSpPr>
                <a:spLocks noChangeArrowheads="1"/>
              </p:cNvSpPr>
              <p:nvPr/>
            </p:nvSpPr>
            <p:spPr bwMode="auto">
              <a:xfrm>
                <a:off x="2322" y="9004"/>
                <a:ext cx="1375" cy="467"/>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73" name="Rectangle 308"/>
              <p:cNvSpPr>
                <a:spLocks noChangeArrowheads="1"/>
              </p:cNvSpPr>
              <p:nvPr/>
            </p:nvSpPr>
            <p:spPr bwMode="auto">
              <a:xfrm>
                <a:off x="3736" y="9121"/>
                <a:ext cx="71" cy="234"/>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sp>
          <p:nvSpPr>
            <p:cNvPr id="21" name="Text Box 309"/>
            <p:cNvSpPr txBox="1">
              <a:spLocks noChangeArrowheads="1"/>
            </p:cNvSpPr>
            <p:nvPr/>
          </p:nvSpPr>
          <p:spPr bwMode="auto">
            <a:xfrm>
              <a:off x="887095" y="1057275"/>
              <a:ext cx="51879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a:t>
              </a:r>
              <a:endParaRPr lang="el-GR" sz="1100" dirty="0">
                <a:effectLst/>
                <a:latin typeface="Arial"/>
                <a:ea typeface="Times New Roman"/>
                <a:cs typeface="Times New Roman"/>
              </a:endParaRPr>
            </a:p>
          </p:txBody>
        </p:sp>
        <p:grpSp>
          <p:nvGrpSpPr>
            <p:cNvPr id="22" name="Group 310"/>
            <p:cNvGrpSpPr>
              <a:grpSpLocks/>
            </p:cNvGrpSpPr>
            <p:nvPr/>
          </p:nvGrpSpPr>
          <p:grpSpPr bwMode="auto">
            <a:xfrm>
              <a:off x="1753870" y="885825"/>
              <a:ext cx="255905" cy="551815"/>
              <a:chOff x="4618" y="9289"/>
              <a:chExt cx="403" cy="869"/>
            </a:xfrm>
          </p:grpSpPr>
          <p:sp>
            <p:nvSpPr>
              <p:cNvPr id="69" name="Rectangle 311"/>
              <p:cNvSpPr>
                <a:spLocks noChangeArrowheads="1"/>
              </p:cNvSpPr>
              <p:nvPr/>
            </p:nvSpPr>
            <p:spPr bwMode="auto">
              <a:xfrm>
                <a:off x="4697" y="9289"/>
                <a:ext cx="324" cy="869"/>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70" name="Oval 312"/>
              <p:cNvSpPr>
                <a:spLocks noChangeArrowheads="1"/>
              </p:cNvSpPr>
              <p:nvPr/>
            </p:nvSpPr>
            <p:spPr bwMode="auto">
              <a:xfrm>
                <a:off x="4820" y="9646"/>
                <a:ext cx="156" cy="15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71" name="Rectangle 313"/>
              <p:cNvSpPr>
                <a:spLocks noChangeArrowheads="1"/>
              </p:cNvSpPr>
              <p:nvPr/>
            </p:nvSpPr>
            <p:spPr bwMode="auto">
              <a:xfrm>
                <a:off x="4618" y="9451"/>
                <a:ext cx="71" cy="54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grpSp>
          <p:nvGrpSpPr>
            <p:cNvPr id="23" name="Group 314"/>
            <p:cNvGrpSpPr>
              <a:grpSpLocks/>
            </p:cNvGrpSpPr>
            <p:nvPr/>
          </p:nvGrpSpPr>
          <p:grpSpPr bwMode="auto">
            <a:xfrm rot="5400000">
              <a:off x="3706495" y="1038225"/>
              <a:ext cx="914400" cy="255270"/>
              <a:chOff x="5351" y="8037"/>
              <a:chExt cx="1440" cy="402"/>
            </a:xfrm>
          </p:grpSpPr>
          <p:sp>
            <p:nvSpPr>
              <p:cNvPr id="65" name="Rectangle 315"/>
              <p:cNvSpPr>
                <a:spLocks noChangeArrowheads="1"/>
              </p:cNvSpPr>
              <p:nvPr/>
            </p:nvSpPr>
            <p:spPr bwMode="auto">
              <a:xfrm rot="-5400000">
                <a:off x="5909" y="7479"/>
                <a:ext cx="324" cy="144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66" name="Oval 316"/>
              <p:cNvSpPr>
                <a:spLocks noChangeArrowheads="1"/>
              </p:cNvSpPr>
              <p:nvPr/>
            </p:nvSpPr>
            <p:spPr bwMode="auto">
              <a:xfrm rot="-5400000">
                <a:off x="5694" y="8121"/>
                <a:ext cx="156" cy="15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67" name="Rectangle 317"/>
              <p:cNvSpPr>
                <a:spLocks noChangeArrowheads="1"/>
              </p:cNvSpPr>
              <p:nvPr/>
            </p:nvSpPr>
            <p:spPr bwMode="auto">
              <a:xfrm rot="-5400000">
                <a:off x="6035" y="7781"/>
                <a:ext cx="71" cy="1246"/>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68" name="Oval 318"/>
              <p:cNvSpPr>
                <a:spLocks noChangeArrowheads="1"/>
              </p:cNvSpPr>
              <p:nvPr/>
            </p:nvSpPr>
            <p:spPr bwMode="auto">
              <a:xfrm rot="-5400000">
                <a:off x="6336" y="8121"/>
                <a:ext cx="156" cy="15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sp>
          <p:nvSpPr>
            <p:cNvPr id="24" name="Text Box 319"/>
            <p:cNvSpPr txBox="1">
              <a:spLocks noChangeArrowheads="1"/>
            </p:cNvSpPr>
            <p:nvPr/>
          </p:nvSpPr>
          <p:spPr bwMode="auto">
            <a:xfrm>
              <a:off x="887095" y="2185035"/>
              <a:ext cx="1135381" cy="57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spcAft>
                  <a:spcPts val="1000"/>
                </a:spcAft>
              </a:pPr>
              <a:r>
                <a:rPr lang="en-US" sz="1200" dirty="0">
                  <a:effectLst/>
                  <a:latin typeface="Arial"/>
                  <a:ea typeface="Times New Roman"/>
                  <a:cs typeface="Times New Roman"/>
                </a:rPr>
                <a:t>κοχλίας</a:t>
              </a:r>
              <a:endParaRPr lang="el-GR" sz="1100" dirty="0">
                <a:effectLst/>
                <a:latin typeface="Arial"/>
                <a:ea typeface="Times New Roman"/>
                <a:cs typeface="Times New Roman"/>
              </a:endParaRPr>
            </a:p>
            <a:p>
              <a:pPr algn="r">
                <a:lnSpc>
                  <a:spcPct val="115000"/>
                </a:lnSpc>
                <a:spcAft>
                  <a:spcPts val="1000"/>
                </a:spcAft>
              </a:pPr>
              <a:r>
                <a:rPr lang="en-US" sz="1200" dirty="0">
                  <a:effectLst/>
                  <a:latin typeface="Arial"/>
                  <a:ea typeface="Times New Roman"/>
                  <a:cs typeface="Times New Roman"/>
                </a:rPr>
                <a:t>μικρομέτρου</a:t>
              </a:r>
              <a:endParaRPr lang="el-GR" sz="1100" dirty="0">
                <a:effectLst/>
                <a:latin typeface="Arial"/>
                <a:ea typeface="Times New Roman"/>
                <a:cs typeface="Times New Roman"/>
              </a:endParaRPr>
            </a:p>
          </p:txBody>
        </p:sp>
        <p:sp>
          <p:nvSpPr>
            <p:cNvPr id="25" name="Freeform 321"/>
            <p:cNvSpPr>
              <a:spLocks/>
            </p:cNvSpPr>
            <p:nvPr/>
          </p:nvSpPr>
          <p:spPr bwMode="auto">
            <a:xfrm>
              <a:off x="1088390" y="1334135"/>
              <a:ext cx="678180" cy="346075"/>
            </a:xfrm>
            <a:custGeom>
              <a:avLst/>
              <a:gdLst>
                <a:gd name="T0" fmla="*/ 0 w 1055"/>
                <a:gd name="T1" fmla="*/ 299 h 299"/>
                <a:gd name="T2" fmla="*/ 882 w 1055"/>
                <a:gd name="T3" fmla="*/ 299 h 299"/>
                <a:gd name="T4" fmla="*/ 1055 w 1055"/>
                <a:gd name="T5" fmla="*/ 0 h 299"/>
              </a:gdLst>
              <a:ahLst/>
              <a:cxnLst>
                <a:cxn ang="0">
                  <a:pos x="T0" y="T1"/>
                </a:cxn>
                <a:cxn ang="0">
                  <a:pos x="T2" y="T3"/>
                </a:cxn>
                <a:cxn ang="0">
                  <a:pos x="T4" y="T5"/>
                </a:cxn>
              </a:cxnLst>
              <a:rect l="0" t="0" r="r" b="b"/>
              <a:pathLst>
                <a:path w="1055" h="299">
                  <a:moveTo>
                    <a:pt x="0" y="299"/>
                  </a:moveTo>
                  <a:lnTo>
                    <a:pt x="882" y="299"/>
                  </a:lnTo>
                  <a:lnTo>
                    <a:pt x="1055"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6" name="Text Box 322"/>
            <p:cNvSpPr txBox="1">
              <a:spLocks noChangeArrowheads="1"/>
            </p:cNvSpPr>
            <p:nvPr/>
          </p:nvSpPr>
          <p:spPr bwMode="auto">
            <a:xfrm>
              <a:off x="3785870" y="2959100"/>
              <a:ext cx="339725" cy="1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 </a:t>
              </a:r>
              <a:endParaRPr lang="el-GR" sz="1100" dirty="0">
                <a:effectLst/>
                <a:latin typeface="Arial"/>
                <a:ea typeface="Times New Roman"/>
                <a:cs typeface="Times New Roman"/>
              </a:endParaRPr>
            </a:p>
          </p:txBody>
        </p:sp>
        <p:grpSp>
          <p:nvGrpSpPr>
            <p:cNvPr id="27" name="Group 323"/>
            <p:cNvGrpSpPr>
              <a:grpSpLocks/>
            </p:cNvGrpSpPr>
            <p:nvPr/>
          </p:nvGrpSpPr>
          <p:grpSpPr bwMode="auto">
            <a:xfrm>
              <a:off x="3846195" y="2602230"/>
              <a:ext cx="217170" cy="328930"/>
              <a:chOff x="7857" y="12226"/>
              <a:chExt cx="342" cy="518"/>
            </a:xfrm>
          </p:grpSpPr>
          <p:sp>
            <p:nvSpPr>
              <p:cNvPr id="55" name="AutoShape 324"/>
              <p:cNvSpPr>
                <a:spLocks noChangeArrowheads="1"/>
              </p:cNvSpPr>
              <p:nvPr/>
            </p:nvSpPr>
            <p:spPr bwMode="auto">
              <a:xfrm>
                <a:off x="7857" y="12226"/>
                <a:ext cx="342" cy="518"/>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6" name="Rectangle 325"/>
              <p:cNvSpPr>
                <a:spLocks noChangeArrowheads="1"/>
              </p:cNvSpPr>
              <p:nvPr/>
            </p:nvSpPr>
            <p:spPr bwMode="auto">
              <a:xfrm>
                <a:off x="7901" y="12285"/>
                <a:ext cx="255" cy="166"/>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7" name="Oval 326"/>
              <p:cNvSpPr>
                <a:spLocks noChangeArrowheads="1"/>
              </p:cNvSpPr>
              <p:nvPr/>
            </p:nvSpPr>
            <p:spPr bwMode="auto">
              <a:xfrm>
                <a:off x="7975" y="12539"/>
                <a:ext cx="107" cy="108"/>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58" name="Group 327"/>
              <p:cNvGrpSpPr>
                <a:grpSpLocks/>
              </p:cNvGrpSpPr>
              <p:nvPr/>
            </p:nvGrpSpPr>
            <p:grpSpPr bwMode="auto">
              <a:xfrm>
                <a:off x="7975" y="12388"/>
                <a:ext cx="116" cy="127"/>
                <a:chOff x="9106" y="3645"/>
                <a:chExt cx="156" cy="168"/>
              </a:xfrm>
            </p:grpSpPr>
            <p:sp>
              <p:nvSpPr>
                <p:cNvPr id="63" name="Oval 328"/>
                <p:cNvSpPr>
                  <a:spLocks noChangeArrowheads="1"/>
                </p:cNvSpPr>
                <p:nvPr/>
              </p:nvSpPr>
              <p:spPr bwMode="auto">
                <a:xfrm>
                  <a:off x="9113" y="3645"/>
                  <a:ext cx="143" cy="143"/>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4" name="Rectangle 329"/>
                <p:cNvSpPr>
                  <a:spLocks noChangeArrowheads="1"/>
                </p:cNvSpPr>
                <p:nvPr/>
              </p:nvSpPr>
              <p:spPr bwMode="auto">
                <a:xfrm>
                  <a:off x="9106" y="3742"/>
                  <a:ext cx="156" cy="71"/>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59" name="Line 330"/>
              <p:cNvCxnSpPr/>
              <p:nvPr/>
            </p:nvCxnSpPr>
            <p:spPr bwMode="auto">
              <a:xfrm flipV="1">
                <a:off x="8033" y="12305"/>
                <a:ext cx="39" cy="87"/>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Oval 331"/>
              <p:cNvSpPr>
                <a:spLocks noChangeAspect="1" noChangeArrowheads="1"/>
              </p:cNvSpPr>
              <p:nvPr/>
            </p:nvSpPr>
            <p:spPr bwMode="auto">
              <a:xfrm>
                <a:off x="8030" y="12243"/>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1" name="Rectangle 332"/>
              <p:cNvSpPr>
                <a:spLocks noChangeArrowheads="1"/>
              </p:cNvSpPr>
              <p:nvPr/>
            </p:nvSpPr>
            <p:spPr bwMode="auto">
              <a:xfrm>
                <a:off x="7901" y="12505"/>
                <a:ext cx="255" cy="18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62" name="Line 333"/>
              <p:cNvCxnSpPr/>
              <p:nvPr/>
            </p:nvCxnSpPr>
            <p:spPr bwMode="auto">
              <a:xfrm>
                <a:off x="7906" y="12475"/>
                <a:ext cx="2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8" name="Group 334"/>
            <p:cNvGrpSpPr>
              <a:grpSpLocks/>
            </p:cNvGrpSpPr>
            <p:nvPr/>
          </p:nvGrpSpPr>
          <p:grpSpPr bwMode="auto">
            <a:xfrm>
              <a:off x="3332481" y="2275228"/>
              <a:ext cx="373380" cy="355602"/>
              <a:chOff x="3018" y="10600"/>
              <a:chExt cx="964" cy="917"/>
            </a:xfrm>
          </p:grpSpPr>
          <p:sp>
            <p:nvSpPr>
              <p:cNvPr id="36" name="Freeform 335"/>
              <p:cNvSpPr>
                <a:spLocks/>
              </p:cNvSpPr>
              <p:nvPr/>
            </p:nvSpPr>
            <p:spPr bwMode="auto">
              <a:xfrm>
                <a:off x="3030" y="11337"/>
                <a:ext cx="272" cy="180"/>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37" name="Freeform 336"/>
              <p:cNvSpPr>
                <a:spLocks/>
              </p:cNvSpPr>
              <p:nvPr/>
            </p:nvSpPr>
            <p:spPr bwMode="auto">
              <a:xfrm flipH="1">
                <a:off x="3700" y="11337"/>
                <a:ext cx="272" cy="180"/>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38" name="AutoShape 337"/>
              <p:cNvSpPr>
                <a:spLocks noChangeArrowheads="1"/>
              </p:cNvSpPr>
              <p:nvPr/>
            </p:nvSpPr>
            <p:spPr bwMode="auto">
              <a:xfrm>
                <a:off x="3018" y="10600"/>
                <a:ext cx="964" cy="787"/>
              </a:xfrm>
              <a:prstGeom prst="roundRect">
                <a:avLst>
                  <a:gd name="adj" fmla="val 15569"/>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39" name="AutoShape 338"/>
              <p:cNvSpPr>
                <a:spLocks noChangeArrowheads="1"/>
              </p:cNvSpPr>
              <p:nvPr/>
            </p:nvSpPr>
            <p:spPr bwMode="auto">
              <a:xfrm>
                <a:off x="3070" y="10690"/>
                <a:ext cx="860" cy="608"/>
              </a:xfrm>
              <a:prstGeom prst="roundRect">
                <a:avLst>
                  <a:gd name="adj" fmla="val 32134"/>
                </a:avLst>
              </a:prstGeom>
              <a:solidFill>
                <a:srgbClr val="FFFFFF"/>
              </a:solidFill>
              <a:ln w="12700" algn="ctr">
                <a:solidFill>
                  <a:srgbClr val="000000"/>
                </a:solidFill>
                <a:round/>
                <a:headEnd/>
                <a:tailEnd/>
              </a:ln>
              <a:effectLst>
                <a:prstShdw prst="shdw18" dist="17961" dir="13500000">
                  <a:srgbClr val="000000">
                    <a:gamma/>
                    <a:shade val="60000"/>
                    <a:invGamma/>
                  </a:srgbClr>
                </a:prstShdw>
              </a:effectLst>
            </p:spPr>
            <p:txBody>
              <a:bodyPr rot="0" vert="horz" wrap="square" lIns="0" tIns="0" rIns="0" bIns="0" anchor="t" anchorCtr="0" upright="1">
                <a:noAutofit/>
              </a:bodyPr>
              <a:lstStyle/>
              <a:p>
                <a:endParaRPr lang="el-GR" dirty="0"/>
              </a:p>
            </p:txBody>
          </p:sp>
          <p:grpSp>
            <p:nvGrpSpPr>
              <p:cNvPr id="40" name="Group 339"/>
              <p:cNvGrpSpPr>
                <a:grpSpLocks/>
              </p:cNvGrpSpPr>
              <p:nvPr/>
            </p:nvGrpSpPr>
            <p:grpSpPr bwMode="auto">
              <a:xfrm>
                <a:off x="3236" y="11032"/>
                <a:ext cx="218" cy="218"/>
                <a:chOff x="3527" y="10801"/>
                <a:chExt cx="244" cy="244"/>
              </a:xfrm>
            </p:grpSpPr>
            <p:sp>
              <p:nvSpPr>
                <p:cNvPr id="53" name="Oval 340"/>
                <p:cNvSpPr>
                  <a:spLocks noChangeArrowheads="1"/>
                </p:cNvSpPr>
                <p:nvPr/>
              </p:nvSpPr>
              <p:spPr bwMode="auto">
                <a:xfrm>
                  <a:off x="3527" y="10801"/>
                  <a:ext cx="244" cy="244"/>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54" name="Oval 341"/>
                <p:cNvSpPr>
                  <a:spLocks noChangeAspect="1" noChangeArrowheads="1"/>
                </p:cNvSpPr>
                <p:nvPr/>
              </p:nvSpPr>
              <p:spPr bwMode="auto">
                <a:xfrm>
                  <a:off x="3564" y="10838"/>
                  <a:ext cx="170" cy="17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sp>
            <p:nvSpPr>
              <p:cNvPr id="41" name="Rectangle 342"/>
              <p:cNvSpPr>
                <a:spLocks noChangeArrowheads="1"/>
              </p:cNvSpPr>
              <p:nvPr/>
            </p:nvSpPr>
            <p:spPr bwMode="auto">
              <a:xfrm>
                <a:off x="3217" y="10776"/>
                <a:ext cx="257" cy="193"/>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grpSp>
            <p:nvGrpSpPr>
              <p:cNvPr id="42" name="Group 343"/>
              <p:cNvGrpSpPr>
                <a:grpSpLocks/>
              </p:cNvGrpSpPr>
              <p:nvPr/>
            </p:nvGrpSpPr>
            <p:grpSpPr bwMode="auto">
              <a:xfrm>
                <a:off x="3643" y="10780"/>
                <a:ext cx="193" cy="433"/>
                <a:chOff x="8516" y="11397"/>
                <a:chExt cx="193" cy="433"/>
              </a:xfrm>
            </p:grpSpPr>
            <p:grpSp>
              <p:nvGrpSpPr>
                <p:cNvPr id="43" name="Group 344"/>
                <p:cNvGrpSpPr>
                  <a:grpSpLocks/>
                </p:cNvGrpSpPr>
                <p:nvPr/>
              </p:nvGrpSpPr>
              <p:grpSpPr bwMode="auto">
                <a:xfrm>
                  <a:off x="8516" y="11397"/>
                  <a:ext cx="193" cy="193"/>
                  <a:chOff x="8516" y="11397"/>
                  <a:chExt cx="193" cy="193"/>
                </a:xfrm>
              </p:grpSpPr>
              <p:grpSp>
                <p:nvGrpSpPr>
                  <p:cNvPr id="49" name="Group 345"/>
                  <p:cNvGrpSpPr>
                    <a:grpSpLocks noChangeAspect="1"/>
                  </p:cNvGrpSpPr>
                  <p:nvPr/>
                </p:nvGrpSpPr>
                <p:grpSpPr bwMode="auto">
                  <a:xfrm>
                    <a:off x="8567" y="11448"/>
                    <a:ext cx="91" cy="91"/>
                    <a:chOff x="3527" y="10801"/>
                    <a:chExt cx="244" cy="244"/>
                  </a:xfrm>
                </p:grpSpPr>
                <p:sp>
                  <p:nvSpPr>
                    <p:cNvPr id="51" name="Oval 346"/>
                    <p:cNvSpPr>
                      <a:spLocks noChangeAspect="1" noChangeArrowheads="1"/>
                    </p:cNvSpPr>
                    <p:nvPr/>
                  </p:nvSpPr>
                  <p:spPr bwMode="auto">
                    <a:xfrm>
                      <a:off x="3527" y="10801"/>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52" name="Oval 347"/>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sp>
                <p:nvSpPr>
                  <p:cNvPr id="50" name="Oval 348"/>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grpSp>
              <p:nvGrpSpPr>
                <p:cNvPr id="44" name="Group 349"/>
                <p:cNvGrpSpPr>
                  <a:grpSpLocks/>
                </p:cNvGrpSpPr>
                <p:nvPr/>
              </p:nvGrpSpPr>
              <p:grpSpPr bwMode="auto">
                <a:xfrm>
                  <a:off x="8516" y="11637"/>
                  <a:ext cx="193" cy="193"/>
                  <a:chOff x="8516" y="11397"/>
                  <a:chExt cx="193" cy="193"/>
                </a:xfrm>
              </p:grpSpPr>
              <p:grpSp>
                <p:nvGrpSpPr>
                  <p:cNvPr id="45" name="Group 350"/>
                  <p:cNvGrpSpPr>
                    <a:grpSpLocks noChangeAspect="1"/>
                  </p:cNvGrpSpPr>
                  <p:nvPr/>
                </p:nvGrpSpPr>
                <p:grpSpPr bwMode="auto">
                  <a:xfrm>
                    <a:off x="8567" y="11448"/>
                    <a:ext cx="91" cy="91"/>
                    <a:chOff x="3527" y="10801"/>
                    <a:chExt cx="244" cy="244"/>
                  </a:xfrm>
                </p:grpSpPr>
                <p:sp>
                  <p:nvSpPr>
                    <p:cNvPr id="47" name="Oval 351"/>
                    <p:cNvSpPr>
                      <a:spLocks noChangeAspect="1" noChangeArrowheads="1"/>
                    </p:cNvSpPr>
                    <p:nvPr/>
                  </p:nvSpPr>
                  <p:spPr bwMode="auto">
                    <a:xfrm>
                      <a:off x="3527" y="10801"/>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48" name="Oval 352"/>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sp>
                <p:nvSpPr>
                  <p:cNvPr id="46" name="Oval 353"/>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grpSp>
          </p:grpSp>
        </p:grpSp>
        <p:sp>
          <p:nvSpPr>
            <p:cNvPr id="29" name="Text Box 354"/>
            <p:cNvSpPr txBox="1">
              <a:spLocks noChangeArrowheads="1"/>
            </p:cNvSpPr>
            <p:nvPr/>
          </p:nvSpPr>
          <p:spPr bwMode="auto">
            <a:xfrm>
              <a:off x="2310767" y="2336800"/>
              <a:ext cx="969644" cy="2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τροφοδοτικό </a:t>
              </a:r>
              <a:endParaRPr lang="el-GR" sz="1100" dirty="0">
                <a:effectLst/>
                <a:latin typeface="Arial"/>
                <a:ea typeface="Times New Roman"/>
                <a:cs typeface="Times New Roman"/>
              </a:endParaRPr>
            </a:p>
          </p:txBody>
        </p:sp>
        <p:sp>
          <p:nvSpPr>
            <p:cNvPr id="30" name="Freeform 355"/>
            <p:cNvSpPr>
              <a:spLocks/>
            </p:cNvSpPr>
            <p:nvPr/>
          </p:nvSpPr>
          <p:spPr bwMode="auto">
            <a:xfrm>
              <a:off x="3688715" y="2484755"/>
              <a:ext cx="271780" cy="127635"/>
            </a:xfrm>
            <a:custGeom>
              <a:avLst/>
              <a:gdLst>
                <a:gd name="T0" fmla="*/ 428 w 428"/>
                <a:gd name="T1" fmla="*/ 246 h 246"/>
                <a:gd name="T2" fmla="*/ 428 w 428"/>
                <a:gd name="T3" fmla="*/ 0 h 246"/>
                <a:gd name="T4" fmla="*/ 0 w 428"/>
                <a:gd name="T5" fmla="*/ 0 h 246"/>
              </a:gdLst>
              <a:ahLst/>
              <a:cxnLst>
                <a:cxn ang="0">
                  <a:pos x="T0" y="T1"/>
                </a:cxn>
                <a:cxn ang="0">
                  <a:pos x="T2" y="T3"/>
                </a:cxn>
                <a:cxn ang="0">
                  <a:pos x="T4" y="T5"/>
                </a:cxn>
              </a:cxnLst>
              <a:rect l="0" t="0" r="r" b="b"/>
              <a:pathLst>
                <a:path w="428" h="246">
                  <a:moveTo>
                    <a:pt x="428" y="246"/>
                  </a:moveTo>
                  <a:lnTo>
                    <a:pt x="428" y="0"/>
                  </a:lnTo>
                  <a:lnTo>
                    <a:pt x="0" y="0"/>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endParaRPr lang="el-GR" dirty="0"/>
            </a:p>
          </p:txBody>
        </p:sp>
        <p:sp>
          <p:nvSpPr>
            <p:cNvPr id="31" name="Rectangle 356"/>
            <p:cNvSpPr>
              <a:spLocks noChangeArrowheads="1"/>
            </p:cNvSpPr>
            <p:nvPr/>
          </p:nvSpPr>
          <p:spPr bwMode="auto">
            <a:xfrm>
              <a:off x="3938905" y="1038225"/>
              <a:ext cx="45085" cy="24701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2" name="Freeform 357"/>
            <p:cNvSpPr>
              <a:spLocks/>
            </p:cNvSpPr>
            <p:nvPr/>
          </p:nvSpPr>
          <p:spPr bwMode="auto">
            <a:xfrm>
              <a:off x="3700145" y="1285240"/>
              <a:ext cx="255270" cy="1079500"/>
            </a:xfrm>
            <a:custGeom>
              <a:avLst/>
              <a:gdLst>
                <a:gd name="T0" fmla="*/ 402 w 402"/>
                <a:gd name="T1" fmla="*/ 0 h 1700"/>
                <a:gd name="T2" fmla="*/ 402 w 402"/>
                <a:gd name="T3" fmla="*/ 1700 h 1700"/>
                <a:gd name="T4" fmla="*/ 0 w 402"/>
                <a:gd name="T5" fmla="*/ 1700 h 1700"/>
              </a:gdLst>
              <a:ahLst/>
              <a:cxnLst>
                <a:cxn ang="0">
                  <a:pos x="T0" y="T1"/>
                </a:cxn>
                <a:cxn ang="0">
                  <a:pos x="T2" y="T3"/>
                </a:cxn>
                <a:cxn ang="0">
                  <a:pos x="T4" y="T5"/>
                </a:cxn>
              </a:cxnLst>
              <a:rect l="0" t="0" r="r" b="b"/>
              <a:pathLst>
                <a:path w="402" h="1700">
                  <a:moveTo>
                    <a:pt x="402" y="0"/>
                  </a:moveTo>
                  <a:lnTo>
                    <a:pt x="402" y="1700"/>
                  </a:lnTo>
                  <a:lnTo>
                    <a:pt x="0" y="170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3" name="Text Box 358"/>
            <p:cNvSpPr txBox="1">
              <a:spLocks noChangeArrowheads="1"/>
            </p:cNvSpPr>
            <p:nvPr/>
          </p:nvSpPr>
          <p:spPr bwMode="auto">
            <a:xfrm>
              <a:off x="2738755" y="1673225"/>
              <a:ext cx="991235" cy="19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φωτοστοιχείο</a:t>
              </a:r>
              <a:endParaRPr lang="el-GR" sz="1100" dirty="0">
                <a:effectLst/>
                <a:latin typeface="Arial"/>
                <a:ea typeface="Times New Roman"/>
                <a:cs typeface="Times New Roman"/>
              </a:endParaRPr>
            </a:p>
          </p:txBody>
        </p:sp>
        <p:sp>
          <p:nvSpPr>
            <p:cNvPr id="34" name="Freeform 359"/>
            <p:cNvSpPr>
              <a:spLocks/>
            </p:cNvSpPr>
            <p:nvPr/>
          </p:nvSpPr>
          <p:spPr bwMode="auto">
            <a:xfrm>
              <a:off x="3741420" y="1195070"/>
              <a:ext cx="189230" cy="576580"/>
            </a:xfrm>
            <a:custGeom>
              <a:avLst/>
              <a:gdLst>
                <a:gd name="T0" fmla="*/ 0 w 441"/>
                <a:gd name="T1" fmla="*/ 908 h 908"/>
                <a:gd name="T2" fmla="*/ 350 w 441"/>
                <a:gd name="T3" fmla="*/ 908 h 908"/>
                <a:gd name="T4" fmla="*/ 350 w 441"/>
                <a:gd name="T5" fmla="*/ 0 h 908"/>
                <a:gd name="T6" fmla="*/ 441 w 441"/>
                <a:gd name="T7" fmla="*/ 0 h 908"/>
              </a:gdLst>
              <a:ahLst/>
              <a:cxnLst>
                <a:cxn ang="0">
                  <a:pos x="T0" y="T1"/>
                </a:cxn>
                <a:cxn ang="0">
                  <a:pos x="T2" y="T3"/>
                </a:cxn>
                <a:cxn ang="0">
                  <a:pos x="T4" y="T5"/>
                </a:cxn>
                <a:cxn ang="0">
                  <a:pos x="T6" y="T7"/>
                </a:cxn>
              </a:cxnLst>
              <a:rect l="0" t="0" r="r" b="b"/>
              <a:pathLst>
                <a:path w="441" h="908">
                  <a:moveTo>
                    <a:pt x="0" y="908"/>
                  </a:moveTo>
                  <a:lnTo>
                    <a:pt x="350" y="908"/>
                  </a:lnTo>
                  <a:lnTo>
                    <a:pt x="350" y="0"/>
                  </a:lnTo>
                  <a:lnTo>
                    <a:pt x="441"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5" name="Freeform 360"/>
            <p:cNvSpPr>
              <a:spLocks/>
            </p:cNvSpPr>
            <p:nvPr/>
          </p:nvSpPr>
          <p:spPr bwMode="auto">
            <a:xfrm>
              <a:off x="3922395" y="321945"/>
              <a:ext cx="131445" cy="436245"/>
            </a:xfrm>
            <a:custGeom>
              <a:avLst/>
              <a:gdLst>
                <a:gd name="T0" fmla="*/ 207 w 207"/>
                <a:gd name="T1" fmla="*/ 687 h 687"/>
                <a:gd name="T2" fmla="*/ 207 w 207"/>
                <a:gd name="T3" fmla="*/ 0 h 687"/>
                <a:gd name="T4" fmla="*/ 0 w 207"/>
                <a:gd name="T5" fmla="*/ 0 h 687"/>
              </a:gdLst>
              <a:ahLst/>
              <a:cxnLst>
                <a:cxn ang="0">
                  <a:pos x="T0" y="T1"/>
                </a:cxn>
                <a:cxn ang="0">
                  <a:pos x="T2" y="T3"/>
                </a:cxn>
                <a:cxn ang="0">
                  <a:pos x="T4" y="T5"/>
                </a:cxn>
              </a:cxnLst>
              <a:rect l="0" t="0" r="r" b="b"/>
              <a:pathLst>
                <a:path w="207" h="687">
                  <a:moveTo>
                    <a:pt x="207" y="687"/>
                  </a:moveTo>
                  <a:lnTo>
                    <a:pt x="207" y="0"/>
                  </a:lnTo>
                  <a:lnTo>
                    <a:pt x="0"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116" name="Ορθογώνιο 115"/>
          <p:cNvSpPr/>
          <p:nvPr/>
        </p:nvSpPr>
        <p:spPr>
          <a:xfrm>
            <a:off x="936218" y="5064741"/>
            <a:ext cx="7838502" cy="707886"/>
          </a:xfrm>
          <a:prstGeom prst="rect">
            <a:avLst/>
          </a:prstGeom>
        </p:spPr>
        <p:txBody>
          <a:bodyPr wrap="square">
            <a:spAutoFit/>
          </a:bodyPr>
          <a:lstStyle/>
          <a:p>
            <a:r>
              <a:rPr lang="el-GR" sz="2000" b="1" dirty="0">
                <a:latin typeface="+mn-lt"/>
              </a:rPr>
              <a:t>Σχήμα 12 </a:t>
            </a:r>
            <a:r>
              <a:rPr lang="el-GR" sz="2000" dirty="0">
                <a:latin typeface="+mn-lt"/>
              </a:rPr>
              <a:t>Πειραματική διάταξη συμβολομετρίας Laser He-Ne, με χρήση συμβολόμετρου Fabry-Perot. </a:t>
            </a:r>
          </a:p>
        </p:txBody>
      </p:sp>
    </p:spTree>
    <p:extLst>
      <p:ext uri="{BB962C8B-B14F-4D97-AF65-F5344CB8AC3E}">
        <p14:creationId xmlns:p14="http://schemas.microsoft.com/office/powerpoint/2010/main" val="1552734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(2 </a:t>
            </a:r>
            <a:r>
              <a:rPr lang="el-GR" sz="3600" b="0" dirty="0"/>
              <a:t>από 10</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Θεωρούμε δέσμη μονοχρωματικού φωτός μήκους κύματος λ που προσπίπτει υπό γωνία θ στα παράλληλα πλακίδια που απέχουν μεταξύ τους απόσταση </a:t>
                </a:r>
                <a:r>
                  <a:rPr lang="en-US" dirty="0"/>
                  <a:t>d</a:t>
                </a:r>
                <a:r>
                  <a:rPr lang="el-GR" dirty="0"/>
                  <a:t> και υφίσταται διαδοχικές ανακλάσεις στις εσωτερικές τους επιφάνειες (Σχήμα 1). Οι ακτίνες που εξέρχονται του συστήματος των πλακιδίων παρουσιάζουν διαφορά φάσης δ μεταξύ τους λόγω των διαφορετικών οπτικών δρόμων που ακολούθησαν κατά τις διαδοχικές ανακλάσεις μεταξύ των πλακιδίων</a:t>
                </a:r>
                <a:r>
                  <a:rPr lang="el-GR" dirty="0" smtClean="0"/>
                  <a:t>.</a:t>
                </a:r>
              </a:p>
              <a:p>
                <a:r>
                  <a:rPr lang="el-GR" dirty="0"/>
                  <a:t>Αν θεωρήσουμε δυο εξερχόμενες γειτονικές ακτίνες (1 – 1΄) τότε η διαφορά Δ</a:t>
                </a:r>
                <a:r>
                  <a:rPr lang="en-US" dirty="0"/>
                  <a:t>r</a:t>
                </a:r>
                <a:r>
                  <a:rPr lang="el-GR" dirty="0"/>
                  <a:t> των οπτικών τους δρόμων θα είναι:</a:t>
                </a:r>
              </a:p>
              <a:p>
                <a:pPr marL="0" indent="0" algn="ctr">
                  <a:buNone/>
                </a:pPr>
                <a14:m>
                  <m:oMath xmlns:m="http://schemas.openxmlformats.org/officeDocument/2006/math">
                    <m:r>
                      <m:rPr>
                        <m:sty m:val="p"/>
                      </m:rPr>
                      <a:rPr lang="el-GR">
                        <a:latin typeface="Cambria Math"/>
                      </a:rPr>
                      <m:t>Δ</m:t>
                    </m:r>
                    <m:r>
                      <m:rPr>
                        <m:sty m:val="p"/>
                      </m:rPr>
                      <a:rPr lang="en-US">
                        <a:latin typeface="Cambria Math"/>
                      </a:rPr>
                      <m:t>r</m:t>
                    </m:r>
                    <m:r>
                      <a:rPr lang="el-GR">
                        <a:latin typeface="Cambria Math"/>
                      </a:rPr>
                      <m:t>=</m:t>
                    </m:r>
                    <m:d>
                      <m:dPr>
                        <m:ctrlPr>
                          <a:rPr lang="el-GR" i="1">
                            <a:latin typeface="Cambria Math"/>
                          </a:rPr>
                        </m:ctrlPr>
                      </m:dPr>
                      <m:e>
                        <m:r>
                          <m:rPr>
                            <m:sty m:val="p"/>
                          </m:rPr>
                          <a:rPr lang="el-GR">
                            <a:latin typeface="Cambria Math"/>
                          </a:rPr>
                          <m:t>ΑΒ</m:t>
                        </m:r>
                      </m:e>
                    </m:d>
                    <m:r>
                      <a:rPr lang="el-GR">
                        <a:latin typeface="Cambria Math"/>
                      </a:rPr>
                      <m:t>+</m:t>
                    </m:r>
                    <m:d>
                      <m:dPr>
                        <m:ctrlPr>
                          <a:rPr lang="el-GR" i="1">
                            <a:latin typeface="Cambria Math"/>
                          </a:rPr>
                        </m:ctrlPr>
                      </m:dPr>
                      <m:e>
                        <m:r>
                          <m:rPr>
                            <m:sty m:val="p"/>
                          </m:rPr>
                          <a:rPr lang="el-GR">
                            <a:latin typeface="Cambria Math"/>
                          </a:rPr>
                          <m:t>ΒΓ</m:t>
                        </m:r>
                      </m:e>
                    </m:d>
                    <m:r>
                      <a:rPr lang="el-GR" i="1">
                        <a:latin typeface="Cambria Math"/>
                      </a:rPr>
                      <m:t>−</m:t>
                    </m:r>
                    <m:d>
                      <m:dPr>
                        <m:ctrlPr>
                          <a:rPr lang="el-GR" i="1">
                            <a:latin typeface="Cambria Math"/>
                          </a:rPr>
                        </m:ctrlPr>
                      </m:dPr>
                      <m:e>
                        <m:r>
                          <m:rPr>
                            <m:sty m:val="p"/>
                          </m:rPr>
                          <a:rPr lang="el-GR">
                            <a:latin typeface="Cambria Math"/>
                          </a:rPr>
                          <m:t>ΑΔ</m:t>
                        </m:r>
                      </m:e>
                    </m:d>
                  </m:oMath>
                </a14:m>
                <a:r>
                  <a:rPr lang="el-GR" dirty="0" smtClean="0"/>
                  <a:t>  (1)</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4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3926063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196752"/>
            <a:ext cx="8229600" cy="5328592"/>
          </a:xfrm>
        </p:spPr>
        <p:txBody>
          <a:bodyPr>
            <a:normAutofit fontScale="92500"/>
          </a:bodyPr>
          <a:lstStyle/>
          <a:p>
            <a:pPr marL="457200" indent="-457200">
              <a:buFont typeface="+mj-lt"/>
              <a:buAutoNum type="arabicPeriod"/>
            </a:pPr>
            <a:r>
              <a:rPr lang="el-GR" dirty="0"/>
              <a:t>Ένα συμβολόμετρο </a:t>
            </a:r>
            <a:r>
              <a:rPr lang="en-US" dirty="0"/>
              <a:t>Fabry</a:t>
            </a:r>
            <a:r>
              <a:rPr lang="el-GR" dirty="0"/>
              <a:t>-</a:t>
            </a:r>
            <a:r>
              <a:rPr lang="en-US" dirty="0"/>
              <a:t>Perot</a:t>
            </a:r>
            <a:r>
              <a:rPr lang="el-GR" dirty="0"/>
              <a:t> που περιλαμβάνει τα εξής εξαρτήματα:</a:t>
            </a:r>
          </a:p>
          <a:p>
            <a:pPr lvl="1"/>
            <a:r>
              <a:rPr lang="en-US" dirty="0"/>
              <a:t>Μια μεταλλική βάση 5 Kg </a:t>
            </a:r>
            <a:endParaRPr lang="el-GR" dirty="0"/>
          </a:p>
          <a:p>
            <a:pPr lvl="1"/>
            <a:r>
              <a:rPr lang="el-GR" dirty="0"/>
              <a:t>Ένα επίπεδο κάτοπτρο με δυνατότητα μικρομετρικής μετακίνησης </a:t>
            </a:r>
          </a:p>
          <a:p>
            <a:pPr lvl="1"/>
            <a:r>
              <a:rPr lang="el-GR" dirty="0"/>
              <a:t>Ένα επίπεδο κάτοπτρο με δυνατότητα ρύθμισης της κλίσης του</a:t>
            </a:r>
          </a:p>
          <a:p>
            <a:pPr lvl="1"/>
            <a:r>
              <a:rPr lang="en-US" dirty="0"/>
              <a:t>Ένα φακό 18 mm</a:t>
            </a:r>
            <a:endParaRPr lang="el-GR" dirty="0"/>
          </a:p>
          <a:p>
            <a:pPr lvl="1"/>
            <a:r>
              <a:rPr lang="en-US" dirty="0"/>
              <a:t>Μια μικρή οθόνη (πέτασμα)</a:t>
            </a:r>
            <a:endParaRPr lang="el-GR" dirty="0"/>
          </a:p>
          <a:p>
            <a:pPr marL="457200" indent="-457200">
              <a:buFont typeface="+mj-lt"/>
              <a:buAutoNum type="arabicPeriod" startAt="2"/>
            </a:pPr>
            <a:r>
              <a:rPr lang="en-US" dirty="0"/>
              <a:t>Ένα Laser He-Ne (632.8 nm) ισχύος</a:t>
            </a:r>
            <a:r>
              <a:rPr lang="en-GB" dirty="0"/>
              <a:t> 1 </a:t>
            </a:r>
            <a:r>
              <a:rPr lang="en-US" dirty="0" smtClean="0"/>
              <a:t>mW</a:t>
            </a:r>
            <a:r>
              <a:rPr lang="en-US" dirty="0"/>
              <a:t> </a:t>
            </a:r>
            <a:endParaRPr lang="el-GR" dirty="0"/>
          </a:p>
          <a:p>
            <a:pPr marL="457200" indent="-457200">
              <a:buFont typeface="+mj-lt"/>
              <a:buAutoNum type="arabicPeriod" startAt="2"/>
            </a:pPr>
            <a:r>
              <a:rPr lang="el-GR" dirty="0" smtClean="0"/>
              <a:t>Ένας </a:t>
            </a:r>
            <a:r>
              <a:rPr lang="el-GR" dirty="0"/>
              <a:t>φωτοανιχνευτής δομημένος σε σύστημα πλευρικής μετατόπισης και συνδεδεμένος σε κύκλωμα με πηγή συνεχούς και μιλλιαμπερόμετρο. Εναλλακτικά μπορούμε να χρησιμοποιήσουμε μια </a:t>
            </a:r>
            <a:r>
              <a:rPr lang="en-US" dirty="0"/>
              <a:t>CCD</a:t>
            </a:r>
            <a:r>
              <a:rPr lang="el-GR" dirty="0"/>
              <a:t> κάμερα, η οποία, μέσω κατάλληλου λογισμικού, μπορεί να απεικονίσει τους κροσσούς (συμβολογράφημα) στην οθόνη Η/Υ.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Tree>
    <p:extLst>
      <p:ext uri="{BB962C8B-B14F-4D97-AF65-F5344CB8AC3E}">
        <p14:creationId xmlns:p14="http://schemas.microsoft.com/office/powerpoint/2010/main" val="30965903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24944"/>
            <a:ext cx="8229600" cy="908720"/>
          </a:xfrm>
          <a:noFill/>
          <a:ln w="25400">
            <a:solidFill>
              <a:schemeClr val="accent1"/>
            </a:solidFill>
          </a:ln>
        </p:spPr>
        <p:txBody>
          <a:bodyPr/>
          <a:lstStyle/>
          <a:p>
            <a:r>
              <a:rPr lang="el-GR" dirty="0" smtClean="0"/>
              <a:t>Πειραματική </a:t>
            </a:r>
            <a:r>
              <a:rPr lang="el-GR" dirty="0"/>
              <a:t>διαδικασία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40645020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Ευθυγράμμιση </a:t>
            </a:r>
            <a:r>
              <a:rPr lang="el-GR" dirty="0"/>
              <a:t>της βάσης του συμβολόμετρου με τη δέσμη του Laser</a:t>
            </a:r>
          </a:p>
        </p:txBody>
      </p:sp>
      <p:sp>
        <p:nvSpPr>
          <p:cNvPr id="3" name="Θέση περιεχομένου 2"/>
          <p:cNvSpPr>
            <a:spLocks noGrp="1"/>
          </p:cNvSpPr>
          <p:nvPr>
            <p:ph idx="1"/>
          </p:nvPr>
        </p:nvSpPr>
        <p:spPr>
          <a:xfrm>
            <a:off x="457200" y="1628800"/>
            <a:ext cx="8229600" cy="4608512"/>
          </a:xfrm>
        </p:spPr>
        <p:txBody>
          <a:bodyPr/>
          <a:lstStyle/>
          <a:p>
            <a:r>
              <a:rPr lang="el-GR" dirty="0"/>
              <a:t>Η ευθυγράμμιση της μεταλλικής βάσης του συμβολόμετρου </a:t>
            </a:r>
            <a:r>
              <a:rPr lang="en-US" dirty="0"/>
              <a:t>F</a:t>
            </a:r>
            <a:r>
              <a:rPr lang="el-GR" dirty="0"/>
              <a:t>-</a:t>
            </a:r>
            <a:r>
              <a:rPr lang="en-US" dirty="0"/>
              <a:t>P</a:t>
            </a:r>
            <a:r>
              <a:rPr lang="el-GR" dirty="0"/>
              <a:t> θα πραγματοποιηθεί κατά τον ίδιο τρόπο που περιγράφεται στην Άσκηση ΝΟ1 – Συμβολόμετρο </a:t>
            </a:r>
            <a:r>
              <a:rPr lang="en-US" dirty="0"/>
              <a:t>Michelson</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Tree>
    <p:extLst>
      <p:ext uri="{BB962C8B-B14F-4D97-AF65-F5344CB8AC3E}">
        <p14:creationId xmlns:p14="http://schemas.microsoft.com/office/powerpoint/2010/main" val="41587412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smtClean="0"/>
              <a:t>Ευθυγράμμιση </a:t>
            </a:r>
            <a:r>
              <a:rPr lang="el-GR" sz="3200" dirty="0"/>
              <a:t>καθρεπτών και προετοιμασία για παρατήρηση ομόκεντρων κυκλικών </a:t>
            </a:r>
            <a:r>
              <a:rPr lang="el-GR" sz="3200" dirty="0" smtClean="0"/>
              <a:t>δακτυλίων</a:t>
            </a:r>
            <a:endParaRPr lang="el-GR" sz="3200" dirty="0"/>
          </a:p>
        </p:txBody>
      </p:sp>
      <p:sp>
        <p:nvSpPr>
          <p:cNvPr id="3" name="Θέση περιεχομένου 2"/>
          <p:cNvSpPr>
            <a:spLocks noGrp="1"/>
          </p:cNvSpPr>
          <p:nvPr>
            <p:ph idx="1"/>
          </p:nvPr>
        </p:nvSpPr>
        <p:spPr>
          <a:xfrm>
            <a:off x="457200" y="1628800"/>
            <a:ext cx="8229600" cy="4608512"/>
          </a:xfrm>
        </p:spPr>
        <p:txBody>
          <a:bodyPr>
            <a:normAutofit fontScale="92500" lnSpcReduction="20000"/>
          </a:bodyPr>
          <a:lstStyle/>
          <a:p>
            <a:r>
              <a:rPr lang="el-GR" dirty="0"/>
              <a:t>Για τη σωστή λειτουργία της διάταξης, είναι πολύ σημαντικό να γίνει η ευθυγράμμιση των δυο πλακιδίων, ώστε να είναι μεταξύ τους, όσο πιο παράλληλα γίνεται. </a:t>
            </a:r>
            <a:endParaRPr lang="el-GR" dirty="0" smtClean="0"/>
          </a:p>
          <a:p>
            <a:pPr marL="457200" lvl="0" indent="-457200">
              <a:buFont typeface="+mj-lt"/>
              <a:buAutoNum type="arabicPeriod"/>
            </a:pPr>
            <a:r>
              <a:rPr lang="el-GR" dirty="0"/>
              <a:t>Πρώτα τοποθετούμε τον κινητό καθρέπτη στην αντίστοιχη θέση που υπάρχει στη μεταλλική βάση και κατευθύνουμε το </a:t>
            </a:r>
            <a:r>
              <a:rPr lang="en-US" dirty="0"/>
              <a:t>Laser</a:t>
            </a:r>
            <a:r>
              <a:rPr lang="el-GR" dirty="0"/>
              <a:t>, έτσι ώστε η δέσμη του να προσπίπτει στο κέντρο του καθρέπτη. Αν χρειαστεί, διορθώνουμε ώστε η ανακλώμενη ακτίνα να επανεισέρχεται στο </a:t>
            </a:r>
            <a:r>
              <a:rPr lang="en-US" dirty="0"/>
              <a:t>Laser</a:t>
            </a:r>
            <a:r>
              <a:rPr lang="el-GR" dirty="0"/>
              <a:t>. Σημείωση: για την αποφυγή θετικής οπτικής ανάδρασης, που μπορεί να προκαλέσει φαινόμενα αστάθειας των κροσσών, ρυθμίζουμε ώστε να προσπίπτει περίπου 2 </a:t>
            </a:r>
            <a:r>
              <a:rPr lang="en-US" dirty="0"/>
              <a:t>mm</a:t>
            </a:r>
            <a:r>
              <a:rPr lang="el-GR" dirty="0"/>
              <a:t> πάνω από την έξοδο του </a:t>
            </a:r>
            <a:r>
              <a:rPr lang="en-US" dirty="0"/>
              <a:t>Laser</a:t>
            </a:r>
            <a:r>
              <a:rPr lang="el-GR" dirty="0"/>
              <a:t>.</a:t>
            </a:r>
          </a:p>
          <a:p>
            <a:pPr marL="457200" lvl="0" indent="-457200">
              <a:buFont typeface="+mj-lt"/>
              <a:buAutoNum type="arabicPeriod"/>
            </a:pPr>
            <a:r>
              <a:rPr lang="el-GR" dirty="0"/>
              <a:t>Θα τοποθετήσουμε κατόπιν, στην αντίστοιχη θέση της βάσης, το σταθερό καθρέπτη που φέρει κοχλίες για τη ρύθμιση της κλίσης του κατά τους δυο άξονες. Σ΄αυτό το σημείο θα παρατηρήσουμε στο πέτασμα αρκετά είδωλα της δέσμης του </a:t>
            </a:r>
            <a:r>
              <a:rPr lang="en-US" dirty="0"/>
              <a:t>Laser</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30813726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a:t>Ευθυγράμμιση καθρεπτών και προετοιμασία για παρατήρηση ομόκεντρων κυκλικών δακτυλίων</a:t>
            </a:r>
          </a:p>
        </p:txBody>
      </p:sp>
      <p:sp>
        <p:nvSpPr>
          <p:cNvPr id="3" name="Θέση περιεχομένου 2"/>
          <p:cNvSpPr>
            <a:spLocks noGrp="1"/>
          </p:cNvSpPr>
          <p:nvPr>
            <p:ph idx="1"/>
          </p:nvPr>
        </p:nvSpPr>
        <p:spPr>
          <a:xfrm>
            <a:off x="457200" y="1556792"/>
            <a:ext cx="8229600" cy="4680520"/>
          </a:xfrm>
        </p:spPr>
        <p:txBody>
          <a:bodyPr>
            <a:normAutofit/>
          </a:bodyPr>
          <a:lstStyle/>
          <a:p>
            <a:pPr marL="457200" lvl="0" indent="-457200">
              <a:buFont typeface="+mj-lt"/>
              <a:buAutoNum type="arabicPeriod" startAt="3"/>
            </a:pPr>
            <a:r>
              <a:rPr lang="el-GR" dirty="0" smtClean="0"/>
              <a:t>Χρησιμοποιώντας </a:t>
            </a:r>
            <a:r>
              <a:rPr lang="el-GR" dirty="0"/>
              <a:t>τους κοχλίες του σταθερού καθρέπτη θα ρυθμίσουμε την κλίση του, μέχρι να παρατηρήσουμε στο πέτασμα μόνο μια φωτεινή κηλίδα. </a:t>
            </a:r>
          </a:p>
          <a:p>
            <a:pPr marL="457200" lvl="0" indent="-457200">
              <a:buFont typeface="+mj-lt"/>
              <a:buAutoNum type="arabicPeriod" startAt="3"/>
            </a:pPr>
            <a:r>
              <a:rPr lang="el-GR" dirty="0"/>
              <a:t>Για να παρατηρήσουμε τους φωτεινούς δακτύλιους συμβολής, θα τοποθετήσουμε το συγκλίνοντα φακό των 18 </a:t>
            </a:r>
            <a:r>
              <a:rPr lang="en-US" dirty="0"/>
              <a:t>mm</a:t>
            </a:r>
            <a:r>
              <a:rPr lang="el-GR" dirty="0"/>
              <a:t> μεταξύ του </a:t>
            </a:r>
            <a:r>
              <a:rPr lang="en-US" dirty="0"/>
              <a:t>Laser</a:t>
            </a:r>
            <a:r>
              <a:rPr lang="el-GR" dirty="0"/>
              <a:t> και του σταθερού καθρέπτη.</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8863222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smtClean="0"/>
              <a:t>Μέτρηση </a:t>
            </a:r>
            <a:r>
              <a:rPr lang="el-GR" sz="3600" dirty="0"/>
              <a:t>της απόστασης d (μήκος οπτικής κοιλότητας) μεταξύ των </a:t>
            </a:r>
            <a:r>
              <a:rPr lang="el-GR" sz="3600" dirty="0" smtClean="0"/>
              <a:t>πλακιδίων </a:t>
            </a:r>
            <a:r>
              <a:rPr lang="el-GR" sz="3200" b="0" dirty="0" smtClean="0"/>
              <a:t>(1 από 4) </a:t>
            </a:r>
            <a:endParaRPr lang="el-GR" sz="3200" b="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196752"/>
                <a:ext cx="8229600" cy="5328592"/>
              </a:xfrm>
            </p:spPr>
            <p:txBody>
              <a:bodyPr>
                <a:normAutofit lnSpcReduction="10000"/>
              </a:bodyPr>
              <a:lstStyle/>
              <a:p>
                <a:r>
                  <a:rPr lang="el-GR" dirty="0"/>
                  <a:t>Από την απεικόνιση των κροσσών συμβολής που παρατηρούμε στο πέτασμα, θα προσδιορίσουμε το μήκος </a:t>
                </a:r>
                <a:r>
                  <a:rPr lang="en-US" dirty="0"/>
                  <a:t>d</a:t>
                </a:r>
                <a:r>
                  <a:rPr lang="el-GR" dirty="0"/>
                  <a:t> της οπτικής κοιλότητας. Όπως ήδη έχουμε αναφέρει, με τη βοήθεια του συγκλίνοντα φακού δημιουργούμε σημειακή πηγή, οι ακτίνες της οποίας προσπίπτουν στο συμβολόμετρο με διαφορετικές γωνίες. Η μεταβολή της γωνίας θα μεταβάλει τη φάση δ και αυτό  θα μας δώσει κροσσούς συμβολής, υπό μορφή ομόκεντρων φωτεινών δακτυλίων γωνιακής ακτίνας θ .</a:t>
                </a:r>
              </a:p>
              <a:p>
                <a:r>
                  <a:rPr lang="el-GR" dirty="0"/>
                  <a:t>Ας θεωρήσουμε ότι ο νιοστός (προς τα έξω) κροσσός από το κέντρο (Σχήμα 13) έχει ακτίνα </a:t>
                </a:r>
                <a:r>
                  <a:rPr lang="en-US" dirty="0"/>
                  <a:t>r</a:t>
                </a:r>
                <a:r>
                  <a:rPr lang="el-GR" dirty="0"/>
                  <a:t> και η τάξη του είναι </a:t>
                </a:r>
                <a:r>
                  <a:rPr lang="en-US" dirty="0"/>
                  <a:t>m</a:t>
                </a:r>
                <a:r>
                  <a:rPr lang="el-GR" dirty="0"/>
                  <a:t> = </a:t>
                </a:r>
                <a:r>
                  <a:rPr lang="en-US" dirty="0"/>
                  <a:t>m</a:t>
                </a:r>
                <a:r>
                  <a:rPr lang="el-GR" baseline="-25000" dirty="0"/>
                  <a:t>0 </a:t>
                </a:r>
                <a:r>
                  <a:rPr lang="el-GR" dirty="0"/>
                  <a:t>– </a:t>
                </a:r>
                <a:r>
                  <a:rPr lang="en-US" dirty="0"/>
                  <a:t>n</a:t>
                </a:r>
                <a:r>
                  <a:rPr lang="el-GR" dirty="0"/>
                  <a:t>, όπου </a:t>
                </a:r>
                <a:r>
                  <a:rPr lang="en-US" dirty="0"/>
                  <a:t>m</a:t>
                </a:r>
                <a:r>
                  <a:rPr lang="el-GR" baseline="-25000" dirty="0"/>
                  <a:t>0 </a:t>
                </a:r>
                <a:r>
                  <a:rPr lang="el-GR" dirty="0"/>
                  <a:t>είναι η τάξη του κεντρικού κροσσού. Επειδή η γωνία θ είναι μικρή, θα ισχύει προσεγγιστικά: </a:t>
                </a:r>
              </a:p>
              <a:p>
                <a:pPr marL="0" indent="0" algn="ctr">
                  <a:buNone/>
                </a:pPr>
                <a14:m>
                  <m:oMath xmlns:m="http://schemas.openxmlformats.org/officeDocument/2006/math">
                    <m:r>
                      <a:rPr lang="el-GR" i="1">
                        <a:latin typeface="Cambria Math" panose="02040503050406030204" pitchFamily="18" charset="0"/>
                      </a:rPr>
                      <m:t>𝜃</m:t>
                    </m:r>
                    <m:r>
                      <a:rPr lang="el-GR" i="1">
                        <a:latin typeface="Cambria Math" panose="02040503050406030204" pitchFamily="18" charset="0"/>
                      </a:rPr>
                      <m:t>≈</m:t>
                    </m:r>
                    <m:f>
                      <m:fPr>
                        <m:ctrlPr>
                          <a:rPr lang="el-GR" i="1">
                            <a:latin typeface="Cambria Math"/>
                          </a:rPr>
                        </m:ctrlPr>
                      </m:fPr>
                      <m:num>
                        <m:r>
                          <a:rPr lang="en-US" i="1">
                            <a:latin typeface="Cambria Math" panose="02040503050406030204" pitchFamily="18" charset="0"/>
                          </a:rPr>
                          <m:t>𝑟</m:t>
                        </m:r>
                      </m:num>
                      <m:den>
                        <m:r>
                          <a:rPr lang="el-GR" i="1">
                            <a:latin typeface="Cambria Math" panose="02040503050406030204" pitchFamily="18" charset="0"/>
                          </a:rPr>
                          <m:t>𝐷</m:t>
                        </m:r>
                      </m:den>
                    </m:f>
                  </m:oMath>
                </a14:m>
                <a:r>
                  <a:rPr lang="el-GR" dirty="0"/>
                  <a:t>  όπου </a:t>
                </a:r>
                <a:r>
                  <a:rPr lang="en-US" dirty="0"/>
                  <a:t>D</a:t>
                </a:r>
                <a:r>
                  <a:rPr lang="el-GR" dirty="0"/>
                  <a:t> η απόσταση μεταξύ του πετάσματος και της εστίας του φακού.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196752"/>
                <a:ext cx="8229600" cy="5328592"/>
              </a:xfrm>
              <a:blipFill rotWithShape="0">
                <a:blip r:embed="rId2"/>
                <a:stretch>
                  <a:fillRect l="-963" t="-1602" b="-228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33408128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Μέτρηση της απόστασης d (μήκος οπτικής κοιλότητας) μεταξύ των πλακιδίων </a:t>
            </a:r>
            <a:r>
              <a:rPr lang="el-GR" sz="3600" b="0" dirty="0" smtClean="0"/>
              <a:t>(2 </a:t>
            </a:r>
            <a:r>
              <a:rPr lang="el-GR" sz="3600" b="0" dirty="0"/>
              <a:t>από </a:t>
            </a:r>
            <a:r>
              <a:rPr lang="el-GR" sz="3600" b="0" dirty="0" smtClean="0"/>
              <a:t>4)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dirty="0"/>
          </a:p>
        </p:txBody>
      </p:sp>
      <p:grpSp>
        <p:nvGrpSpPr>
          <p:cNvPr id="32" name="Ομάδα 31"/>
          <p:cNvGrpSpPr/>
          <p:nvPr/>
        </p:nvGrpSpPr>
        <p:grpSpPr>
          <a:xfrm>
            <a:off x="2595956" y="1414462"/>
            <a:ext cx="3426306" cy="1343025"/>
            <a:chOff x="2627784" y="2757487"/>
            <a:chExt cx="3426306" cy="1343025"/>
          </a:xfrm>
        </p:grpSpPr>
        <p:grpSp>
          <p:nvGrpSpPr>
            <p:cNvPr id="5" name="Group 514"/>
            <p:cNvGrpSpPr>
              <a:grpSpLocks/>
            </p:cNvGrpSpPr>
            <p:nvPr/>
          </p:nvGrpSpPr>
          <p:grpSpPr bwMode="auto">
            <a:xfrm flipV="1">
              <a:off x="3154680" y="3448367"/>
              <a:ext cx="393065" cy="110490"/>
              <a:chOff x="2322" y="9004"/>
              <a:chExt cx="1485" cy="467"/>
            </a:xfrm>
          </p:grpSpPr>
          <p:sp>
            <p:nvSpPr>
              <p:cNvPr id="30" name="AutoShape 515"/>
              <p:cNvSpPr>
                <a:spLocks noChangeArrowheads="1"/>
              </p:cNvSpPr>
              <p:nvPr/>
            </p:nvSpPr>
            <p:spPr bwMode="auto">
              <a:xfrm>
                <a:off x="2322" y="9004"/>
                <a:ext cx="1375" cy="467"/>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1" name="Rectangle 516"/>
              <p:cNvSpPr>
                <a:spLocks noChangeArrowheads="1"/>
              </p:cNvSpPr>
              <p:nvPr/>
            </p:nvSpPr>
            <p:spPr bwMode="auto">
              <a:xfrm>
                <a:off x="3736" y="9121"/>
                <a:ext cx="71" cy="234"/>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cxnSp>
          <p:nvCxnSpPr>
            <p:cNvPr id="6" name="Line 517"/>
            <p:cNvCxnSpPr/>
            <p:nvPr/>
          </p:nvCxnSpPr>
          <p:spPr bwMode="auto">
            <a:xfrm>
              <a:off x="3929380" y="3284537"/>
              <a:ext cx="0" cy="436245"/>
            </a:xfrm>
            <a:prstGeom prst="line">
              <a:avLst/>
            </a:prstGeom>
            <a:noFill/>
            <a:ln w="1905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Line 518"/>
            <p:cNvCxnSpPr/>
            <p:nvPr/>
          </p:nvCxnSpPr>
          <p:spPr bwMode="auto">
            <a:xfrm>
              <a:off x="3585845" y="3502977"/>
              <a:ext cx="346710" cy="635"/>
            </a:xfrm>
            <a:prstGeom prst="line">
              <a:avLst/>
            </a:prstGeom>
            <a:noFill/>
            <a:ln w="381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519"/>
            <p:cNvCxnSpPr/>
            <p:nvPr/>
          </p:nvCxnSpPr>
          <p:spPr bwMode="auto">
            <a:xfrm>
              <a:off x="4579620" y="3181032"/>
              <a:ext cx="1270" cy="61785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520"/>
            <p:cNvCxnSpPr/>
            <p:nvPr/>
          </p:nvCxnSpPr>
          <p:spPr bwMode="auto">
            <a:xfrm>
              <a:off x="4955540" y="3181032"/>
              <a:ext cx="1270" cy="61785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521"/>
            <p:cNvCxnSpPr/>
            <p:nvPr/>
          </p:nvCxnSpPr>
          <p:spPr bwMode="auto">
            <a:xfrm rot="10800000" flipH="1">
              <a:off x="4566285" y="3154997"/>
              <a:ext cx="391795" cy="1270"/>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 name="Text Box 522"/>
            <p:cNvSpPr txBox="1">
              <a:spLocks noChangeArrowheads="1"/>
            </p:cNvSpPr>
            <p:nvPr/>
          </p:nvSpPr>
          <p:spPr bwMode="auto">
            <a:xfrm>
              <a:off x="4674235" y="3074987"/>
              <a:ext cx="189230" cy="13970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12" name="Line 523"/>
            <p:cNvCxnSpPr/>
            <p:nvPr/>
          </p:nvCxnSpPr>
          <p:spPr bwMode="auto">
            <a:xfrm rot="10800000" flipH="1">
              <a:off x="4850130" y="3843972"/>
              <a:ext cx="194945" cy="635"/>
            </a:xfrm>
            <a:prstGeom prst="line">
              <a:avLst/>
            </a:prstGeom>
            <a:noFill/>
            <a:ln w="1905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 Box 524"/>
            <p:cNvSpPr txBox="1">
              <a:spLocks noChangeArrowheads="1"/>
            </p:cNvSpPr>
            <p:nvPr/>
          </p:nvSpPr>
          <p:spPr bwMode="auto">
            <a:xfrm>
              <a:off x="4554220" y="3936682"/>
              <a:ext cx="401320" cy="163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F-P</a:t>
              </a:r>
              <a:endParaRPr lang="el-GR" sz="1100" dirty="0">
                <a:effectLst/>
                <a:latin typeface="Arial"/>
                <a:ea typeface="Times New Roman"/>
                <a:cs typeface="Times New Roman"/>
              </a:endParaRPr>
            </a:p>
          </p:txBody>
        </p:sp>
        <p:sp>
          <p:nvSpPr>
            <p:cNvPr id="14" name="Freeform 525"/>
            <p:cNvSpPr>
              <a:spLocks/>
            </p:cNvSpPr>
            <p:nvPr/>
          </p:nvSpPr>
          <p:spPr bwMode="auto">
            <a:xfrm>
              <a:off x="3937000" y="3428682"/>
              <a:ext cx="1895475" cy="518160"/>
            </a:xfrm>
            <a:custGeom>
              <a:avLst/>
              <a:gdLst>
                <a:gd name="T0" fmla="*/ 0 w 2985"/>
                <a:gd name="T1" fmla="*/ 0 h 816"/>
                <a:gd name="T2" fmla="*/ 2985 w 2985"/>
                <a:gd name="T3" fmla="*/ 816 h 816"/>
              </a:gdLst>
              <a:ahLst/>
              <a:cxnLst>
                <a:cxn ang="0">
                  <a:pos x="T0" y="T1"/>
                </a:cxn>
                <a:cxn ang="0">
                  <a:pos x="T2" y="T3"/>
                </a:cxn>
              </a:cxnLst>
              <a:rect l="0" t="0" r="r" b="b"/>
              <a:pathLst>
                <a:path w="2985" h="816">
                  <a:moveTo>
                    <a:pt x="0" y="0"/>
                  </a:moveTo>
                  <a:lnTo>
                    <a:pt x="2985" y="816"/>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 name="Freeform 526"/>
            <p:cNvSpPr>
              <a:spLocks/>
            </p:cNvSpPr>
            <p:nvPr/>
          </p:nvSpPr>
          <p:spPr bwMode="auto">
            <a:xfrm>
              <a:off x="3928110" y="2983547"/>
              <a:ext cx="1920240" cy="594995"/>
            </a:xfrm>
            <a:custGeom>
              <a:avLst/>
              <a:gdLst>
                <a:gd name="T0" fmla="*/ 0 w 3024"/>
                <a:gd name="T1" fmla="*/ 937 h 937"/>
                <a:gd name="T2" fmla="*/ 3024 w 3024"/>
                <a:gd name="T3" fmla="*/ 0 h 937"/>
              </a:gdLst>
              <a:ahLst/>
              <a:cxnLst>
                <a:cxn ang="0">
                  <a:pos x="T0" y="T1"/>
                </a:cxn>
                <a:cxn ang="0">
                  <a:pos x="T2" y="T3"/>
                </a:cxn>
              </a:cxnLst>
              <a:rect l="0" t="0" r="r" b="b"/>
              <a:pathLst>
                <a:path w="3024" h="937">
                  <a:moveTo>
                    <a:pt x="0" y="937"/>
                  </a:moveTo>
                  <a:lnTo>
                    <a:pt x="3024"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 name="Text Box 527"/>
            <p:cNvSpPr txBox="1">
              <a:spLocks noChangeArrowheads="1"/>
            </p:cNvSpPr>
            <p:nvPr/>
          </p:nvSpPr>
          <p:spPr bwMode="auto">
            <a:xfrm>
              <a:off x="2627784" y="3229292"/>
              <a:ext cx="1176501" cy="2038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 He-Ne</a:t>
              </a:r>
              <a:endParaRPr lang="el-GR" sz="1100" dirty="0">
                <a:effectLst/>
                <a:latin typeface="Arial"/>
                <a:ea typeface="Times New Roman"/>
                <a:cs typeface="Times New Roman"/>
              </a:endParaRPr>
            </a:p>
          </p:txBody>
        </p:sp>
        <p:cxnSp>
          <p:nvCxnSpPr>
            <p:cNvPr id="17" name="Line 528"/>
            <p:cNvCxnSpPr/>
            <p:nvPr/>
          </p:nvCxnSpPr>
          <p:spPr bwMode="auto">
            <a:xfrm>
              <a:off x="3921125" y="3502342"/>
              <a:ext cx="1911350" cy="63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530"/>
            <p:cNvCxnSpPr/>
            <p:nvPr/>
          </p:nvCxnSpPr>
          <p:spPr bwMode="auto">
            <a:xfrm rot="10800000" flipH="1" flipV="1">
              <a:off x="4193540" y="2840037"/>
              <a:ext cx="1642745" cy="317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531"/>
            <p:cNvSpPr txBox="1">
              <a:spLocks noChangeArrowheads="1"/>
            </p:cNvSpPr>
            <p:nvPr/>
          </p:nvSpPr>
          <p:spPr bwMode="auto">
            <a:xfrm>
              <a:off x="4836160" y="2757487"/>
              <a:ext cx="197485" cy="19685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20" name="Line 532"/>
            <p:cNvCxnSpPr/>
            <p:nvPr/>
          </p:nvCxnSpPr>
          <p:spPr bwMode="auto">
            <a:xfrm>
              <a:off x="4185285" y="2810192"/>
              <a:ext cx="635" cy="109601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533"/>
            <p:cNvCxnSpPr/>
            <p:nvPr/>
          </p:nvCxnSpPr>
          <p:spPr bwMode="auto">
            <a:xfrm rot="10800000" flipH="1">
              <a:off x="3696970" y="3859847"/>
              <a:ext cx="22733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 name="Text Box 534"/>
            <p:cNvSpPr txBox="1">
              <a:spLocks noChangeArrowheads="1"/>
            </p:cNvSpPr>
            <p:nvPr/>
          </p:nvSpPr>
          <p:spPr bwMode="auto">
            <a:xfrm>
              <a:off x="3285489" y="3952557"/>
              <a:ext cx="822960" cy="13208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18 mm</a:t>
              </a:r>
              <a:endParaRPr lang="el-GR" sz="1100" dirty="0">
                <a:effectLst/>
                <a:latin typeface="Arial"/>
                <a:ea typeface="Times New Roman"/>
                <a:cs typeface="Times New Roman"/>
              </a:endParaRPr>
            </a:p>
          </p:txBody>
        </p:sp>
        <p:cxnSp>
          <p:nvCxnSpPr>
            <p:cNvPr id="23" name="Line 535"/>
            <p:cNvCxnSpPr/>
            <p:nvPr/>
          </p:nvCxnSpPr>
          <p:spPr bwMode="auto">
            <a:xfrm>
              <a:off x="3933190" y="3695382"/>
              <a:ext cx="635" cy="18161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536"/>
            <p:cNvCxnSpPr/>
            <p:nvPr/>
          </p:nvCxnSpPr>
          <p:spPr bwMode="auto">
            <a:xfrm rot="10800000">
              <a:off x="4195445" y="3859847"/>
              <a:ext cx="227330" cy="635"/>
            </a:xfrm>
            <a:prstGeom prst="line">
              <a:avLst/>
            </a:prstGeom>
            <a:noFill/>
            <a:ln w="12700">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 name="Text Box 537"/>
            <p:cNvSpPr txBox="1">
              <a:spLocks noChangeArrowheads="1"/>
            </p:cNvSpPr>
            <p:nvPr/>
          </p:nvSpPr>
          <p:spPr bwMode="auto">
            <a:xfrm>
              <a:off x="4249420" y="3208972"/>
              <a:ext cx="19685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θ</a:t>
              </a:r>
              <a:endParaRPr lang="el-GR" sz="1100" dirty="0">
                <a:effectLst/>
                <a:latin typeface="Arial"/>
                <a:ea typeface="Times New Roman"/>
                <a:cs typeface="Times New Roman"/>
              </a:endParaRPr>
            </a:p>
          </p:txBody>
        </p:sp>
        <p:cxnSp>
          <p:nvCxnSpPr>
            <p:cNvPr id="26" name="Line 538"/>
            <p:cNvCxnSpPr/>
            <p:nvPr/>
          </p:nvCxnSpPr>
          <p:spPr bwMode="auto">
            <a:xfrm>
              <a:off x="4434840" y="3567112"/>
              <a:ext cx="66040" cy="118745"/>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539"/>
            <p:cNvCxnSpPr/>
            <p:nvPr/>
          </p:nvCxnSpPr>
          <p:spPr bwMode="auto">
            <a:xfrm rot="10800000">
              <a:off x="4263390" y="3272472"/>
              <a:ext cx="129540" cy="231775"/>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540"/>
            <p:cNvCxnSpPr/>
            <p:nvPr/>
          </p:nvCxnSpPr>
          <p:spPr bwMode="auto">
            <a:xfrm rot="16200000" flipH="1">
              <a:off x="5711825" y="3723957"/>
              <a:ext cx="482600" cy="1270"/>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9" name="Text Box 541"/>
            <p:cNvSpPr txBox="1">
              <a:spLocks noChangeArrowheads="1"/>
            </p:cNvSpPr>
            <p:nvPr/>
          </p:nvSpPr>
          <p:spPr bwMode="auto">
            <a:xfrm>
              <a:off x="5864860" y="3647757"/>
              <a:ext cx="189230" cy="180340"/>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a:t>
              </a:r>
              <a:endParaRPr lang="el-GR" sz="1100" dirty="0">
                <a:effectLst/>
                <a:latin typeface="Arial"/>
                <a:ea typeface="Times New Roman"/>
                <a:cs typeface="Times New Roman"/>
              </a:endParaRPr>
            </a:p>
          </p:txBody>
        </p:sp>
      </p:grpSp>
      <p:sp>
        <p:nvSpPr>
          <p:cNvPr id="33" name="Ορθογώνιο 32"/>
          <p:cNvSpPr/>
          <p:nvPr/>
        </p:nvSpPr>
        <p:spPr>
          <a:xfrm>
            <a:off x="3840810" y="2924944"/>
            <a:ext cx="1172437" cy="400110"/>
          </a:xfrm>
          <a:prstGeom prst="rect">
            <a:avLst/>
          </a:prstGeom>
        </p:spPr>
        <p:txBody>
          <a:bodyPr wrap="none">
            <a:spAutoFit/>
          </a:bodyPr>
          <a:lstStyle/>
          <a:p>
            <a:r>
              <a:rPr lang="en-US" sz="2000" b="1" dirty="0">
                <a:latin typeface="+mn-lt"/>
              </a:rPr>
              <a:t>Σχήμα 13</a:t>
            </a:r>
            <a:endParaRPr lang="el-GR" sz="2000" b="1" dirty="0">
              <a:latin typeface="+mn-lt"/>
            </a:endParaRPr>
          </a:p>
        </p:txBody>
      </p:sp>
      <mc:AlternateContent xmlns:mc="http://schemas.openxmlformats.org/markup-compatibility/2006" xmlns:a14="http://schemas.microsoft.com/office/drawing/2010/main">
        <mc:Choice Requires="a14">
          <p:sp>
            <p:nvSpPr>
              <p:cNvPr id="34" name="Ορθογώνιο 33"/>
              <p:cNvSpPr/>
              <p:nvPr/>
            </p:nvSpPr>
            <p:spPr>
              <a:xfrm>
                <a:off x="212449" y="3429000"/>
                <a:ext cx="8673226" cy="2661562"/>
              </a:xfrm>
              <a:prstGeom prst="rect">
                <a:avLst/>
              </a:prstGeom>
            </p:spPr>
            <p:txBody>
              <a:bodyPr wrap="square">
                <a:spAutoFit/>
              </a:bodyPr>
              <a:lstStyle/>
              <a:p>
                <a:r>
                  <a:rPr lang="el-GR" sz="2400" dirty="0">
                    <a:latin typeface="+mn-lt"/>
                  </a:rPr>
                  <a:t>Επίσης: </a:t>
                </a:r>
                <a14:m>
                  <m:oMath xmlns:m="http://schemas.openxmlformats.org/officeDocument/2006/math">
                    <m:func>
                      <m:funcPr>
                        <m:ctrlPr>
                          <a:rPr lang="el-GR" sz="2400" i="1">
                            <a:latin typeface="Cambria Math"/>
                          </a:rPr>
                        </m:ctrlPr>
                      </m:funcPr>
                      <m:fName>
                        <m:r>
                          <m:rPr>
                            <m:sty m:val="p"/>
                          </m:rPr>
                          <a:rPr lang="en-US" sz="2400">
                            <a:latin typeface="Cambria Math" panose="02040503050406030204" pitchFamily="18" charset="0"/>
                          </a:rPr>
                          <m:t>cos</m:t>
                        </m:r>
                      </m:fName>
                      <m:e>
                        <m:r>
                          <a:rPr lang="el-GR" sz="2400" i="1">
                            <a:latin typeface="Cambria Math" panose="02040503050406030204" pitchFamily="18" charset="0"/>
                          </a:rPr>
                          <m:t>𝜃</m:t>
                        </m:r>
                      </m:e>
                    </m:func>
                    <m:r>
                      <a:rPr lang="el-GR" sz="2400" i="1">
                        <a:latin typeface="Cambria Math" panose="02040503050406030204" pitchFamily="18" charset="0"/>
                      </a:rPr>
                      <m:t>≈1−</m:t>
                    </m:r>
                    <m:f>
                      <m:fPr>
                        <m:ctrlPr>
                          <a:rPr lang="el-GR" sz="2400" i="1">
                            <a:latin typeface="Cambria Math"/>
                          </a:rPr>
                        </m:ctrlPr>
                      </m:fPr>
                      <m:num>
                        <m:sSup>
                          <m:sSupPr>
                            <m:ctrlPr>
                              <a:rPr lang="el-GR" sz="2400" i="1">
                                <a:latin typeface="Cambria Math"/>
                              </a:rPr>
                            </m:ctrlPr>
                          </m:sSupPr>
                          <m:e>
                            <m:r>
                              <a:rPr lang="el-GR" sz="2400" i="1">
                                <a:latin typeface="Cambria Math" panose="02040503050406030204" pitchFamily="18" charset="0"/>
                              </a:rPr>
                              <m:t>𝜃</m:t>
                            </m:r>
                          </m:e>
                          <m:sup>
                            <m:r>
                              <a:rPr lang="el-GR" sz="2400" i="1">
                                <a:latin typeface="Cambria Math" panose="02040503050406030204" pitchFamily="18" charset="0"/>
                              </a:rPr>
                              <m:t>2</m:t>
                            </m:r>
                          </m:sup>
                        </m:sSup>
                      </m:num>
                      <m:den>
                        <m:r>
                          <a:rPr lang="el-GR" sz="2400" i="1">
                            <a:latin typeface="Cambria Math" panose="02040503050406030204" pitchFamily="18" charset="0"/>
                          </a:rPr>
                          <m:t>2</m:t>
                        </m:r>
                      </m:den>
                    </m:f>
                  </m:oMath>
                </a14:m>
                <a:r>
                  <a:rPr lang="el-GR" sz="2400" dirty="0" smtClean="0">
                    <a:latin typeface="+mn-lt"/>
                  </a:rPr>
                  <a:t> </a:t>
                </a:r>
                <a:r>
                  <a:rPr lang="el-GR" sz="2400" dirty="0">
                    <a:latin typeface="+mn-lt"/>
                  </a:rPr>
                  <a:t>Με αντικατάσταση στη σχέση (3), (θυμηθείτε: </a:t>
                </a:r>
                <a14:m>
                  <m:oMath xmlns:m="http://schemas.openxmlformats.org/officeDocument/2006/math">
                    <m:r>
                      <a:rPr lang="el-GR" sz="2400" i="1">
                        <a:latin typeface="Cambria Math" panose="02040503050406030204" pitchFamily="18" charset="0"/>
                      </a:rPr>
                      <m:t>2</m:t>
                    </m:r>
                    <m:r>
                      <a:rPr lang="en-US" sz="2400" i="1">
                        <a:latin typeface="Cambria Math" panose="02040503050406030204" pitchFamily="18" charset="0"/>
                      </a:rPr>
                      <m:t>𝑑</m:t>
                    </m:r>
                    <m:func>
                      <m:funcPr>
                        <m:ctrlPr>
                          <a:rPr lang="el-GR" sz="2400" i="1">
                            <a:latin typeface="Cambria Math"/>
                          </a:rPr>
                        </m:ctrlPr>
                      </m:funcPr>
                      <m:fName>
                        <m:r>
                          <m:rPr>
                            <m:sty m:val="p"/>
                          </m:rPr>
                          <a:rPr lang="en-US" sz="2400">
                            <a:latin typeface="Cambria Math" panose="02040503050406030204" pitchFamily="18" charset="0"/>
                          </a:rPr>
                          <m:t>cos</m:t>
                        </m:r>
                      </m:fName>
                      <m:e>
                        <m:r>
                          <a:rPr lang="en-US" sz="2400" i="1">
                            <a:latin typeface="Cambria Math" panose="02040503050406030204" pitchFamily="18" charset="0"/>
                          </a:rPr>
                          <m:t>𝜃</m:t>
                        </m:r>
                      </m:e>
                    </m:func>
                    <m:r>
                      <a:rPr lang="el-GR" sz="2400" i="1">
                        <a:latin typeface="Cambria Math" panose="02040503050406030204" pitchFamily="18" charset="0"/>
                      </a:rPr>
                      <m:t>=</m:t>
                    </m:r>
                    <m:r>
                      <a:rPr lang="en-US" sz="2400" i="1">
                        <a:latin typeface="Cambria Math" panose="02040503050406030204" pitchFamily="18" charset="0"/>
                      </a:rPr>
                      <m:t>𝑚</m:t>
                    </m:r>
                    <m:r>
                      <a:rPr lang="el-GR" sz="2400" i="1">
                        <a:latin typeface="Cambria Math" panose="02040503050406030204" pitchFamily="18" charset="0"/>
                      </a:rPr>
                      <m:t>𝜆</m:t>
                    </m:r>
                  </m:oMath>
                </a14:m>
                <a:r>
                  <a:rPr lang="el-GR" sz="2400" dirty="0">
                    <a:latin typeface="+mn-lt"/>
                  </a:rPr>
                  <a:t>) θα έχουμε: </a:t>
                </a:r>
              </a:p>
              <a:p>
                <a14:m>
                  <m:oMath xmlns:m="http://schemas.openxmlformats.org/officeDocument/2006/math">
                    <m:r>
                      <a:rPr lang="el-GR" sz="2400" i="1">
                        <a:latin typeface="Cambria Math" panose="02040503050406030204" pitchFamily="18" charset="0"/>
                      </a:rPr>
                      <m:t>2</m:t>
                    </m:r>
                    <m:r>
                      <a:rPr lang="en-US" sz="2400" i="1">
                        <a:latin typeface="Cambria Math" panose="02040503050406030204" pitchFamily="18" charset="0"/>
                      </a:rPr>
                      <m:t>𝑑</m:t>
                    </m:r>
                    <m:d>
                      <m:dPr>
                        <m:ctrlPr>
                          <a:rPr lang="el-GR" sz="2400" i="1">
                            <a:latin typeface="Cambria Math"/>
                          </a:rPr>
                        </m:ctrlPr>
                      </m:dPr>
                      <m:e>
                        <m:r>
                          <a:rPr lang="el-GR" sz="2400" i="1">
                            <a:latin typeface="Cambria Math" panose="02040503050406030204" pitchFamily="18" charset="0"/>
                          </a:rPr>
                          <m:t>1−</m:t>
                        </m:r>
                        <m:f>
                          <m:fPr>
                            <m:ctrlPr>
                              <a:rPr lang="el-GR" sz="2400" i="1">
                                <a:latin typeface="Cambria Math"/>
                              </a:rPr>
                            </m:ctrlPr>
                          </m:fPr>
                          <m:num>
                            <m:sSup>
                              <m:sSupPr>
                                <m:ctrlPr>
                                  <a:rPr lang="el-GR" sz="2400" i="1">
                                    <a:latin typeface="Cambria Math"/>
                                  </a:rPr>
                                </m:ctrlPr>
                              </m:sSupPr>
                              <m:e>
                                <m:r>
                                  <a:rPr lang="en-US" sz="2400" i="1">
                                    <a:latin typeface="Cambria Math" panose="02040503050406030204" pitchFamily="18" charset="0"/>
                                  </a:rPr>
                                  <m:t>𝑟</m:t>
                                </m:r>
                              </m:e>
                              <m:sup>
                                <m:r>
                                  <a:rPr lang="el-GR" sz="2400" i="1">
                                    <a:latin typeface="Cambria Math" panose="02040503050406030204" pitchFamily="18" charset="0"/>
                                  </a:rPr>
                                  <m:t>2</m:t>
                                </m:r>
                              </m:sup>
                            </m:sSup>
                          </m:num>
                          <m:den>
                            <m:sSup>
                              <m:sSupPr>
                                <m:ctrlPr>
                                  <a:rPr lang="el-GR" sz="2400" i="1">
                                    <a:latin typeface="Cambria Math"/>
                                  </a:rPr>
                                </m:ctrlPr>
                              </m:sSupPr>
                              <m:e>
                                <m:r>
                                  <a:rPr lang="el-GR" sz="2400" i="1">
                                    <a:latin typeface="Cambria Math" panose="02040503050406030204" pitchFamily="18" charset="0"/>
                                  </a:rPr>
                                  <m:t>2</m:t>
                                </m:r>
                                <m:r>
                                  <a:rPr lang="en-US" sz="2400" i="1">
                                    <a:latin typeface="Cambria Math" panose="02040503050406030204" pitchFamily="18" charset="0"/>
                                  </a:rPr>
                                  <m:t>𝐷</m:t>
                                </m:r>
                              </m:e>
                              <m:sup>
                                <m:r>
                                  <a:rPr lang="el-GR" sz="2400" i="1">
                                    <a:latin typeface="Cambria Math" panose="02040503050406030204" pitchFamily="18" charset="0"/>
                                  </a:rPr>
                                  <m:t>2</m:t>
                                </m:r>
                              </m:sup>
                            </m:sSup>
                          </m:den>
                        </m:f>
                      </m:e>
                    </m:d>
                    <m:r>
                      <a:rPr lang="el-GR" sz="2400" i="1">
                        <a:latin typeface="Cambria Math" panose="02040503050406030204" pitchFamily="18" charset="0"/>
                      </a:rPr>
                      <m:t>=</m:t>
                    </m:r>
                    <m:d>
                      <m:dPr>
                        <m:ctrlPr>
                          <a:rPr lang="el-GR" sz="2400" i="1">
                            <a:latin typeface="Cambria Math"/>
                          </a:rPr>
                        </m:ctrlPr>
                      </m:dPr>
                      <m:e>
                        <m:sSub>
                          <m:sSubPr>
                            <m:ctrlPr>
                              <a:rPr lang="el-GR" sz="2400" i="1">
                                <a:latin typeface="Cambria Math"/>
                              </a:rPr>
                            </m:ctrlPr>
                          </m:sSubPr>
                          <m:e>
                            <m:r>
                              <a:rPr lang="en-US" sz="2400" i="1">
                                <a:latin typeface="Cambria Math" panose="02040503050406030204" pitchFamily="18" charset="0"/>
                              </a:rPr>
                              <m:t>𝑚</m:t>
                            </m:r>
                          </m:e>
                          <m:sub>
                            <m:r>
                              <a:rPr lang="el-GR" sz="2400" i="1">
                                <a:latin typeface="Cambria Math" panose="02040503050406030204" pitchFamily="18" charset="0"/>
                              </a:rPr>
                              <m:t>0</m:t>
                            </m:r>
                          </m:sub>
                        </m:sSub>
                        <m:r>
                          <a:rPr lang="el-GR" sz="2400" i="1">
                            <a:latin typeface="Cambria Math" panose="02040503050406030204" pitchFamily="18" charset="0"/>
                          </a:rPr>
                          <m:t>−</m:t>
                        </m:r>
                        <m:r>
                          <a:rPr lang="en-US" sz="2400" i="1">
                            <a:latin typeface="Cambria Math" panose="02040503050406030204" pitchFamily="18" charset="0"/>
                          </a:rPr>
                          <m:t>𝑛</m:t>
                        </m:r>
                      </m:e>
                    </m:d>
                    <m:r>
                      <a:rPr lang="el-GR" sz="2400" i="1">
                        <a:latin typeface="Cambria Math" panose="02040503050406030204" pitchFamily="18" charset="0"/>
                      </a:rPr>
                      <m:t>𝜆</m:t>
                    </m:r>
                  </m:oMath>
                </a14:m>
                <a:r>
                  <a:rPr lang="el-GR" sz="2400" i="1" dirty="0">
                    <a:latin typeface="+mn-lt"/>
                  </a:rPr>
                  <a:t>  </a:t>
                </a:r>
                <a:r>
                  <a:rPr lang="el-GR" sz="2400" dirty="0">
                    <a:latin typeface="+mn-lt"/>
                  </a:rPr>
                  <a:t>και επιλύνοντας ως προς </a:t>
                </a:r>
                <a:r>
                  <a:rPr lang="en-US" sz="2400" dirty="0">
                    <a:latin typeface="+mn-lt"/>
                  </a:rPr>
                  <a:t>r</a:t>
                </a:r>
                <a:r>
                  <a:rPr lang="el-GR" sz="2400" baseline="30000" dirty="0">
                    <a:latin typeface="+mn-lt"/>
                  </a:rPr>
                  <a:t>2</a:t>
                </a:r>
                <a:r>
                  <a:rPr lang="el-GR" sz="2400" dirty="0">
                    <a:latin typeface="+mn-lt"/>
                  </a:rPr>
                  <a:t>:</a:t>
                </a:r>
              </a:p>
              <a:p>
                <a:r>
                  <a:rPr lang="el-GR" sz="2400" i="1" dirty="0">
                    <a:latin typeface="+mn-lt"/>
                  </a:rPr>
                  <a:t>	</a:t>
                </a:r>
                <a:endParaRPr lang="el-GR" sz="2400" dirty="0">
                  <a:latin typeface="+mn-lt"/>
                </a:endParaRPr>
              </a:p>
              <a:p>
                <a14:m>
                  <m:oMath xmlns:m="http://schemas.openxmlformats.org/officeDocument/2006/math">
                    <m:sSup>
                      <m:sSupPr>
                        <m:ctrlPr>
                          <a:rPr lang="el-GR" sz="2400" i="1">
                            <a:latin typeface="Cambria Math"/>
                          </a:rPr>
                        </m:ctrlPr>
                      </m:sSupPr>
                      <m:e>
                        <m:r>
                          <a:rPr lang="el-GR" sz="2400" i="1">
                            <a:latin typeface="Cambria Math" panose="02040503050406030204" pitchFamily="18" charset="0"/>
                          </a:rPr>
                          <m:t>𝑟</m:t>
                        </m:r>
                      </m:e>
                      <m:sup>
                        <m:r>
                          <a:rPr lang="el-GR" sz="2400" i="1">
                            <a:latin typeface="Cambria Math" panose="02040503050406030204" pitchFamily="18" charset="0"/>
                          </a:rPr>
                          <m:t>2</m:t>
                        </m:r>
                      </m:sup>
                    </m:sSup>
                    <m:r>
                      <a:rPr lang="el-GR" sz="2400" i="1">
                        <a:latin typeface="Cambria Math" panose="02040503050406030204" pitchFamily="18" charset="0"/>
                      </a:rPr>
                      <m:t>=</m:t>
                    </m:r>
                    <m:f>
                      <m:fPr>
                        <m:ctrlPr>
                          <a:rPr lang="el-GR" sz="2400" i="1">
                            <a:latin typeface="Cambria Math"/>
                          </a:rPr>
                        </m:ctrlPr>
                      </m:fPr>
                      <m:num>
                        <m:sSup>
                          <m:sSupPr>
                            <m:ctrlPr>
                              <a:rPr lang="el-GR" sz="2400" i="1">
                                <a:latin typeface="Cambria Math"/>
                              </a:rPr>
                            </m:ctrlPr>
                          </m:sSupPr>
                          <m:e>
                            <m:r>
                              <a:rPr lang="el-GR" sz="2400" i="1">
                                <a:latin typeface="Cambria Math" panose="02040503050406030204" pitchFamily="18" charset="0"/>
                              </a:rPr>
                              <m:t>𝜆</m:t>
                            </m:r>
                            <m:r>
                              <a:rPr lang="en-US" sz="2400" i="1">
                                <a:latin typeface="Cambria Math" panose="02040503050406030204" pitchFamily="18" charset="0"/>
                              </a:rPr>
                              <m:t>𝐷</m:t>
                            </m:r>
                          </m:e>
                          <m:sup>
                            <m:r>
                              <a:rPr lang="el-GR" sz="2400" i="1">
                                <a:latin typeface="Cambria Math" panose="02040503050406030204" pitchFamily="18" charset="0"/>
                              </a:rPr>
                              <m:t>2</m:t>
                            </m:r>
                          </m:sup>
                        </m:sSup>
                      </m:num>
                      <m:den>
                        <m:r>
                          <a:rPr lang="el-GR" sz="2400" i="1">
                            <a:latin typeface="Cambria Math" panose="02040503050406030204" pitchFamily="18" charset="0"/>
                          </a:rPr>
                          <m:t>𝑑</m:t>
                        </m:r>
                      </m:den>
                    </m:f>
                    <m:r>
                      <a:rPr lang="el-GR" sz="2400" i="1">
                        <a:latin typeface="Cambria Math" panose="02040503050406030204" pitchFamily="18" charset="0"/>
                      </a:rPr>
                      <m:t>𝑛</m:t>
                    </m:r>
                    <m:r>
                      <a:rPr lang="el-GR" sz="2400" i="1">
                        <a:latin typeface="Cambria Math" panose="02040503050406030204" pitchFamily="18" charset="0"/>
                      </a:rPr>
                      <m:t>+</m:t>
                    </m:r>
                    <m:sSup>
                      <m:sSupPr>
                        <m:ctrlPr>
                          <a:rPr lang="el-GR" sz="2400" i="1">
                            <a:latin typeface="Cambria Math"/>
                          </a:rPr>
                        </m:ctrlPr>
                      </m:sSupPr>
                      <m:e>
                        <m:r>
                          <a:rPr lang="el-GR" sz="2400" i="1">
                            <a:latin typeface="Cambria Math" panose="02040503050406030204" pitchFamily="18" charset="0"/>
                          </a:rPr>
                          <m:t>𝐷</m:t>
                        </m:r>
                      </m:e>
                      <m:sup>
                        <m:r>
                          <a:rPr lang="el-GR" sz="2400" i="1">
                            <a:latin typeface="Cambria Math" panose="02040503050406030204" pitchFamily="18" charset="0"/>
                          </a:rPr>
                          <m:t>2</m:t>
                        </m:r>
                      </m:sup>
                    </m:sSup>
                    <m:d>
                      <m:dPr>
                        <m:ctrlPr>
                          <a:rPr lang="el-GR" sz="2400" i="1">
                            <a:latin typeface="Cambria Math"/>
                          </a:rPr>
                        </m:ctrlPr>
                      </m:dPr>
                      <m:e>
                        <m:r>
                          <a:rPr lang="el-GR" sz="2400" i="1">
                            <a:latin typeface="Cambria Math" panose="02040503050406030204" pitchFamily="18" charset="0"/>
                          </a:rPr>
                          <m:t>2−</m:t>
                        </m:r>
                        <m:f>
                          <m:fPr>
                            <m:ctrlPr>
                              <a:rPr lang="el-GR" sz="2400" i="1">
                                <a:latin typeface="Cambria Math"/>
                              </a:rPr>
                            </m:ctrlPr>
                          </m:fPr>
                          <m:num>
                            <m:sSub>
                              <m:sSubPr>
                                <m:ctrlPr>
                                  <a:rPr lang="el-GR" sz="2400" i="1">
                                    <a:latin typeface="Cambria Math"/>
                                  </a:rPr>
                                </m:ctrlPr>
                              </m:sSubPr>
                              <m:e>
                                <m:r>
                                  <a:rPr lang="el-GR" sz="2400" i="1">
                                    <a:latin typeface="Cambria Math" panose="02040503050406030204" pitchFamily="18" charset="0"/>
                                  </a:rPr>
                                  <m:t>𝑚</m:t>
                                </m:r>
                              </m:e>
                              <m:sub>
                                <m:r>
                                  <a:rPr lang="el-GR" sz="2400" i="1">
                                    <a:latin typeface="Cambria Math" panose="02040503050406030204" pitchFamily="18" charset="0"/>
                                  </a:rPr>
                                  <m:t>0</m:t>
                                </m:r>
                              </m:sub>
                            </m:sSub>
                            <m:r>
                              <a:rPr lang="el-GR" sz="2400" i="1">
                                <a:latin typeface="Cambria Math" panose="02040503050406030204" pitchFamily="18" charset="0"/>
                              </a:rPr>
                              <m:t>𝜆</m:t>
                            </m:r>
                          </m:num>
                          <m:den>
                            <m:r>
                              <a:rPr lang="en-US" sz="2400" i="1">
                                <a:latin typeface="Cambria Math" panose="02040503050406030204" pitchFamily="18" charset="0"/>
                              </a:rPr>
                              <m:t>𝑑</m:t>
                            </m:r>
                          </m:den>
                        </m:f>
                      </m:e>
                    </m:d>
                  </m:oMath>
                </a14:m>
                <a:r>
                  <a:rPr lang="el-GR" sz="2400" dirty="0">
                    <a:latin typeface="+mn-lt"/>
                  </a:rPr>
                  <a:t> </a:t>
                </a:r>
                <a:r>
                  <a:rPr lang="el-GR" sz="2400" dirty="0" smtClean="0">
                    <a:latin typeface="+mn-lt"/>
                  </a:rPr>
                  <a:t>  (19)</a:t>
                </a:r>
                <a:endParaRPr lang="el-GR" sz="2400" dirty="0">
                  <a:latin typeface="+mn-lt"/>
                </a:endParaRPr>
              </a:p>
            </p:txBody>
          </p:sp>
        </mc:Choice>
        <mc:Fallback xmlns="">
          <p:sp>
            <p:nvSpPr>
              <p:cNvPr id="34" name="Ορθογώνιο 33"/>
              <p:cNvSpPr>
                <a:spLocks noRot="1" noChangeAspect="1" noMove="1" noResize="1" noEditPoints="1" noAdjustHandles="1" noChangeArrowheads="1" noChangeShapeType="1" noTextEdit="1"/>
              </p:cNvSpPr>
              <p:nvPr/>
            </p:nvSpPr>
            <p:spPr>
              <a:xfrm>
                <a:off x="212449" y="3429000"/>
                <a:ext cx="8673226" cy="2661562"/>
              </a:xfrm>
              <a:prstGeom prst="rect">
                <a:avLst/>
              </a:prstGeom>
              <a:blipFill rotWithShape="0">
                <a:blip r:embed="rId2"/>
                <a:stretch>
                  <a:fillRect l="-1124"/>
                </a:stretch>
              </a:blipFill>
            </p:spPr>
            <p:txBody>
              <a:bodyPr/>
              <a:lstStyle/>
              <a:p>
                <a:r>
                  <a:rPr lang="el-GR">
                    <a:noFill/>
                  </a:rPr>
                  <a:t> </a:t>
                </a:r>
              </a:p>
            </p:txBody>
          </p:sp>
        </mc:Fallback>
      </mc:AlternateContent>
    </p:spTree>
    <p:extLst>
      <p:ext uri="{BB962C8B-B14F-4D97-AF65-F5344CB8AC3E}">
        <p14:creationId xmlns:p14="http://schemas.microsoft.com/office/powerpoint/2010/main" val="5397364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08504" cy="908720"/>
          </a:xfrm>
        </p:spPr>
        <p:txBody>
          <a:bodyPr>
            <a:normAutofit fontScale="90000"/>
          </a:bodyPr>
          <a:lstStyle/>
          <a:p>
            <a:r>
              <a:rPr lang="el-GR" dirty="0"/>
              <a:t>Μέτρηση της απόστασης d (μήκος οπτικής κοιλότητας) μεταξύ των πλακιδίων </a:t>
            </a:r>
            <a:r>
              <a:rPr lang="el-GR" sz="3600" b="0" dirty="0" smtClean="0"/>
              <a:t>(3 </a:t>
            </a:r>
            <a:r>
              <a:rPr lang="el-GR" sz="3600" b="0" dirty="0"/>
              <a:t>από </a:t>
            </a:r>
            <a:r>
              <a:rPr lang="el-GR" sz="3600" b="0" dirty="0" smtClean="0"/>
              <a:t>4)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dirty="0"/>
          </a:p>
        </p:txBody>
      </p:sp>
      <p:grpSp>
        <p:nvGrpSpPr>
          <p:cNvPr id="10" name="Ομάδα 9"/>
          <p:cNvGrpSpPr/>
          <p:nvPr/>
        </p:nvGrpSpPr>
        <p:grpSpPr>
          <a:xfrm>
            <a:off x="3365001" y="1742641"/>
            <a:ext cx="2493010" cy="2006600"/>
            <a:chOff x="3325495" y="1758950"/>
            <a:chExt cx="2493010" cy="2006600"/>
          </a:xfrm>
        </p:grpSpPr>
        <p:pic>
          <p:nvPicPr>
            <p:cNvPr id="5" name="Picture 545"/>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3632200" y="1758950"/>
              <a:ext cx="2186305" cy="2006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46"/>
            <p:cNvSpPr txBox="1">
              <a:spLocks noChangeArrowheads="1"/>
            </p:cNvSpPr>
            <p:nvPr/>
          </p:nvSpPr>
          <p:spPr bwMode="auto">
            <a:xfrm>
              <a:off x="3325495" y="1945005"/>
              <a:ext cx="215900" cy="5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a:t>
              </a:r>
              <a:r>
                <a:rPr lang="en-US" sz="1200" baseline="30000" dirty="0">
                  <a:effectLst/>
                  <a:latin typeface="Arial"/>
                  <a:ea typeface="Times New Roman"/>
                  <a:cs typeface="Times New Roman"/>
                </a:rPr>
                <a:t>2</a:t>
              </a:r>
              <a:r>
                <a:rPr lang="en-US" sz="1200" dirty="0">
                  <a:effectLst/>
                  <a:latin typeface="Arial"/>
                  <a:ea typeface="Times New Roman"/>
                  <a:cs typeface="Times New Roman"/>
                </a:rPr>
                <a:t> (cm)</a:t>
              </a:r>
              <a:r>
                <a:rPr lang="en-US" sz="1200" baseline="30000" dirty="0">
                  <a:effectLst/>
                  <a:latin typeface="Arial"/>
                  <a:ea typeface="Times New Roman"/>
                  <a:cs typeface="Times New Roman"/>
                </a:rPr>
                <a:t>2</a:t>
              </a:r>
              <a:endParaRPr lang="el-GR" sz="1100" dirty="0">
                <a:effectLst/>
                <a:latin typeface="Arial"/>
                <a:ea typeface="Times New Roman"/>
                <a:cs typeface="Times New Roman"/>
              </a:endParaRPr>
            </a:p>
          </p:txBody>
        </p:sp>
        <p:cxnSp>
          <p:nvCxnSpPr>
            <p:cNvPr id="7" name="Line 547"/>
            <p:cNvCxnSpPr/>
            <p:nvPr/>
          </p:nvCxnSpPr>
          <p:spPr bwMode="auto">
            <a:xfrm flipV="1">
              <a:off x="3589655" y="2095500"/>
              <a:ext cx="635" cy="34607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 Box 548"/>
            <p:cNvSpPr txBox="1">
              <a:spLocks noChangeArrowheads="1"/>
            </p:cNvSpPr>
            <p:nvPr/>
          </p:nvSpPr>
          <p:spPr bwMode="auto">
            <a:xfrm>
              <a:off x="5431155" y="3581400"/>
              <a:ext cx="14097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n</a:t>
              </a:r>
              <a:endParaRPr lang="el-GR" sz="1100" dirty="0">
                <a:effectLst/>
                <a:latin typeface="Arial"/>
                <a:ea typeface="Times New Roman"/>
                <a:cs typeface="Times New Roman"/>
              </a:endParaRPr>
            </a:p>
          </p:txBody>
        </p:sp>
        <p:cxnSp>
          <p:nvCxnSpPr>
            <p:cNvPr id="9" name="Line 549"/>
            <p:cNvCxnSpPr/>
            <p:nvPr/>
          </p:nvCxnSpPr>
          <p:spPr bwMode="auto">
            <a:xfrm rot="5400000" flipV="1">
              <a:off x="5497830" y="3418205"/>
              <a:ext cx="635" cy="34607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 name="Ορθογώνιο 10"/>
          <p:cNvSpPr/>
          <p:nvPr/>
        </p:nvSpPr>
        <p:spPr>
          <a:xfrm>
            <a:off x="914344" y="3933056"/>
            <a:ext cx="7762112" cy="1323439"/>
          </a:xfrm>
          <a:prstGeom prst="rect">
            <a:avLst/>
          </a:prstGeom>
        </p:spPr>
        <p:txBody>
          <a:bodyPr wrap="square">
            <a:spAutoFit/>
          </a:bodyPr>
          <a:lstStyle/>
          <a:p>
            <a:r>
              <a:rPr lang="el-GR" sz="2000" b="1" dirty="0">
                <a:latin typeface="+mn-lt"/>
              </a:rPr>
              <a:t>Σχήμα 14 </a:t>
            </a:r>
            <a:r>
              <a:rPr lang="el-GR" sz="2000" dirty="0">
                <a:latin typeface="+mn-lt"/>
              </a:rPr>
              <a:t>Γραφική απεικόνιση της r2 – n. Τα πειραματικά σημεία προέρχονται από πραγματικές μετρήσεις που ελήφθησαν κατά την εκτέλεση της άσκησης στο εργαστήριο Φυσικής ΙΙΙ του τμήματος Φυσικής – Χημείας &amp; Τ/Υ του ΤΕΙ Αθήνας. </a:t>
            </a:r>
          </a:p>
        </p:txBody>
      </p:sp>
    </p:spTree>
    <p:extLst>
      <p:ext uri="{BB962C8B-B14F-4D97-AF65-F5344CB8AC3E}">
        <p14:creationId xmlns:p14="http://schemas.microsoft.com/office/powerpoint/2010/main" val="23868272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Μέτρηση της απόστασης d (μήκος οπτικής κοιλότητας) μεταξύ των πλακιδίων </a:t>
            </a:r>
            <a:r>
              <a:rPr lang="el-GR" sz="3600" b="0" dirty="0" smtClean="0"/>
              <a:t>(4 </a:t>
            </a:r>
            <a:r>
              <a:rPr lang="el-GR" sz="3600" b="0" dirty="0"/>
              <a:t>από </a:t>
            </a:r>
            <a:r>
              <a:rPr lang="el-GR" sz="3600" b="0" dirty="0" smtClean="0"/>
              <a:t>4)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628800"/>
                <a:ext cx="8229600" cy="4608512"/>
              </a:xfrm>
            </p:spPr>
            <p:txBody>
              <a:bodyPr>
                <a:normAutofit/>
              </a:bodyPr>
              <a:lstStyle/>
              <a:p>
                <a:r>
                  <a:rPr lang="el-GR" dirty="0" smtClean="0"/>
                  <a:t>Η </a:t>
                </a:r>
                <a:r>
                  <a:rPr lang="el-GR" dirty="0"/>
                  <a:t>τελευταία σχέση είναι της μορφής </a:t>
                </a:r>
                <a:r>
                  <a:rPr lang="en-US" dirty="0"/>
                  <a:t>y</a:t>
                </a:r>
                <a:r>
                  <a:rPr lang="el-GR" dirty="0"/>
                  <a:t> = α</a:t>
                </a:r>
                <a:r>
                  <a:rPr lang="en-US" dirty="0"/>
                  <a:t>x</a:t>
                </a:r>
                <a:r>
                  <a:rPr lang="el-GR" dirty="0"/>
                  <a:t> + β και επομένως η γραφική της απεικόνιση (</a:t>
                </a:r>
                <a:r>
                  <a:rPr lang="en-US" dirty="0"/>
                  <a:t>r</a:t>
                </a:r>
                <a:r>
                  <a:rPr lang="el-GR" baseline="30000" dirty="0"/>
                  <a:t>2</a:t>
                </a:r>
                <a:r>
                  <a:rPr lang="el-GR" dirty="0"/>
                  <a:t> = </a:t>
                </a:r>
                <a:r>
                  <a:rPr lang="en-US" dirty="0"/>
                  <a:t>f</a:t>
                </a:r>
                <a:r>
                  <a:rPr lang="el-GR" dirty="0"/>
                  <a:t>(</a:t>
                </a:r>
                <a:r>
                  <a:rPr lang="en-US" dirty="0"/>
                  <a:t>n</a:t>
                </a:r>
                <a:r>
                  <a:rPr lang="el-GR" dirty="0"/>
                  <a:t>) - Σχήμα 14) θα μας δώσει ευθεία γραμμή της οποίας η κλίση θα ισούται με: </a:t>
                </a:r>
                <a:endParaRPr lang="el-GR" dirty="0" smtClean="0"/>
              </a:p>
              <a:p>
                <a:pPr marL="0" indent="0" algn="ctr">
                  <a:buNone/>
                </a:pPr>
                <a14:m>
                  <m:oMath xmlns:m="http://schemas.openxmlformats.org/officeDocument/2006/math">
                    <m:r>
                      <a:rPr lang="en-US" i="1">
                        <a:latin typeface="Cambria Math" panose="02040503050406030204" pitchFamily="18" charset="0"/>
                      </a:rPr>
                      <m:t>𝜀</m:t>
                    </m:r>
                    <m:r>
                      <a:rPr lang="el-GR" i="1">
                        <a:latin typeface="Cambria Math" panose="02040503050406030204" pitchFamily="18" charset="0"/>
                      </a:rPr>
                      <m:t>=</m:t>
                    </m:r>
                    <m:f>
                      <m:fPr>
                        <m:ctrlPr>
                          <a:rPr lang="el-GR" i="1">
                            <a:latin typeface="Cambria Math"/>
                          </a:rPr>
                        </m:ctrlPr>
                      </m:fPr>
                      <m:num>
                        <m:sSup>
                          <m:sSupPr>
                            <m:ctrlPr>
                              <a:rPr lang="el-GR" i="1">
                                <a:latin typeface="Cambria Math"/>
                              </a:rPr>
                            </m:ctrlPr>
                          </m:sSupPr>
                          <m:e>
                            <m:r>
                              <a:rPr lang="en-US" i="1">
                                <a:latin typeface="Cambria Math" panose="02040503050406030204" pitchFamily="18" charset="0"/>
                              </a:rPr>
                              <m:t>𝜆</m:t>
                            </m:r>
                            <m:r>
                              <a:rPr lang="en-US" i="1">
                                <a:latin typeface="Cambria Math" panose="02040503050406030204" pitchFamily="18" charset="0"/>
                              </a:rPr>
                              <m:t>𝐷</m:t>
                            </m:r>
                          </m:e>
                          <m:sup>
                            <m:r>
                              <a:rPr lang="el-GR" i="1">
                                <a:latin typeface="Cambria Math" panose="02040503050406030204" pitchFamily="18" charset="0"/>
                              </a:rPr>
                              <m:t>2</m:t>
                            </m:r>
                          </m:sup>
                        </m:sSup>
                      </m:num>
                      <m:den>
                        <m:r>
                          <a:rPr lang="en-US" i="1">
                            <a:latin typeface="Cambria Math" panose="02040503050406030204" pitchFamily="18" charset="0"/>
                          </a:rPr>
                          <m:t>𝑑</m:t>
                        </m:r>
                      </m:den>
                    </m:f>
                  </m:oMath>
                </a14:m>
                <a:r>
                  <a:rPr lang="el-GR" dirty="0"/>
                  <a:t> </a:t>
                </a:r>
                <a:r>
                  <a:rPr lang="el-GR" dirty="0" smtClean="0"/>
                  <a:t>  (20)</a:t>
                </a:r>
              </a:p>
              <a:p>
                <a:r>
                  <a:rPr lang="el-GR" dirty="0"/>
                  <a:t>Γνωρίζοντας το μήκος κύματος λ (=632.8 </a:t>
                </a:r>
                <a:r>
                  <a:rPr lang="en-US" dirty="0"/>
                  <a:t>nm</a:t>
                </a:r>
                <a:r>
                  <a:rPr lang="el-GR" dirty="0"/>
                  <a:t>) και την απόσταση </a:t>
                </a:r>
                <a:r>
                  <a:rPr lang="en-US" dirty="0"/>
                  <a:t>D</a:t>
                </a:r>
                <a:r>
                  <a:rPr lang="el-GR" dirty="0"/>
                  <a:t>, από τη σχέση (20) θα υπολογίσουμε το μήκος </a:t>
                </a:r>
                <a:r>
                  <a:rPr lang="en-US" dirty="0"/>
                  <a:t>d</a:t>
                </a:r>
                <a:r>
                  <a:rPr lang="el-GR" dirty="0"/>
                  <a:t> της οπτικής κοιλότητας </a:t>
                </a:r>
                <a:r>
                  <a:rPr lang="en-US" dirty="0"/>
                  <a:t>F</a:t>
                </a:r>
                <a:r>
                  <a:rPr lang="el-GR" dirty="0"/>
                  <a:t>-</a:t>
                </a:r>
                <a:r>
                  <a:rPr lang="en-US" dirty="0"/>
                  <a:t>P</a:t>
                </a:r>
                <a:r>
                  <a:rPr lang="el-GR" dirty="0"/>
                  <a:t>. Τέλος από τη σχέση </a:t>
                </a:r>
                <a14:m>
                  <m:oMath xmlns:m="http://schemas.openxmlformats.org/officeDocument/2006/math">
                    <m:r>
                      <a:rPr lang="el-GR" i="1">
                        <a:latin typeface="Cambria Math" panose="02040503050406030204" pitchFamily="18" charset="0"/>
                      </a:rPr>
                      <m:t>2</m:t>
                    </m:r>
                    <m:r>
                      <a:rPr lang="en-US" i="1">
                        <a:latin typeface="Cambria Math" panose="02040503050406030204" pitchFamily="18" charset="0"/>
                      </a:rPr>
                      <m:t>𝑑</m:t>
                    </m:r>
                    <m:func>
                      <m:funcPr>
                        <m:ctrlPr>
                          <a:rPr lang="el-GR" i="1">
                            <a:latin typeface="Cambria Math"/>
                          </a:rPr>
                        </m:ctrlPr>
                      </m:funcPr>
                      <m:fName>
                        <m:r>
                          <m:rPr>
                            <m:sty m:val="p"/>
                          </m:rPr>
                          <a:rPr lang="en-US">
                            <a:latin typeface="Cambria Math" panose="02040503050406030204" pitchFamily="18" charset="0"/>
                          </a:rPr>
                          <m:t>cos</m:t>
                        </m:r>
                      </m:fName>
                      <m:e>
                        <m:r>
                          <a:rPr lang="en-US" i="1">
                            <a:latin typeface="Cambria Math" panose="02040503050406030204" pitchFamily="18" charset="0"/>
                          </a:rPr>
                          <m:t>𝜃</m:t>
                        </m:r>
                      </m:e>
                    </m:func>
                    <m:r>
                      <a:rPr lang="el-GR" i="1">
                        <a:latin typeface="Cambria Math" panose="02040503050406030204" pitchFamily="18" charset="0"/>
                      </a:rPr>
                      <m:t>=</m:t>
                    </m:r>
                    <m:r>
                      <a:rPr lang="en-US" i="1">
                        <a:latin typeface="Cambria Math" panose="02040503050406030204" pitchFamily="18" charset="0"/>
                      </a:rPr>
                      <m:t>𝑚</m:t>
                    </m:r>
                    <m:r>
                      <a:rPr lang="el-GR" i="1">
                        <a:latin typeface="Cambria Math" panose="02040503050406030204" pitchFamily="18" charset="0"/>
                      </a:rPr>
                      <m:t>𝜆</m:t>
                    </m:r>
                  </m:oMath>
                </a14:m>
                <a:r>
                  <a:rPr lang="el-GR" i="1" dirty="0"/>
                  <a:t> </a:t>
                </a:r>
                <a:r>
                  <a:rPr lang="el-GR" dirty="0"/>
                  <a:t>θα υπολογίσουμε την τάξη του κεντρικού κροσσού (δηλαδή για θ = 0) για το συγκεκριμένο </a:t>
                </a:r>
                <a:r>
                  <a:rPr lang="en-US" dirty="0"/>
                  <a:t>d</a:t>
                </a:r>
                <a:r>
                  <a:rPr lang="el-GR" dirty="0"/>
                  <a:t>.</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628800"/>
                <a:ext cx="8229600" cy="4608512"/>
              </a:xfrm>
              <a:blipFill rotWithShape="0">
                <a:blip r:embed="rId2"/>
                <a:stretch>
                  <a:fillRect l="-963" t="-1058" r="-74"/>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41199853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Μελέτη </a:t>
            </a:r>
            <a:r>
              <a:rPr lang="el-GR" dirty="0"/>
              <a:t>χαρακτηριστικών φάσματος εξόδου Laser He-Ne – FSR συμβολόμετρου F-P </a:t>
            </a:r>
            <a:r>
              <a:rPr lang="el-GR" sz="3600" b="0" dirty="0" smtClean="0"/>
              <a:t>(1 από 4)</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grpSp>
        <p:nvGrpSpPr>
          <p:cNvPr id="54" name="Ομάδα 53"/>
          <p:cNvGrpSpPr/>
          <p:nvPr/>
        </p:nvGrpSpPr>
        <p:grpSpPr>
          <a:xfrm>
            <a:off x="3165155" y="2697690"/>
            <a:ext cx="2554605" cy="1619250"/>
            <a:chOff x="3294697" y="2619375"/>
            <a:chExt cx="2554605" cy="1619250"/>
          </a:xfrm>
        </p:grpSpPr>
        <p:sp>
          <p:nvSpPr>
            <p:cNvPr id="5" name="Text Box 553"/>
            <p:cNvSpPr txBox="1">
              <a:spLocks noChangeArrowheads="1"/>
            </p:cNvSpPr>
            <p:nvPr/>
          </p:nvSpPr>
          <p:spPr bwMode="auto">
            <a:xfrm>
              <a:off x="4177347" y="4039235"/>
              <a:ext cx="339725" cy="1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mA </a:t>
              </a:r>
              <a:endParaRPr lang="el-GR" sz="1100" dirty="0">
                <a:effectLst/>
                <a:latin typeface="Arial"/>
                <a:ea typeface="Times New Roman"/>
                <a:cs typeface="Times New Roman"/>
              </a:endParaRPr>
            </a:p>
          </p:txBody>
        </p:sp>
        <p:grpSp>
          <p:nvGrpSpPr>
            <p:cNvPr id="6" name="Group 554"/>
            <p:cNvGrpSpPr>
              <a:grpSpLocks/>
            </p:cNvGrpSpPr>
            <p:nvPr/>
          </p:nvGrpSpPr>
          <p:grpSpPr bwMode="auto">
            <a:xfrm>
              <a:off x="4229417" y="3682365"/>
              <a:ext cx="217170" cy="328930"/>
              <a:chOff x="7862" y="10326"/>
              <a:chExt cx="342" cy="518"/>
            </a:xfrm>
          </p:grpSpPr>
          <p:sp>
            <p:nvSpPr>
              <p:cNvPr id="44" name="AutoShape 555"/>
              <p:cNvSpPr>
                <a:spLocks noChangeArrowheads="1"/>
              </p:cNvSpPr>
              <p:nvPr/>
            </p:nvSpPr>
            <p:spPr bwMode="auto">
              <a:xfrm>
                <a:off x="7862" y="10326"/>
                <a:ext cx="342" cy="518"/>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5" name="Rectangle 556"/>
              <p:cNvSpPr>
                <a:spLocks noChangeArrowheads="1"/>
              </p:cNvSpPr>
              <p:nvPr/>
            </p:nvSpPr>
            <p:spPr bwMode="auto">
              <a:xfrm>
                <a:off x="7906" y="10385"/>
                <a:ext cx="255" cy="166"/>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46" name="Oval 557"/>
              <p:cNvSpPr>
                <a:spLocks noChangeArrowheads="1"/>
              </p:cNvSpPr>
              <p:nvPr/>
            </p:nvSpPr>
            <p:spPr bwMode="auto">
              <a:xfrm>
                <a:off x="7980" y="10639"/>
                <a:ext cx="107" cy="108"/>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47" name="Group 558"/>
              <p:cNvGrpSpPr>
                <a:grpSpLocks/>
              </p:cNvGrpSpPr>
              <p:nvPr/>
            </p:nvGrpSpPr>
            <p:grpSpPr bwMode="auto">
              <a:xfrm>
                <a:off x="7980" y="10488"/>
                <a:ext cx="116" cy="127"/>
                <a:chOff x="9106" y="3645"/>
                <a:chExt cx="156" cy="168"/>
              </a:xfrm>
            </p:grpSpPr>
            <p:sp>
              <p:nvSpPr>
                <p:cNvPr id="52" name="Oval 559"/>
                <p:cNvSpPr>
                  <a:spLocks noChangeArrowheads="1"/>
                </p:cNvSpPr>
                <p:nvPr/>
              </p:nvSpPr>
              <p:spPr bwMode="auto">
                <a:xfrm>
                  <a:off x="9113" y="3645"/>
                  <a:ext cx="143" cy="143"/>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3" name="Rectangle 560"/>
                <p:cNvSpPr>
                  <a:spLocks noChangeArrowheads="1"/>
                </p:cNvSpPr>
                <p:nvPr/>
              </p:nvSpPr>
              <p:spPr bwMode="auto">
                <a:xfrm>
                  <a:off x="9106" y="3742"/>
                  <a:ext cx="156" cy="71"/>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48" name="Line 561"/>
              <p:cNvCxnSpPr/>
              <p:nvPr/>
            </p:nvCxnSpPr>
            <p:spPr bwMode="auto">
              <a:xfrm flipV="1">
                <a:off x="8038" y="10405"/>
                <a:ext cx="39" cy="87"/>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Oval 562"/>
              <p:cNvSpPr>
                <a:spLocks noChangeAspect="1" noChangeArrowheads="1"/>
              </p:cNvSpPr>
              <p:nvPr/>
            </p:nvSpPr>
            <p:spPr bwMode="auto">
              <a:xfrm>
                <a:off x="7931" y="10343"/>
                <a:ext cx="20" cy="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50" name="Rectangle 563"/>
              <p:cNvSpPr>
                <a:spLocks noChangeArrowheads="1"/>
              </p:cNvSpPr>
              <p:nvPr/>
            </p:nvSpPr>
            <p:spPr bwMode="auto">
              <a:xfrm>
                <a:off x="7906" y="10605"/>
                <a:ext cx="255" cy="18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51" name="Line 564"/>
              <p:cNvCxnSpPr/>
              <p:nvPr/>
            </p:nvCxnSpPr>
            <p:spPr bwMode="auto">
              <a:xfrm>
                <a:off x="7911" y="10575"/>
                <a:ext cx="2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 name="Oval 565"/>
            <p:cNvSpPr>
              <a:spLocks noChangeArrowheads="1"/>
            </p:cNvSpPr>
            <p:nvPr/>
          </p:nvSpPr>
          <p:spPr bwMode="auto">
            <a:xfrm>
              <a:off x="4977447" y="2898775"/>
              <a:ext cx="651510" cy="101219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8" name="Line 566"/>
            <p:cNvCxnSpPr/>
            <p:nvPr/>
          </p:nvCxnSpPr>
          <p:spPr bwMode="auto">
            <a:xfrm flipV="1">
              <a:off x="4867592" y="3178175"/>
              <a:ext cx="838835" cy="47244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 name="Group 567"/>
            <p:cNvGrpSpPr>
              <a:grpSpLocks/>
            </p:cNvGrpSpPr>
            <p:nvPr/>
          </p:nvGrpSpPr>
          <p:grpSpPr bwMode="auto">
            <a:xfrm>
              <a:off x="3699828" y="3396638"/>
              <a:ext cx="373380" cy="355602"/>
              <a:chOff x="3018" y="10600"/>
              <a:chExt cx="964" cy="917"/>
            </a:xfrm>
          </p:grpSpPr>
          <p:sp>
            <p:nvSpPr>
              <p:cNvPr id="25" name="Freeform 568"/>
              <p:cNvSpPr>
                <a:spLocks/>
              </p:cNvSpPr>
              <p:nvPr/>
            </p:nvSpPr>
            <p:spPr bwMode="auto">
              <a:xfrm>
                <a:off x="3030" y="11337"/>
                <a:ext cx="272" cy="180"/>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6" name="Freeform 569"/>
              <p:cNvSpPr>
                <a:spLocks/>
              </p:cNvSpPr>
              <p:nvPr/>
            </p:nvSpPr>
            <p:spPr bwMode="auto">
              <a:xfrm flipH="1">
                <a:off x="3700" y="11337"/>
                <a:ext cx="272" cy="180"/>
              </a:xfrm>
              <a:custGeom>
                <a:avLst/>
                <a:gdLst>
                  <a:gd name="T0" fmla="*/ 0 w 272"/>
                  <a:gd name="T1" fmla="*/ 0 h 180"/>
                  <a:gd name="T2" fmla="*/ 90 w 272"/>
                  <a:gd name="T3" fmla="*/ 180 h 180"/>
                  <a:gd name="T4" fmla="*/ 205 w 272"/>
                  <a:gd name="T5" fmla="*/ 180 h 180"/>
                  <a:gd name="T6" fmla="*/ 272 w 272"/>
                  <a:gd name="T7" fmla="*/ 64 h 180"/>
                </a:gdLst>
                <a:ahLst/>
                <a:cxnLst>
                  <a:cxn ang="0">
                    <a:pos x="T0" y="T1"/>
                  </a:cxn>
                  <a:cxn ang="0">
                    <a:pos x="T2" y="T3"/>
                  </a:cxn>
                  <a:cxn ang="0">
                    <a:pos x="T4" y="T5"/>
                  </a:cxn>
                  <a:cxn ang="0">
                    <a:pos x="T6" y="T7"/>
                  </a:cxn>
                </a:cxnLst>
                <a:rect l="0" t="0" r="r" b="b"/>
                <a:pathLst>
                  <a:path w="272" h="180">
                    <a:moveTo>
                      <a:pt x="0" y="0"/>
                    </a:moveTo>
                    <a:lnTo>
                      <a:pt x="90" y="180"/>
                    </a:lnTo>
                    <a:lnTo>
                      <a:pt x="205" y="180"/>
                    </a:lnTo>
                    <a:lnTo>
                      <a:pt x="272" y="64"/>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7" name="AutoShape 570"/>
              <p:cNvSpPr>
                <a:spLocks noChangeArrowheads="1"/>
              </p:cNvSpPr>
              <p:nvPr/>
            </p:nvSpPr>
            <p:spPr bwMode="auto">
              <a:xfrm>
                <a:off x="3018" y="10600"/>
                <a:ext cx="964" cy="787"/>
              </a:xfrm>
              <a:prstGeom prst="roundRect">
                <a:avLst>
                  <a:gd name="adj" fmla="val 15569"/>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8" name="AutoShape 571"/>
              <p:cNvSpPr>
                <a:spLocks noChangeArrowheads="1"/>
              </p:cNvSpPr>
              <p:nvPr/>
            </p:nvSpPr>
            <p:spPr bwMode="auto">
              <a:xfrm>
                <a:off x="3070" y="10690"/>
                <a:ext cx="860" cy="608"/>
              </a:xfrm>
              <a:prstGeom prst="roundRect">
                <a:avLst>
                  <a:gd name="adj" fmla="val 32134"/>
                </a:avLst>
              </a:prstGeom>
              <a:solidFill>
                <a:srgbClr val="FFFFFF"/>
              </a:solidFill>
              <a:ln w="12700" algn="ctr">
                <a:solidFill>
                  <a:srgbClr val="000000"/>
                </a:solidFill>
                <a:round/>
                <a:headEnd/>
                <a:tailEnd/>
              </a:ln>
              <a:effectLst>
                <a:prstShdw prst="shdw18" dist="17961" dir="13500000">
                  <a:srgbClr val="000000">
                    <a:gamma/>
                    <a:shade val="60000"/>
                    <a:invGamma/>
                  </a:srgbClr>
                </a:prstShdw>
              </a:effectLst>
            </p:spPr>
            <p:txBody>
              <a:bodyPr rot="0" vert="horz" wrap="square" lIns="0" tIns="0" rIns="0" bIns="0" anchor="t" anchorCtr="0" upright="1">
                <a:spAutoFit/>
              </a:bodyPr>
              <a:lstStyle/>
              <a:p>
                <a:endParaRPr lang="el-GR" dirty="0"/>
              </a:p>
            </p:txBody>
          </p:sp>
          <p:grpSp>
            <p:nvGrpSpPr>
              <p:cNvPr id="29" name="Group 572"/>
              <p:cNvGrpSpPr>
                <a:grpSpLocks/>
              </p:cNvGrpSpPr>
              <p:nvPr/>
            </p:nvGrpSpPr>
            <p:grpSpPr bwMode="auto">
              <a:xfrm>
                <a:off x="3236" y="11032"/>
                <a:ext cx="218" cy="218"/>
                <a:chOff x="3527" y="10801"/>
                <a:chExt cx="244" cy="244"/>
              </a:xfrm>
            </p:grpSpPr>
            <p:sp>
              <p:nvSpPr>
                <p:cNvPr id="42" name="Oval 573"/>
                <p:cNvSpPr>
                  <a:spLocks noChangeArrowheads="1"/>
                </p:cNvSpPr>
                <p:nvPr/>
              </p:nvSpPr>
              <p:spPr bwMode="auto">
                <a:xfrm>
                  <a:off x="3527" y="10801"/>
                  <a:ext cx="244" cy="244"/>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3" name="Oval 574"/>
                <p:cNvSpPr>
                  <a:spLocks noChangeAspect="1" noChangeArrowheads="1"/>
                </p:cNvSpPr>
                <p:nvPr/>
              </p:nvSpPr>
              <p:spPr bwMode="auto">
                <a:xfrm>
                  <a:off x="3564" y="10838"/>
                  <a:ext cx="170" cy="17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30" name="Rectangle 575"/>
              <p:cNvSpPr>
                <a:spLocks noChangeArrowheads="1"/>
              </p:cNvSpPr>
              <p:nvPr/>
            </p:nvSpPr>
            <p:spPr bwMode="auto">
              <a:xfrm>
                <a:off x="3217" y="10776"/>
                <a:ext cx="257" cy="193"/>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grpSp>
            <p:nvGrpSpPr>
              <p:cNvPr id="31" name="Group 576"/>
              <p:cNvGrpSpPr>
                <a:grpSpLocks/>
              </p:cNvGrpSpPr>
              <p:nvPr/>
            </p:nvGrpSpPr>
            <p:grpSpPr bwMode="auto">
              <a:xfrm>
                <a:off x="3643" y="10780"/>
                <a:ext cx="193" cy="433"/>
                <a:chOff x="8516" y="11397"/>
                <a:chExt cx="193" cy="433"/>
              </a:xfrm>
            </p:grpSpPr>
            <p:grpSp>
              <p:nvGrpSpPr>
                <p:cNvPr id="32" name="Group 577"/>
                <p:cNvGrpSpPr>
                  <a:grpSpLocks/>
                </p:cNvGrpSpPr>
                <p:nvPr/>
              </p:nvGrpSpPr>
              <p:grpSpPr bwMode="auto">
                <a:xfrm>
                  <a:off x="8516" y="11397"/>
                  <a:ext cx="193" cy="193"/>
                  <a:chOff x="8516" y="11397"/>
                  <a:chExt cx="193" cy="193"/>
                </a:xfrm>
              </p:grpSpPr>
              <p:grpSp>
                <p:nvGrpSpPr>
                  <p:cNvPr id="38" name="Group 578"/>
                  <p:cNvGrpSpPr>
                    <a:grpSpLocks noChangeAspect="1"/>
                  </p:cNvGrpSpPr>
                  <p:nvPr/>
                </p:nvGrpSpPr>
                <p:grpSpPr bwMode="auto">
                  <a:xfrm>
                    <a:off x="8567" y="11448"/>
                    <a:ext cx="91" cy="91"/>
                    <a:chOff x="3527" y="10801"/>
                    <a:chExt cx="244" cy="244"/>
                  </a:xfrm>
                </p:grpSpPr>
                <p:sp>
                  <p:nvSpPr>
                    <p:cNvPr id="40" name="Oval 579"/>
                    <p:cNvSpPr>
                      <a:spLocks noChangeAspect="1" noChangeArrowheads="1"/>
                    </p:cNvSpPr>
                    <p:nvPr/>
                  </p:nvSpPr>
                  <p:spPr bwMode="auto">
                    <a:xfrm>
                      <a:off x="3527" y="10801"/>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1" name="Oval 580"/>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39" name="Oval 581"/>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nvGrpSpPr>
                <p:cNvPr id="33" name="Group 582"/>
                <p:cNvGrpSpPr>
                  <a:grpSpLocks/>
                </p:cNvGrpSpPr>
                <p:nvPr/>
              </p:nvGrpSpPr>
              <p:grpSpPr bwMode="auto">
                <a:xfrm>
                  <a:off x="8516" y="11637"/>
                  <a:ext cx="193" cy="193"/>
                  <a:chOff x="8516" y="11397"/>
                  <a:chExt cx="193" cy="193"/>
                </a:xfrm>
              </p:grpSpPr>
              <p:grpSp>
                <p:nvGrpSpPr>
                  <p:cNvPr id="34" name="Group 583"/>
                  <p:cNvGrpSpPr>
                    <a:grpSpLocks noChangeAspect="1"/>
                  </p:cNvGrpSpPr>
                  <p:nvPr/>
                </p:nvGrpSpPr>
                <p:grpSpPr bwMode="auto">
                  <a:xfrm>
                    <a:off x="8567" y="11448"/>
                    <a:ext cx="91" cy="91"/>
                    <a:chOff x="3527" y="10801"/>
                    <a:chExt cx="244" cy="244"/>
                  </a:xfrm>
                </p:grpSpPr>
                <p:sp>
                  <p:nvSpPr>
                    <p:cNvPr id="36" name="Oval 584"/>
                    <p:cNvSpPr>
                      <a:spLocks noChangeAspect="1" noChangeArrowheads="1"/>
                    </p:cNvSpPr>
                    <p:nvPr/>
                  </p:nvSpPr>
                  <p:spPr bwMode="auto">
                    <a:xfrm>
                      <a:off x="3527" y="10801"/>
                      <a:ext cx="244" cy="244"/>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7" name="Oval 585"/>
                    <p:cNvSpPr>
                      <a:spLocks noChangeAspect="1" noChangeArrowheads="1"/>
                    </p:cNvSpPr>
                    <p:nvPr/>
                  </p:nvSpPr>
                  <p:spPr bwMode="auto">
                    <a:xfrm>
                      <a:off x="3564" y="10838"/>
                      <a:ext cx="170" cy="170"/>
                    </a:xfrm>
                    <a:prstGeom prst="ellipse">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35" name="Oval 586"/>
                  <p:cNvSpPr>
                    <a:spLocks noChangeAspect="1" noChangeArrowheads="1"/>
                  </p:cNvSpPr>
                  <p:nvPr/>
                </p:nvSpPr>
                <p:spPr bwMode="auto">
                  <a:xfrm>
                    <a:off x="8516" y="11397"/>
                    <a:ext cx="193" cy="193"/>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grpSp>
        <p:sp>
          <p:nvSpPr>
            <p:cNvPr id="10" name="Text Box 587"/>
            <p:cNvSpPr txBox="1">
              <a:spLocks noChangeArrowheads="1"/>
            </p:cNvSpPr>
            <p:nvPr/>
          </p:nvSpPr>
          <p:spPr bwMode="auto">
            <a:xfrm>
              <a:off x="3294697" y="3220720"/>
              <a:ext cx="1177290" cy="19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τροφοδοτικό </a:t>
              </a:r>
              <a:endParaRPr lang="el-GR" sz="1100" dirty="0">
                <a:effectLst/>
                <a:latin typeface="Arial"/>
                <a:ea typeface="Times New Roman"/>
                <a:cs typeface="Times New Roman"/>
              </a:endParaRPr>
            </a:p>
          </p:txBody>
        </p:sp>
        <p:sp>
          <p:nvSpPr>
            <p:cNvPr id="11" name="Freeform 588"/>
            <p:cNvSpPr>
              <a:spLocks/>
            </p:cNvSpPr>
            <p:nvPr/>
          </p:nvSpPr>
          <p:spPr bwMode="auto">
            <a:xfrm>
              <a:off x="4080192" y="3515360"/>
              <a:ext cx="271780" cy="156210"/>
            </a:xfrm>
            <a:custGeom>
              <a:avLst/>
              <a:gdLst>
                <a:gd name="T0" fmla="*/ 428 w 428"/>
                <a:gd name="T1" fmla="*/ 246 h 246"/>
                <a:gd name="T2" fmla="*/ 428 w 428"/>
                <a:gd name="T3" fmla="*/ 0 h 246"/>
                <a:gd name="T4" fmla="*/ 0 w 428"/>
                <a:gd name="T5" fmla="*/ 0 h 246"/>
              </a:gdLst>
              <a:ahLst/>
              <a:cxnLst>
                <a:cxn ang="0">
                  <a:pos x="T0" y="T1"/>
                </a:cxn>
                <a:cxn ang="0">
                  <a:pos x="T2" y="T3"/>
                </a:cxn>
                <a:cxn ang="0">
                  <a:pos x="T4" y="T5"/>
                </a:cxn>
              </a:cxnLst>
              <a:rect l="0" t="0" r="r" b="b"/>
              <a:pathLst>
                <a:path w="428" h="246">
                  <a:moveTo>
                    <a:pt x="428" y="246"/>
                  </a:moveTo>
                  <a:lnTo>
                    <a:pt x="428" y="0"/>
                  </a:lnTo>
                  <a:lnTo>
                    <a:pt x="0" y="0"/>
                  </a:lnTo>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12" name="Line 589"/>
            <p:cNvCxnSpPr/>
            <p:nvPr/>
          </p:nvCxnSpPr>
          <p:spPr bwMode="auto">
            <a:xfrm>
              <a:off x="4071937" y="3441700"/>
              <a:ext cx="117792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Text Box 590"/>
            <p:cNvSpPr txBox="1">
              <a:spLocks noChangeArrowheads="1"/>
            </p:cNvSpPr>
            <p:nvPr/>
          </p:nvSpPr>
          <p:spPr bwMode="auto">
            <a:xfrm>
              <a:off x="5700077" y="3047365"/>
              <a:ext cx="149225" cy="18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x </a:t>
              </a:r>
              <a:endParaRPr lang="el-GR" sz="1100" dirty="0">
                <a:effectLst/>
                <a:latin typeface="Arial"/>
                <a:ea typeface="Times New Roman"/>
                <a:cs typeface="Times New Roman"/>
              </a:endParaRPr>
            </a:p>
          </p:txBody>
        </p:sp>
        <p:sp>
          <p:nvSpPr>
            <p:cNvPr id="14" name="Text Box 591"/>
            <p:cNvSpPr txBox="1">
              <a:spLocks noChangeArrowheads="1"/>
            </p:cNvSpPr>
            <p:nvPr/>
          </p:nvSpPr>
          <p:spPr bwMode="auto">
            <a:xfrm>
              <a:off x="3294697" y="2619375"/>
              <a:ext cx="1254760" cy="55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spcAft>
                  <a:spcPts val="1000"/>
                </a:spcAft>
              </a:pPr>
              <a:r>
                <a:rPr lang="en-US" sz="1200" dirty="0">
                  <a:effectLst/>
                  <a:latin typeface="Arial"/>
                  <a:ea typeface="Times New Roman"/>
                  <a:cs typeface="Times New Roman"/>
                </a:rPr>
                <a:t>σύστημα</a:t>
              </a:r>
              <a:endParaRPr lang="el-GR" sz="1100" dirty="0">
                <a:effectLst/>
                <a:latin typeface="Arial"/>
                <a:ea typeface="Times New Roman"/>
                <a:cs typeface="Times New Roman"/>
              </a:endParaRPr>
            </a:p>
            <a:p>
              <a:pPr algn="r">
                <a:lnSpc>
                  <a:spcPct val="115000"/>
                </a:lnSpc>
                <a:spcAft>
                  <a:spcPts val="1000"/>
                </a:spcAft>
              </a:pPr>
              <a:r>
                <a:rPr lang="en-US" sz="1200" dirty="0">
                  <a:effectLst/>
                  <a:latin typeface="Arial"/>
                  <a:ea typeface="Times New Roman"/>
                  <a:cs typeface="Times New Roman"/>
                </a:rPr>
                <a:t>φωτοστοιχείου</a:t>
              </a:r>
              <a:endParaRPr lang="el-GR" sz="1100" dirty="0">
                <a:effectLst/>
                <a:latin typeface="Arial"/>
                <a:ea typeface="Times New Roman"/>
                <a:cs typeface="Times New Roman"/>
              </a:endParaRPr>
            </a:p>
          </p:txBody>
        </p:sp>
        <p:sp>
          <p:nvSpPr>
            <p:cNvPr id="15" name="Freeform 592"/>
            <p:cNvSpPr>
              <a:spLocks/>
            </p:cNvSpPr>
            <p:nvPr/>
          </p:nvSpPr>
          <p:spPr bwMode="auto">
            <a:xfrm>
              <a:off x="4549457" y="2917190"/>
              <a:ext cx="733425" cy="499745"/>
            </a:xfrm>
            <a:custGeom>
              <a:avLst/>
              <a:gdLst>
                <a:gd name="T0" fmla="*/ 882 w 882"/>
                <a:gd name="T1" fmla="*/ 631 h 631"/>
                <a:gd name="T2" fmla="*/ 389 w 882"/>
                <a:gd name="T3" fmla="*/ 0 h 631"/>
                <a:gd name="T4" fmla="*/ 0 w 882"/>
                <a:gd name="T5" fmla="*/ 0 h 631"/>
              </a:gdLst>
              <a:ahLst/>
              <a:cxnLst>
                <a:cxn ang="0">
                  <a:pos x="T0" y="T1"/>
                </a:cxn>
                <a:cxn ang="0">
                  <a:pos x="T2" y="T3"/>
                </a:cxn>
                <a:cxn ang="0">
                  <a:pos x="T4" y="T5"/>
                </a:cxn>
              </a:cxnLst>
              <a:rect l="0" t="0" r="r" b="b"/>
              <a:pathLst>
                <a:path w="882" h="631">
                  <a:moveTo>
                    <a:pt x="882" y="631"/>
                  </a:moveTo>
                  <a:lnTo>
                    <a:pt x="389" y="0"/>
                  </a:lnTo>
                  <a:lnTo>
                    <a:pt x="0" y="0"/>
                  </a:lnTo>
                </a:path>
              </a:pathLst>
            </a:custGeom>
            <a:noFill/>
            <a:ln w="9525"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6" name="Oval 594"/>
            <p:cNvSpPr>
              <a:spLocks noChangeArrowheads="1"/>
            </p:cNvSpPr>
            <p:nvPr/>
          </p:nvSpPr>
          <p:spPr bwMode="auto">
            <a:xfrm>
              <a:off x="5018722" y="2962910"/>
              <a:ext cx="568960" cy="883920"/>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7" name="Oval 595"/>
            <p:cNvSpPr>
              <a:spLocks noChangeArrowheads="1"/>
            </p:cNvSpPr>
            <p:nvPr/>
          </p:nvSpPr>
          <p:spPr bwMode="auto">
            <a:xfrm>
              <a:off x="5072062" y="3046095"/>
              <a:ext cx="461645" cy="71691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8" name="Oval 596"/>
            <p:cNvSpPr>
              <a:spLocks noChangeArrowheads="1"/>
            </p:cNvSpPr>
            <p:nvPr/>
          </p:nvSpPr>
          <p:spPr bwMode="auto">
            <a:xfrm>
              <a:off x="5121592" y="3122930"/>
              <a:ext cx="362585" cy="56324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9" name="Oval 597"/>
            <p:cNvSpPr>
              <a:spLocks noChangeArrowheads="1"/>
            </p:cNvSpPr>
            <p:nvPr/>
          </p:nvSpPr>
          <p:spPr bwMode="auto">
            <a:xfrm>
              <a:off x="5171757" y="3201035"/>
              <a:ext cx="262255" cy="40703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0" name="Oval 598"/>
            <p:cNvSpPr>
              <a:spLocks noChangeArrowheads="1"/>
            </p:cNvSpPr>
            <p:nvPr/>
          </p:nvSpPr>
          <p:spPr bwMode="auto">
            <a:xfrm>
              <a:off x="5211762" y="3262630"/>
              <a:ext cx="182880" cy="283845"/>
            </a:xfrm>
            <a:prstGeom prst="ellipse">
              <a:avLst/>
            </a:prstGeom>
            <a:noFill/>
            <a:ln w="127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nvGrpSpPr>
            <p:cNvPr id="21" name="Group 599"/>
            <p:cNvGrpSpPr>
              <a:grpSpLocks/>
            </p:cNvGrpSpPr>
            <p:nvPr/>
          </p:nvGrpSpPr>
          <p:grpSpPr bwMode="auto">
            <a:xfrm>
              <a:off x="5233987" y="3348990"/>
              <a:ext cx="119380" cy="121920"/>
              <a:chOff x="6212" y="11867"/>
              <a:chExt cx="188" cy="192"/>
            </a:xfrm>
          </p:grpSpPr>
          <p:sp>
            <p:nvSpPr>
              <p:cNvPr id="22" name="Rectangle 600"/>
              <p:cNvSpPr>
                <a:spLocks noChangeArrowheads="1"/>
              </p:cNvSpPr>
              <p:nvPr/>
            </p:nvSpPr>
            <p:spPr bwMode="auto">
              <a:xfrm rot="-1842055">
                <a:off x="6212" y="11899"/>
                <a:ext cx="175" cy="16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3" name="Rectangle 601"/>
              <p:cNvSpPr>
                <a:spLocks noChangeArrowheads="1"/>
              </p:cNvSpPr>
              <p:nvPr/>
            </p:nvSpPr>
            <p:spPr bwMode="auto">
              <a:xfrm rot="-1814232">
                <a:off x="6225" y="11867"/>
                <a:ext cx="175" cy="160"/>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4" name="Oval 602"/>
              <p:cNvSpPr>
                <a:spLocks noChangeArrowheads="1"/>
              </p:cNvSpPr>
              <p:nvPr/>
            </p:nvSpPr>
            <p:spPr bwMode="auto">
              <a:xfrm>
                <a:off x="6278" y="11918"/>
                <a:ext cx="58" cy="59"/>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sp>
        <p:nvSpPr>
          <p:cNvPr id="55" name="Ορθογώνιο 54"/>
          <p:cNvSpPr/>
          <p:nvPr/>
        </p:nvSpPr>
        <p:spPr>
          <a:xfrm>
            <a:off x="1292779" y="4581128"/>
            <a:ext cx="6914038" cy="707886"/>
          </a:xfrm>
          <a:prstGeom prst="rect">
            <a:avLst/>
          </a:prstGeom>
        </p:spPr>
        <p:txBody>
          <a:bodyPr wrap="square">
            <a:spAutoFit/>
          </a:bodyPr>
          <a:lstStyle/>
          <a:p>
            <a:r>
              <a:rPr lang="el-GR" sz="2000" b="1" dirty="0">
                <a:latin typeface="+mn-lt"/>
              </a:rPr>
              <a:t>Σχήμα 15 </a:t>
            </a:r>
            <a:r>
              <a:rPr lang="el-GR" sz="2000" dirty="0">
                <a:latin typeface="+mn-lt"/>
              </a:rPr>
              <a:t>Διάταξη σάρωσης της έντασης των κροσσών, κατά μήκος της διαμέτρου x.</a:t>
            </a:r>
          </a:p>
        </p:txBody>
      </p:sp>
    </p:spTree>
    <p:extLst>
      <p:ext uri="{BB962C8B-B14F-4D97-AF65-F5344CB8AC3E}">
        <p14:creationId xmlns:p14="http://schemas.microsoft.com/office/powerpoint/2010/main" val="2396651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(3 </a:t>
            </a:r>
            <a:r>
              <a:rPr lang="el-GR" sz="3600" b="0" dirty="0"/>
              <a:t>από 10</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pSp>
        <p:nvGrpSpPr>
          <p:cNvPr id="35" name="Ομάδα 34"/>
          <p:cNvGrpSpPr/>
          <p:nvPr/>
        </p:nvGrpSpPr>
        <p:grpSpPr>
          <a:xfrm>
            <a:off x="3160198" y="2219151"/>
            <a:ext cx="2394585" cy="2058035"/>
            <a:chOff x="3374707" y="2399983"/>
            <a:chExt cx="2394585" cy="2058035"/>
          </a:xfrm>
        </p:grpSpPr>
        <p:cxnSp>
          <p:nvCxnSpPr>
            <p:cNvPr id="5" name="Line 26"/>
            <p:cNvCxnSpPr/>
            <p:nvPr/>
          </p:nvCxnSpPr>
          <p:spPr bwMode="auto">
            <a:xfrm>
              <a:off x="4136707" y="2508568"/>
              <a:ext cx="635" cy="19488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6" name="Line 27"/>
            <p:cNvCxnSpPr/>
            <p:nvPr/>
          </p:nvCxnSpPr>
          <p:spPr bwMode="auto">
            <a:xfrm>
              <a:off x="4898707" y="2513648"/>
              <a:ext cx="1270" cy="19443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7" name="Line 28"/>
            <p:cNvCxnSpPr/>
            <p:nvPr/>
          </p:nvCxnSpPr>
          <p:spPr bwMode="auto">
            <a:xfrm flipV="1">
              <a:off x="3535997" y="3582988"/>
              <a:ext cx="2020570" cy="81089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29"/>
            <p:cNvCxnSpPr/>
            <p:nvPr/>
          </p:nvCxnSpPr>
          <p:spPr bwMode="auto">
            <a:xfrm flipV="1">
              <a:off x="4132897" y="2959418"/>
              <a:ext cx="1424305" cy="57213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 name="Line 30"/>
            <p:cNvCxnSpPr/>
            <p:nvPr/>
          </p:nvCxnSpPr>
          <p:spPr bwMode="auto">
            <a:xfrm flipV="1">
              <a:off x="4132262" y="2399983"/>
              <a:ext cx="1424305" cy="57277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 name="Freeform 31"/>
            <p:cNvSpPr>
              <a:spLocks/>
            </p:cNvSpPr>
            <p:nvPr/>
          </p:nvSpPr>
          <p:spPr bwMode="auto">
            <a:xfrm>
              <a:off x="4128452" y="3534728"/>
              <a:ext cx="770255" cy="307340"/>
            </a:xfrm>
            <a:custGeom>
              <a:avLst/>
              <a:gdLst>
                <a:gd name="T0" fmla="*/ 1213 w 1213"/>
                <a:gd name="T1" fmla="*/ 484 h 484"/>
                <a:gd name="T2" fmla="*/ 0 w 1213"/>
                <a:gd name="T3" fmla="*/ 0 h 484"/>
              </a:gdLst>
              <a:ahLst/>
              <a:cxnLst>
                <a:cxn ang="0">
                  <a:pos x="T0" y="T1"/>
                </a:cxn>
                <a:cxn ang="0">
                  <a:pos x="T2" y="T3"/>
                </a:cxn>
              </a:cxnLst>
              <a:rect l="0" t="0" r="r" b="b"/>
              <a:pathLst>
                <a:path w="1213" h="484">
                  <a:moveTo>
                    <a:pt x="1213" y="484"/>
                  </a:moveTo>
                  <a:lnTo>
                    <a:pt x="0"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 name="Freeform 32"/>
            <p:cNvSpPr>
              <a:spLocks/>
            </p:cNvSpPr>
            <p:nvPr/>
          </p:nvSpPr>
          <p:spPr bwMode="auto">
            <a:xfrm>
              <a:off x="4132262" y="2975293"/>
              <a:ext cx="762635" cy="245110"/>
            </a:xfrm>
            <a:custGeom>
              <a:avLst/>
              <a:gdLst>
                <a:gd name="T0" fmla="*/ 1201 w 1201"/>
                <a:gd name="T1" fmla="*/ 386 h 386"/>
                <a:gd name="T2" fmla="*/ 0 w 1201"/>
                <a:gd name="T3" fmla="*/ 0 h 386"/>
              </a:gdLst>
              <a:ahLst/>
              <a:cxnLst>
                <a:cxn ang="0">
                  <a:pos x="T0" y="T1"/>
                </a:cxn>
                <a:cxn ang="0">
                  <a:pos x="T2" y="T3"/>
                </a:cxn>
              </a:cxnLst>
              <a:rect l="0" t="0" r="r" b="b"/>
              <a:pathLst>
                <a:path w="1201" h="386">
                  <a:moveTo>
                    <a:pt x="1201" y="386"/>
                  </a:moveTo>
                  <a:lnTo>
                    <a:pt x="0" y="0"/>
                  </a:lnTo>
                </a:path>
              </a:pathLst>
            </a:custGeom>
            <a:noFill/>
            <a:ln w="12700"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2" name="Line 33"/>
            <p:cNvCxnSpPr/>
            <p:nvPr/>
          </p:nvCxnSpPr>
          <p:spPr bwMode="auto">
            <a:xfrm rot="19821541">
              <a:off x="3653472" y="4327208"/>
              <a:ext cx="76200" cy="63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Line 34"/>
            <p:cNvCxnSpPr/>
            <p:nvPr/>
          </p:nvCxnSpPr>
          <p:spPr bwMode="auto">
            <a:xfrm>
              <a:off x="4146867" y="4339908"/>
              <a:ext cx="749300"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35"/>
            <p:cNvSpPr txBox="1">
              <a:spLocks noChangeArrowheads="1"/>
            </p:cNvSpPr>
            <p:nvPr/>
          </p:nvSpPr>
          <p:spPr bwMode="auto">
            <a:xfrm>
              <a:off x="4385627" y="4266883"/>
              <a:ext cx="246380" cy="164465"/>
            </a:xfrm>
            <a:prstGeom prst="rect">
              <a:avLst/>
            </a:prstGeom>
            <a:solidFill>
              <a:srgbClr val="FFFFFF"/>
            </a:solidFill>
            <a:ln>
              <a:noFill/>
            </a:ln>
            <a:effectLst/>
            <a:extLs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15" name="Line 36"/>
            <p:cNvCxnSpPr/>
            <p:nvPr/>
          </p:nvCxnSpPr>
          <p:spPr bwMode="auto">
            <a:xfrm>
              <a:off x="4904422" y="3231833"/>
              <a:ext cx="212090" cy="52578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37"/>
            <p:cNvCxnSpPr/>
            <p:nvPr/>
          </p:nvCxnSpPr>
          <p:spPr bwMode="auto">
            <a:xfrm flipH="1">
              <a:off x="4136707" y="3842703"/>
              <a:ext cx="75819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38"/>
            <p:cNvCxnSpPr/>
            <p:nvPr/>
          </p:nvCxnSpPr>
          <p:spPr bwMode="auto">
            <a:xfrm flipH="1">
              <a:off x="4141152" y="3528378"/>
              <a:ext cx="75819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 name="Arc 39"/>
            <p:cNvSpPr>
              <a:spLocks/>
            </p:cNvSpPr>
            <p:nvPr/>
          </p:nvSpPr>
          <p:spPr bwMode="auto">
            <a:xfrm rot="11794028">
              <a:off x="4390072" y="3693478"/>
              <a:ext cx="299720" cy="351155"/>
            </a:xfrm>
            <a:custGeom>
              <a:avLst/>
              <a:gdLst>
                <a:gd name="G0" fmla="+- 0 0 0"/>
                <a:gd name="G1" fmla="+- 18300 0 0"/>
                <a:gd name="G2" fmla="+- 21600 0 0"/>
                <a:gd name="T0" fmla="*/ 11475 w 18895"/>
                <a:gd name="T1" fmla="*/ 0 h 18300"/>
                <a:gd name="T2" fmla="*/ 18895 w 18895"/>
                <a:gd name="T3" fmla="*/ 7833 h 18300"/>
                <a:gd name="T4" fmla="*/ 0 w 18895"/>
                <a:gd name="T5" fmla="*/ 18300 h 18300"/>
              </a:gdLst>
              <a:ahLst/>
              <a:cxnLst>
                <a:cxn ang="0">
                  <a:pos x="T0" y="T1"/>
                </a:cxn>
                <a:cxn ang="0">
                  <a:pos x="T2" y="T3"/>
                </a:cxn>
                <a:cxn ang="0">
                  <a:pos x="T4" y="T5"/>
                </a:cxn>
              </a:cxnLst>
              <a:rect l="0" t="0" r="r" b="b"/>
              <a:pathLst>
                <a:path w="18895" h="18300" fill="none" extrusionOk="0">
                  <a:moveTo>
                    <a:pt x="11474" y="0"/>
                  </a:moveTo>
                  <a:cubicBezTo>
                    <a:pt x="14570" y="1941"/>
                    <a:pt x="17123" y="4636"/>
                    <a:pt x="18894" y="7833"/>
                  </a:cubicBezTo>
                </a:path>
                <a:path w="18895" h="18300" stroke="0" extrusionOk="0">
                  <a:moveTo>
                    <a:pt x="11474" y="0"/>
                  </a:moveTo>
                  <a:cubicBezTo>
                    <a:pt x="14570" y="1941"/>
                    <a:pt x="17123" y="4636"/>
                    <a:pt x="18894" y="7833"/>
                  </a:cubicBezTo>
                  <a:lnTo>
                    <a:pt x="0" y="18300"/>
                  </a:lnTo>
                  <a:close/>
                </a:path>
              </a:pathLst>
            </a:custGeom>
            <a:noFill/>
            <a:ln w="9525">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9" name="Text Box 40"/>
            <p:cNvSpPr txBox="1">
              <a:spLocks noChangeArrowheads="1"/>
            </p:cNvSpPr>
            <p:nvPr/>
          </p:nvSpPr>
          <p:spPr bwMode="auto">
            <a:xfrm>
              <a:off x="4208462" y="3883978"/>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θ</a:t>
              </a:r>
              <a:endParaRPr lang="el-GR" sz="1100" dirty="0">
                <a:effectLst/>
                <a:latin typeface="Arial"/>
                <a:ea typeface="Times New Roman"/>
                <a:cs typeface="Times New Roman"/>
              </a:endParaRPr>
            </a:p>
          </p:txBody>
        </p:sp>
        <p:sp>
          <p:nvSpPr>
            <p:cNvPr id="20" name="Arc 41"/>
            <p:cNvSpPr>
              <a:spLocks/>
            </p:cNvSpPr>
            <p:nvPr/>
          </p:nvSpPr>
          <p:spPr bwMode="auto">
            <a:xfrm rot="8089344" flipH="1">
              <a:off x="4311015" y="3260725"/>
              <a:ext cx="299720" cy="351155"/>
            </a:xfrm>
            <a:custGeom>
              <a:avLst/>
              <a:gdLst>
                <a:gd name="G0" fmla="+- 0 0 0"/>
                <a:gd name="G1" fmla="+- 18300 0 0"/>
                <a:gd name="G2" fmla="+- 21600 0 0"/>
                <a:gd name="T0" fmla="*/ 11475 w 18895"/>
                <a:gd name="T1" fmla="*/ 0 h 18300"/>
                <a:gd name="T2" fmla="*/ 18895 w 18895"/>
                <a:gd name="T3" fmla="*/ 7833 h 18300"/>
                <a:gd name="T4" fmla="*/ 0 w 18895"/>
                <a:gd name="T5" fmla="*/ 18300 h 18300"/>
              </a:gdLst>
              <a:ahLst/>
              <a:cxnLst>
                <a:cxn ang="0">
                  <a:pos x="T0" y="T1"/>
                </a:cxn>
                <a:cxn ang="0">
                  <a:pos x="T2" y="T3"/>
                </a:cxn>
                <a:cxn ang="0">
                  <a:pos x="T4" y="T5"/>
                </a:cxn>
              </a:cxnLst>
              <a:rect l="0" t="0" r="r" b="b"/>
              <a:pathLst>
                <a:path w="18895" h="18300" fill="none" extrusionOk="0">
                  <a:moveTo>
                    <a:pt x="11474" y="0"/>
                  </a:moveTo>
                  <a:cubicBezTo>
                    <a:pt x="14570" y="1941"/>
                    <a:pt x="17123" y="4636"/>
                    <a:pt x="18894" y="7833"/>
                  </a:cubicBezTo>
                </a:path>
                <a:path w="18895" h="18300" stroke="0" extrusionOk="0">
                  <a:moveTo>
                    <a:pt x="11474" y="0"/>
                  </a:moveTo>
                  <a:cubicBezTo>
                    <a:pt x="14570" y="1941"/>
                    <a:pt x="17123" y="4636"/>
                    <a:pt x="18894" y="7833"/>
                  </a:cubicBezTo>
                  <a:lnTo>
                    <a:pt x="0" y="18300"/>
                  </a:lnTo>
                  <a:close/>
                </a:path>
              </a:pathLst>
            </a:custGeom>
            <a:noFill/>
            <a:ln w="9525">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1" name="Text Box 42"/>
            <p:cNvSpPr txBox="1">
              <a:spLocks noChangeArrowheads="1"/>
            </p:cNvSpPr>
            <p:nvPr/>
          </p:nvSpPr>
          <p:spPr bwMode="auto">
            <a:xfrm>
              <a:off x="4574857" y="3344228"/>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θ</a:t>
              </a:r>
              <a:endParaRPr lang="el-GR" sz="1100" dirty="0">
                <a:effectLst/>
                <a:latin typeface="Arial"/>
                <a:ea typeface="Times New Roman"/>
                <a:cs typeface="Times New Roman"/>
              </a:endParaRPr>
            </a:p>
          </p:txBody>
        </p:sp>
        <p:sp>
          <p:nvSpPr>
            <p:cNvPr id="22" name="Text Box 43"/>
            <p:cNvSpPr txBox="1">
              <a:spLocks noChangeArrowheads="1"/>
            </p:cNvSpPr>
            <p:nvPr/>
          </p:nvSpPr>
          <p:spPr bwMode="auto">
            <a:xfrm>
              <a:off x="4867592" y="3826193"/>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23" name="Text Box 44"/>
            <p:cNvSpPr txBox="1">
              <a:spLocks noChangeArrowheads="1"/>
            </p:cNvSpPr>
            <p:nvPr/>
          </p:nvSpPr>
          <p:spPr bwMode="auto">
            <a:xfrm>
              <a:off x="3916362" y="3443288"/>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24" name="Text Box 45"/>
            <p:cNvSpPr txBox="1">
              <a:spLocks noChangeArrowheads="1"/>
            </p:cNvSpPr>
            <p:nvPr/>
          </p:nvSpPr>
          <p:spPr bwMode="auto">
            <a:xfrm>
              <a:off x="4859972" y="3019108"/>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Γ</a:t>
              </a:r>
              <a:endParaRPr lang="el-GR" sz="1100" dirty="0">
                <a:effectLst/>
                <a:latin typeface="Arial"/>
                <a:ea typeface="Times New Roman"/>
                <a:cs typeface="Times New Roman"/>
              </a:endParaRPr>
            </a:p>
          </p:txBody>
        </p:sp>
        <p:sp>
          <p:nvSpPr>
            <p:cNvPr id="25" name="Text Box 46"/>
            <p:cNvSpPr txBox="1">
              <a:spLocks noChangeArrowheads="1"/>
            </p:cNvSpPr>
            <p:nvPr/>
          </p:nvSpPr>
          <p:spPr bwMode="auto">
            <a:xfrm>
              <a:off x="5044757" y="3748723"/>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a:t>
              </a:r>
              <a:endParaRPr lang="el-GR" sz="1100" dirty="0">
                <a:effectLst/>
                <a:latin typeface="Arial"/>
                <a:ea typeface="Times New Roman"/>
                <a:cs typeface="Times New Roman"/>
              </a:endParaRPr>
            </a:p>
          </p:txBody>
        </p:sp>
        <p:grpSp>
          <p:nvGrpSpPr>
            <p:cNvPr id="26" name="Group 47"/>
            <p:cNvGrpSpPr>
              <a:grpSpLocks/>
            </p:cNvGrpSpPr>
            <p:nvPr/>
          </p:nvGrpSpPr>
          <p:grpSpPr bwMode="auto">
            <a:xfrm rot="5183899" flipH="1" flipV="1">
              <a:off x="5008880" y="3707130"/>
              <a:ext cx="91440" cy="40005"/>
              <a:chOff x="6795" y="10333"/>
              <a:chExt cx="144" cy="63"/>
            </a:xfrm>
          </p:grpSpPr>
          <p:sp>
            <p:nvSpPr>
              <p:cNvPr id="33" name="Freeform 48"/>
              <p:cNvSpPr>
                <a:spLocks/>
              </p:cNvSpPr>
              <p:nvPr/>
            </p:nvSpPr>
            <p:spPr bwMode="auto">
              <a:xfrm>
                <a:off x="6795" y="10333"/>
                <a:ext cx="123" cy="48"/>
              </a:xfrm>
              <a:custGeom>
                <a:avLst/>
                <a:gdLst>
                  <a:gd name="T0" fmla="*/ 0 w 123"/>
                  <a:gd name="T1" fmla="*/ 48 h 48"/>
                  <a:gd name="T2" fmla="*/ 123 w 123"/>
                  <a:gd name="T3" fmla="*/ 0 h 48"/>
                </a:gdLst>
                <a:ahLst/>
                <a:cxnLst>
                  <a:cxn ang="0">
                    <a:pos x="T0" y="T1"/>
                  </a:cxn>
                  <a:cxn ang="0">
                    <a:pos x="T2" y="T3"/>
                  </a:cxn>
                </a:cxnLst>
                <a:rect l="0" t="0" r="r" b="b"/>
                <a:pathLst>
                  <a:path w="123" h="48">
                    <a:moveTo>
                      <a:pt x="0" y="48"/>
                    </a:moveTo>
                    <a:lnTo>
                      <a:pt x="123"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4" name="Freeform 49"/>
              <p:cNvSpPr>
                <a:spLocks/>
              </p:cNvSpPr>
              <p:nvPr/>
            </p:nvSpPr>
            <p:spPr bwMode="auto">
              <a:xfrm>
                <a:off x="6912" y="10333"/>
                <a:ext cx="27" cy="63"/>
              </a:xfrm>
              <a:custGeom>
                <a:avLst/>
                <a:gdLst>
                  <a:gd name="T0" fmla="*/ 0 w 27"/>
                  <a:gd name="T1" fmla="*/ 0 h 63"/>
                  <a:gd name="T2" fmla="*/ 27 w 27"/>
                  <a:gd name="T3" fmla="*/ 63 h 63"/>
                </a:gdLst>
                <a:ahLst/>
                <a:cxnLst>
                  <a:cxn ang="0">
                    <a:pos x="T0" y="T1"/>
                  </a:cxn>
                  <a:cxn ang="0">
                    <a:pos x="T2" y="T3"/>
                  </a:cxn>
                </a:cxnLst>
                <a:rect l="0" t="0" r="r" b="b"/>
                <a:pathLst>
                  <a:path w="27" h="63">
                    <a:moveTo>
                      <a:pt x="0" y="0"/>
                    </a:moveTo>
                    <a:lnTo>
                      <a:pt x="27" y="63"/>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27" name="Text Box 50"/>
            <p:cNvSpPr txBox="1">
              <a:spLocks noChangeArrowheads="1"/>
            </p:cNvSpPr>
            <p:nvPr/>
          </p:nvSpPr>
          <p:spPr bwMode="auto">
            <a:xfrm>
              <a:off x="5522912" y="3509328"/>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28" name="Text Box 51"/>
            <p:cNvSpPr txBox="1">
              <a:spLocks noChangeArrowheads="1"/>
            </p:cNvSpPr>
            <p:nvPr/>
          </p:nvSpPr>
          <p:spPr bwMode="auto">
            <a:xfrm>
              <a:off x="5522912" y="2887028"/>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29" name="Line 52"/>
            <p:cNvCxnSpPr/>
            <p:nvPr/>
          </p:nvCxnSpPr>
          <p:spPr bwMode="auto">
            <a:xfrm flipH="1">
              <a:off x="3374707" y="4144963"/>
              <a:ext cx="75819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0" name="Text Box 53"/>
            <p:cNvSpPr txBox="1">
              <a:spLocks noChangeArrowheads="1"/>
            </p:cNvSpPr>
            <p:nvPr/>
          </p:nvSpPr>
          <p:spPr bwMode="auto">
            <a:xfrm>
              <a:off x="3631882" y="3954463"/>
              <a:ext cx="246380" cy="164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θ</a:t>
              </a:r>
              <a:endParaRPr lang="el-GR" sz="1100" dirty="0">
                <a:effectLst/>
                <a:latin typeface="Arial"/>
                <a:ea typeface="Times New Roman"/>
                <a:cs typeface="Times New Roman"/>
              </a:endParaRPr>
            </a:p>
          </p:txBody>
        </p:sp>
        <p:sp>
          <p:nvSpPr>
            <p:cNvPr id="31" name="Arc 54"/>
            <p:cNvSpPr>
              <a:spLocks/>
            </p:cNvSpPr>
            <p:nvPr/>
          </p:nvSpPr>
          <p:spPr bwMode="auto">
            <a:xfrm rot="19914356" flipH="1">
              <a:off x="3805872" y="3958273"/>
              <a:ext cx="213360" cy="201930"/>
            </a:xfrm>
            <a:custGeom>
              <a:avLst/>
              <a:gdLst>
                <a:gd name="G0" fmla="+- 0 0 0"/>
                <a:gd name="G1" fmla="+- 19649 0 0"/>
                <a:gd name="G2" fmla="+- 21600 0 0"/>
                <a:gd name="T0" fmla="*/ 8972 w 20738"/>
                <a:gd name="T1" fmla="*/ 0 h 19649"/>
                <a:gd name="T2" fmla="*/ 20738 w 20738"/>
                <a:gd name="T3" fmla="*/ 13608 h 19649"/>
                <a:gd name="T4" fmla="*/ 0 w 20738"/>
                <a:gd name="T5" fmla="*/ 19649 h 19649"/>
              </a:gdLst>
              <a:ahLst/>
              <a:cxnLst>
                <a:cxn ang="0">
                  <a:pos x="T0" y="T1"/>
                </a:cxn>
                <a:cxn ang="0">
                  <a:pos x="T2" y="T3"/>
                </a:cxn>
                <a:cxn ang="0">
                  <a:pos x="T4" y="T5"/>
                </a:cxn>
              </a:cxnLst>
              <a:rect l="0" t="0" r="r" b="b"/>
              <a:pathLst>
                <a:path w="20738" h="19649" fill="none" extrusionOk="0">
                  <a:moveTo>
                    <a:pt x="8971" y="0"/>
                  </a:moveTo>
                  <a:cubicBezTo>
                    <a:pt x="14685" y="2609"/>
                    <a:pt x="18981" y="7577"/>
                    <a:pt x="20738" y="13607"/>
                  </a:cubicBezTo>
                </a:path>
                <a:path w="20738" h="19649" stroke="0" extrusionOk="0">
                  <a:moveTo>
                    <a:pt x="8971" y="0"/>
                  </a:moveTo>
                  <a:cubicBezTo>
                    <a:pt x="14685" y="2609"/>
                    <a:pt x="18981" y="7577"/>
                    <a:pt x="20738" y="13607"/>
                  </a:cubicBezTo>
                  <a:lnTo>
                    <a:pt x="0" y="19649"/>
                  </a:lnTo>
                  <a:close/>
                </a:path>
              </a:pathLst>
            </a:custGeom>
            <a:noFill/>
            <a:ln w="12700">
              <a:solidFill>
                <a:srgbClr val="000000"/>
              </a:solidFill>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32" name="Arc 55"/>
            <p:cNvSpPr>
              <a:spLocks/>
            </p:cNvSpPr>
            <p:nvPr/>
          </p:nvSpPr>
          <p:spPr bwMode="auto">
            <a:xfrm rot="17166410" flipH="1">
              <a:off x="3877309" y="4187826"/>
              <a:ext cx="179705" cy="201930"/>
            </a:xfrm>
            <a:custGeom>
              <a:avLst/>
              <a:gdLst>
                <a:gd name="G0" fmla="+- 0 0 0"/>
                <a:gd name="G1" fmla="+- 19649 0 0"/>
                <a:gd name="G2" fmla="+- 21600 0 0"/>
                <a:gd name="T0" fmla="*/ 8972 w 17459"/>
                <a:gd name="T1" fmla="*/ 0 h 19649"/>
                <a:gd name="T2" fmla="*/ 17459 w 17459"/>
                <a:gd name="T3" fmla="*/ 6931 h 19649"/>
                <a:gd name="T4" fmla="*/ 0 w 17459"/>
                <a:gd name="T5" fmla="*/ 19649 h 19649"/>
              </a:gdLst>
              <a:ahLst/>
              <a:cxnLst>
                <a:cxn ang="0">
                  <a:pos x="T0" y="T1"/>
                </a:cxn>
                <a:cxn ang="0">
                  <a:pos x="T2" y="T3"/>
                </a:cxn>
                <a:cxn ang="0">
                  <a:pos x="T4" y="T5"/>
                </a:cxn>
              </a:cxnLst>
              <a:rect l="0" t="0" r="r" b="b"/>
              <a:pathLst>
                <a:path w="17459" h="19649" fill="none" extrusionOk="0">
                  <a:moveTo>
                    <a:pt x="8971" y="0"/>
                  </a:moveTo>
                  <a:cubicBezTo>
                    <a:pt x="12349" y="1542"/>
                    <a:pt x="15272" y="3929"/>
                    <a:pt x="17458" y="6931"/>
                  </a:cubicBezTo>
                </a:path>
                <a:path w="17459" h="19649" stroke="0" extrusionOk="0">
                  <a:moveTo>
                    <a:pt x="8971" y="0"/>
                  </a:moveTo>
                  <a:cubicBezTo>
                    <a:pt x="12349" y="1542"/>
                    <a:pt x="15272" y="3929"/>
                    <a:pt x="17458" y="6931"/>
                  </a:cubicBezTo>
                  <a:lnTo>
                    <a:pt x="0" y="19649"/>
                  </a:lnTo>
                  <a:close/>
                </a:path>
              </a:pathLst>
            </a:custGeom>
            <a:noFill/>
            <a:ln w="12700">
              <a:solidFill>
                <a:srgbClr val="000000"/>
              </a:solidFill>
              <a:round/>
              <a:headEnd type="triangle" w="sm" len="sm"/>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36" name="Ορθογώνιο 35"/>
          <p:cNvSpPr/>
          <p:nvPr/>
        </p:nvSpPr>
        <p:spPr>
          <a:xfrm>
            <a:off x="795102" y="4502467"/>
            <a:ext cx="8097378" cy="707886"/>
          </a:xfrm>
          <a:prstGeom prst="rect">
            <a:avLst/>
          </a:prstGeom>
        </p:spPr>
        <p:txBody>
          <a:bodyPr wrap="square">
            <a:spAutoFit/>
          </a:bodyPr>
          <a:lstStyle/>
          <a:p>
            <a:r>
              <a:rPr lang="el-GR" sz="2000" b="1" dirty="0" smtClean="0">
                <a:latin typeface="+mn-lt"/>
              </a:rPr>
              <a:t>Σχήμα 1 </a:t>
            </a:r>
            <a:r>
              <a:rPr lang="el-GR" sz="2000" dirty="0" smtClean="0">
                <a:latin typeface="+mn-lt"/>
              </a:rPr>
              <a:t>Διαδοχικές ανακλάσεις των ακτίνων ανάμεσα στις επιφάνειες των παράλληλων πλακιδίων.</a:t>
            </a:r>
            <a:endParaRPr lang="el-GR" sz="2000" dirty="0">
              <a:latin typeface="+mn-lt"/>
            </a:endParaRPr>
          </a:p>
        </p:txBody>
      </p:sp>
    </p:spTree>
    <p:extLst>
      <p:ext uri="{BB962C8B-B14F-4D97-AF65-F5344CB8AC3E}">
        <p14:creationId xmlns:p14="http://schemas.microsoft.com/office/powerpoint/2010/main" val="1609032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Μελέτη χαρακτηριστικών φάσματος εξόδου Laser He-Ne – FSR συμβολόμετρου F-P </a:t>
            </a:r>
            <a:r>
              <a:rPr lang="el-GR" sz="3600" b="0" dirty="0" smtClean="0"/>
              <a:t>(2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Αυτή η εργασία θα πραγματοποιηθεί με το συμβολόμετρο F-P σε λειτουργία σταθερού μήκους </a:t>
            </a:r>
            <a:r>
              <a:rPr lang="en-US" dirty="0"/>
              <a:t>d</a:t>
            </a:r>
            <a:r>
              <a:rPr lang="el-GR" dirty="0"/>
              <a:t>. Έχοντας ρυθμίσει τη διάταξη από την προηγούμενη εργασία, θα χρησιμοποιήσουμε το φωτοστοιχείο για να πάρουμε δειγματοληπτικά τιμές της έντασης (κατανομή της έντασης)  κατά μήκος μιας οριζόντιας διαμέτρου της απεικόνισης των φωτεινών δακτυλίων (Σχήμα 15). Το φωτοστοιχείο είναι προσαρμοσμένη στο άκρο ενός κοχλία ο οποίος μπορεί να το μετακινεί μικρομετρικά. Να λάβετε υπ’ όψιν ότι </a:t>
            </a:r>
            <a:r>
              <a:rPr lang="el-GR" b="1" dirty="0"/>
              <a:t>μια στροφή του κοχλία αντιστοιχεί σε μετακίνησή του κατά 0,8 </a:t>
            </a:r>
            <a:r>
              <a:rPr lang="en-US" b="1" dirty="0"/>
              <a:t>mm</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31917979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Μελέτη χαρακτηριστικών φάσματος εξόδου Laser He-Ne – FSR συμβολόμετρου F-P </a:t>
            </a:r>
            <a:r>
              <a:rPr lang="el-GR" sz="3600" b="0" dirty="0" smtClean="0"/>
              <a:t>(3 </a:t>
            </a:r>
            <a:r>
              <a:rPr lang="el-GR" sz="3600" b="0" dirty="0"/>
              <a:t>από </a:t>
            </a:r>
            <a:r>
              <a:rPr lang="el-GR" sz="3600" b="0" dirty="0" smtClean="0"/>
              <a:t>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dirty="0"/>
          </a:p>
        </p:txBody>
      </p:sp>
      <p:grpSp>
        <p:nvGrpSpPr>
          <p:cNvPr id="9" name="Ομάδα 8"/>
          <p:cNvGrpSpPr/>
          <p:nvPr/>
        </p:nvGrpSpPr>
        <p:grpSpPr>
          <a:xfrm>
            <a:off x="987986" y="1430020"/>
            <a:ext cx="3291205" cy="3112135"/>
            <a:chOff x="849298" y="1818059"/>
            <a:chExt cx="3291205" cy="3112135"/>
          </a:xfrm>
        </p:grpSpPr>
        <p:pic>
          <p:nvPicPr>
            <p:cNvPr id="5" name="Picture 60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818059"/>
              <a:ext cx="3096895" cy="2927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606"/>
            <p:cNvSpPr txBox="1">
              <a:spLocks noChangeArrowheads="1"/>
            </p:cNvSpPr>
            <p:nvPr/>
          </p:nvSpPr>
          <p:spPr bwMode="auto">
            <a:xfrm>
              <a:off x="849298" y="2435914"/>
              <a:ext cx="232410" cy="118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σχετική ένταση </a:t>
              </a:r>
              <a:endParaRPr lang="el-GR" sz="1100" dirty="0">
                <a:effectLst/>
                <a:latin typeface="Arial"/>
                <a:ea typeface="Times New Roman"/>
                <a:cs typeface="Times New Roman"/>
              </a:endParaRPr>
            </a:p>
          </p:txBody>
        </p:sp>
        <p:sp>
          <p:nvSpPr>
            <p:cNvPr id="7" name="Text Box 607"/>
            <p:cNvSpPr txBox="1">
              <a:spLocks noChangeArrowheads="1"/>
            </p:cNvSpPr>
            <p:nvPr/>
          </p:nvSpPr>
          <p:spPr bwMode="auto">
            <a:xfrm>
              <a:off x="3271188" y="4739059"/>
              <a:ext cx="570230" cy="19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x (mm) </a:t>
              </a:r>
              <a:endParaRPr lang="el-GR" sz="1100" dirty="0">
                <a:effectLst/>
                <a:latin typeface="Arial"/>
                <a:ea typeface="Times New Roman"/>
                <a:cs typeface="Times New Roman"/>
              </a:endParaRPr>
            </a:p>
          </p:txBody>
        </p:sp>
        <p:cxnSp>
          <p:nvCxnSpPr>
            <p:cNvPr id="8" name="Line 608"/>
            <p:cNvCxnSpPr/>
            <p:nvPr/>
          </p:nvCxnSpPr>
          <p:spPr bwMode="auto">
            <a:xfrm>
              <a:off x="2947973" y="4847644"/>
              <a:ext cx="321310" cy="63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2" name="Ομάδα 11"/>
          <p:cNvGrpSpPr/>
          <p:nvPr/>
        </p:nvGrpSpPr>
        <p:grpSpPr>
          <a:xfrm>
            <a:off x="5580112" y="2448243"/>
            <a:ext cx="1872615" cy="1156335"/>
            <a:chOff x="5580112" y="2448243"/>
            <a:chExt cx="1872615" cy="1156335"/>
          </a:xfrm>
        </p:grpSpPr>
        <p:pic>
          <p:nvPicPr>
            <p:cNvPr id="10" name="Picture 6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2448243"/>
              <a:ext cx="1518920" cy="115633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612"/>
            <p:cNvSpPr txBox="1">
              <a:spLocks noChangeArrowheads="1"/>
            </p:cNvSpPr>
            <p:nvPr/>
          </p:nvSpPr>
          <p:spPr bwMode="auto">
            <a:xfrm>
              <a:off x="7129512" y="2986088"/>
              <a:ext cx="32321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(β) </a:t>
              </a:r>
              <a:endParaRPr lang="el-GR" sz="1100" dirty="0">
                <a:effectLst/>
                <a:latin typeface="Arial"/>
                <a:ea typeface="Times New Roman"/>
                <a:cs typeface="Times New Roman"/>
              </a:endParaRPr>
            </a:p>
          </p:txBody>
        </p:sp>
      </p:grpSp>
      <p:sp>
        <p:nvSpPr>
          <p:cNvPr id="13" name="Ορθογώνιο 12"/>
          <p:cNvSpPr/>
          <p:nvPr/>
        </p:nvSpPr>
        <p:spPr>
          <a:xfrm>
            <a:off x="755576" y="4739787"/>
            <a:ext cx="7588651" cy="1631216"/>
          </a:xfrm>
          <a:prstGeom prst="rect">
            <a:avLst/>
          </a:prstGeom>
        </p:spPr>
        <p:txBody>
          <a:bodyPr wrap="square">
            <a:spAutoFit/>
          </a:bodyPr>
          <a:lstStyle/>
          <a:p>
            <a:r>
              <a:rPr lang="el-GR" sz="2000" b="1" dirty="0">
                <a:latin typeface="+mn-lt"/>
              </a:rPr>
              <a:t>Σχήμα 16 (α). </a:t>
            </a:r>
            <a:r>
              <a:rPr lang="el-GR" sz="2000" dirty="0">
                <a:latin typeface="+mn-lt"/>
              </a:rPr>
              <a:t>Κατανομή της έντασης των κροσσών, κατά μήκος της διαμέτρου x, που ελήφθη με CCD κάμερα, κατά την εκτέλεση της άσκησης στο εργαστήριο Φυσικής ΙΙΙ του τμήματος Φυσικής – Χημείας &amp; Τ/Υ του ΤΕΙ Αθήνας. </a:t>
            </a:r>
            <a:r>
              <a:rPr lang="el-GR" sz="2000" b="1" dirty="0">
                <a:latin typeface="+mn-lt"/>
              </a:rPr>
              <a:t>(β). </a:t>
            </a:r>
            <a:r>
              <a:rPr lang="el-GR" sz="2000" dirty="0">
                <a:latin typeface="+mn-lt"/>
              </a:rPr>
              <a:t>Απεικόνιση των κροσσών κατά τη διαδικασία πραγματοποίησης των μετρήσεων. </a:t>
            </a:r>
          </a:p>
        </p:txBody>
      </p:sp>
    </p:spTree>
    <p:extLst>
      <p:ext uri="{BB962C8B-B14F-4D97-AF65-F5344CB8AC3E}">
        <p14:creationId xmlns:p14="http://schemas.microsoft.com/office/powerpoint/2010/main" val="32851977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Μελέτη χαρακτηριστικών φάσματος εξόδου Laser He-Ne – FSR συμβολόμετρου F-P </a:t>
            </a:r>
            <a:r>
              <a:rPr lang="el-GR" sz="3600" b="0" dirty="0" smtClean="0"/>
              <a:t>(4 </a:t>
            </a:r>
            <a:r>
              <a:rPr lang="el-GR" sz="3600" b="0" dirty="0"/>
              <a:t>από </a:t>
            </a:r>
            <a:r>
              <a:rPr lang="el-GR" sz="3600" b="0" dirty="0" smtClean="0"/>
              <a:t>4)</a:t>
            </a:r>
            <a:endParaRPr lang="el-GR" dirty="0"/>
          </a:p>
        </p:txBody>
      </p:sp>
      <p:sp>
        <p:nvSpPr>
          <p:cNvPr id="3" name="Θέση περιεχομένου 2"/>
          <p:cNvSpPr>
            <a:spLocks noGrp="1"/>
          </p:cNvSpPr>
          <p:nvPr>
            <p:ph idx="1"/>
          </p:nvPr>
        </p:nvSpPr>
        <p:spPr>
          <a:xfrm>
            <a:off x="457200" y="1556792"/>
            <a:ext cx="8229600" cy="4896544"/>
          </a:xfrm>
        </p:spPr>
        <p:txBody>
          <a:bodyPr>
            <a:normAutofit fontScale="92500"/>
          </a:bodyPr>
          <a:lstStyle/>
          <a:p>
            <a:r>
              <a:rPr lang="el-GR" dirty="0"/>
              <a:t>Το φωτοστοιχείο που είναι συνδεδεμένο με μιλλιαμπερόμετρο για τη μέτρηση της έντασης του ηλεκτρικού ρεύματος </a:t>
            </a:r>
            <a:r>
              <a:rPr lang="en-US" dirty="0"/>
              <a:t>I</a:t>
            </a:r>
            <a:r>
              <a:rPr lang="el-GR" dirty="0"/>
              <a:t> (</a:t>
            </a:r>
            <a:r>
              <a:rPr lang="en-US" dirty="0"/>
              <a:t>mA</a:t>
            </a:r>
            <a:r>
              <a:rPr lang="el-GR" dirty="0"/>
              <a:t>) και πηγή συνεχούς 0 – 12 </a:t>
            </a:r>
            <a:r>
              <a:rPr lang="en-US" dirty="0"/>
              <a:t>V</a:t>
            </a:r>
            <a:r>
              <a:rPr lang="el-GR" dirty="0"/>
              <a:t>, καλύπτεται από μάσκα που φέρει μια μικρή οπή για να διευκολύνεται η διέλευση λεπτής δέσμης φωτός προς την επιφάνειά του. Όταν η επιφάνεια φωτιστεί, το κύκλωμα διαρρέεται από ρεύμα. Επειδή δε ο φωτισμός είναι αρκετά μικρός, το μετρούμενο ρεύμα είναι ανάλογο της έντασης του φωτός.  Κατ’ αυτό τον τρόπο μπορούμε να παρακολουθήσουμε με ικανοποιητική λεπτομέρεια τις μεταβολές της έντασης </a:t>
            </a:r>
            <a:r>
              <a:rPr lang="en-US" dirty="0"/>
              <a:t>J</a:t>
            </a:r>
            <a:r>
              <a:rPr lang="el-GR" dirty="0"/>
              <a:t> του φωτός σε πολύ στενές περιοχές, κατά μήκος της διαμέτρου (Σχήμα 16). Το διάγραμμα Ι – </a:t>
            </a:r>
            <a:r>
              <a:rPr lang="en-US" dirty="0"/>
              <a:t>x</a:t>
            </a:r>
            <a:r>
              <a:rPr lang="el-GR" dirty="0"/>
              <a:t> (δηλαδή τιμές του ρεύματος σε </a:t>
            </a:r>
            <a:r>
              <a:rPr lang="en-US" dirty="0"/>
              <a:t>mA</a:t>
            </a:r>
            <a:r>
              <a:rPr lang="el-GR" dirty="0"/>
              <a:t> σε σχέση με τη μετακίνηση του φωτοστοιχείου) θα μας δώσει την κατανομή της έντασης των δακτυλίων (δηλαδή την κατανομή της έντασης κατά μήκος της διαμέτρου </a:t>
            </a:r>
            <a:r>
              <a:rPr lang="en-US" dirty="0"/>
              <a:t>x</a:t>
            </a:r>
            <a:r>
              <a:rPr lang="el-GR" dirty="0"/>
              <a:t> της δέσμης).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dirty="0"/>
          </a:p>
        </p:txBody>
      </p:sp>
    </p:spTree>
    <p:extLst>
      <p:ext uri="{BB962C8B-B14F-4D97-AF65-F5344CB8AC3E}">
        <p14:creationId xmlns:p14="http://schemas.microsoft.com/office/powerpoint/2010/main" val="30452770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924944"/>
            <a:ext cx="8229600" cy="908720"/>
          </a:xfrm>
          <a:ln w="25400">
            <a:solidFill>
              <a:schemeClr val="accent1"/>
            </a:solidFill>
          </a:ln>
        </p:spPr>
        <p:txBody>
          <a:bodyPr/>
          <a:lstStyle/>
          <a:p>
            <a:r>
              <a:rPr lang="el-GR" dirty="0" smtClean="0"/>
              <a:t>Εργασίες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dirty="0"/>
          </a:p>
        </p:txBody>
      </p:sp>
    </p:spTree>
    <p:extLst>
      <p:ext uri="{BB962C8B-B14F-4D97-AF65-F5344CB8AC3E}">
        <p14:creationId xmlns:p14="http://schemas.microsoft.com/office/powerpoint/2010/main" val="16449749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Προσδιορισμός </a:t>
            </a:r>
            <a:r>
              <a:rPr lang="el-GR" dirty="0"/>
              <a:t>της απόστασης </a:t>
            </a:r>
            <a:r>
              <a:rPr lang="el-GR" dirty="0" smtClean="0"/>
              <a:t>d</a:t>
            </a:r>
            <a:br>
              <a:rPr lang="el-GR" dirty="0" smtClean="0"/>
            </a:b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marL="457200" lvl="0" indent="-457200">
              <a:buFont typeface="+mj-lt"/>
              <a:buAutoNum type="arabicPeriod"/>
            </a:pPr>
            <a:r>
              <a:rPr lang="el-GR" dirty="0"/>
              <a:t>Αναγνωρίζουμε τα στοιχεία του συμβολόμετρου </a:t>
            </a:r>
            <a:r>
              <a:rPr lang="en-US" dirty="0"/>
              <a:t>F</a:t>
            </a:r>
            <a:r>
              <a:rPr lang="el-GR" dirty="0"/>
              <a:t>-</a:t>
            </a:r>
            <a:r>
              <a:rPr lang="en-US" dirty="0"/>
              <a:t>P</a:t>
            </a:r>
            <a:r>
              <a:rPr lang="el-GR" dirty="0"/>
              <a:t> και ευθυγραμμίζουμε σύμφωνα με τις οδηγίες των παραγράφων 3.1 και 3.2, ώστε να εμφανιστούν στο πέτασμα οι κυκλικοί δακτύλιοι συμβολής. </a:t>
            </a:r>
          </a:p>
          <a:p>
            <a:pPr marL="457200" lvl="0" indent="-457200">
              <a:buFont typeface="+mj-lt"/>
              <a:buAutoNum type="arabicPeriod"/>
            </a:pPr>
            <a:r>
              <a:rPr lang="el-GR" dirty="0"/>
              <a:t>Χαράσσουμε στο πέτασμα ένα σταυρόνημα και το ευθυγραμμίζουμε με το κέντρο των δακτυλίων.</a:t>
            </a:r>
          </a:p>
          <a:p>
            <a:pPr marL="457200" lvl="0" indent="-457200">
              <a:buFont typeface="+mj-lt"/>
              <a:buAutoNum type="arabicPeriod"/>
            </a:pPr>
            <a:r>
              <a:rPr lang="el-GR" dirty="0"/>
              <a:t>Σημειώνουμε τη θέση τουλάχιστον πέντε διαμέτρων, σε ένα από τους άξονες του σταυρονήματος.</a:t>
            </a:r>
          </a:p>
          <a:p>
            <a:pPr marL="457200" lvl="0" indent="-457200">
              <a:buFont typeface="+mj-lt"/>
              <a:buAutoNum type="arabicPeriod"/>
            </a:pPr>
            <a:r>
              <a:rPr lang="el-GR" dirty="0"/>
              <a:t>Μετράμε την απόσταση </a:t>
            </a:r>
            <a:r>
              <a:rPr lang="en-US" dirty="0"/>
              <a:t>D</a:t>
            </a:r>
            <a:r>
              <a:rPr lang="el-GR" dirty="0"/>
              <a:t> (18 </a:t>
            </a:r>
            <a:r>
              <a:rPr lang="en-US" dirty="0"/>
              <a:t>mm</a:t>
            </a:r>
            <a:r>
              <a:rPr lang="el-GR" dirty="0"/>
              <a:t>) από το φακό και καταχωρούμε την τιμή στον Πίνακα 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dirty="0"/>
          </a:p>
        </p:txBody>
      </p:sp>
    </p:spTree>
    <p:extLst>
      <p:ext uri="{BB962C8B-B14F-4D97-AF65-F5344CB8AC3E}">
        <p14:creationId xmlns:p14="http://schemas.microsoft.com/office/powerpoint/2010/main" val="1136230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Προσδιορισμός της απόστασης d</a:t>
            </a:r>
            <a:br>
              <a:rPr lang="el-GR" sz="4400" dirty="0"/>
            </a:br>
            <a:r>
              <a:rPr lang="el-GR" sz="3600" b="0" dirty="0" smtClean="0"/>
              <a:t>(2 </a:t>
            </a:r>
            <a:r>
              <a:rPr lang="el-GR" sz="3600" b="0" dirty="0"/>
              <a:t>από </a:t>
            </a:r>
            <a:r>
              <a:rPr lang="el-GR" sz="3600" b="0" dirty="0" smtClean="0"/>
              <a:t>2)</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pPr marL="457200" lvl="0" indent="-457200">
                  <a:buFont typeface="+mj-lt"/>
                  <a:buAutoNum type="arabicPeriod" startAt="5"/>
                </a:pPr>
                <a:r>
                  <a:rPr lang="el-GR" dirty="0"/>
                  <a:t>Με τη βοήθεια διαστημόμετρου μετράμε τις αποστάσεις που σημειώσαμε στο βήμα 3 και καταχωρούμε τις τιμές στον Πίνακα 1. </a:t>
                </a:r>
              </a:p>
              <a:p>
                <a:pPr marL="457200" lvl="0" indent="-457200">
                  <a:buFont typeface="+mj-lt"/>
                  <a:buAutoNum type="arabicPeriod" startAt="5"/>
                </a:pPr>
                <a:r>
                  <a:rPr lang="el-GR" dirty="0"/>
                  <a:t>Πραγματοποιούμε το διάγραμμα </a:t>
                </a:r>
                <a:r>
                  <a:rPr lang="en-US" dirty="0"/>
                  <a:t>r</a:t>
                </a:r>
                <a:r>
                  <a:rPr lang="el-GR" baseline="30000" dirty="0"/>
                  <a:t>2 </a:t>
                </a:r>
                <a:r>
                  <a:rPr lang="el-GR" dirty="0"/>
                  <a:t>– </a:t>
                </a:r>
                <a:r>
                  <a:rPr lang="en-US" dirty="0"/>
                  <a:t>n</a:t>
                </a:r>
                <a:r>
                  <a:rPr lang="el-GR" dirty="0"/>
                  <a:t> (όπου </a:t>
                </a:r>
                <a:r>
                  <a:rPr lang="en-US" dirty="0"/>
                  <a:t>n</a:t>
                </a:r>
                <a:r>
                  <a:rPr lang="el-GR" dirty="0"/>
                  <a:t> είναι ο αριθμός του κροσσού καθώς απομακρυνόμαστε από τον κεντρικό) και υπολογίζουμε την κλίση ε της ευθείας.</a:t>
                </a:r>
              </a:p>
              <a:p>
                <a:pPr marL="457200" lvl="0" indent="-457200">
                  <a:buFont typeface="+mj-lt"/>
                  <a:buAutoNum type="arabicPeriod" startAt="5"/>
                </a:pPr>
                <a:r>
                  <a:rPr lang="el-GR" dirty="0"/>
                  <a:t>Από τη σχέση (20) υπολογίζουμε την απόσταση </a:t>
                </a:r>
                <a:r>
                  <a:rPr lang="en-US" dirty="0"/>
                  <a:t>d</a:t>
                </a:r>
                <a:r>
                  <a:rPr lang="el-GR" dirty="0"/>
                  <a:t> (θεωρούμε λ = 632.8 </a:t>
                </a:r>
                <a:r>
                  <a:rPr lang="en-US" dirty="0"/>
                  <a:t>nm</a:t>
                </a:r>
                <a:r>
                  <a:rPr lang="el-GR" dirty="0"/>
                  <a:t>). </a:t>
                </a:r>
              </a:p>
              <a:p>
                <a:pPr marL="457200" lvl="0" indent="-457200">
                  <a:buFont typeface="+mj-lt"/>
                  <a:buAutoNum type="arabicPeriod" startAt="5"/>
                </a:pPr>
                <a:r>
                  <a:rPr lang="el-GR" dirty="0"/>
                  <a:t>Από τη σχέση </a:t>
                </a:r>
                <a14:m>
                  <m:oMath xmlns:m="http://schemas.openxmlformats.org/officeDocument/2006/math">
                    <m:r>
                      <a:rPr lang="el-GR" i="1">
                        <a:latin typeface="Cambria Math" panose="02040503050406030204" pitchFamily="18" charset="0"/>
                      </a:rPr>
                      <m:t>2</m:t>
                    </m:r>
                    <m:r>
                      <a:rPr lang="en-US" i="1">
                        <a:latin typeface="Cambria Math" panose="02040503050406030204" pitchFamily="18" charset="0"/>
                      </a:rPr>
                      <m:t>𝑑</m:t>
                    </m:r>
                    <m:func>
                      <m:funcPr>
                        <m:ctrlPr>
                          <a:rPr lang="el-GR" i="1">
                            <a:latin typeface="Cambria Math"/>
                          </a:rPr>
                        </m:ctrlPr>
                      </m:funcPr>
                      <m:fName>
                        <m:r>
                          <m:rPr>
                            <m:sty m:val="p"/>
                          </m:rPr>
                          <a:rPr lang="en-US">
                            <a:latin typeface="Cambria Math" panose="02040503050406030204" pitchFamily="18" charset="0"/>
                          </a:rPr>
                          <m:t>cos</m:t>
                        </m:r>
                      </m:fName>
                      <m:e>
                        <m:r>
                          <a:rPr lang="en-US" i="1">
                            <a:latin typeface="Cambria Math" panose="02040503050406030204" pitchFamily="18" charset="0"/>
                          </a:rPr>
                          <m:t>𝜃</m:t>
                        </m:r>
                      </m:e>
                    </m:func>
                    <m:r>
                      <a:rPr lang="el-GR" i="1">
                        <a:latin typeface="Cambria Math" panose="02040503050406030204" pitchFamily="18" charset="0"/>
                      </a:rPr>
                      <m:t>=</m:t>
                    </m:r>
                    <m:r>
                      <a:rPr lang="en-US" i="1">
                        <a:latin typeface="Cambria Math" panose="02040503050406030204" pitchFamily="18" charset="0"/>
                      </a:rPr>
                      <m:t>𝑚</m:t>
                    </m:r>
                    <m:r>
                      <a:rPr lang="el-GR" i="1">
                        <a:latin typeface="Cambria Math" panose="02040503050406030204" pitchFamily="18" charset="0"/>
                      </a:rPr>
                      <m:t>𝜆</m:t>
                    </m:r>
                  </m:oMath>
                </a14:m>
                <a:r>
                  <a:rPr lang="el-GR" dirty="0"/>
                  <a:t> θα υπολογίσουμε την τάξη του κεντρικού κροσσού (δηλαδή για θ = 0) για το συγκεκριμένο </a:t>
                </a:r>
                <a:r>
                  <a:rPr lang="en-US" dirty="0"/>
                  <a:t>d</a:t>
                </a:r>
                <a:r>
                  <a:rPr lang="el-GR" dirty="0"/>
                  <a:t>. </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85" t="-1088"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dirty="0"/>
          </a:p>
        </p:txBody>
      </p:sp>
    </p:spTree>
    <p:extLst>
      <p:ext uri="{BB962C8B-B14F-4D97-AF65-F5344CB8AC3E}">
        <p14:creationId xmlns:p14="http://schemas.microsoft.com/office/powerpoint/2010/main" val="20848005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FSR </a:t>
            </a:r>
            <a:r>
              <a:rPr lang="el-GR" dirty="0"/>
              <a:t>συμβολόμετρου F-P – Χαρακτηριστικά φάσματος εξόδου Laser </a:t>
            </a:r>
            <a:r>
              <a:rPr lang="el-GR" dirty="0" smtClean="0"/>
              <a:t>He-Ne </a:t>
            </a:r>
            <a:r>
              <a:rPr lang="el-GR" sz="3600" b="0" dirty="0" smtClean="0"/>
              <a:t>(1 από </a:t>
            </a:r>
            <a:r>
              <a:rPr lang="en-US" sz="3600" b="0" dirty="0" smtClean="0"/>
              <a:t>4</a:t>
            </a:r>
            <a:r>
              <a:rPr lang="el-GR" sz="3600" b="0" dirty="0" smtClean="0"/>
              <a:t>)</a:t>
            </a:r>
            <a:endParaRPr lang="el-GR" sz="3600" b="0" dirty="0"/>
          </a:p>
        </p:txBody>
      </p:sp>
      <p:sp>
        <p:nvSpPr>
          <p:cNvPr id="3" name="Θέση περιεχομένου 2"/>
          <p:cNvSpPr>
            <a:spLocks noGrp="1"/>
          </p:cNvSpPr>
          <p:nvPr>
            <p:ph idx="1"/>
          </p:nvPr>
        </p:nvSpPr>
        <p:spPr/>
        <p:txBody>
          <a:bodyPr>
            <a:normAutofit fontScale="92500" lnSpcReduction="20000"/>
          </a:bodyPr>
          <a:lstStyle/>
          <a:p>
            <a:pPr marL="457200" lvl="0" indent="-457200">
              <a:buFont typeface="+mj-lt"/>
              <a:buAutoNum type="arabicPeriod"/>
            </a:pPr>
            <a:r>
              <a:rPr lang="el-GR" dirty="0"/>
              <a:t>Μετακινούμε το φωτοστοιχείο κατά μήκος μιας διαμέτρου του συστήματος των δακτυλίων συμβολής και λαμβάνουμε τις αντίστοιχες ενδείξεις του μιλιαμπερόμετρου. </a:t>
            </a:r>
            <a:r>
              <a:rPr lang="en-US" dirty="0"/>
              <a:t>Τα αποτελέσματα των μετρήσεων τα καταχωρούμε στον Πίνακα</a:t>
            </a:r>
            <a:r>
              <a:rPr lang="en-US" b="1" dirty="0"/>
              <a:t> </a:t>
            </a:r>
            <a:r>
              <a:rPr lang="en-US" dirty="0"/>
              <a:t>2.</a:t>
            </a:r>
            <a:endParaRPr lang="el-GR" dirty="0"/>
          </a:p>
          <a:p>
            <a:pPr marL="457200" lvl="0" indent="-457200">
              <a:buFont typeface="+mj-lt"/>
              <a:buAutoNum type="arabicPeriod"/>
            </a:pPr>
            <a:r>
              <a:rPr lang="el-GR" dirty="0"/>
              <a:t>Πραγματοποιούμε το διάγραμμα Ι = </a:t>
            </a:r>
            <a:r>
              <a:rPr lang="en-US" dirty="0"/>
              <a:t>f</a:t>
            </a:r>
            <a:r>
              <a:rPr lang="el-GR" dirty="0"/>
              <a:t>(</a:t>
            </a:r>
            <a:r>
              <a:rPr lang="en-US" dirty="0"/>
              <a:t>x</a:t>
            </a:r>
            <a:r>
              <a:rPr lang="el-GR" dirty="0"/>
              <a:t>), δηλαδή της ένδειξης του μιλιαμπερόμετρου σε συνάρτηση με τη θέση της φωτοαντίστασης.</a:t>
            </a:r>
          </a:p>
          <a:p>
            <a:pPr marL="457200" lvl="0" indent="-457200">
              <a:buFont typeface="+mj-lt"/>
              <a:buAutoNum type="arabicPeriod"/>
            </a:pPr>
            <a:r>
              <a:rPr lang="el-GR" dirty="0"/>
              <a:t>Θεωρώντας το </a:t>
            </a:r>
            <a:r>
              <a:rPr lang="en-US" dirty="0"/>
              <a:t>d</a:t>
            </a:r>
            <a:r>
              <a:rPr lang="el-GR" dirty="0"/>
              <a:t> γνωστό από την προηγούμενη εργασία (βήμα 7), υπολογίζουμε το </a:t>
            </a:r>
            <a:r>
              <a:rPr lang="en-US" dirty="0"/>
              <a:t>FSR</a:t>
            </a:r>
            <a:r>
              <a:rPr lang="el-GR" dirty="0"/>
              <a:t> του συμβολόμετρου σε </a:t>
            </a:r>
            <a:r>
              <a:rPr lang="en-US" dirty="0"/>
              <a:t>Hz</a:t>
            </a:r>
            <a:r>
              <a:rPr lang="el-GR" dirty="0"/>
              <a:t> από τη σχέση (9). </a:t>
            </a:r>
            <a:r>
              <a:rPr lang="en-US" dirty="0"/>
              <a:t>Καταχωρούμε την τιμή στον Πίνακα 3. </a:t>
            </a:r>
            <a:endParaRPr lang="el-GR" dirty="0"/>
          </a:p>
          <a:p>
            <a:pPr marL="457200" lvl="0" indent="-457200">
              <a:buFont typeface="+mj-lt"/>
              <a:buAutoNum type="arabicPeriod"/>
            </a:pPr>
            <a:r>
              <a:rPr lang="el-GR" dirty="0"/>
              <a:t>Βαθμονομούμε τον οριζόντιο άξονα του διαγράμματος Ι = </a:t>
            </a:r>
            <a:r>
              <a:rPr lang="en-US" dirty="0"/>
              <a:t>f</a:t>
            </a:r>
            <a:r>
              <a:rPr lang="el-GR" dirty="0"/>
              <a:t>(</a:t>
            </a:r>
            <a:r>
              <a:rPr lang="en-US" dirty="0"/>
              <a:t>x</a:t>
            </a:r>
            <a:r>
              <a:rPr lang="el-GR" dirty="0"/>
              <a:t>) σε </a:t>
            </a:r>
            <a:r>
              <a:rPr lang="en-US" dirty="0"/>
              <a:t>Hz</a:t>
            </a:r>
            <a:r>
              <a:rPr lang="el-GR" dirty="0"/>
              <a:t>/</a:t>
            </a:r>
            <a:r>
              <a:rPr lang="en-US" dirty="0"/>
              <a:t>mm</a:t>
            </a:r>
            <a:r>
              <a:rPr lang="el-GR" dirty="0"/>
              <a:t>, σύμφωνα με το παράδειγμα της παραγράφου 5.1, δηλαδή αντιστοιχούμε την τιμή του </a:t>
            </a:r>
            <a:r>
              <a:rPr lang="en-US" dirty="0"/>
              <a:t>FSR</a:t>
            </a:r>
            <a:r>
              <a:rPr lang="el-GR" dirty="0"/>
              <a:t>, που υπολογίσαμε στο προηγούμενο βήμα, στην απόσταση μεταξύ δύο διαδοχικών μεγίστων φωτισμού επάνω στο διάγραμμα και κάνουμε αναγωγή στη μονάδα.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dirty="0"/>
          </a:p>
        </p:txBody>
      </p:sp>
    </p:spTree>
    <p:extLst>
      <p:ext uri="{BB962C8B-B14F-4D97-AF65-F5344CB8AC3E}">
        <p14:creationId xmlns:p14="http://schemas.microsoft.com/office/powerpoint/2010/main" val="32015737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FSR συμβολόμετρου F-P – Χαρακτηριστικά φάσματος εξόδου Laser He-Ne </a:t>
            </a:r>
            <a:r>
              <a:rPr lang="el-GR" sz="3600" b="0" dirty="0" smtClean="0"/>
              <a:t>(2 </a:t>
            </a:r>
            <a:r>
              <a:rPr lang="el-GR" sz="3600" b="0" dirty="0"/>
              <a:t>από </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p:txBody>
          <a:bodyPr>
            <a:normAutofit fontScale="92500"/>
          </a:bodyPr>
          <a:lstStyle/>
          <a:p>
            <a:pPr marL="457200" lvl="0" indent="-457200">
              <a:buFont typeface="+mj-lt"/>
              <a:buAutoNum type="arabicPeriod" startAt="5"/>
            </a:pPr>
            <a:r>
              <a:rPr lang="el-GR" dirty="0"/>
              <a:t>Προσδιορίζουμε το εύρος ζώνης συχνοτήτων Δν της καμπύλης απολαβής του </a:t>
            </a:r>
            <a:r>
              <a:rPr lang="en-US" dirty="0"/>
              <a:t>Laser</a:t>
            </a:r>
            <a:r>
              <a:rPr lang="el-GR" dirty="0"/>
              <a:t>, από τη μέτρηση (επάνω στο διάγραμμα Ι = </a:t>
            </a:r>
            <a:r>
              <a:rPr lang="en-US" dirty="0"/>
              <a:t>f</a:t>
            </a:r>
            <a:r>
              <a:rPr lang="el-GR" dirty="0"/>
              <a:t>(</a:t>
            </a:r>
            <a:r>
              <a:rPr lang="en-US" dirty="0"/>
              <a:t>x</a:t>
            </a:r>
            <a:r>
              <a:rPr lang="el-GR" dirty="0"/>
              <a:t>))  του ελάχιστου διακριτού φασματικού εύρους Δ</a:t>
            </a:r>
            <a:r>
              <a:rPr lang="en-US" dirty="0"/>
              <a:t>f</a:t>
            </a:r>
            <a:r>
              <a:rPr lang="en-US" baseline="-25000" dirty="0"/>
              <a:t>FWHM</a:t>
            </a:r>
            <a:r>
              <a:rPr lang="el-GR" dirty="0"/>
              <a:t> (βλέπε παράγραφο 3.2). </a:t>
            </a:r>
            <a:r>
              <a:rPr lang="en-US" dirty="0"/>
              <a:t>Καταχωρούμε την τιμή στον Πίνακα 3. </a:t>
            </a:r>
            <a:endParaRPr lang="el-GR" dirty="0"/>
          </a:p>
          <a:p>
            <a:pPr marL="457200" lvl="0" indent="-457200">
              <a:buFont typeface="+mj-lt"/>
              <a:buAutoNum type="arabicPeriod" startAt="5"/>
            </a:pPr>
            <a:r>
              <a:rPr lang="el-GR" dirty="0"/>
              <a:t>Αναζητούμε από Τεχνικό Εγχειρίδιο (ή από τον υπεύθυνο του εργαστηρίου) την τιμή της απόστασης </a:t>
            </a:r>
            <a:r>
              <a:rPr lang="en-US" dirty="0"/>
              <a:t>L</a:t>
            </a:r>
            <a:r>
              <a:rPr lang="el-GR" dirty="0"/>
              <a:t> των καθρεπτών του οπτικού αντηχείου του </a:t>
            </a:r>
            <a:r>
              <a:rPr lang="en-US" dirty="0"/>
              <a:t>Laser</a:t>
            </a:r>
            <a:r>
              <a:rPr lang="el-GR" dirty="0"/>
              <a:t> που χρησιμοποιήσαμε. Υπολογίζουμε την απόσταση Δν</a:t>
            </a:r>
            <a:r>
              <a:rPr lang="el-GR" baseline="-25000" dirty="0"/>
              <a:t>ΙΜ</a:t>
            </a:r>
            <a:r>
              <a:rPr lang="el-GR" dirty="0"/>
              <a:t> μεταξύ δύο διαδοχικών συχνοτήτων του </a:t>
            </a:r>
            <a:r>
              <a:rPr lang="en-US" dirty="0"/>
              <a:t>Laser</a:t>
            </a:r>
            <a:r>
              <a:rPr lang="el-GR" dirty="0"/>
              <a:t> (</a:t>
            </a:r>
            <a:r>
              <a:rPr lang="en-US" dirty="0"/>
              <a:t>Intermode Frequency Separation</a:t>
            </a:r>
            <a:r>
              <a:rPr lang="el-GR" dirty="0"/>
              <a:t>) από τη σχέση: Δν</a:t>
            </a:r>
            <a:r>
              <a:rPr lang="el-GR" baseline="-25000" dirty="0"/>
              <a:t>ΙΜ </a:t>
            </a:r>
            <a:r>
              <a:rPr lang="el-GR" dirty="0"/>
              <a:t>= </a:t>
            </a:r>
            <a:r>
              <a:rPr lang="en-US" dirty="0"/>
              <a:t>c</a:t>
            </a:r>
            <a:r>
              <a:rPr lang="el-GR" dirty="0"/>
              <a:t>/2</a:t>
            </a:r>
            <a:r>
              <a:rPr lang="en-US" dirty="0"/>
              <a:t>L</a:t>
            </a:r>
            <a:r>
              <a:rPr lang="el-GR" dirty="0"/>
              <a:t> και καταχωρούμε την τιμή στον Πίνακα 3.</a:t>
            </a:r>
          </a:p>
          <a:p>
            <a:pPr marL="457200" lvl="0" indent="-457200">
              <a:buFont typeface="+mj-lt"/>
              <a:buAutoNum type="arabicPeriod" startAt="5"/>
            </a:pPr>
            <a:r>
              <a:rPr lang="el-GR" dirty="0"/>
              <a:t>Με βάση τα δεδομένα των εργασιών 5 και 6 προσδιορίζουμε το πλήθος των </a:t>
            </a:r>
            <a:r>
              <a:rPr lang="en-US" dirty="0"/>
              <a:t>modes</a:t>
            </a:r>
            <a:r>
              <a:rPr lang="el-GR" dirty="0"/>
              <a:t> (τρόπων ταλάντωσης) του </a:t>
            </a:r>
            <a:r>
              <a:rPr lang="en-US" dirty="0"/>
              <a:t>Laser</a:t>
            </a:r>
            <a:r>
              <a:rPr lang="el-GR" dirty="0"/>
              <a:t> από το λόγο Δ</a:t>
            </a:r>
            <a:r>
              <a:rPr lang="en-US" dirty="0"/>
              <a:t>f</a:t>
            </a:r>
            <a:r>
              <a:rPr lang="en-US" baseline="-25000" dirty="0"/>
              <a:t>FWHM</a:t>
            </a:r>
            <a:r>
              <a:rPr lang="el-GR" dirty="0"/>
              <a:t>/Δν</a:t>
            </a:r>
            <a:r>
              <a:rPr lang="el-GR" baseline="-25000" dirty="0"/>
              <a:t>ΙΜ</a:t>
            </a:r>
            <a:r>
              <a:rPr lang="el-GR" dirty="0"/>
              <a:t>. </a:t>
            </a:r>
            <a:r>
              <a:rPr lang="en-US" dirty="0"/>
              <a:t>Καταχωρούμε στον Πίνακα 3.</a:t>
            </a:r>
            <a:endParaRPr lang="el-GR" dirty="0"/>
          </a:p>
          <a:p>
            <a:pPr marL="457200" indent="-457200">
              <a:buFont typeface="+mj-lt"/>
              <a:buAutoNum type="arabicPeriod" startAt="5"/>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dirty="0"/>
          </a:p>
        </p:txBody>
      </p:sp>
    </p:spTree>
    <p:extLst>
      <p:ext uri="{BB962C8B-B14F-4D97-AF65-F5344CB8AC3E}">
        <p14:creationId xmlns:p14="http://schemas.microsoft.com/office/powerpoint/2010/main" val="33807910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FSR συμβολόμετρου F-P – Χαρακτηριστικά φάσματος εξόδου Laser He-Ne </a:t>
            </a:r>
            <a:r>
              <a:rPr lang="el-GR" sz="3600" b="0" dirty="0" smtClean="0"/>
              <a:t>(3 από </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457200" lvl="0" indent="-457200">
              <a:buFont typeface="+mj-lt"/>
              <a:buAutoNum type="arabicPeriod" startAt="8"/>
            </a:pPr>
            <a:r>
              <a:rPr lang="el-GR" dirty="0"/>
              <a:t>Αποδίδουμε γραφικά (κατ’ εκτίμηση) την καμπύλη απολαβής του </a:t>
            </a:r>
            <a:r>
              <a:rPr lang="en-US" dirty="0"/>
              <a:t>Laser</a:t>
            </a:r>
            <a:r>
              <a:rPr lang="el-GR" dirty="0"/>
              <a:t> μαζί με τα </a:t>
            </a:r>
            <a:r>
              <a:rPr lang="en-US" dirty="0"/>
              <a:t>modes</a:t>
            </a:r>
            <a:r>
              <a:rPr lang="el-GR" dirty="0"/>
              <a:t> λειτουργίας του.</a:t>
            </a:r>
          </a:p>
          <a:p>
            <a:pPr marL="457200" lvl="0" indent="-457200">
              <a:buFont typeface="+mj-lt"/>
              <a:buAutoNum type="arabicPeriod" startAt="8"/>
            </a:pPr>
            <a:r>
              <a:rPr lang="el-GR" dirty="0"/>
              <a:t>Πόση πρέπει να είναι η απόσταση των δύο γυάλινων πλακών του συμβολόμετρου για να επιτρέπει να περάσει από αυτό ένα μόνο </a:t>
            </a:r>
            <a:r>
              <a:rPr lang="en-US" dirty="0"/>
              <a:t>mode</a:t>
            </a:r>
            <a:r>
              <a:rPr lang="el-GR" dirty="0"/>
              <a:t> του </a:t>
            </a:r>
            <a:r>
              <a:rPr lang="en-US" dirty="0"/>
              <a:t>Laser</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dirty="0"/>
          </a:p>
        </p:txBody>
      </p:sp>
    </p:spTree>
    <p:extLst>
      <p:ext uri="{BB962C8B-B14F-4D97-AF65-F5344CB8AC3E}">
        <p14:creationId xmlns:p14="http://schemas.microsoft.com/office/powerpoint/2010/main" val="20424774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FSR συμβολόμετρου F-P – Χαρακτηριστικά φάσματος εξόδου Laser He-Ne </a:t>
            </a:r>
            <a:r>
              <a:rPr lang="el-GR" sz="3600" b="0" dirty="0" smtClean="0"/>
              <a:t>(4 </a:t>
            </a:r>
            <a:r>
              <a:rPr lang="el-GR" sz="3600" b="0" dirty="0"/>
              <a:t>από </a:t>
            </a:r>
            <a:r>
              <a:rPr lang="en-US" sz="3600" b="0" dirty="0" smtClean="0"/>
              <a:t>4</a:t>
            </a:r>
            <a:r>
              <a:rPr lang="el-GR" sz="3600" b="0" dirty="0" smtClean="0"/>
              <a:t>)</a:t>
            </a:r>
            <a:endParaRPr lang="el-GR" dirty="0"/>
          </a:p>
        </p:txBody>
      </p:sp>
      <p:sp>
        <p:nvSpPr>
          <p:cNvPr id="3" name="Θέση περιεχομένου 2"/>
          <p:cNvSpPr>
            <a:spLocks noGrp="1"/>
          </p:cNvSpPr>
          <p:nvPr>
            <p:ph idx="1"/>
          </p:nvPr>
        </p:nvSpPr>
        <p:spPr>
          <a:xfrm>
            <a:off x="1475656" y="1196752"/>
            <a:ext cx="1594520" cy="432048"/>
          </a:xfrm>
        </p:spPr>
        <p:txBody>
          <a:bodyPr>
            <a:normAutofit lnSpcReduction="10000"/>
          </a:bodyPr>
          <a:lstStyle/>
          <a:p>
            <a:pPr marL="0" indent="0">
              <a:buNone/>
            </a:pPr>
            <a:r>
              <a:rPr lang="en-US" b="1" dirty="0"/>
              <a:t>Πίνακας 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dirty="0"/>
          </a:p>
        </p:txBody>
      </p:sp>
      <p:graphicFrame>
        <p:nvGraphicFramePr>
          <p:cNvPr id="5" name="Πίνακας 4"/>
          <p:cNvGraphicFramePr>
            <a:graphicFrameLocks noGrp="1"/>
          </p:cNvGraphicFramePr>
          <p:nvPr>
            <p:extLst/>
          </p:nvPr>
        </p:nvGraphicFramePr>
        <p:xfrm>
          <a:off x="457200" y="1658842"/>
          <a:ext cx="3466728" cy="4432046"/>
        </p:xfrm>
        <a:graphic>
          <a:graphicData uri="http://schemas.openxmlformats.org/drawingml/2006/table">
            <a:tbl>
              <a:tblPr firstRow="1" firstCol="1" lastRow="1" lastCol="1" bandRow="1" bandCol="1">
                <a:tableStyleId>{5940675A-B579-460E-94D1-54222C63F5DA}</a:tableStyleId>
              </a:tblPr>
              <a:tblGrid>
                <a:gridCol w="658416"/>
                <a:gridCol w="1728192"/>
                <a:gridCol w="1080120"/>
              </a:tblGrid>
              <a:tr h="263525">
                <a:tc gridSpan="3">
                  <a:txBody>
                    <a:bodyPr/>
                    <a:lstStyle/>
                    <a:p>
                      <a:pPr algn="ctr">
                        <a:lnSpc>
                          <a:spcPct val="115000"/>
                        </a:lnSpc>
                        <a:spcAft>
                          <a:spcPts val="0"/>
                        </a:spcAft>
                        <a:tabLst>
                          <a:tab pos="4032885" algn="l"/>
                          <a:tab pos="4335145" algn="l"/>
                          <a:tab pos="5274310" algn="r"/>
                        </a:tabLst>
                      </a:pPr>
                      <a:r>
                        <a:rPr lang="en-US" sz="1800" b="1" dirty="0">
                          <a:effectLst/>
                        </a:rPr>
                        <a:t>D= ……… (mm)</a:t>
                      </a:r>
                      <a:endParaRPr lang="el-GR" sz="1800" b="1"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r>
              <a:tr h="0">
                <a:tc>
                  <a:txBody>
                    <a:bodyPr/>
                    <a:lstStyle/>
                    <a:p>
                      <a:pPr algn="ctr">
                        <a:lnSpc>
                          <a:spcPct val="115000"/>
                        </a:lnSpc>
                        <a:spcAft>
                          <a:spcPts val="0"/>
                        </a:spcAft>
                        <a:tabLst>
                          <a:tab pos="4032885" algn="l"/>
                          <a:tab pos="4335145" algn="l"/>
                          <a:tab pos="5274310" algn="r"/>
                        </a:tabLst>
                      </a:pPr>
                      <a:r>
                        <a:rPr lang="en-US" sz="1800" b="1" dirty="0">
                          <a:effectLst/>
                        </a:rPr>
                        <a:t>n</a:t>
                      </a:r>
                      <a:endParaRPr lang="el-GR" sz="1800" b="1" dirty="0">
                        <a:effectLst/>
                        <a:latin typeface="Arial"/>
                        <a:ea typeface="Times New Roman"/>
                        <a:cs typeface="Times New Roman"/>
                      </a:endParaRPr>
                    </a:p>
                  </a:txBody>
                  <a:tcPr marL="68580" marR="68580" marT="36195" marB="53975" anchor="ctr"/>
                </a:tc>
                <a:tc>
                  <a:txBody>
                    <a:bodyPr/>
                    <a:lstStyle/>
                    <a:p>
                      <a:pPr algn="ctr">
                        <a:lnSpc>
                          <a:spcPct val="115000"/>
                        </a:lnSpc>
                        <a:spcAft>
                          <a:spcPts val="0"/>
                        </a:spcAft>
                        <a:tabLst>
                          <a:tab pos="4032885" algn="l"/>
                          <a:tab pos="4335145" algn="l"/>
                          <a:tab pos="5274310" algn="r"/>
                        </a:tabLst>
                      </a:pPr>
                      <a:r>
                        <a:rPr lang="en-US" sz="1800" b="1" dirty="0">
                          <a:effectLst/>
                        </a:rPr>
                        <a:t>Διάμετρος</a:t>
                      </a:r>
                      <a:endParaRPr lang="el-GR" sz="1800" b="1" dirty="0">
                        <a:effectLst/>
                      </a:endParaRPr>
                    </a:p>
                    <a:p>
                      <a:pPr algn="ctr">
                        <a:lnSpc>
                          <a:spcPct val="115000"/>
                        </a:lnSpc>
                        <a:spcAft>
                          <a:spcPts val="0"/>
                        </a:spcAft>
                        <a:tabLst>
                          <a:tab pos="4032885" algn="l"/>
                          <a:tab pos="4335145" algn="l"/>
                          <a:tab pos="5274310" algn="r"/>
                        </a:tabLst>
                      </a:pPr>
                      <a:r>
                        <a:rPr lang="en-US" sz="1800" b="1" dirty="0">
                          <a:effectLst/>
                        </a:rPr>
                        <a:t>2r (mm)</a:t>
                      </a:r>
                      <a:endParaRPr lang="el-GR" sz="1800" b="1" dirty="0">
                        <a:effectLst/>
                        <a:latin typeface="Arial"/>
                        <a:ea typeface="Times New Roman"/>
                        <a:cs typeface="Times New Roman"/>
                      </a:endParaRPr>
                    </a:p>
                  </a:txBody>
                  <a:tcPr marL="68580" marR="68580" marT="36195" marB="53975" anchor="ctr"/>
                </a:tc>
                <a:tc>
                  <a:txBody>
                    <a:bodyPr/>
                    <a:lstStyle/>
                    <a:p>
                      <a:pPr algn="ctr">
                        <a:lnSpc>
                          <a:spcPct val="115000"/>
                        </a:lnSpc>
                        <a:spcAft>
                          <a:spcPts val="0"/>
                        </a:spcAft>
                        <a:tabLst>
                          <a:tab pos="4032885" algn="l"/>
                          <a:tab pos="4335145" algn="l"/>
                          <a:tab pos="5274310" algn="r"/>
                        </a:tabLst>
                      </a:pPr>
                      <a:r>
                        <a:rPr lang="en-US" sz="1800" b="1" dirty="0">
                          <a:effectLst/>
                        </a:rPr>
                        <a:t>r</a:t>
                      </a:r>
                      <a:r>
                        <a:rPr lang="en-US" sz="1800" b="1" baseline="30000" dirty="0">
                          <a:effectLst/>
                        </a:rPr>
                        <a:t>2</a:t>
                      </a:r>
                      <a:r>
                        <a:rPr lang="en-US" sz="1800" b="1" dirty="0">
                          <a:effectLst/>
                        </a:rPr>
                        <a:t> (mm)</a:t>
                      </a:r>
                      <a:endParaRPr lang="el-GR" sz="1800" b="1" dirty="0">
                        <a:effectLst/>
                        <a:latin typeface="Arial"/>
                        <a:ea typeface="Times New Roman"/>
                        <a:cs typeface="Times New Roman"/>
                      </a:endParaRPr>
                    </a:p>
                  </a:txBody>
                  <a:tcPr marL="68580" marR="68580" marT="36195" marB="53975" anchor="ctr"/>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36195" marB="53975"/>
                </a:tc>
              </a:tr>
            </a:tbl>
          </a:graphicData>
        </a:graphic>
      </p:graphicFrame>
      <p:sp>
        <p:nvSpPr>
          <p:cNvPr id="6" name="Θέση περιεχομένου 2"/>
          <p:cNvSpPr txBox="1">
            <a:spLocks/>
          </p:cNvSpPr>
          <p:nvPr/>
        </p:nvSpPr>
        <p:spPr>
          <a:xfrm>
            <a:off x="5724128" y="1151515"/>
            <a:ext cx="1594520" cy="4320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n-US" b="1" dirty="0" smtClean="0"/>
              <a:t>Πίνακας </a:t>
            </a:r>
            <a:r>
              <a:rPr lang="el-GR" b="1" dirty="0" smtClean="0"/>
              <a:t>2</a:t>
            </a:r>
            <a:endParaRPr lang="el-GR" dirty="0"/>
          </a:p>
        </p:txBody>
      </p:sp>
      <p:graphicFrame>
        <p:nvGraphicFramePr>
          <p:cNvPr id="7" name="Πίνακας 6"/>
          <p:cNvGraphicFramePr>
            <a:graphicFrameLocks noGrp="1"/>
          </p:cNvGraphicFramePr>
          <p:nvPr>
            <p:extLst/>
          </p:nvPr>
        </p:nvGraphicFramePr>
        <p:xfrm>
          <a:off x="4211960" y="1628800"/>
          <a:ext cx="4618856" cy="3470148"/>
        </p:xfrm>
        <a:graphic>
          <a:graphicData uri="http://schemas.openxmlformats.org/drawingml/2006/table">
            <a:tbl>
              <a:tblPr firstRow="1" firstCol="1" lastRow="1" lastCol="1" bandRow="1" bandCol="1">
                <a:tableStyleId>{5940675A-B579-460E-94D1-54222C63F5DA}</a:tableStyleId>
              </a:tblPr>
              <a:tblGrid>
                <a:gridCol w="1234480"/>
                <a:gridCol w="2160240"/>
                <a:gridCol w="1224136"/>
              </a:tblGrid>
              <a:tr h="263525">
                <a:tc>
                  <a:txBody>
                    <a:bodyPr/>
                    <a:lstStyle/>
                    <a:p>
                      <a:pPr algn="ctr">
                        <a:lnSpc>
                          <a:spcPct val="115000"/>
                        </a:lnSpc>
                        <a:spcAft>
                          <a:spcPts val="0"/>
                        </a:spcAft>
                        <a:tabLst>
                          <a:tab pos="4032885" algn="l"/>
                          <a:tab pos="4335145" algn="l"/>
                          <a:tab pos="5274310" algn="r"/>
                        </a:tabLst>
                      </a:pPr>
                      <a:r>
                        <a:rPr lang="en-US" sz="1800" b="1" dirty="0">
                          <a:effectLst/>
                        </a:rPr>
                        <a:t>Στροφές</a:t>
                      </a:r>
                      <a:endParaRPr lang="el-GR" sz="1800" b="1" dirty="0">
                        <a:effectLst/>
                      </a:endParaRPr>
                    </a:p>
                    <a:p>
                      <a:pPr algn="ctr">
                        <a:lnSpc>
                          <a:spcPct val="115000"/>
                        </a:lnSpc>
                        <a:spcAft>
                          <a:spcPts val="0"/>
                        </a:spcAft>
                        <a:tabLst>
                          <a:tab pos="4032885" algn="l"/>
                          <a:tab pos="4335145" algn="l"/>
                          <a:tab pos="5274310" algn="r"/>
                        </a:tabLst>
                      </a:pPr>
                      <a:r>
                        <a:rPr lang="en-US" sz="1800" b="1" dirty="0">
                          <a:effectLst/>
                        </a:rPr>
                        <a:t>τυμπάνου</a:t>
                      </a:r>
                      <a:endParaRPr lang="el-GR" sz="1800" b="1" dirty="0">
                        <a:effectLst/>
                        <a:latin typeface="Arial"/>
                        <a:ea typeface="Times New Roman"/>
                        <a:cs typeface="Times New Roman"/>
                      </a:endParaRPr>
                    </a:p>
                  </a:txBody>
                  <a:tcPr marL="68580" marR="68580" marT="0" marB="0"/>
                </a:tc>
                <a:tc>
                  <a:txBody>
                    <a:bodyPr/>
                    <a:lstStyle/>
                    <a:p>
                      <a:pPr algn="ctr">
                        <a:lnSpc>
                          <a:spcPct val="115000"/>
                        </a:lnSpc>
                        <a:spcAft>
                          <a:spcPts val="0"/>
                        </a:spcAft>
                        <a:tabLst>
                          <a:tab pos="4032885" algn="l"/>
                          <a:tab pos="4335145" algn="l"/>
                          <a:tab pos="5274310" algn="r"/>
                        </a:tabLst>
                      </a:pPr>
                      <a:r>
                        <a:rPr lang="en-US" sz="1800" b="1" dirty="0">
                          <a:effectLst/>
                        </a:rPr>
                        <a:t>Μετατόπιση </a:t>
                      </a:r>
                      <a:endParaRPr lang="el-GR" sz="1800" b="1" dirty="0">
                        <a:effectLst/>
                      </a:endParaRPr>
                    </a:p>
                    <a:p>
                      <a:pPr algn="ctr">
                        <a:lnSpc>
                          <a:spcPct val="115000"/>
                        </a:lnSpc>
                        <a:spcAft>
                          <a:spcPts val="0"/>
                        </a:spcAft>
                        <a:tabLst>
                          <a:tab pos="4032885" algn="l"/>
                          <a:tab pos="4335145" algn="l"/>
                          <a:tab pos="5274310" algn="r"/>
                        </a:tabLst>
                      </a:pPr>
                      <a:r>
                        <a:rPr lang="en-US" sz="1800" b="1" dirty="0">
                          <a:effectLst/>
                        </a:rPr>
                        <a:t>φωτοστοιχείου</a:t>
                      </a:r>
                      <a:endParaRPr lang="el-GR" sz="1800" b="1" dirty="0">
                        <a:effectLst/>
                      </a:endParaRPr>
                    </a:p>
                    <a:p>
                      <a:pPr algn="ctr">
                        <a:lnSpc>
                          <a:spcPct val="115000"/>
                        </a:lnSpc>
                        <a:spcAft>
                          <a:spcPts val="0"/>
                        </a:spcAft>
                        <a:tabLst>
                          <a:tab pos="4032885" algn="l"/>
                          <a:tab pos="4335145" algn="l"/>
                          <a:tab pos="5274310" algn="r"/>
                        </a:tabLst>
                      </a:pPr>
                      <a:r>
                        <a:rPr lang="en-US" sz="1800" b="1" dirty="0">
                          <a:effectLst/>
                        </a:rPr>
                        <a:t>x (mm)</a:t>
                      </a:r>
                      <a:endParaRPr lang="el-GR" sz="1800" b="1" dirty="0">
                        <a:effectLst/>
                        <a:latin typeface="Arial"/>
                        <a:ea typeface="Times New Roman"/>
                        <a:cs typeface="Times New Roman"/>
                      </a:endParaRPr>
                    </a:p>
                  </a:txBody>
                  <a:tcPr marL="68580" marR="68580" marT="0" marB="0"/>
                </a:tc>
                <a:tc>
                  <a:txBody>
                    <a:bodyPr/>
                    <a:lstStyle/>
                    <a:p>
                      <a:pPr algn="ctr">
                        <a:lnSpc>
                          <a:spcPct val="115000"/>
                        </a:lnSpc>
                        <a:spcAft>
                          <a:spcPts val="0"/>
                        </a:spcAft>
                        <a:tabLst>
                          <a:tab pos="4032885" algn="l"/>
                          <a:tab pos="4335145" algn="l"/>
                          <a:tab pos="5274310" algn="r"/>
                        </a:tabLst>
                      </a:pPr>
                      <a:r>
                        <a:rPr lang="en-US" sz="1800" b="1" dirty="0">
                          <a:effectLst/>
                        </a:rPr>
                        <a:t>Ι(mA)</a:t>
                      </a:r>
                      <a:endParaRPr lang="el-GR" sz="1800" b="1" dirty="0">
                        <a:effectLst/>
                        <a:latin typeface="Arial"/>
                        <a:ea typeface="Times New Roman"/>
                        <a:cs typeface="Times New Roman"/>
                      </a:endParaRPr>
                    </a:p>
                  </a:txBody>
                  <a:tcPr marL="68580" marR="68580" marT="0" marB="0" anchor="ctr"/>
                </a:tc>
              </a:tr>
              <a:tr h="0">
                <a:tc>
                  <a:txBody>
                    <a:bodyPr/>
                    <a:lstStyle/>
                    <a:p>
                      <a:pPr algn="ct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nchor="ctr"/>
                </a:tc>
                <a:tc>
                  <a:txBody>
                    <a:bodyPr/>
                    <a:lstStyle/>
                    <a:p>
                      <a:pPr algn="ct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nchor="ctr"/>
                </a:tc>
                <a:tc>
                  <a:txBody>
                    <a:bodyPr/>
                    <a:lstStyle/>
                    <a:p>
                      <a:pPr algn="ct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nchor="ctr"/>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r h="0">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c>
                  <a:txBody>
                    <a:bodyPr/>
                    <a:lstStyle/>
                    <a:p>
                      <a:pPr>
                        <a:lnSpc>
                          <a:spcPct val="115000"/>
                        </a:lnSpc>
                        <a:spcAft>
                          <a:spcPts val="0"/>
                        </a:spcAft>
                        <a:tabLst>
                          <a:tab pos="4032885" algn="l"/>
                          <a:tab pos="4335145" algn="l"/>
                          <a:tab pos="5274310" algn="r"/>
                        </a:tabLst>
                      </a:pPr>
                      <a:r>
                        <a:rPr lang="en-US" sz="1200" dirty="0">
                          <a:effectLst/>
                        </a:rPr>
                        <a:t> </a:t>
                      </a:r>
                      <a:endParaRPr lang="el-GR" sz="1100" dirty="0">
                        <a:effectLst/>
                        <a:latin typeface="Arial"/>
                        <a:ea typeface="Times New Roman"/>
                        <a:cs typeface="Times New Roman"/>
                      </a:endParaRPr>
                    </a:p>
                  </a:txBody>
                  <a:tcPr marL="68580" marR="68580" marT="0" marB="0"/>
                </a:tc>
              </a:tr>
            </a:tbl>
          </a:graphicData>
        </a:graphic>
      </p:graphicFrame>
      <p:sp>
        <p:nvSpPr>
          <p:cNvPr id="8" name="Θέση περιεχομένου 2"/>
          <p:cNvSpPr txBox="1">
            <a:spLocks/>
          </p:cNvSpPr>
          <p:nvPr/>
        </p:nvSpPr>
        <p:spPr>
          <a:xfrm>
            <a:off x="5580112" y="4941168"/>
            <a:ext cx="1594520" cy="43204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1200"/>
              </a:spcBef>
              <a:buFont typeface="Courier New" panose="02070309020205020404" pitchFamily="49" charset="0"/>
              <a:buChar char="o"/>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Courier New" panose="02070309020205020404" pitchFamily="49" charset="0"/>
              <a:buNone/>
            </a:pPr>
            <a:r>
              <a:rPr lang="en-US" b="1" dirty="0" smtClean="0"/>
              <a:t>Πίνακας </a:t>
            </a:r>
            <a:r>
              <a:rPr lang="el-GR" b="1" dirty="0" smtClean="0"/>
              <a:t>3</a:t>
            </a:r>
            <a:endParaRPr lang="el-GR" dirty="0"/>
          </a:p>
        </p:txBody>
      </p:sp>
      <p:graphicFrame>
        <p:nvGraphicFramePr>
          <p:cNvPr id="9" name="Πίνακας 8"/>
          <p:cNvGraphicFramePr>
            <a:graphicFrameLocks noGrp="1"/>
          </p:cNvGraphicFramePr>
          <p:nvPr>
            <p:extLst/>
          </p:nvPr>
        </p:nvGraphicFramePr>
        <p:xfrm>
          <a:off x="4499992" y="5373216"/>
          <a:ext cx="3528392" cy="1261872"/>
        </p:xfrm>
        <a:graphic>
          <a:graphicData uri="http://schemas.openxmlformats.org/drawingml/2006/table">
            <a:tbl>
              <a:tblPr firstRow="1" firstCol="1" lastRow="1" lastCol="1" bandRow="1" bandCol="1">
                <a:tableStyleId>{5940675A-B579-460E-94D1-54222C63F5DA}</a:tableStyleId>
              </a:tblPr>
              <a:tblGrid>
                <a:gridCol w="2880320"/>
                <a:gridCol w="648072"/>
              </a:tblGrid>
              <a:tr h="292100">
                <a:tc>
                  <a:txBody>
                    <a:bodyPr/>
                    <a:lstStyle/>
                    <a:p>
                      <a:pPr>
                        <a:lnSpc>
                          <a:spcPct val="115000"/>
                        </a:lnSpc>
                        <a:spcAft>
                          <a:spcPts val="0"/>
                        </a:spcAft>
                      </a:pPr>
                      <a:r>
                        <a:rPr lang="en-US" sz="1800" b="1" dirty="0">
                          <a:effectLst/>
                        </a:rPr>
                        <a:t>Δf</a:t>
                      </a:r>
                      <a:r>
                        <a:rPr lang="en-US" sz="1800" b="1" baseline="-25000" dirty="0">
                          <a:effectLst/>
                        </a:rPr>
                        <a:t>FSR </a:t>
                      </a:r>
                      <a:r>
                        <a:rPr lang="en-US" sz="1800" b="1" dirty="0">
                          <a:effectLst/>
                        </a:rPr>
                        <a:t>(Hz)</a:t>
                      </a:r>
                      <a:endParaRPr lang="el-GR" sz="1800" b="1" dirty="0">
                        <a:effectLst/>
                        <a:latin typeface="Arial"/>
                        <a:ea typeface="Times New Roman"/>
                        <a:cs typeface="Times New Roman"/>
                      </a:endParaRPr>
                    </a:p>
                  </a:txBody>
                  <a:tcPr marL="68580" marR="68580" marT="0" marB="0" anchor="ctr"/>
                </a:tc>
                <a:tc>
                  <a:txBody>
                    <a:bodyPr/>
                    <a:lstStyle/>
                    <a:p>
                      <a:pPr algn="just">
                        <a:lnSpc>
                          <a:spcPct val="115000"/>
                        </a:lnSpc>
                        <a:spcAft>
                          <a:spcPts val="0"/>
                        </a:spcAft>
                      </a:pPr>
                      <a:r>
                        <a:rPr lang="en-US" sz="1200" dirty="0">
                          <a:effectLst/>
                        </a:rPr>
                        <a:t> </a:t>
                      </a:r>
                      <a:endParaRPr lang="el-GR" sz="1100" dirty="0">
                        <a:effectLst/>
                        <a:latin typeface="Arial"/>
                        <a:ea typeface="Times New Roman"/>
                        <a:cs typeface="Times New Roman"/>
                      </a:endParaRPr>
                    </a:p>
                  </a:txBody>
                  <a:tcPr marL="68580" marR="68580" marT="0" marB="0"/>
                </a:tc>
              </a:tr>
              <a:tr h="292100">
                <a:tc>
                  <a:txBody>
                    <a:bodyPr/>
                    <a:lstStyle/>
                    <a:p>
                      <a:pPr>
                        <a:lnSpc>
                          <a:spcPct val="115000"/>
                        </a:lnSpc>
                        <a:spcAft>
                          <a:spcPts val="0"/>
                        </a:spcAft>
                      </a:pPr>
                      <a:r>
                        <a:rPr lang="en-US" sz="1800" b="1" dirty="0">
                          <a:effectLst/>
                        </a:rPr>
                        <a:t>Δf</a:t>
                      </a:r>
                      <a:r>
                        <a:rPr lang="en-US" sz="1800" b="1" baseline="-25000" dirty="0">
                          <a:effectLst/>
                        </a:rPr>
                        <a:t>FWHM </a:t>
                      </a:r>
                      <a:r>
                        <a:rPr lang="en-US" sz="1800" b="1" dirty="0">
                          <a:effectLst/>
                        </a:rPr>
                        <a:t>(Hz)</a:t>
                      </a:r>
                      <a:endParaRPr lang="el-GR" sz="1800" b="1" dirty="0">
                        <a:effectLst/>
                        <a:latin typeface="Arial"/>
                        <a:ea typeface="Times New Roman"/>
                        <a:cs typeface="Times New Roman"/>
                      </a:endParaRPr>
                    </a:p>
                  </a:txBody>
                  <a:tcPr marL="68580" marR="68580" marT="0" marB="0" anchor="ctr"/>
                </a:tc>
                <a:tc>
                  <a:txBody>
                    <a:bodyPr/>
                    <a:lstStyle/>
                    <a:p>
                      <a:pPr algn="just">
                        <a:lnSpc>
                          <a:spcPct val="115000"/>
                        </a:lnSpc>
                        <a:spcAft>
                          <a:spcPts val="0"/>
                        </a:spcAft>
                      </a:pPr>
                      <a:r>
                        <a:rPr lang="en-US" sz="1200" dirty="0">
                          <a:effectLst/>
                        </a:rPr>
                        <a:t> </a:t>
                      </a:r>
                      <a:endParaRPr lang="el-GR" sz="1100" dirty="0">
                        <a:effectLst/>
                        <a:latin typeface="Arial"/>
                        <a:ea typeface="Times New Roman"/>
                        <a:cs typeface="Times New Roman"/>
                      </a:endParaRPr>
                    </a:p>
                  </a:txBody>
                  <a:tcPr marL="68580" marR="68580" marT="0" marB="0"/>
                </a:tc>
              </a:tr>
              <a:tr h="292100">
                <a:tc>
                  <a:txBody>
                    <a:bodyPr/>
                    <a:lstStyle/>
                    <a:p>
                      <a:pPr>
                        <a:lnSpc>
                          <a:spcPct val="115000"/>
                        </a:lnSpc>
                        <a:spcAft>
                          <a:spcPts val="0"/>
                        </a:spcAft>
                      </a:pPr>
                      <a:r>
                        <a:rPr lang="en-US" sz="1800" b="1" dirty="0">
                          <a:effectLst/>
                        </a:rPr>
                        <a:t>Δν</a:t>
                      </a:r>
                      <a:r>
                        <a:rPr lang="en-US" sz="1800" b="1" baseline="-25000" dirty="0">
                          <a:effectLst/>
                        </a:rPr>
                        <a:t>ΙΜ</a:t>
                      </a:r>
                      <a:r>
                        <a:rPr lang="en-US" sz="1800" b="1" dirty="0">
                          <a:effectLst/>
                        </a:rPr>
                        <a:t> (Hz)</a:t>
                      </a:r>
                      <a:endParaRPr lang="el-GR" sz="1800" b="1" dirty="0">
                        <a:effectLst/>
                        <a:latin typeface="Arial"/>
                        <a:ea typeface="Times New Roman"/>
                        <a:cs typeface="Times New Roman"/>
                      </a:endParaRPr>
                    </a:p>
                  </a:txBody>
                  <a:tcPr marL="68580" marR="68580" marT="0" marB="0" anchor="ctr"/>
                </a:tc>
                <a:tc>
                  <a:txBody>
                    <a:bodyPr/>
                    <a:lstStyle/>
                    <a:p>
                      <a:pPr algn="just">
                        <a:lnSpc>
                          <a:spcPct val="115000"/>
                        </a:lnSpc>
                        <a:spcAft>
                          <a:spcPts val="0"/>
                        </a:spcAft>
                      </a:pPr>
                      <a:r>
                        <a:rPr lang="en-US" sz="1200" dirty="0">
                          <a:effectLst/>
                        </a:rPr>
                        <a:t> </a:t>
                      </a:r>
                      <a:endParaRPr lang="el-GR" sz="1100" dirty="0">
                        <a:effectLst/>
                        <a:latin typeface="Arial"/>
                        <a:ea typeface="Times New Roman"/>
                        <a:cs typeface="Times New Roman"/>
                      </a:endParaRPr>
                    </a:p>
                  </a:txBody>
                  <a:tcPr marL="68580" marR="68580" marT="0" marB="0"/>
                </a:tc>
              </a:tr>
              <a:tr h="292100">
                <a:tc>
                  <a:txBody>
                    <a:bodyPr/>
                    <a:lstStyle/>
                    <a:p>
                      <a:pPr>
                        <a:lnSpc>
                          <a:spcPct val="115000"/>
                        </a:lnSpc>
                        <a:spcAft>
                          <a:spcPts val="0"/>
                        </a:spcAft>
                      </a:pPr>
                      <a:r>
                        <a:rPr lang="en-US" sz="1800" b="1" dirty="0">
                          <a:effectLst/>
                        </a:rPr>
                        <a:t>modes Laser (= Δf</a:t>
                      </a:r>
                      <a:r>
                        <a:rPr lang="en-US" sz="1800" b="1" baseline="-25000" dirty="0">
                          <a:effectLst/>
                        </a:rPr>
                        <a:t>FWHM</a:t>
                      </a:r>
                      <a:r>
                        <a:rPr lang="en-US" sz="1800" b="1" dirty="0">
                          <a:effectLst/>
                        </a:rPr>
                        <a:t>/Δν</a:t>
                      </a:r>
                      <a:r>
                        <a:rPr lang="en-US" sz="1800" b="1" baseline="-25000" dirty="0">
                          <a:effectLst/>
                        </a:rPr>
                        <a:t>ΙΜ</a:t>
                      </a:r>
                      <a:r>
                        <a:rPr lang="en-US" sz="1800" b="1" dirty="0">
                          <a:effectLst/>
                        </a:rPr>
                        <a:t>)</a:t>
                      </a:r>
                      <a:endParaRPr lang="el-GR" sz="1800" b="1" dirty="0">
                        <a:effectLst/>
                        <a:latin typeface="Arial"/>
                        <a:ea typeface="Times New Roman"/>
                        <a:cs typeface="Times New Roman"/>
                      </a:endParaRPr>
                    </a:p>
                  </a:txBody>
                  <a:tcPr marL="68580" marR="68580" marT="0" marB="0" anchor="ctr"/>
                </a:tc>
                <a:tc>
                  <a:txBody>
                    <a:bodyPr/>
                    <a:lstStyle/>
                    <a:p>
                      <a:pPr algn="just">
                        <a:lnSpc>
                          <a:spcPct val="115000"/>
                        </a:lnSpc>
                        <a:spcAft>
                          <a:spcPts val="0"/>
                        </a:spcAft>
                      </a:pPr>
                      <a:r>
                        <a:rPr lang="en-US" sz="1200" dirty="0">
                          <a:effectLst/>
                        </a:rPr>
                        <a:t> </a:t>
                      </a:r>
                      <a:endParaRPr lang="el-GR" sz="1100" dirty="0">
                        <a:effectLst/>
                        <a:latin typeface="Arial"/>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7844000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(4 </a:t>
            </a:r>
            <a:r>
              <a:rPr lang="el-GR" sz="3600" b="0" dirty="0"/>
              <a:t>από 10</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a:t>Από την τριγωνομετρία του Σχήματος (1) η σχέση (1) θα μας δώσει τελικά:</a:t>
                </a:r>
              </a:p>
              <a:p>
                <a:pPr marL="0" indent="0" algn="ctr">
                  <a:buNone/>
                </a:pPr>
                <a14:m>
                  <m:oMath xmlns:m="http://schemas.openxmlformats.org/officeDocument/2006/math">
                    <m:r>
                      <m:rPr>
                        <m:sty m:val="p"/>
                      </m:rPr>
                      <a:rPr lang="el-GR">
                        <a:latin typeface="Cambria Math"/>
                      </a:rPr>
                      <m:t>Δ</m:t>
                    </m:r>
                    <m:r>
                      <m:rPr>
                        <m:sty m:val="p"/>
                      </m:rPr>
                      <a:rPr lang="en-US">
                        <a:latin typeface="Cambria Math"/>
                      </a:rPr>
                      <m:t>r</m:t>
                    </m:r>
                    <m:r>
                      <a:rPr lang="el-GR">
                        <a:latin typeface="Cambria Math"/>
                      </a:rPr>
                      <m:t>=2</m:t>
                    </m:r>
                    <m:r>
                      <m:rPr>
                        <m:sty m:val="p"/>
                      </m:rPr>
                      <a:rPr lang="en-US">
                        <a:latin typeface="Cambria Math"/>
                      </a:rPr>
                      <m:t>d</m:t>
                    </m:r>
                    <m:func>
                      <m:funcPr>
                        <m:ctrlPr>
                          <a:rPr lang="el-GR" i="1">
                            <a:latin typeface="Cambria Math"/>
                          </a:rPr>
                        </m:ctrlPr>
                      </m:funcPr>
                      <m:fName>
                        <m:r>
                          <m:rPr>
                            <m:sty m:val="p"/>
                          </m:rPr>
                          <a:rPr lang="en-US">
                            <a:latin typeface="Cambria Math"/>
                          </a:rPr>
                          <m:t>cos</m:t>
                        </m:r>
                      </m:fName>
                      <m:e>
                        <m:r>
                          <m:rPr>
                            <m:sty m:val="p"/>
                          </m:rPr>
                          <a:rPr lang="el-GR">
                            <a:latin typeface="Cambria Math"/>
                          </a:rPr>
                          <m:t>θ</m:t>
                        </m:r>
                      </m:e>
                    </m:func>
                  </m:oMath>
                </a14:m>
                <a:r>
                  <a:rPr lang="el-GR" dirty="0"/>
                  <a:t>  </a:t>
                </a:r>
                <a:r>
                  <a:rPr lang="el-GR" dirty="0" smtClean="0"/>
                  <a:t> (</a:t>
                </a:r>
                <a:r>
                  <a:rPr lang="el-GR" dirty="0"/>
                  <a:t>2</a:t>
                </a:r>
                <a:r>
                  <a:rPr lang="el-GR" dirty="0" smtClean="0"/>
                  <a:t>)</a:t>
                </a:r>
              </a:p>
              <a:p>
                <a:r>
                  <a:rPr lang="el-GR" dirty="0"/>
                  <a:t>Παρατηρείστε στην τελευταία σχέση ότι η Δ</a:t>
                </a:r>
                <a:r>
                  <a:rPr lang="en-US" dirty="0"/>
                  <a:t>r</a:t>
                </a:r>
                <a:r>
                  <a:rPr lang="el-GR" dirty="0"/>
                  <a:t> γίνεται μέγιστη όταν θ = 0</a:t>
                </a:r>
                <a:r>
                  <a:rPr lang="el-GR" baseline="30000" dirty="0"/>
                  <a:t>ο</a:t>
                </a:r>
                <a:r>
                  <a:rPr lang="el-GR" dirty="0"/>
                  <a:t>. Όπως γνωρίζουμε, για να συμβάλλουν ενισχυτικά δυο δέσμες θα πρέπει η διαφορά των οπτικών τους δρόμων να είναι ακέραιο πολλαπλάσιο του μήκους κύματος λ: δηλαδή όταν Δ</a:t>
                </a:r>
                <a:r>
                  <a:rPr lang="en-US" dirty="0"/>
                  <a:t>r</a:t>
                </a:r>
                <a:r>
                  <a:rPr lang="el-GR" dirty="0"/>
                  <a:t> = </a:t>
                </a:r>
                <a:r>
                  <a:rPr lang="en-US" dirty="0"/>
                  <a:t>m</a:t>
                </a:r>
                <a:r>
                  <a:rPr lang="el-GR" dirty="0"/>
                  <a:t>λ, όπου </a:t>
                </a:r>
                <a:r>
                  <a:rPr lang="en-US" dirty="0"/>
                  <a:t>m</a:t>
                </a:r>
                <a:r>
                  <a:rPr lang="el-GR" dirty="0"/>
                  <a:t> = 0, </a:t>
                </a:r>
                <a:r>
                  <a:rPr lang="en-US" dirty="0">
                    <a:sym typeface="Symbol"/>
                  </a:rPr>
                  <a:t></a:t>
                </a:r>
                <a:r>
                  <a:rPr lang="el-GR" dirty="0"/>
                  <a:t>1, </a:t>
                </a:r>
                <a:r>
                  <a:rPr lang="en-US" dirty="0">
                    <a:sym typeface="Symbol"/>
                  </a:rPr>
                  <a:t></a:t>
                </a:r>
                <a:r>
                  <a:rPr lang="el-GR" dirty="0"/>
                  <a:t>2, </a:t>
                </a:r>
                <a:r>
                  <a:rPr lang="en-US" dirty="0">
                    <a:sym typeface="Symbol"/>
                  </a:rPr>
                  <a:t></a:t>
                </a:r>
                <a:r>
                  <a:rPr lang="el-GR" dirty="0"/>
                  <a:t>3, ….. και επομένως η συνθήκη δημιουργίας φωτεινών κροσσών (ενισχυτική συμβολή) για τις δυο ακτίνες 1 – 1΄ του Σχήματος (1) είναι:</a:t>
                </a:r>
              </a:p>
              <a:p>
                <a:pPr marL="0" indent="0" algn="ctr">
                  <a:buNone/>
                </a:pPr>
                <a14:m>
                  <m:oMath xmlns:m="http://schemas.openxmlformats.org/officeDocument/2006/math">
                    <m:r>
                      <a:rPr lang="el-GR">
                        <a:latin typeface="Cambria Math"/>
                      </a:rPr>
                      <m:t>2</m:t>
                    </m:r>
                    <m:r>
                      <m:rPr>
                        <m:sty m:val="p"/>
                      </m:rPr>
                      <a:rPr lang="en-US">
                        <a:latin typeface="Cambria Math"/>
                      </a:rPr>
                      <m:t>d</m:t>
                    </m:r>
                    <m:func>
                      <m:funcPr>
                        <m:ctrlPr>
                          <a:rPr lang="el-GR" i="1">
                            <a:latin typeface="Cambria Math"/>
                          </a:rPr>
                        </m:ctrlPr>
                      </m:funcPr>
                      <m:fName>
                        <m:r>
                          <m:rPr>
                            <m:sty m:val="p"/>
                          </m:rPr>
                          <a:rPr lang="en-US">
                            <a:latin typeface="Cambria Math"/>
                          </a:rPr>
                          <m:t>cos</m:t>
                        </m:r>
                      </m:fName>
                      <m:e>
                        <m:r>
                          <m:rPr>
                            <m:sty m:val="p"/>
                          </m:rPr>
                          <a:rPr lang="el-GR">
                            <a:latin typeface="Cambria Math"/>
                          </a:rPr>
                          <m:t>θ</m:t>
                        </m:r>
                      </m:e>
                    </m:func>
                    <m:r>
                      <a:rPr lang="el-GR">
                        <a:latin typeface="Cambria Math"/>
                      </a:rPr>
                      <m:t>=</m:t>
                    </m:r>
                    <m:r>
                      <m:rPr>
                        <m:sty m:val="p"/>
                      </m:rPr>
                      <a:rPr lang="en-US">
                        <a:latin typeface="Cambria Math"/>
                      </a:rPr>
                      <m:t>m</m:t>
                    </m:r>
                    <m:r>
                      <m:rPr>
                        <m:sty m:val="p"/>
                      </m:rPr>
                      <a:rPr lang="el-GR">
                        <a:latin typeface="Cambria Math"/>
                      </a:rPr>
                      <m:t>λ</m:t>
                    </m:r>
                  </m:oMath>
                </a14:m>
                <a:r>
                  <a:rPr lang="el-GR" dirty="0" smtClean="0"/>
                  <a:t>  (3)</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852"/>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2387723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n-US" sz="2000" dirty="0" smtClean="0"/>
              <a:t>4:</a:t>
            </a:r>
            <a:r>
              <a:rPr lang="el-GR" sz="2000" dirty="0"/>
              <a:t> Συμβολομετρία </a:t>
            </a:r>
            <a:r>
              <a:rPr lang="en-US" sz="2000" dirty="0"/>
              <a:t>Fabry – </a:t>
            </a:r>
            <a:r>
              <a:rPr lang="en-US" sz="2000" dirty="0" smtClean="0"/>
              <a:t>Perot</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311108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83</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5123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04808096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4468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Αρχή λειτουργίας – Φαινόμενο συμβολής πολλαπλών ακτίνων </a:t>
            </a:r>
            <a:r>
              <a:rPr lang="el-GR" sz="3600" b="0" dirty="0" smtClean="0"/>
              <a:t>(5 </a:t>
            </a:r>
            <a:r>
              <a:rPr lang="el-GR" sz="3600" b="0" dirty="0"/>
              <a:t>από 10</a:t>
            </a:r>
            <a:r>
              <a:rPr lang="el-GR" sz="3600" b="0" dirty="0" smtClean="0"/>
              <a:t>)</a:t>
            </a:r>
            <a:endParaRPr lang="el-GR" sz="3600" dirty="0"/>
          </a:p>
        </p:txBody>
      </p:sp>
      <p:sp>
        <p:nvSpPr>
          <p:cNvPr id="3" name="Θέση περιεχομένου 2"/>
          <p:cNvSpPr>
            <a:spLocks noGrp="1"/>
          </p:cNvSpPr>
          <p:nvPr>
            <p:ph idx="1"/>
          </p:nvPr>
        </p:nvSpPr>
        <p:spPr>
          <a:xfrm>
            <a:off x="467544" y="1484784"/>
            <a:ext cx="8363272" cy="4752528"/>
          </a:xfrm>
        </p:spPr>
        <p:txBody>
          <a:bodyPr/>
          <a:lstStyle/>
          <a:p>
            <a:r>
              <a:rPr lang="el-GR" dirty="0"/>
              <a:t>Εάν το φως που προσπίπτει στα πλακίδια προέρχεται από σημειακή πηγή και όχι από δέσμη παράλληλων </a:t>
            </a:r>
            <a:r>
              <a:rPr lang="el-GR" dirty="0"/>
              <a:t>ακτίνων</a:t>
            </a:r>
            <a:r>
              <a:rPr lang="el-GR" dirty="0"/>
              <a:t> (όπως αφήσαμε να εννοηθεί στην περίπτωση του Σχήματος 1), τότε για τη συγκεκριμένη γωνία θ θα παρατηρήσουμε σε πέτασμα φωτεινό κυκλικό κροσσό συμβολής που αντιστοιχεί σε όλες τις πιθανές δέσμες φωτός που συμβάλλουν ενισχυτικά, παρουσιάζοντας διαφορά οπτικών δρόμων </a:t>
            </a:r>
            <a:r>
              <a:rPr lang="en-US" dirty="0"/>
              <a:t>m</a:t>
            </a:r>
            <a:r>
              <a:rPr lang="el-GR" dirty="0"/>
              <a:t>λ. Ο επόμενος προς τα μέσα (για παράδειγμα) φωτεινός κυκλικός κροσσός, </a:t>
            </a:r>
            <a:r>
              <a:rPr lang="el-GR" dirty="0" smtClean="0"/>
              <a:t>θ</a:t>
            </a:r>
            <a:r>
              <a:rPr lang="el-GR" dirty="0" smtClean="0"/>
              <a:t>α </a:t>
            </a:r>
            <a:r>
              <a:rPr lang="el-GR" dirty="0" smtClean="0"/>
              <a:t>αντιστοιχεί </a:t>
            </a:r>
            <a:r>
              <a:rPr lang="el-GR" dirty="0"/>
              <a:t>σε μικρότερη γωνία θ, για την οποία η διαφορά των οπτικών δρόμων θα είναι (</a:t>
            </a:r>
            <a:r>
              <a:rPr lang="en-US" dirty="0"/>
              <a:t>m</a:t>
            </a:r>
            <a:r>
              <a:rPr lang="el-GR" dirty="0"/>
              <a:t> + 1)λ (Σχήμα 2 &amp; 3).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454608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23795b7d4b46c69bc372107d38dd515a4fee2"/>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TotalTime>
  <Words>8134</Words>
  <Application>Microsoft Office PowerPoint</Application>
  <PresentationFormat>Προβολή στην οθόνη (4:3)</PresentationFormat>
  <Paragraphs>609</Paragraphs>
  <Slides>86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86</vt:i4>
      </vt:variant>
    </vt:vector>
  </HeadingPairs>
  <TitlesOfParts>
    <vt:vector size="88" baseType="lpstr">
      <vt:lpstr>OC_template_updated</vt:lpstr>
      <vt:lpstr>1_OC_template_updated</vt:lpstr>
      <vt:lpstr>Φυσική Οπτική (Ε)</vt:lpstr>
      <vt:lpstr>Θεωρία</vt:lpstr>
      <vt:lpstr>Εισαγωγή (1 από 2)</vt:lpstr>
      <vt:lpstr>Εισαγωγή (2 από 2)</vt:lpstr>
      <vt:lpstr>Αρχή λειτουργίας – Φαινόμενο συμβολής πολλαπλών ακτίνων (1 από 10)</vt:lpstr>
      <vt:lpstr>Αρχή λειτουργίας – Φαινόμενο συμβολής πολλαπλών ακτίνων (2 από 10)</vt:lpstr>
      <vt:lpstr>Αρχή λειτουργίας – Φαινόμενο συμβολής πολλαπλών ακτίνων (3 από 10)</vt:lpstr>
      <vt:lpstr>Αρχή λειτουργίας – Φαινόμενο συμβολής πολλαπλών ακτίνων (4 από 10)</vt:lpstr>
      <vt:lpstr>Αρχή λειτουργίας – Φαινόμενο συμβολής πολλαπλών ακτίνων (5 από 10)</vt:lpstr>
      <vt:lpstr>Αρχή λειτουργίας – Φαινόμενο συμβολής πολλαπλών ακτίνων (6 από 10)</vt:lpstr>
      <vt:lpstr>Αρχή λειτουργίας – Φαινόμενο συμβολής πολλαπλών ακτίνων (7 από 10)</vt:lpstr>
      <vt:lpstr>Αρχή λειτουργίας – Φαινόμενο συμβολής πολλαπλών ακτίνων (8 από 10)</vt:lpstr>
      <vt:lpstr>Αρχή λειτουργίας – Φαινόμενο συμβολής πολλαπλών ακτίνων (9 από 10)</vt:lpstr>
      <vt:lpstr>Αρχή λειτουργίας – Φαινόμενο συμβολής πολλαπλών ακτίνων (10 από 10)</vt:lpstr>
      <vt:lpstr>Κροσσοί συμβολής (1 από 3)</vt:lpstr>
      <vt:lpstr>Κροσσοί συμβολής (2 από 3)</vt:lpstr>
      <vt:lpstr>Κροσσοί συμβολής (3 από 3)</vt:lpstr>
      <vt:lpstr>Χαρακτηριστικές παράμετροι συμβολόμετρου Fabry-Perot</vt:lpstr>
      <vt:lpstr>Ελεύθερη φασματική περιοχή (FSR) (1 από 7) </vt:lpstr>
      <vt:lpstr>Ελεύθερη φασματική περιοχή (FSR) (2 από 7) </vt:lpstr>
      <vt:lpstr>Ελεύθερη φασματική περιοχή (FSR) (3 από 7) </vt:lpstr>
      <vt:lpstr>Ελεύθερη φασματική περιοχή (FSR) (4 από7 ) </vt:lpstr>
      <vt:lpstr>Ελεύθερη φασματική περιοχή (FSR) (5 από 7) </vt:lpstr>
      <vt:lpstr>Ελεύθερη φασματική περιοχή (FSR) (6 από 7) </vt:lpstr>
      <vt:lpstr>Ελεύθερη φασματική περιοχή (FSR) (7 από 7) </vt:lpstr>
      <vt:lpstr>Ελάχιστο φασματικό εύρος (FWHM) (1 από 4)</vt:lpstr>
      <vt:lpstr>Ελάχιστο φασματικό εύρος (FWHM) (2 από 4)</vt:lpstr>
      <vt:lpstr>Ελάχιστο φασματικό εύρος (FWHM) (3 από 4)</vt:lpstr>
      <vt:lpstr>Ελάχιστο φασματικό εύρος (FWHM) (4 από 4)</vt:lpstr>
      <vt:lpstr>Λεπτότητα (Finesse) F (1 από 2)</vt:lpstr>
      <vt:lpstr>Λεπτότητα (Finesse) F (2 από 2)</vt:lpstr>
      <vt:lpstr>Φασματική διακριτική ικανότητα (RP) (1 από 4)</vt:lpstr>
      <vt:lpstr>Φασματική διακριτική ικανότητα (RP) (2 από 4)</vt:lpstr>
      <vt:lpstr>Φασματική διακριτική ικανότητα (RP) (3 από 4)</vt:lpstr>
      <vt:lpstr>Φασματική διακριτική ικανότητα (RP) (4 από 4)</vt:lpstr>
      <vt:lpstr>Φάσμα εξόδου Laser αερίου (1 από 7)</vt:lpstr>
      <vt:lpstr>Φάσμα εξόδου Laser αερίου (2 από 7)</vt:lpstr>
      <vt:lpstr>Φάσμα εξόδου Laser αερίου (3 από 7)</vt:lpstr>
      <vt:lpstr>Φάσμα εξόδου Laser αερίου (4 από 7)</vt:lpstr>
      <vt:lpstr>Φάσμα εξόδου Laser αερίου (5 από 7)</vt:lpstr>
      <vt:lpstr>Φάσμα εξόδου Laser αερίου (6 από 7)</vt:lpstr>
      <vt:lpstr>Φάσμα εξόδου Laser αερίου (7 από 7)</vt:lpstr>
      <vt:lpstr>Μελέτη φάσματος εξόδου Laser He-Ne με συμβολόμετρο F-P</vt:lpstr>
      <vt:lpstr>Το συμβολόμετρο F-P σε λειτουργία σάρωσης κεντρικού κροσσού (1 από 7)</vt:lpstr>
      <vt:lpstr>Το συμβολόμετρο F-P σε λειτουργία σάρωσης κεντρικού κροσσού (2 από 7)</vt:lpstr>
      <vt:lpstr>Το συμβολόμετρο F-P σε λειτουργία σάρωσης κεντρικού κροσσού (3 από 7)</vt:lpstr>
      <vt:lpstr>Το συμβολόμετρο F-P σε λειτουργία σάρωσης κεντρικού κροσσού (4 από 7)</vt:lpstr>
      <vt:lpstr>Το συμβολόμετρο F-P σε λειτουργία σάρωσης κεντρικού κροσσού (5 από 7)</vt:lpstr>
      <vt:lpstr>Το συμβολόμετρο F-P σε λειτουργία σάρωσης κεντρικού κροσσού (6 από 7)</vt:lpstr>
      <vt:lpstr>Το συμβολόμετρο F-P σε λειτουργία σάρωσης κεντρικού κροσσού (7 από 7)</vt:lpstr>
      <vt:lpstr>Το συμβολόμετρο F-P σε λειτουργία σταθερού μήκους d (etalon) (1 από 5)</vt:lpstr>
      <vt:lpstr>Το συμβολόμετρο F-P σε λειτουργία σταθερού μήκους d (etalon) (2 από 5)</vt:lpstr>
      <vt:lpstr>Το συμβολόμετρο F-P σε λειτουργία σταθερού μήκους d (etalon) (3 από 5)</vt:lpstr>
      <vt:lpstr>Το συμβολόμετρο F-P σε λειτουργία σταθερού μήκους d (etalon) (4 από 5)</vt:lpstr>
      <vt:lpstr>Το συμβολόμετρο F-P σε λειτουργία σταθερού μήκους d (etalon) (5 από 5)</vt:lpstr>
      <vt:lpstr>Παράδειγμα εφαρμογής</vt:lpstr>
      <vt:lpstr>Πείραμα</vt:lpstr>
      <vt:lpstr>Σκοπός</vt:lpstr>
      <vt:lpstr>Πειραματική διάταξη (1 από 2)</vt:lpstr>
      <vt:lpstr>Πειραματική διάταξη (2 από 2)</vt:lpstr>
      <vt:lpstr>Πειραματική διαδικασία</vt:lpstr>
      <vt:lpstr>Ευθυγράμμιση της βάσης του συμβολόμετρου με τη δέσμη του Laser</vt:lpstr>
      <vt:lpstr>Ευθυγράμμιση καθρεπτών και προετοιμασία για παρατήρηση ομόκεντρων κυκλικών δακτυλίων</vt:lpstr>
      <vt:lpstr>Ευθυγράμμιση καθρεπτών και προετοιμασία για παρατήρηση ομόκεντρων κυκλικών δακτυλίων</vt:lpstr>
      <vt:lpstr>Μέτρηση της απόστασης d (μήκος οπτικής κοιλότητας) μεταξύ των πλακιδίων (1 από 4) </vt:lpstr>
      <vt:lpstr>Μέτρηση της απόστασης d (μήκος οπτικής κοιλότητας) μεταξύ των πλακιδίων (2 από 4) </vt:lpstr>
      <vt:lpstr>Μέτρηση της απόστασης d (μήκος οπτικής κοιλότητας) μεταξύ των πλακιδίων (3 από 4) </vt:lpstr>
      <vt:lpstr>Μέτρηση της απόστασης d (μήκος οπτικής κοιλότητας) μεταξύ των πλακιδίων (4 από 4) </vt:lpstr>
      <vt:lpstr>Μελέτη χαρακτηριστικών φάσματος εξόδου Laser He-Ne – FSR συμβολόμετρου F-P (1 από 4)</vt:lpstr>
      <vt:lpstr>Μελέτη χαρακτηριστικών φάσματος εξόδου Laser He-Ne – FSR συμβολόμετρου F-P (2 από 4)</vt:lpstr>
      <vt:lpstr>Μελέτη χαρακτηριστικών φάσματος εξόδου Laser He-Ne – FSR συμβολόμετρου F-P (3 από 4)</vt:lpstr>
      <vt:lpstr>Μελέτη χαρακτηριστικών φάσματος εξόδου Laser He-Ne – FSR συμβολόμετρου F-P (4 από 4)</vt:lpstr>
      <vt:lpstr>Εργασίες</vt:lpstr>
      <vt:lpstr>Προσδιορισμός της απόστασης d (1 από 2)</vt:lpstr>
      <vt:lpstr>Προσδιορισμός της απόστασης d (2 από 2)</vt:lpstr>
      <vt:lpstr>FSR συμβολόμετρου F-P – Χαρακτηριστικά φάσματος εξόδου Laser He-Ne (1 από 4)</vt:lpstr>
      <vt:lpstr>FSR συμβολόμετρου F-P – Χαρακτηριστικά φάσματος εξόδου Laser He-Ne (2 από 4)</vt:lpstr>
      <vt:lpstr>FSR συμβολόμετρου F-P – Χαρακτηριστικά φάσματος εξόδου Laser He-Ne (3 από 4)</vt:lpstr>
      <vt:lpstr>FSR συμβολόμετρου F-P – Χαρακτηριστικά φάσματος εξόδου Laser He-Ne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41</cp:revision>
  <dcterms:created xsi:type="dcterms:W3CDTF">2013-03-04T13:35:19Z</dcterms:created>
  <dcterms:modified xsi:type="dcterms:W3CDTF">2015-06-04T11:21:12Z</dcterms:modified>
</cp:coreProperties>
</file>