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75"/>
  </p:notesMasterIdLst>
  <p:handoutMasterIdLst>
    <p:handoutMasterId r:id="rId76"/>
  </p:handoutMasterIdLst>
  <p:sldIdLst>
    <p:sldId id="326" r:id="rId2"/>
    <p:sldId id="259" r:id="rId3"/>
    <p:sldId id="332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336" r:id="rId12"/>
    <p:sldId id="270" r:id="rId13"/>
    <p:sldId id="338" r:id="rId14"/>
    <p:sldId id="272" r:id="rId15"/>
    <p:sldId id="273" r:id="rId16"/>
    <p:sldId id="274" r:id="rId17"/>
    <p:sldId id="327" r:id="rId18"/>
    <p:sldId id="276" r:id="rId19"/>
    <p:sldId id="335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330" r:id="rId32"/>
    <p:sldId id="292" r:id="rId33"/>
    <p:sldId id="293" r:id="rId34"/>
    <p:sldId id="337" r:id="rId35"/>
    <p:sldId id="294" r:id="rId36"/>
    <p:sldId id="295" r:id="rId37"/>
    <p:sldId id="296" r:id="rId38"/>
    <p:sldId id="297" r:id="rId39"/>
    <p:sldId id="298" r:id="rId40"/>
    <p:sldId id="331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39" r:id="rId68"/>
    <p:sldId id="340" r:id="rId69"/>
    <p:sldId id="341" r:id="rId70"/>
    <p:sldId id="343" r:id="rId71"/>
    <p:sldId id="346" r:id="rId72"/>
    <p:sldId id="347" r:id="rId73"/>
    <p:sldId id="345" r:id="rId74"/>
  </p:sldIdLst>
  <p:sldSz cx="9144000" cy="6858000" type="screen4x3"/>
  <p:notesSz cx="7104063" cy="10234613"/>
  <p:custDataLst>
    <p:tags r:id="rId7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07" autoAdjust="0"/>
    <p:restoredTop sz="89671" autoAdjust="0"/>
  </p:normalViewPr>
  <p:slideViewPr>
    <p:cSldViewPr>
      <p:cViewPr>
        <p:scale>
          <a:sx n="80" d="100"/>
          <a:sy n="80" d="100"/>
        </p:scale>
        <p:origin x="-2766" y="-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20/2/2015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20/2/2015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3584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3DB705-044E-48D1-84A0-54265A8280EE}" type="slidenum">
              <a:rPr lang="el-GR" smtClean="0"/>
              <a:pPr/>
              <a:t>9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555631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l-GR" dirty="0" smtClean="0"/>
          </a:p>
        </p:txBody>
      </p:sp>
      <p:sp>
        <p:nvSpPr>
          <p:cNvPr id="44036" name="3 - Θέση αριθμού διαφάνειας"/>
          <p:cNvSpPr txBox="1">
            <a:spLocks noGrp="1"/>
          </p:cNvSpPr>
          <p:nvPr/>
        </p:nvSpPr>
        <p:spPr bwMode="auto">
          <a:xfrm>
            <a:off x="4022725" y="9720263"/>
            <a:ext cx="307975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74" tIns="49537" rIns="99074" bIns="49537" anchor="b"/>
          <a:lstStyle/>
          <a:p>
            <a:pPr algn="r" defTabSz="990600"/>
            <a:fld id="{8DC620A9-6E65-4B1D-8F8D-F1B19B4753B4}" type="slidenum">
              <a:rPr lang="el-GR" sz="1300">
                <a:latin typeface="Calibri" pitchFamily="34" charset="0"/>
              </a:rPr>
              <a:pPr algn="r" defTabSz="990600"/>
              <a:t>10</a:t>
            </a:fld>
            <a:endParaRPr lang="el-GR" sz="13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725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3789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BD7DE6-0476-443F-8F37-8A64AD7388B1}" type="slidenum">
              <a:rPr lang="el-GR" smtClean="0"/>
              <a:pPr/>
              <a:t>11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8554915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3994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9254F0-9FD3-4063-83A0-7F6B029A9A6B}" type="slidenum">
              <a:rPr lang="el-GR" smtClean="0"/>
              <a:pPr/>
              <a:t>12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4096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539D5E-26BF-49F3-8EFD-E43552285504}" type="slidenum">
              <a:rPr lang="el-GR" smtClean="0"/>
              <a:pPr/>
              <a:t>13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8415099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4198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5EBC46-956F-4EB9-81AC-5808BE9B7E5A}" type="slidenum">
              <a:rPr lang="el-GR" smtClean="0"/>
              <a:pPr/>
              <a:t>14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5044611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4301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21499F-A795-48D8-9A82-127152A6F309}" type="slidenum">
              <a:rPr lang="el-GR" smtClean="0"/>
              <a:pPr/>
              <a:t>15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41912436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4301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21499F-A795-48D8-9A82-127152A6F309}" type="slidenum">
              <a:rPr lang="el-GR" smtClean="0"/>
              <a:pPr/>
              <a:t>16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197467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4506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D3E0A1-93BA-4E16-AAAC-B4AFAEFFCA3F}" type="slidenum">
              <a:rPr lang="el-GR" smtClean="0"/>
              <a:pPr/>
              <a:t>17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3534553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02037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2662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BAF950-E63D-4682-B3FF-0044EA2DB020}" type="slidenum">
              <a:rPr lang="el-GR" smtClean="0"/>
              <a:pPr/>
              <a:t>1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7400413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dirty="0" smtClean="0"/>
          </a:p>
        </p:txBody>
      </p:sp>
      <p:sp>
        <p:nvSpPr>
          <p:cNvPr id="5530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FD7520-7945-433D-9934-E42595876213}" type="slidenum">
              <a:rPr lang="el-GR" smtClean="0"/>
              <a:pPr/>
              <a:t>19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8042894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dirty="0" smtClean="0"/>
          </a:p>
        </p:txBody>
      </p:sp>
      <p:sp>
        <p:nvSpPr>
          <p:cNvPr id="563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0BCFA0-5FF9-4C3B-AC26-26F639E8AA6B}" type="slidenum">
              <a:rPr lang="el-GR" smtClean="0"/>
              <a:pPr/>
              <a:t>20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6886951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dirty="0" smtClean="0"/>
          </a:p>
        </p:txBody>
      </p:sp>
      <p:sp>
        <p:nvSpPr>
          <p:cNvPr id="5734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C6F9E9-2A28-4FAF-B8C8-9176A9045CCD}" type="slidenum">
              <a:rPr lang="el-GR" smtClean="0"/>
              <a:pPr/>
              <a:t>21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1094156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dirty="0" smtClean="0"/>
          </a:p>
        </p:txBody>
      </p:sp>
      <p:sp>
        <p:nvSpPr>
          <p:cNvPr id="5837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5655A8-22D9-4B28-AF8F-0D4BEAA1135B}" type="slidenum">
              <a:rPr lang="el-GR" smtClean="0"/>
              <a:pPr/>
              <a:t>22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9060613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dirty="0" smtClean="0"/>
          </a:p>
        </p:txBody>
      </p:sp>
      <p:sp>
        <p:nvSpPr>
          <p:cNvPr id="5939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1D8A40-54A6-4845-B600-DFF8D997145B}" type="slidenum">
              <a:rPr lang="el-GR" smtClean="0"/>
              <a:pPr/>
              <a:t>23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8951281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dirty="0" smtClean="0"/>
          </a:p>
        </p:txBody>
      </p:sp>
      <p:sp>
        <p:nvSpPr>
          <p:cNvPr id="6042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E45606-3C9B-4976-B09C-653C88CD17E0}" type="slidenum">
              <a:rPr lang="el-GR" smtClean="0"/>
              <a:pPr/>
              <a:t>24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5515467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dirty="0" smtClean="0"/>
          </a:p>
        </p:txBody>
      </p:sp>
      <p:sp>
        <p:nvSpPr>
          <p:cNvPr id="6144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D589EC-09C3-4D20-A8FA-1645CE401A00}" type="slidenum">
              <a:rPr lang="el-GR" smtClean="0"/>
              <a:pPr/>
              <a:t>25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5166364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dirty="0" smtClean="0"/>
          </a:p>
        </p:txBody>
      </p:sp>
      <p:sp>
        <p:nvSpPr>
          <p:cNvPr id="6246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E76B23-1D55-4219-ACD9-EABA28D2F6AC}" type="slidenum">
              <a:rPr lang="el-GR" smtClean="0"/>
              <a:pPr/>
              <a:t>26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7487986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dirty="0" smtClean="0"/>
          </a:p>
        </p:txBody>
      </p:sp>
      <p:sp>
        <p:nvSpPr>
          <p:cNvPr id="6349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9D5571-5964-4984-87FF-56C0B00538E2}" type="slidenum">
              <a:rPr lang="el-GR" smtClean="0"/>
              <a:pPr/>
              <a:t>27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6935627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dirty="0" smtClean="0"/>
          </a:p>
        </p:txBody>
      </p:sp>
      <p:sp>
        <p:nvSpPr>
          <p:cNvPr id="6451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ED4ACE-B3FB-414A-80AF-0DD94643DD9D}" type="slidenum">
              <a:rPr lang="el-GR" smtClean="0"/>
              <a:pPr/>
              <a:t>28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284373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2765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F3B57D-1015-4DC5-A342-1CDAA8F27760}" type="slidenum">
              <a:rPr lang="el-GR" smtClean="0"/>
              <a:pPr/>
              <a:t>2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5485803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dirty="0" smtClean="0"/>
          </a:p>
        </p:txBody>
      </p:sp>
      <p:sp>
        <p:nvSpPr>
          <p:cNvPr id="6554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6B9DCA-1206-4A49-92F6-F1D49029B7AB}" type="slidenum">
              <a:rPr lang="el-GR" smtClean="0"/>
              <a:pPr/>
              <a:t>29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611529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dirty="0" smtClean="0"/>
          </a:p>
        </p:txBody>
      </p:sp>
      <p:sp>
        <p:nvSpPr>
          <p:cNvPr id="6656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15273C-DE44-4B71-90A2-5028B72CF77B}" type="slidenum">
              <a:rPr lang="el-GR" smtClean="0"/>
              <a:pPr/>
              <a:t>30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4942415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dirty="0" smtClean="0"/>
          </a:p>
        </p:txBody>
      </p:sp>
      <p:sp>
        <p:nvSpPr>
          <p:cNvPr id="6758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200446-2F20-4C52-9805-608AE4B7D5DD}" type="slidenum">
              <a:rPr lang="el-GR" smtClean="0"/>
              <a:pPr/>
              <a:t>31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1751088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dirty="0" smtClean="0"/>
          </a:p>
        </p:txBody>
      </p:sp>
      <p:sp>
        <p:nvSpPr>
          <p:cNvPr id="6861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356F31-9FAB-400C-87D2-F5465CB4CA0F}" type="slidenum">
              <a:rPr lang="el-GR" smtClean="0"/>
              <a:pPr/>
              <a:t>32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3279530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251452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dirty="0" smtClean="0"/>
          </a:p>
        </p:txBody>
      </p:sp>
      <p:sp>
        <p:nvSpPr>
          <p:cNvPr id="6963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9EB5BD-2B1B-4947-A914-AC61DA68BB6C}" type="slidenum">
              <a:rPr lang="el-GR" smtClean="0"/>
              <a:pPr/>
              <a:t>34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9412580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92855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dirty="0" smtClean="0"/>
          </a:p>
        </p:txBody>
      </p:sp>
      <p:sp>
        <p:nvSpPr>
          <p:cNvPr id="7066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99C018-9EAA-422A-8E19-F277B1AA4FFB}" type="slidenum">
              <a:rPr lang="el-GR" smtClean="0"/>
              <a:pPr/>
              <a:t>36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1782825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dirty="0" smtClean="0"/>
          </a:p>
        </p:txBody>
      </p:sp>
      <p:sp>
        <p:nvSpPr>
          <p:cNvPr id="7168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977AD0-F09C-42E9-824D-C8924B7C28DA}" type="slidenum">
              <a:rPr lang="el-GR" smtClean="0"/>
              <a:pPr/>
              <a:t>37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9255207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dirty="0" smtClean="0"/>
          </a:p>
        </p:txBody>
      </p:sp>
      <p:sp>
        <p:nvSpPr>
          <p:cNvPr id="7270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D7CF54-0020-4FFD-A0B1-512C9C37D94C}" type="slidenum">
              <a:rPr lang="el-GR" smtClean="0"/>
              <a:pPr/>
              <a:t>38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962940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l-GR" dirty="0" smtClean="0"/>
          </a:p>
        </p:txBody>
      </p:sp>
      <p:sp>
        <p:nvSpPr>
          <p:cNvPr id="2970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053E77-204F-41E0-9D95-E1DEE1A39542}" type="slidenum">
              <a:rPr lang="el-GR" smtClean="0"/>
              <a:pPr/>
              <a:t>3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51205874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dirty="0" smtClean="0"/>
          </a:p>
        </p:txBody>
      </p:sp>
      <p:sp>
        <p:nvSpPr>
          <p:cNvPr id="7373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75D95B-900F-45C4-B93D-8DED11257F92}" type="slidenum">
              <a:rPr lang="el-GR" smtClean="0"/>
              <a:pPr/>
              <a:t>39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52883386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dirty="0" smtClean="0"/>
          </a:p>
        </p:txBody>
      </p:sp>
      <p:sp>
        <p:nvSpPr>
          <p:cNvPr id="7475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00102D-669C-4584-9350-73DFF2111DF5}" type="slidenum">
              <a:rPr lang="el-GR" smtClean="0"/>
              <a:pPr/>
              <a:t>40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24902226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aseline="0" dirty="0" smtClean="0"/>
          </a:p>
        </p:txBody>
      </p:sp>
      <p:sp>
        <p:nvSpPr>
          <p:cNvPr id="7578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D38CDE-40FF-43DE-8520-056C0225C865}" type="slidenum">
              <a:rPr lang="el-GR" smtClean="0"/>
              <a:pPr/>
              <a:t>41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16842757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dirty="0" smtClean="0"/>
          </a:p>
        </p:txBody>
      </p:sp>
      <p:sp>
        <p:nvSpPr>
          <p:cNvPr id="7680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D3557B-54DC-4F1B-96C1-5CCA5E7185EB}" type="slidenum">
              <a:rPr lang="el-GR" smtClean="0"/>
              <a:pPr/>
              <a:t>42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93220656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dirty="0" smtClean="0"/>
          </a:p>
        </p:txBody>
      </p:sp>
      <p:sp>
        <p:nvSpPr>
          <p:cNvPr id="7782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1F51D7-D395-4CCA-B316-778A2FBFBE9A}" type="slidenum">
              <a:rPr lang="el-GR" smtClean="0"/>
              <a:pPr/>
              <a:t>43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67835456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dirty="0" smtClean="0"/>
          </a:p>
        </p:txBody>
      </p:sp>
      <p:sp>
        <p:nvSpPr>
          <p:cNvPr id="7885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22B4E7-E322-4420-A04D-A123E5B96327}" type="slidenum">
              <a:rPr lang="el-GR" smtClean="0"/>
              <a:pPr/>
              <a:t>44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53241334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dirty="0" smtClean="0"/>
          </a:p>
        </p:txBody>
      </p:sp>
      <p:sp>
        <p:nvSpPr>
          <p:cNvPr id="7987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FA61BB-1D96-486F-A950-51A0FA615CB9}" type="slidenum">
              <a:rPr lang="el-GR" smtClean="0"/>
              <a:pPr/>
              <a:t>45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9658602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dirty="0" smtClean="0"/>
          </a:p>
        </p:txBody>
      </p:sp>
      <p:sp>
        <p:nvSpPr>
          <p:cNvPr id="8090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F03EB0-18F5-4FC3-B1FC-742E3BCCB1BA}" type="slidenum">
              <a:rPr lang="el-GR" smtClean="0"/>
              <a:pPr/>
              <a:t>46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66211801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dirty="0" smtClean="0"/>
          </a:p>
        </p:txBody>
      </p:sp>
      <p:sp>
        <p:nvSpPr>
          <p:cNvPr id="819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50BDD8-DB79-448C-99D4-221346418E1A}" type="slidenum">
              <a:rPr lang="el-GR" smtClean="0"/>
              <a:pPr/>
              <a:t>47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58461944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dirty="0" smtClean="0"/>
          </a:p>
        </p:txBody>
      </p:sp>
      <p:sp>
        <p:nvSpPr>
          <p:cNvPr id="8294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3F627A-63AA-445E-8FCB-13B425296894}" type="slidenum">
              <a:rPr lang="el-GR" smtClean="0"/>
              <a:pPr/>
              <a:t>48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518648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307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A92B90-9268-4431-807E-D78F796EECE3}" type="slidenum">
              <a:rPr lang="el-GR" smtClean="0"/>
              <a:pPr/>
              <a:t>4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08616512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dirty="0" smtClean="0"/>
          </a:p>
        </p:txBody>
      </p:sp>
      <p:sp>
        <p:nvSpPr>
          <p:cNvPr id="8397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617537-DD62-4908-B790-749EB4E5B0CA}" type="slidenum">
              <a:rPr lang="el-GR" smtClean="0"/>
              <a:pPr/>
              <a:t>49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56558589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dirty="0" smtClean="0"/>
          </a:p>
        </p:txBody>
      </p:sp>
      <p:sp>
        <p:nvSpPr>
          <p:cNvPr id="8499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87FC6E-FD92-4D1D-B3CC-200B327C85B8}" type="slidenum">
              <a:rPr lang="el-GR" smtClean="0"/>
              <a:pPr/>
              <a:t>50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00543416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dirty="0" smtClean="0"/>
          </a:p>
        </p:txBody>
      </p:sp>
      <p:sp>
        <p:nvSpPr>
          <p:cNvPr id="8602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7C5D92-9E89-48F1-A74C-844A1CF94372}" type="slidenum">
              <a:rPr lang="el-GR" smtClean="0"/>
              <a:pPr/>
              <a:t>51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03664823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dirty="0" smtClean="0"/>
          </a:p>
        </p:txBody>
      </p:sp>
      <p:sp>
        <p:nvSpPr>
          <p:cNvPr id="8704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22A141-EE13-4D1F-98BB-3C2AF83F09BF}" type="slidenum">
              <a:rPr lang="el-GR" smtClean="0"/>
              <a:pPr/>
              <a:t>52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60792235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dirty="0" smtClean="0"/>
          </a:p>
        </p:txBody>
      </p:sp>
      <p:sp>
        <p:nvSpPr>
          <p:cNvPr id="8806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107D31-EE42-465D-BDAC-2C72C852D5D5}" type="slidenum">
              <a:rPr lang="el-GR" smtClean="0"/>
              <a:pPr/>
              <a:t>53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21328212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dirty="0" smtClean="0"/>
          </a:p>
        </p:txBody>
      </p:sp>
      <p:sp>
        <p:nvSpPr>
          <p:cNvPr id="8909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C3A695-8ED6-4C78-B272-D2569DC1FEDB}" type="slidenum">
              <a:rPr lang="el-GR" smtClean="0"/>
              <a:pPr/>
              <a:t>54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77645214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dirty="0" smtClean="0"/>
          </a:p>
        </p:txBody>
      </p:sp>
      <p:sp>
        <p:nvSpPr>
          <p:cNvPr id="9011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83B87F-61AA-4495-BED2-E0B5DE145D25}" type="slidenum">
              <a:rPr lang="el-GR" smtClean="0"/>
              <a:pPr/>
              <a:t>55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89387991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dirty="0" smtClean="0"/>
          </a:p>
        </p:txBody>
      </p:sp>
      <p:sp>
        <p:nvSpPr>
          <p:cNvPr id="9114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685521-5A1F-4FDC-9231-C34E6D4AEFF6}" type="slidenum">
              <a:rPr lang="el-GR" smtClean="0"/>
              <a:pPr/>
              <a:t>56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20617620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dirty="0" smtClean="0"/>
          </a:p>
        </p:txBody>
      </p:sp>
      <p:sp>
        <p:nvSpPr>
          <p:cNvPr id="9216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8A18CD-435A-4EBE-9970-AAD84FBB6BD0}" type="slidenum">
              <a:rPr lang="el-GR" smtClean="0"/>
              <a:pPr/>
              <a:t>57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80675911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dirty="0" smtClean="0"/>
          </a:p>
        </p:txBody>
      </p:sp>
      <p:sp>
        <p:nvSpPr>
          <p:cNvPr id="9318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3865F-8F53-4A38-AEFA-49F583866E0C}" type="slidenum">
              <a:rPr lang="el-GR" smtClean="0"/>
              <a:pPr/>
              <a:t>58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889958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l-GR" dirty="0" smtClean="0"/>
          </a:p>
        </p:txBody>
      </p:sp>
      <p:sp>
        <p:nvSpPr>
          <p:cNvPr id="3174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B87BFF-ABBF-4A67-BC5D-E6B5F590CD4D}" type="slidenum">
              <a:rPr lang="el-GR" smtClean="0"/>
              <a:pPr/>
              <a:t>5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01033461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dirty="0" smtClean="0"/>
          </a:p>
        </p:txBody>
      </p:sp>
      <p:sp>
        <p:nvSpPr>
          <p:cNvPr id="9421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CC3390-3DE4-4C93-8717-24D76EECECC2}" type="slidenum">
              <a:rPr lang="el-GR" smtClean="0"/>
              <a:pPr/>
              <a:t>59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62566239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dirty="0" smtClean="0"/>
          </a:p>
        </p:txBody>
      </p:sp>
      <p:sp>
        <p:nvSpPr>
          <p:cNvPr id="9523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DC4DB9-94C5-41E5-8503-0A23525C3601}" type="slidenum">
              <a:rPr lang="el-GR" smtClean="0"/>
              <a:pPr/>
              <a:t>60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79078570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dirty="0" smtClean="0"/>
          </a:p>
        </p:txBody>
      </p:sp>
      <p:sp>
        <p:nvSpPr>
          <p:cNvPr id="9626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D24F3F-5B7F-4508-A613-A6BC1E74CAC2}" type="slidenum">
              <a:rPr lang="el-GR" smtClean="0"/>
              <a:pPr/>
              <a:t>61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62791172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dirty="0" smtClean="0"/>
          </a:p>
        </p:txBody>
      </p:sp>
      <p:sp>
        <p:nvSpPr>
          <p:cNvPr id="9728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55E4E9-CE77-45B2-916E-A0980CCDB2B2}" type="slidenum">
              <a:rPr lang="el-GR" smtClean="0"/>
              <a:pPr/>
              <a:t>62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42377353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dirty="0" smtClean="0"/>
          </a:p>
        </p:txBody>
      </p:sp>
      <p:sp>
        <p:nvSpPr>
          <p:cNvPr id="9830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849C96-BBA0-4ABA-A0C4-9E69C9F7CCF8}" type="slidenum">
              <a:rPr lang="el-GR" smtClean="0"/>
              <a:pPr/>
              <a:t>63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78502943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dirty="0" smtClean="0"/>
          </a:p>
        </p:txBody>
      </p:sp>
      <p:sp>
        <p:nvSpPr>
          <p:cNvPr id="9933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EFB1DF-4BF2-4946-AE33-8C93B6F3F06B}" type="slidenum">
              <a:rPr lang="el-GR" smtClean="0"/>
              <a:pPr/>
              <a:t>64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11032213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dirty="0" smtClean="0"/>
          </a:p>
        </p:txBody>
      </p:sp>
      <p:sp>
        <p:nvSpPr>
          <p:cNvPr id="10035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6922B8-A138-49D4-B31D-FE2B56E9FF22}" type="slidenum">
              <a:rPr lang="el-GR" smtClean="0"/>
              <a:pPr/>
              <a:t>65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58364935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</p:txBody>
      </p:sp>
      <p:sp>
        <p:nvSpPr>
          <p:cNvPr id="3277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CF100C-4945-41BF-A3F9-477A07435137}" type="slidenum">
              <a:rPr lang="el-GR" smtClean="0"/>
              <a:pPr/>
              <a:t>6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97865379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3379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F94CED-6F98-41CD-BDF4-FD774F745F40}" type="slidenum">
              <a:rPr lang="el-GR" smtClean="0"/>
              <a:pPr/>
              <a:t>7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388251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3482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770D14-C322-45D3-8893-FBD3E9BD25E3}" type="slidenum">
              <a:rPr lang="el-GR" smtClean="0"/>
              <a:pPr/>
              <a:t>8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723392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C2B44-7C1C-46FF-B277-E3E372AF24CB}" type="datetime1">
              <a:rPr lang="el-GR" smtClean="0"/>
              <a:pPr>
                <a:defRPr/>
              </a:pPr>
              <a:t>20/2/2015</a:t>
            </a:fld>
            <a:endParaRPr lang="el-GR" dirty="0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87E42-DA2E-4C60-BE7B-2DA2E44683DC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7441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natomy_and_physiology_of_animals_Kidney_tubule_or_nephron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File_Upload_Bot_(Magnus_Manske)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://commons.wikimedia.org/wiki/User:Anmats" TargetMode="External"/><Relationship Id="rId4" Type="http://schemas.openxmlformats.org/officeDocument/2006/relationships/hyperlink" Target="http://commons.wikimedia.org/wiki/File:Kidney_Nephron_Cells.pn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://commons.wikimedia.org/wiki/User:Anmats" TargetMode="External"/><Relationship Id="rId4" Type="http://schemas.openxmlformats.org/officeDocument/2006/relationships/hyperlink" Target="http://commons.wikimedia.org/wiki/File:Kidney_Nephron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Urinary_tract_en.p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creativecommons.org/licenses/by-sa/3.0/deed.en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el.wikipedia.org/wiki/%CE%91%CF%81%CF%87%CE%B5%CE%AF%CE%BF:Osmotic_pressure_on_blood_cells_diagram.svg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://commons.wikimedia.org/wiki/User:LadyofHats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3/37/NaKpompe2.jpg" TargetMode="External"/><Relationship Id="rId7" Type="http://schemas.openxmlformats.org/officeDocument/2006/relationships/hyperlink" Target="http://creativecommons.org/licenses/by-sa/3.0/deed.en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User:Sonia" TargetMode="External"/><Relationship Id="rId5" Type="http://schemas.openxmlformats.org/officeDocument/2006/relationships/hyperlink" Target="http://commons.wikimedia.org/wiki/File:Sodium-potassium_pump.svg" TargetMode="External"/><Relationship Id="rId4" Type="http://schemas.openxmlformats.org/officeDocument/2006/relationships/image" Target="../media/image1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hyperlink" Target="http://creativecommons.org/licenses/by/3.0/deed.en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nx.org/content/m46411/latest/2705_Sodium_Potassium_Pump.jpg" TargetMode="External"/><Relationship Id="rId5" Type="http://schemas.openxmlformats.org/officeDocument/2006/relationships/hyperlink" Target="http://cnx.org/content/m46411/latest/content_info" TargetMode="External"/><Relationship Id="rId4" Type="http://schemas.openxmlformats.org/officeDocument/2006/relationships/hyperlink" Target="http://cnx.org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://commons.wikimedia.org/wiki/User:Madhero88" TargetMode="External"/><Relationship Id="rId4" Type="http://schemas.openxmlformats.org/officeDocument/2006/relationships/hyperlink" Target="http://en.wikipedia.org/wiki/File:Physiology_of_Nephron.png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Urethra" TargetMode="External"/><Relationship Id="rId13" Type="http://schemas.openxmlformats.org/officeDocument/2006/relationships/hyperlink" Target="http://en.wikipedia.org/wiki/Abdominal_aorta" TargetMode="External"/><Relationship Id="rId18" Type="http://schemas.openxmlformats.org/officeDocument/2006/relationships/hyperlink" Target="http://en.wikipedia.org/wiki/Pelvis" TargetMode="External"/><Relationship Id="rId3" Type="http://schemas.openxmlformats.org/officeDocument/2006/relationships/hyperlink" Target="http://en.wikipedia.org/wiki/Urinary_system" TargetMode="External"/><Relationship Id="rId21" Type="http://schemas.openxmlformats.org/officeDocument/2006/relationships/hyperlink" Target="http://creativecommons.org/licenses/by-sa/3.0/deed.en" TargetMode="External"/><Relationship Id="rId7" Type="http://schemas.openxmlformats.org/officeDocument/2006/relationships/hyperlink" Target="http://en.wikipedia.org/wiki/Urinary_bladder" TargetMode="External"/><Relationship Id="rId12" Type="http://schemas.openxmlformats.org/officeDocument/2006/relationships/hyperlink" Target="http://en.wikipedia.org/wiki/Inferior_vena_cava" TargetMode="External"/><Relationship Id="rId17" Type="http://schemas.openxmlformats.org/officeDocument/2006/relationships/hyperlink" Target="http://en.wikipedia.org/wiki/Large_intestine" TargetMode="External"/><Relationship Id="rId2" Type="http://schemas.openxmlformats.org/officeDocument/2006/relationships/notesSlide" Target="../notesSlides/notesSlide4.xml"/><Relationship Id="rId16" Type="http://schemas.openxmlformats.org/officeDocument/2006/relationships/hyperlink" Target="http://en.wikipedia.org/wiki/Liver" TargetMode="External"/><Relationship Id="rId20" Type="http://schemas.openxmlformats.org/officeDocument/2006/relationships/hyperlink" Target="http://en.wikipedia.org/wiki/File:Urinary_system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Ureter" TargetMode="External"/><Relationship Id="rId11" Type="http://schemas.openxmlformats.org/officeDocument/2006/relationships/hyperlink" Target="http://en.wikipedia.org/wiki/Renal_vein" TargetMode="External"/><Relationship Id="rId5" Type="http://schemas.openxmlformats.org/officeDocument/2006/relationships/hyperlink" Target="http://en.wikipedia.org/wiki/Renal_pelvis" TargetMode="External"/><Relationship Id="rId15" Type="http://schemas.openxmlformats.org/officeDocument/2006/relationships/hyperlink" Target="http://en.wikipedia.org/wiki/Common_iliac_vein" TargetMode="External"/><Relationship Id="rId10" Type="http://schemas.openxmlformats.org/officeDocument/2006/relationships/hyperlink" Target="http://en.wikipedia.org/wiki/Renal_artery" TargetMode="External"/><Relationship Id="rId19" Type="http://schemas.openxmlformats.org/officeDocument/2006/relationships/image" Target="../media/image6.png"/><Relationship Id="rId4" Type="http://schemas.openxmlformats.org/officeDocument/2006/relationships/hyperlink" Target="http://en.wikipedia.org/wiki/Kidney" TargetMode="External"/><Relationship Id="rId9" Type="http://schemas.openxmlformats.org/officeDocument/2006/relationships/hyperlink" Target="http://en.wikipedia.org/wiki/Adrenal_gland" TargetMode="External"/><Relationship Id="rId14" Type="http://schemas.openxmlformats.org/officeDocument/2006/relationships/hyperlink" Target="http://en.wikipedia.org/wiki/Common_iliac_artery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File:Human_jejunum_microvilli_2_-_TEM.jpg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Uwe_Gille" TargetMode="External"/><Relationship Id="rId4" Type="http://schemas.openxmlformats.org/officeDocument/2006/relationships/hyperlink" Target="http://commons.wikimedia.org/wiki/File:Kidney_nephron.jpg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://en.wikipedia.org/wiki/User:Juvo415" TargetMode="External"/><Relationship Id="rId4" Type="http://schemas.openxmlformats.org/officeDocument/2006/relationships/hyperlink" Target="http://en.wikipedia.org/wiki/File:Kidney_nephron_molar_transport_diagram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nc-nd/2.0/deed.en" TargetMode="External"/><Relationship Id="rId4" Type="http://schemas.openxmlformats.org/officeDocument/2006/relationships/hyperlink" Target="http://www.flickr.com/photos/kidneynotes/24825157/" TargetMode="Externa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M.Komorniczak" TargetMode="External"/><Relationship Id="rId4" Type="http://schemas.openxmlformats.org/officeDocument/2006/relationships/hyperlink" Target="http://en.wikipedia.org/wiki/File:Renal_corpuscle.svg" TargetMode="Externa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ic.edu/classes/bios/bios100/lecturesf04am/lect21.htm" TargetMode="External"/><Relationship Id="rId4" Type="http://schemas.openxmlformats.org/officeDocument/2006/relationships/image" Target="../media/image41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://commons.wikimedia.org/wiki/User:CFCF" TargetMode="External"/><Relationship Id="rId4" Type="http://schemas.openxmlformats.org/officeDocument/2006/relationships/hyperlink" Target="http://commons.wikimedia.org/wiki/File:2610_The_Kidney.jpg" TargetMode="Externa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omedicalephemera.tumblr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332185" y="1170865"/>
            <a:ext cx="8479631" cy="1470025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Ανάλυση </a:t>
            </a:r>
            <a:r>
              <a:rPr lang="el-GR" sz="3200" dirty="0"/>
              <a:t>Βιολογικών Υγρών &amp; </a:t>
            </a:r>
            <a:r>
              <a:rPr lang="el-GR" sz="3200" dirty="0" smtClean="0"/>
              <a:t>Εκκριμάτων </a:t>
            </a:r>
            <a:r>
              <a:rPr lang="en-US" sz="3200" dirty="0"/>
              <a:t>(</a:t>
            </a:r>
            <a:r>
              <a:rPr lang="el-GR" sz="3200" dirty="0"/>
              <a:t>Θ)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854304" y="2708920"/>
            <a:ext cx="7435393" cy="252028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2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>
                <a:cs typeface="Arial" charset="0"/>
              </a:rPr>
              <a:t>Το ουροποιητικό σύστημα</a:t>
            </a:r>
          </a:p>
          <a:p>
            <a:pPr>
              <a:defRPr/>
            </a:pPr>
            <a:r>
              <a:rPr lang="el-GR" sz="2800" dirty="0">
                <a:cs typeface="Arial" charset="0"/>
              </a:rPr>
              <a:t>Η λειτουργία του νεφρώνα</a:t>
            </a:r>
          </a:p>
          <a:p>
            <a:r>
              <a:rPr lang="en-US" sz="2800" dirty="0"/>
              <a:t/>
            </a:r>
            <a:br>
              <a:rPr lang="en-US" sz="2800" dirty="0"/>
            </a:br>
            <a:r>
              <a:rPr lang="el-GR" sz="2600" dirty="0"/>
              <a:t>Πέτρος Καρκαλούσος</a:t>
            </a:r>
          </a:p>
          <a:p>
            <a:r>
              <a:rPr lang="el-GR" sz="2600" dirty="0"/>
              <a:t>Καθηγητής εφαρμογών κλινικής χημείας – ΤΕΙ Αθηνών</a:t>
            </a:r>
          </a:p>
          <a:p>
            <a:r>
              <a:rPr lang="el-GR" sz="2600" dirty="0"/>
              <a:t>Τμήμα Ιατρικών Εργαστήριων</a:t>
            </a:r>
          </a:p>
          <a:p>
            <a:endParaRPr lang="en-US" sz="2800" dirty="0" smtClean="0"/>
          </a:p>
        </p:txBody>
      </p:sp>
      <p:pic>
        <p:nvPicPr>
          <p:cNvPr id="11" name="Picture 10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325321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24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9B0000"/>
                </a:solidFill>
              </a:rPr>
              <a:t>Ο </a:t>
            </a:r>
            <a:r>
              <a:rPr lang="el-GR" dirty="0" smtClean="0">
                <a:solidFill>
                  <a:srgbClr val="9B0000"/>
                </a:solidFill>
              </a:rPr>
              <a:t>νεφρώνας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30000"/>
              </a:lnSpc>
              <a:spcBef>
                <a:spcPct val="75000"/>
              </a:spcBef>
              <a:buNone/>
            </a:pPr>
            <a:r>
              <a:rPr lang="el-GR" sz="2400" dirty="0"/>
              <a:t>Ο νεφρώνας αποτελεί την βασική δομική και λειτουργική μονάδα του νεφρού.</a:t>
            </a:r>
          </a:p>
          <a:p>
            <a:pPr marL="0" indent="0">
              <a:lnSpc>
                <a:spcPct val="130000"/>
              </a:lnSpc>
              <a:spcBef>
                <a:spcPct val="75000"/>
              </a:spcBef>
              <a:buNone/>
            </a:pPr>
            <a:r>
              <a:rPr lang="el-GR" sz="2400" dirty="0"/>
              <a:t>Κάθε νεφρό αποτελείται από </a:t>
            </a:r>
            <a:r>
              <a:rPr lang="el-GR" sz="2400" b="1" dirty="0"/>
              <a:t>1.000.000 νεφρώνες</a:t>
            </a:r>
            <a:r>
              <a:rPr lang="el-GR" sz="2400" dirty="0"/>
              <a:t> οι οποίοι ελαττώνονται με την ηλικία.</a:t>
            </a:r>
          </a:p>
          <a:p>
            <a:pPr marL="0" indent="0">
              <a:lnSpc>
                <a:spcPct val="155000"/>
              </a:lnSpc>
              <a:spcBef>
                <a:spcPct val="50000"/>
              </a:spcBef>
              <a:buNone/>
            </a:pPr>
            <a:r>
              <a:rPr lang="el-GR" sz="2400" dirty="0"/>
              <a:t>Κάθε νεφρώνας αποτελείται από</a:t>
            </a:r>
            <a:r>
              <a:rPr lang="en-US" sz="2400" dirty="0"/>
              <a:t>:</a:t>
            </a:r>
            <a:endParaRPr lang="el-GR" sz="2400" dirty="0"/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l-GR" sz="2400" dirty="0"/>
              <a:t> </a:t>
            </a:r>
            <a:r>
              <a:rPr lang="en-US" sz="2400" dirty="0"/>
              <a:t>To </a:t>
            </a:r>
            <a:r>
              <a:rPr lang="el-GR" sz="2400" b="1" dirty="0">
                <a:solidFill>
                  <a:srgbClr val="9B0000"/>
                </a:solidFill>
              </a:rPr>
              <a:t>αγγειώδες </a:t>
            </a:r>
            <a:r>
              <a:rPr lang="el-GR" sz="2400" b="1" dirty="0" smtClean="0">
                <a:solidFill>
                  <a:srgbClr val="9B0000"/>
                </a:solidFill>
              </a:rPr>
              <a:t>σπείραμα</a:t>
            </a:r>
            <a:r>
              <a:rPr lang="el-GR" sz="2400" b="1" dirty="0" smtClean="0"/>
              <a:t>,</a:t>
            </a:r>
            <a:endParaRPr lang="el-GR" sz="2400" b="1" dirty="0"/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l-GR" sz="2400" dirty="0"/>
              <a:t> Την </a:t>
            </a:r>
            <a:r>
              <a:rPr lang="el-GR" sz="2400" b="1" dirty="0">
                <a:solidFill>
                  <a:srgbClr val="9B0000"/>
                </a:solidFill>
              </a:rPr>
              <a:t>κάψα του </a:t>
            </a:r>
            <a:r>
              <a:rPr lang="en-US" sz="2400" b="1" dirty="0" smtClean="0">
                <a:solidFill>
                  <a:srgbClr val="9B0000"/>
                </a:solidFill>
              </a:rPr>
              <a:t>Bowman</a:t>
            </a:r>
            <a:r>
              <a:rPr lang="el-GR" sz="2400" b="1" dirty="0" smtClean="0"/>
              <a:t>,</a:t>
            </a:r>
            <a:endParaRPr lang="en-US" sz="2400" b="1" dirty="0"/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l-GR" sz="2400" dirty="0"/>
              <a:t> </a:t>
            </a:r>
            <a:r>
              <a:rPr lang="en-US" sz="2400" dirty="0"/>
              <a:t>To </a:t>
            </a:r>
            <a:r>
              <a:rPr lang="en-US" sz="2400" b="1" dirty="0">
                <a:solidFill>
                  <a:srgbClr val="9B0000"/>
                </a:solidFill>
              </a:rPr>
              <a:t>o</a:t>
            </a:r>
            <a:r>
              <a:rPr lang="el-GR" sz="2400" b="1" dirty="0">
                <a:solidFill>
                  <a:srgbClr val="9B0000"/>
                </a:solidFill>
              </a:rPr>
              <a:t>υροφόρο </a:t>
            </a:r>
            <a:r>
              <a:rPr lang="el-GR" sz="2400" b="1" dirty="0" smtClean="0">
                <a:solidFill>
                  <a:srgbClr val="9B0000"/>
                </a:solidFill>
              </a:rPr>
              <a:t>σωληνάριο</a:t>
            </a:r>
            <a:r>
              <a:rPr lang="el-GR" sz="2400" b="1" dirty="0" smtClean="0"/>
              <a:t>,</a:t>
            </a:r>
            <a:endParaRPr lang="el-GR" sz="2400" b="1" dirty="0"/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l-GR" sz="2400" dirty="0"/>
              <a:t> Την </a:t>
            </a:r>
            <a:r>
              <a:rPr lang="el-GR" sz="2400" b="1" dirty="0">
                <a:solidFill>
                  <a:srgbClr val="9B0000"/>
                </a:solidFill>
              </a:rPr>
              <a:t>παρασπειραματική συσκευή</a:t>
            </a:r>
            <a:r>
              <a:rPr lang="el-GR" sz="2400" dirty="0"/>
              <a:t>.</a:t>
            </a:r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87E42-DA2E-4C60-BE7B-2DA2E44683DC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6787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9B0000"/>
                </a:solidFill>
              </a:rPr>
              <a:t>Τα μέρη του νεφρώνα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87E42-DA2E-4C60-BE7B-2DA2E44683DC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  <p:sp>
        <p:nvSpPr>
          <p:cNvPr id="6" name="Rectangle 6"/>
          <p:cNvSpPr/>
          <p:nvPr/>
        </p:nvSpPr>
        <p:spPr>
          <a:xfrm>
            <a:off x="2915816" y="5875576"/>
            <a:ext cx="40076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Anatomy and physiology of animals Kidney tubule or nephron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Magnus Manske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 BY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" y="1223963"/>
            <a:ext cx="830580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046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9B0000"/>
                </a:solidFill>
              </a:rPr>
              <a:t>Το αγγειώδες </a:t>
            </a:r>
            <a:r>
              <a:rPr lang="el-GR" dirty="0" smtClean="0">
                <a:solidFill>
                  <a:srgbClr val="9B0000"/>
                </a:solidFill>
              </a:rPr>
              <a:t>σπείραμα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547260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Font typeface="Calibri" pitchFamily="34" charset="0"/>
              <a:buChar char="‒"/>
            </a:pPr>
            <a:r>
              <a:rPr lang="el-GR" sz="2300" dirty="0" smtClean="0"/>
              <a:t>Είναι ένας θύσανος από </a:t>
            </a:r>
            <a:r>
              <a:rPr lang="el-GR" sz="2300" b="1" dirty="0" smtClean="0">
                <a:solidFill>
                  <a:srgbClr val="9B0000"/>
                </a:solidFill>
              </a:rPr>
              <a:t>τριχοειδικές αγκύλες </a:t>
            </a:r>
            <a:r>
              <a:rPr lang="el-GR" sz="2300" dirty="0" smtClean="0"/>
              <a:t>που προέρχονται από το προσαγωγό αρτηρίδιο και καταλήγουν στο απαγωγό</a:t>
            </a:r>
            <a:r>
              <a:rPr lang="el-GR" sz="2300" dirty="0"/>
              <a:t>,</a:t>
            </a:r>
            <a:endParaRPr lang="el-GR" sz="2300" dirty="0" smtClean="0"/>
          </a:p>
          <a:p>
            <a:pPr>
              <a:spcBef>
                <a:spcPts val="600"/>
              </a:spcBef>
              <a:spcAft>
                <a:spcPts val="1200"/>
              </a:spcAft>
              <a:buFont typeface="Calibri" pitchFamily="34" charset="0"/>
              <a:buChar char="‒"/>
            </a:pPr>
            <a:r>
              <a:rPr lang="el-GR" sz="2300" dirty="0" smtClean="0"/>
              <a:t>Οι τριχοειδικές αγκύλες σχηματίζουν τα </a:t>
            </a:r>
            <a:r>
              <a:rPr lang="el-GR" sz="2300" b="1" dirty="0" smtClean="0">
                <a:solidFill>
                  <a:srgbClr val="9B0000"/>
                </a:solidFill>
              </a:rPr>
              <a:t>λοβία </a:t>
            </a:r>
            <a:r>
              <a:rPr lang="el-GR" sz="2300" dirty="0" smtClean="0"/>
              <a:t>του σπειράματος,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Calibri" pitchFamily="34" charset="0"/>
              <a:buChar char="‒"/>
            </a:pPr>
            <a:r>
              <a:rPr lang="el-GR" sz="2300" dirty="0" smtClean="0"/>
              <a:t>Τα λοβία περιελίσσονται γύρω από το </a:t>
            </a:r>
            <a:r>
              <a:rPr lang="el-GR" sz="2300" b="1" dirty="0" smtClean="0">
                <a:solidFill>
                  <a:srgbClr val="9B0000"/>
                </a:solidFill>
              </a:rPr>
              <a:t>μεσαγγείο </a:t>
            </a:r>
            <a:r>
              <a:rPr lang="el-GR" sz="2300" dirty="0" smtClean="0"/>
              <a:t>με την μεσολάβηση του οποίου αποκτούν δομική και λειτουργική επικοινωνία. Το μεσαγγείο αποτελείται από κύτταρα που έχουν </a:t>
            </a:r>
            <a:r>
              <a:rPr lang="el-GR" sz="2300" b="1" dirty="0" smtClean="0">
                <a:solidFill>
                  <a:srgbClr val="9B0000"/>
                </a:solidFill>
              </a:rPr>
              <a:t>ανώμαλο αστεροειδές σχήμα </a:t>
            </a:r>
            <a:r>
              <a:rPr lang="el-GR" sz="2300" dirty="0" smtClean="0"/>
              <a:t>με προσεκβολές καθώς επίσης και συσταλτικές και εκκριτικές ιδιότητες,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Calibri" pitchFamily="34" charset="0"/>
              <a:buChar char="‒"/>
            </a:pPr>
            <a:r>
              <a:rPr lang="el-GR" sz="2300" dirty="0" smtClean="0"/>
              <a:t>Το αγγειώδες σπείραμα περιβάλλεται από την </a:t>
            </a:r>
            <a:r>
              <a:rPr lang="el-GR" sz="2300" b="1" dirty="0" smtClean="0">
                <a:solidFill>
                  <a:srgbClr val="9B0000"/>
                </a:solidFill>
              </a:rPr>
              <a:t>βασική μεμβράνη</a:t>
            </a:r>
            <a:r>
              <a:rPr lang="el-GR" sz="2300" dirty="0" smtClean="0">
                <a:solidFill>
                  <a:srgbClr val="C00000"/>
                </a:solidFill>
              </a:rPr>
              <a:t> </a:t>
            </a:r>
            <a:r>
              <a:rPr lang="el-GR" sz="2300" dirty="0" smtClean="0"/>
              <a:t>στο εσωτερικό της οποίας βρίσκονται τα </a:t>
            </a:r>
            <a:r>
              <a:rPr lang="el-GR" sz="2300" b="1" dirty="0" smtClean="0">
                <a:solidFill>
                  <a:srgbClr val="9B0000"/>
                </a:solidFill>
              </a:rPr>
              <a:t>ενδοθηλιακά κύτταρα </a:t>
            </a:r>
            <a:r>
              <a:rPr lang="el-GR" sz="2300" dirty="0" smtClean="0"/>
              <a:t>και στο εξωτερικό τα </a:t>
            </a:r>
            <a:r>
              <a:rPr lang="el-GR" sz="2300" b="1" dirty="0" smtClean="0">
                <a:solidFill>
                  <a:srgbClr val="9B0000"/>
                </a:solidFill>
              </a:rPr>
              <a:t>ποδοκύτταρα </a:t>
            </a:r>
            <a:r>
              <a:rPr lang="el-GR" sz="2300" dirty="0" smtClean="0"/>
              <a:t>που εμφανίζουν προεκβολές προς την ουροφόρο κοιλότητα.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87E42-DA2E-4C60-BE7B-2DA2E44683DC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381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val 6"/>
          <p:cNvSpPr>
            <a:spLocks noChangeArrowheads="1"/>
          </p:cNvSpPr>
          <p:nvPr/>
        </p:nvSpPr>
        <p:spPr bwMode="auto">
          <a:xfrm>
            <a:off x="3492500" y="58769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7411" name="Oval 7"/>
          <p:cNvSpPr>
            <a:spLocks noChangeArrowheads="1"/>
          </p:cNvSpPr>
          <p:nvPr/>
        </p:nvSpPr>
        <p:spPr bwMode="auto">
          <a:xfrm>
            <a:off x="4500563" y="56610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7412" name="Oval 8"/>
          <p:cNvSpPr>
            <a:spLocks noChangeArrowheads="1"/>
          </p:cNvSpPr>
          <p:nvPr/>
        </p:nvSpPr>
        <p:spPr bwMode="auto">
          <a:xfrm>
            <a:off x="6443663" y="55165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pic>
        <p:nvPicPr>
          <p:cNvPr id="17413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196752"/>
            <a:ext cx="6552456" cy="536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9" name="Oval 11"/>
          <p:cNvSpPr>
            <a:spLocks noChangeArrowheads="1"/>
          </p:cNvSpPr>
          <p:nvPr/>
        </p:nvSpPr>
        <p:spPr bwMode="auto">
          <a:xfrm>
            <a:off x="3995738" y="56610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48140" name="Oval 12"/>
          <p:cNvSpPr>
            <a:spLocks noChangeArrowheads="1"/>
          </p:cNvSpPr>
          <p:nvPr/>
        </p:nvSpPr>
        <p:spPr bwMode="auto">
          <a:xfrm>
            <a:off x="5003800" y="5876925"/>
            <a:ext cx="288925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48141" name="Oval 13"/>
          <p:cNvSpPr>
            <a:spLocks noChangeArrowheads="1"/>
          </p:cNvSpPr>
          <p:nvPr/>
        </p:nvSpPr>
        <p:spPr bwMode="auto">
          <a:xfrm>
            <a:off x="6588125" y="5805488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" name="Τίτλος 1"/>
          <p:cNvSpPr txBox="1">
            <a:spLocks/>
          </p:cNvSpPr>
          <p:nvPr/>
        </p:nvSpPr>
        <p:spPr>
          <a:xfrm>
            <a:off x="467544" y="0"/>
            <a:ext cx="8229600" cy="10081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Το φράγμα διήθησης μέσα στο αγγειώδες σπείραμα</a:t>
            </a:r>
            <a:endParaRPr kumimoji="0" lang="el-GR" sz="4000" b="1" i="0" u="none" strike="noStrike" kern="1200" cap="none" spc="0" normalizeH="0" baseline="0" noProof="0" dirty="0">
              <a:ln>
                <a:noFill/>
              </a:ln>
              <a:solidFill>
                <a:srgbClr val="9B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1971164" y="6497637"/>
            <a:ext cx="5201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Πέτρος Καρκαλούσος</a:t>
            </a:r>
            <a:endParaRPr lang="el-GR" sz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6 -0.0074 C 0.0158 -0.01457 0.02049 -0.02035 0.02414 -0.02751 C 0.02813 -0.04416 0.02657 -0.03653 0.02917 -0.05017 C 0.02744 -0.0726 0.02379 -0.08624 0.0191 -0.10659 C 0.01823 -0.13503 0.02362 -0.16601 0.00382 -0.18335 C 0.00261 -0.18566 0.00174 -0.18821 0.00035 -0.19006 C -0.00104 -0.19191 -0.00329 -0.1926 -0.00468 -0.19468 C -0.01822 -0.21549 -0.0052 -0.20254 -0.01666 -0.21272 C -0.01996 -0.22705 -0.02899 -0.23445 -0.03524 -0.24647 C -0.04444 -0.28485 -0.02673 -0.3311 -0.04375 -0.36393 C -0.04722 -0.38358 -0.04218 -0.36416 -0.05052 -0.37757 C -0.05208 -0.38011 -0.0526 -0.38358 -0.05381 -0.38659 C -0.05746 -0.39491 -0.05763 -0.39376 -0.06406 -0.4 C -0.06892 -0.41017 -0.07291 -0.42081 -0.07934 -0.42936 C -0.08263 -0.43376 -0.08715 -0.43537 -0.09114 -0.43838 C -0.09947 -0.44485 -0.09305 -0.44115 -0.10138 -0.44971 C -0.10989 -0.4585 -0.11961 -0.46451 -0.12847 -0.47237 C -0.1368 -0.47954 -0.1434 -0.48925 -0.15225 -0.4948 C -0.16284 -0.50936 -0.16788 -0.53087 -0.1809 -0.5422 C -0.18489 -0.55838 -0.18611 -0.55607 -0.18611 -0.57618 " pathEditMode="relative" ptsTypes="fffffffffffffffffffA">
                                      <p:cBhvr>
                                        <p:cTn id="6" dur="2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68786E-6 C 0.00365 -0.01548 0.00122 -0.00439 0.00504 -0.03375 C 0.00608 -0.04207 0.00816 -0.04184 0.01181 -0.04947 C 0.01615 -0.05895 0.01736 -0.06959 0.02188 -0.07884 C 0.02049 -0.09641 0.02136 -0.10751 0.01007 -0.11722 C 0.00295 -0.13155 0.00434 -0.12624 0.00157 -0.1378 C 0.00052 -0.14219 -0.00173 -0.15121 -0.00173 -0.15121 C -0.00225 -0.17757 0.01129 -0.25271 -0.01701 -0.27745 C -0.021 -0.28531 -0.02482 -0.2904 -0.03055 -0.29572 C -0.03177 -0.30034 -0.03559 -0.30404 -0.03559 -0.30913 C -0.03559 -0.33826 -0.03281 -0.35468 -0.02725 -0.37918 C -0.025 -0.39976 -0.02673 -0.38982 -0.02205 -0.40855 C -0.02135 -0.41155 -0.02014 -0.42543 -0.01875 -0.4289 C -0.01232 -0.44439 -0.00225 -0.4608 0.00677 -0.47398 C 0.01268 -0.48254 0.02361 -0.49317 0.02882 -0.50335 C 0.03108 -0.50774 0.03559 -0.51676 0.03559 -0.51676 C 0.03507 -0.5334 0.03611 -0.55005 0.03386 -0.56647 C 0.03316 -0.57179 0.02934 -0.57548 0.02709 -0.58011 C 0.02066 -0.59306 0.00747 -0.60439 -0.00347 -0.60947 C -0.00521 -0.61179 -0.00642 -0.61479 -0.0085 -0.61618 C -0.01857 -0.62219 -0.0335 -0.6245 -0.04409 -0.62751 C -0.04982 -0.62913 -0.05538 -0.62982 -0.06111 -0.6319 C -0.06284 -0.63259 -0.06614 -0.63421 -0.06614 -0.63421 " pathEditMode="relative" ptsTypes="ffffffffffffffffffffffA">
                                      <p:cBhvr>
                                        <p:cTn id="10" dur="2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3 -0.03306 C 0.01024 -0.04 0.01597 -0.04508 0.02205 -0.05086 C 0.02534 -0.05387 0.03212 -0.05988 0.03212 -0.05988 C 0.04097 -0.07722 0.02864 -0.05502 0.04236 -0.07352 C 0.05312 -0.08786 0.0375 -0.07352 0.05087 -0.08462 C 0.05191 -0.08693 0.05278 -0.08971 0.05416 -0.09156 C 0.05555 -0.09341 0.05833 -0.09364 0.05937 -0.09595 C 0.06128 -0.10011 0.06267 -0.10959 0.06267 -0.10959 C 0.06198 -0.12462 0.06475 -0.14173 0.05937 -0.15468 C 0.05156 -0.1741 0.03958 -0.19468 0.02708 -0.20878 C 0.00972 -0.22844 0.03264 -0.20416 0.01857 -0.22242 C 0.01423 -0.22797 0.0085 -0.23375 0.0033 -0.23815 C -0.00052 -0.24601 -0.00417 -0.25109 -0.01025 -0.25618 C -0.01493 -0.26589 -0.0224 -0.27121 -0.02882 -0.27884 C -0.03611 -0.28739 -0.04115 -0.29664 -0.04913 -0.30358 C -0.05139 -0.3082 -0.05365 -0.3126 -0.05591 -0.31722 C -0.05712 -0.31953 -0.05938 -0.32393 -0.05938 -0.32393 C -0.05747 -0.34728 -0.05816 -0.34127 -0.05261 -0.35791 C -0.05122 -0.36231 -0.04913 -0.37133 -0.04913 -0.37133 C -0.04861 -0.37896 -0.05018 -0.38728 -0.04757 -0.39398 C -0.04584 -0.39884 -0.03733 -0.403 -0.03733 -0.403 C -0.03386 -0.41618 -0.03282 -0.42635 -0.02379 -0.43468 C -0.01754 -0.44624 -0.01181 -0.45757 -0.00504 -0.46844 C -0.00174 -0.48231 -0.00608 -0.46774 0.0033 -0.48416 C 0.01007 -0.49618 0.0125 -0.51722 0.01528 -0.53156 C 0.01597 -0.53479 0.0184 -0.53734 0.01857 -0.54057 C 0.01962 -0.57063 0.01857 -0.60092 0.01857 -0.63098 " pathEditMode="relative" ptsTypes="ffffffffffffffffffffffffffA">
                                      <p:cBhvr>
                                        <p:cTn id="14" dur="2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9" grpId="0" animBg="1"/>
      <p:bldP spid="48140" grpId="0" animBg="1"/>
      <p:bldP spid="481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9B0000"/>
                </a:solidFill>
              </a:rPr>
              <a:t>Αναλυτικά η κάψα ή έλυτρο του </a:t>
            </a:r>
            <a:r>
              <a:rPr lang="en-US" dirty="0" smtClean="0">
                <a:solidFill>
                  <a:srgbClr val="9B0000"/>
                </a:solidFill>
              </a:rPr>
              <a:t>Bowman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104456"/>
          </a:xfrm>
        </p:spPr>
        <p:txBody>
          <a:bodyPr>
            <a:noAutofit/>
          </a:bodyPr>
          <a:lstStyle/>
          <a:p>
            <a:pPr>
              <a:spcBef>
                <a:spcPct val="60000"/>
              </a:spcBef>
              <a:buFont typeface="Calibri" pitchFamily="34" charset="0"/>
              <a:buChar char="‒"/>
            </a:pPr>
            <a:r>
              <a:rPr lang="el-GR" sz="2400" dirty="0" smtClean="0"/>
              <a:t>Είναι </a:t>
            </a:r>
            <a:r>
              <a:rPr lang="el-GR" sz="2400" dirty="0"/>
              <a:t>ο χώρος που </a:t>
            </a:r>
            <a:r>
              <a:rPr lang="el-GR" sz="2400" b="1" dirty="0">
                <a:solidFill>
                  <a:srgbClr val="9B0000"/>
                </a:solidFill>
              </a:rPr>
              <a:t>περιβάλλει το σπείραμα </a:t>
            </a:r>
            <a:r>
              <a:rPr lang="el-GR" sz="2400" dirty="0"/>
              <a:t>και συγκεντρώνει το διήθημα που στη συνέχεια προωθείται στο </a:t>
            </a:r>
            <a:r>
              <a:rPr lang="el-GR" sz="2400" dirty="0" smtClean="0"/>
              <a:t>σωληνάριο,</a:t>
            </a:r>
            <a:endParaRPr lang="el-GR" sz="2400" dirty="0"/>
          </a:p>
          <a:p>
            <a:pPr>
              <a:spcBef>
                <a:spcPct val="60000"/>
              </a:spcBef>
              <a:buFont typeface="Calibri" pitchFamily="34" charset="0"/>
              <a:buChar char="‒"/>
            </a:pPr>
            <a:r>
              <a:rPr lang="el-GR" sz="2400" dirty="0" smtClean="0"/>
              <a:t>Εξωτερικά </a:t>
            </a:r>
            <a:r>
              <a:rPr lang="el-GR" sz="2400" dirty="0"/>
              <a:t>καλύπτεται από την </a:t>
            </a:r>
            <a:r>
              <a:rPr lang="el-GR" sz="2400" b="1" dirty="0">
                <a:solidFill>
                  <a:srgbClr val="9B0000"/>
                </a:solidFill>
              </a:rPr>
              <a:t>βασική </a:t>
            </a:r>
            <a:r>
              <a:rPr lang="el-GR" sz="2400" b="1" dirty="0" smtClean="0">
                <a:solidFill>
                  <a:srgbClr val="9B0000"/>
                </a:solidFill>
              </a:rPr>
              <a:t>μεμβράνη,</a:t>
            </a:r>
            <a:endParaRPr lang="el-GR" sz="2400" dirty="0"/>
          </a:p>
          <a:p>
            <a:pPr>
              <a:spcBef>
                <a:spcPct val="60000"/>
              </a:spcBef>
              <a:buFont typeface="Calibri" pitchFamily="34" charset="0"/>
              <a:buChar char="‒"/>
            </a:pPr>
            <a:r>
              <a:rPr lang="el-GR" sz="2400" dirty="0" smtClean="0"/>
              <a:t>Στο </a:t>
            </a:r>
            <a:r>
              <a:rPr lang="el-GR" sz="2400" dirty="0"/>
              <a:t>σημείο όπου η κάψα του </a:t>
            </a:r>
            <a:r>
              <a:rPr lang="en-US" sz="2400" dirty="0"/>
              <a:t>Bowman </a:t>
            </a:r>
            <a:r>
              <a:rPr lang="el-GR" sz="2400" dirty="0"/>
              <a:t>επικοινωνεί με το ουροφόρο σωληνάριο ονομάζεται </a:t>
            </a:r>
            <a:r>
              <a:rPr lang="el-GR" sz="2400" b="1" dirty="0">
                <a:solidFill>
                  <a:srgbClr val="9B0000"/>
                </a:solidFill>
              </a:rPr>
              <a:t>ουρικός πόλος του σπειράματος</a:t>
            </a:r>
            <a:r>
              <a:rPr lang="el-GR" sz="2400" dirty="0" smtClean="0"/>
              <a:t>.</a:t>
            </a:r>
          </a:p>
          <a:p>
            <a:pPr marL="400050" lvl="1" indent="0">
              <a:spcBef>
                <a:spcPct val="60000"/>
              </a:spcBef>
              <a:buNone/>
            </a:pPr>
            <a:r>
              <a:rPr lang="el-GR" sz="2400" dirty="0"/>
              <a:t>Η κάψα του </a:t>
            </a:r>
            <a:r>
              <a:rPr lang="en-US" sz="2400" dirty="0"/>
              <a:t>Bowman </a:t>
            </a:r>
            <a:r>
              <a:rPr lang="el-GR" sz="2400" dirty="0"/>
              <a:t>μαζί με το αγγειώδες σπείραμα αποτελούν το </a:t>
            </a:r>
            <a:r>
              <a:rPr lang="el-GR" sz="2400" b="1" dirty="0">
                <a:solidFill>
                  <a:srgbClr val="9B0000"/>
                </a:solidFill>
              </a:rPr>
              <a:t>μαλπιγγειανό σωμάτιο</a:t>
            </a:r>
            <a:r>
              <a:rPr lang="el-GR" sz="2400" dirty="0" smtClean="0"/>
              <a:t>.</a:t>
            </a:r>
            <a:endParaRPr lang="el-GR" sz="2400" dirty="0"/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87E42-DA2E-4C60-BE7B-2DA2E44683DC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5870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26368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9B0000"/>
                </a:solidFill>
              </a:rPr>
              <a:t>Το εξωτερικό και το εσωτερικό του αγγειώδους </a:t>
            </a:r>
            <a:r>
              <a:rPr lang="el-GR" dirty="0" smtClean="0">
                <a:solidFill>
                  <a:srgbClr val="9B0000"/>
                </a:solidFill>
              </a:rPr>
              <a:t>σπειράματος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87E42-DA2E-4C60-BE7B-2DA2E44683DC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  <p:grpSp>
        <p:nvGrpSpPr>
          <p:cNvPr id="25" name="Ομάδα 24"/>
          <p:cNvGrpSpPr/>
          <p:nvPr/>
        </p:nvGrpSpPr>
        <p:grpSpPr>
          <a:xfrm>
            <a:off x="1907704" y="1628800"/>
            <a:ext cx="4932040" cy="4574939"/>
            <a:chOff x="1907704" y="1628800"/>
            <a:chExt cx="4932040" cy="4574939"/>
          </a:xfrm>
        </p:grpSpPr>
        <p:pic>
          <p:nvPicPr>
            <p:cNvPr id="3" name="Εικόνα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3940" y="2060848"/>
              <a:ext cx="2785642" cy="3657298"/>
            </a:xfrm>
            <a:prstGeom prst="rect">
              <a:avLst/>
            </a:prstGeom>
          </p:spPr>
        </p:pic>
        <p:cxnSp>
          <p:nvCxnSpPr>
            <p:cNvPr id="6" name="Ευθύγραμμο βέλος σύνδεσης 5"/>
            <p:cNvCxnSpPr/>
            <p:nvPr/>
          </p:nvCxnSpPr>
          <p:spPr>
            <a:xfrm>
              <a:off x="2978820" y="2204864"/>
              <a:ext cx="216024" cy="28803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5148064" y="1772816"/>
              <a:ext cx="1691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+mn-lt"/>
                </a:rPr>
                <a:t>Απαγωγό αρτηρίδιο</a:t>
              </a:r>
              <a:endParaRPr lang="el-GR" dirty="0">
                <a:latin typeface="+mn-lt"/>
              </a:endParaRPr>
            </a:p>
          </p:txBody>
        </p:sp>
        <p:cxnSp>
          <p:nvCxnSpPr>
            <p:cNvPr id="11" name="Ευθύγραμμο βέλος σύνδεσης 10"/>
            <p:cNvCxnSpPr/>
            <p:nvPr/>
          </p:nvCxnSpPr>
          <p:spPr>
            <a:xfrm flipH="1">
              <a:off x="5652120" y="2348880"/>
              <a:ext cx="2606" cy="19950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907704" y="1628800"/>
              <a:ext cx="13385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+mn-lt"/>
                </a:rPr>
                <a:t>Προσαγωγό αρτηρίδιο</a:t>
              </a:r>
              <a:endParaRPr lang="el-GR" dirty="0">
                <a:latin typeface="+mn-lt"/>
              </a:endParaRPr>
            </a:p>
          </p:txBody>
        </p:sp>
        <p:cxnSp>
          <p:nvCxnSpPr>
            <p:cNvPr id="15" name="Ευθύγραμμο βέλος σύνδεσης 14"/>
            <p:cNvCxnSpPr/>
            <p:nvPr/>
          </p:nvCxnSpPr>
          <p:spPr>
            <a:xfrm>
              <a:off x="3086832" y="3844511"/>
              <a:ext cx="396044" cy="1309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041900" y="4627301"/>
              <a:ext cx="1534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+mn-lt"/>
                </a:rPr>
                <a:t>Ποδοκύτταρα </a:t>
              </a:r>
              <a:endParaRPr lang="el-GR" dirty="0">
                <a:latin typeface="+mn-lt"/>
              </a:endParaRPr>
            </a:p>
          </p:txBody>
        </p:sp>
        <p:cxnSp>
          <p:nvCxnSpPr>
            <p:cNvPr id="18" name="Ευθύγραμμο βέλος σύνδεσης 17"/>
            <p:cNvCxnSpPr/>
            <p:nvPr/>
          </p:nvCxnSpPr>
          <p:spPr>
            <a:xfrm flipV="1">
              <a:off x="3284854" y="4455708"/>
              <a:ext cx="227852" cy="34318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349004" y="4703441"/>
              <a:ext cx="1691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+mn-lt"/>
                </a:rPr>
                <a:t>Περίβλημα κάψας </a:t>
              </a:r>
              <a:r>
                <a:rPr lang="en-US" dirty="0" smtClean="0">
                  <a:latin typeface="+mn-lt"/>
                </a:rPr>
                <a:t>Bowman</a:t>
              </a:r>
              <a:endParaRPr lang="el-GR" dirty="0">
                <a:latin typeface="+mn-lt"/>
              </a:endParaRPr>
            </a:p>
          </p:txBody>
        </p:sp>
        <p:cxnSp>
          <p:nvCxnSpPr>
            <p:cNvPr id="21" name="Ευθύγραμμο βέλος σύνδεσης 20"/>
            <p:cNvCxnSpPr/>
            <p:nvPr/>
          </p:nvCxnSpPr>
          <p:spPr>
            <a:xfrm flipH="1" flipV="1">
              <a:off x="4829639" y="4243817"/>
              <a:ext cx="680324" cy="45962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907704" y="3573016"/>
              <a:ext cx="1691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+mn-lt"/>
                </a:rPr>
                <a:t>Ουροφόρα κοιλότητα</a:t>
              </a:r>
              <a:endParaRPr lang="el-GR" dirty="0">
                <a:latin typeface="+mn-lt"/>
              </a:endParaRPr>
            </a:p>
          </p:txBody>
        </p:sp>
        <p:cxnSp>
          <p:nvCxnSpPr>
            <p:cNvPr id="24" name="Ευθύγραμμο βέλος σύνδεσης 23"/>
            <p:cNvCxnSpPr/>
            <p:nvPr/>
          </p:nvCxnSpPr>
          <p:spPr>
            <a:xfrm flipH="1" flipV="1">
              <a:off x="4391124" y="4173354"/>
              <a:ext cx="587152" cy="11634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628892" y="5222643"/>
              <a:ext cx="11672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+mn-lt"/>
                </a:rPr>
                <a:t>Αγγειώδες σπείραμα</a:t>
              </a:r>
              <a:endParaRPr lang="el-GR" dirty="0">
                <a:latin typeface="+mn-lt"/>
              </a:endParaRPr>
            </a:p>
          </p:txBody>
        </p:sp>
        <p:cxnSp>
          <p:nvCxnSpPr>
            <p:cNvPr id="27" name="Ευθύγραμμο βέλος σύνδεσης 26"/>
            <p:cNvCxnSpPr/>
            <p:nvPr/>
          </p:nvCxnSpPr>
          <p:spPr>
            <a:xfrm flipV="1">
              <a:off x="3884785" y="5559146"/>
              <a:ext cx="240942" cy="30982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2542326" y="5834407"/>
              <a:ext cx="39738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+mn-lt"/>
                </a:rPr>
                <a:t>Εγγύς εσπειραμένο σωληνάριο</a:t>
              </a:r>
              <a:endParaRPr lang="el-GR" dirty="0">
                <a:latin typeface="+mn-lt"/>
              </a:endParaRPr>
            </a:p>
          </p:txBody>
        </p:sp>
      </p:grpSp>
      <p:sp>
        <p:nvSpPr>
          <p:cNvPr id="31" name="Rectangle 6"/>
          <p:cNvSpPr/>
          <p:nvPr/>
        </p:nvSpPr>
        <p:spPr>
          <a:xfrm>
            <a:off x="2195736" y="6500194"/>
            <a:ext cx="44369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Kidney Nephron Cells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Anmats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CC BY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21 - TextBox"/>
          <p:cNvSpPr txBox="1"/>
          <p:nvPr/>
        </p:nvSpPr>
        <p:spPr>
          <a:xfrm>
            <a:off x="3419872" y="1700808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/>
              <a:t>Πυκνή κηλίδα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134473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9B0000"/>
                </a:solidFill>
              </a:rPr>
              <a:t>To o</a:t>
            </a:r>
            <a:r>
              <a:rPr lang="el-GR" dirty="0">
                <a:solidFill>
                  <a:srgbClr val="9B0000"/>
                </a:solidFill>
              </a:rPr>
              <a:t>υροφόρο </a:t>
            </a:r>
            <a:r>
              <a:rPr lang="el-GR" dirty="0" smtClean="0">
                <a:solidFill>
                  <a:srgbClr val="9B0000"/>
                </a:solidFill>
              </a:rPr>
              <a:t>σωληνάριο </a:t>
            </a:r>
            <a:r>
              <a:rPr lang="el-GR" sz="3200" b="0" dirty="0" smtClean="0">
                <a:solidFill>
                  <a:srgbClr val="9B0000"/>
                </a:solidFill>
              </a:rPr>
              <a:t>(1 από 2)</a:t>
            </a:r>
            <a:endParaRPr lang="el-GR" sz="3200" b="0" dirty="0">
              <a:solidFill>
                <a:srgbClr val="9B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/>
              <a:t>Τα ουροφόρα σωληνάρια αποτελούνται από 4 τμήματα</a:t>
            </a:r>
            <a:r>
              <a:rPr lang="en-US" sz="2400" dirty="0" smtClean="0"/>
              <a:t>:</a:t>
            </a:r>
            <a:endParaRPr lang="el-GR" sz="2400" dirty="0" smtClean="0"/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l-GR" sz="2400" dirty="0" smtClean="0"/>
              <a:t>Το </a:t>
            </a:r>
            <a:r>
              <a:rPr lang="el-GR" sz="2400" b="1" dirty="0">
                <a:solidFill>
                  <a:srgbClr val="9B0000"/>
                </a:solidFill>
              </a:rPr>
              <a:t>εγγύς εσπειραμένο σωληνάριο ή Α </a:t>
            </a:r>
            <a:r>
              <a:rPr lang="el-GR" sz="2400" b="1" dirty="0" smtClean="0">
                <a:solidFill>
                  <a:srgbClr val="9B0000"/>
                </a:solidFill>
              </a:rPr>
              <a:t>τάξης.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l-GR" sz="2400" dirty="0" smtClean="0"/>
              <a:t>Αποτελεί </a:t>
            </a:r>
            <a:r>
              <a:rPr lang="el-GR" sz="2400" dirty="0"/>
              <a:t>την συνέχεια του ουρικού πόλου του σπειράματος, περιέχει μικρολάχνες που αυξάνουν την επιφάνειά του. Παίζει ρόλο στην </a:t>
            </a:r>
            <a:r>
              <a:rPr lang="el-GR" sz="2400" b="1" dirty="0">
                <a:solidFill>
                  <a:srgbClr val="9B0000"/>
                </a:solidFill>
              </a:rPr>
              <a:t>επαναρρόφηση ουσιών </a:t>
            </a:r>
            <a:r>
              <a:rPr lang="el-GR" sz="2400" dirty="0"/>
              <a:t>(</a:t>
            </a:r>
            <a:r>
              <a:rPr lang="en-US" sz="2400" dirty="0"/>
              <a:t>Na, K, Ca, P, </a:t>
            </a:r>
            <a:r>
              <a:rPr lang="el-GR" sz="2400" dirty="0"/>
              <a:t>γλυκόζη, αμινοξέα και νερό</a:t>
            </a:r>
            <a:r>
              <a:rPr lang="el-GR" sz="2400" dirty="0" smtClean="0"/>
              <a:t>).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 startAt="2"/>
            </a:pPr>
            <a:r>
              <a:rPr lang="el-GR" sz="2400" dirty="0" smtClean="0"/>
              <a:t>Την </a:t>
            </a:r>
            <a:r>
              <a:rPr lang="el-GR" sz="2400" b="1" dirty="0">
                <a:solidFill>
                  <a:srgbClr val="9B0000"/>
                </a:solidFill>
              </a:rPr>
              <a:t>αγκύλη του </a:t>
            </a:r>
            <a:r>
              <a:rPr lang="en-US" sz="2400" b="1" dirty="0" smtClean="0">
                <a:solidFill>
                  <a:srgbClr val="9B0000"/>
                </a:solidFill>
              </a:rPr>
              <a:t>Henle.</a:t>
            </a:r>
            <a:endParaRPr lang="el-GR" sz="2400" b="1" dirty="0" smtClean="0">
              <a:solidFill>
                <a:srgbClr val="9B0000"/>
              </a:solidFill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l-GR" sz="2400" dirty="0" smtClean="0"/>
              <a:t>Αποτελεί </a:t>
            </a:r>
            <a:r>
              <a:rPr lang="el-GR" sz="2400" dirty="0"/>
              <a:t>την συνέχεια του εγγύς σωληναρίου και καταλήγει στην πυκνή κηλίδα. Αποτελείται από το </a:t>
            </a:r>
            <a:r>
              <a:rPr lang="el-GR" sz="2400" dirty="0" smtClean="0"/>
              <a:t>κατιόν </a:t>
            </a:r>
            <a:r>
              <a:rPr lang="el-GR" sz="2400" dirty="0"/>
              <a:t>τμήμα που περιέχει μικρολάχνες και το </a:t>
            </a:r>
            <a:r>
              <a:rPr lang="el-GR" sz="2400" dirty="0" smtClean="0"/>
              <a:t>παχύ ανιόν </a:t>
            </a:r>
            <a:r>
              <a:rPr lang="el-GR" sz="2400" dirty="0"/>
              <a:t>που περιέχει κυβοειδή κύτταρα. Παίζει ρόλο στη </a:t>
            </a:r>
            <a:r>
              <a:rPr lang="el-GR" sz="2400" b="1" dirty="0">
                <a:solidFill>
                  <a:srgbClr val="9B0000"/>
                </a:solidFill>
              </a:rPr>
              <a:t>συμπύκνωση των </a:t>
            </a:r>
            <a:r>
              <a:rPr lang="el-GR" sz="2400" b="1" dirty="0" smtClean="0">
                <a:solidFill>
                  <a:srgbClr val="9B0000"/>
                </a:solidFill>
              </a:rPr>
              <a:t>ούρων.</a:t>
            </a:r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87E42-DA2E-4C60-BE7B-2DA2E44683DC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813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9B0000"/>
                </a:solidFill>
              </a:rPr>
              <a:t>To o</a:t>
            </a:r>
            <a:r>
              <a:rPr lang="el-GR" dirty="0">
                <a:solidFill>
                  <a:srgbClr val="9B0000"/>
                </a:solidFill>
              </a:rPr>
              <a:t>υροφόρο </a:t>
            </a:r>
            <a:r>
              <a:rPr lang="el-GR" dirty="0" smtClean="0">
                <a:solidFill>
                  <a:srgbClr val="9B0000"/>
                </a:solidFill>
              </a:rPr>
              <a:t>σωληνάριο </a:t>
            </a:r>
            <a:r>
              <a:rPr lang="el-GR" sz="3200" b="0" dirty="0" smtClean="0">
                <a:solidFill>
                  <a:srgbClr val="9B0000"/>
                </a:solidFill>
              </a:rPr>
              <a:t>(2 </a:t>
            </a:r>
            <a:r>
              <a:rPr lang="el-GR" sz="3200" b="0" dirty="0">
                <a:solidFill>
                  <a:srgbClr val="9B0000"/>
                </a:solidFill>
              </a:rPr>
              <a:t>από 2)</a:t>
            </a:r>
            <a:endParaRPr lang="el-GR" sz="3200" dirty="0">
              <a:solidFill>
                <a:srgbClr val="9B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4896544"/>
          </a:xfrm>
        </p:spPr>
        <p:txBody>
          <a:bodyPr>
            <a:no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 startAt="3"/>
            </a:pPr>
            <a:r>
              <a:rPr lang="en-US" sz="2400" dirty="0" smtClean="0"/>
              <a:t>To </a:t>
            </a:r>
            <a:r>
              <a:rPr lang="el-GR" sz="2400" b="1" dirty="0">
                <a:solidFill>
                  <a:srgbClr val="9B0000"/>
                </a:solidFill>
              </a:rPr>
              <a:t>άπω εσπειραμένο σωληνάριο ή Β </a:t>
            </a:r>
            <a:r>
              <a:rPr lang="el-GR" sz="2400" b="1" dirty="0" smtClean="0">
                <a:solidFill>
                  <a:srgbClr val="9B0000"/>
                </a:solidFill>
              </a:rPr>
              <a:t>τάξης.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l-GR" sz="2400" dirty="0" smtClean="0"/>
              <a:t>Ξεκινά </a:t>
            </a:r>
            <a:r>
              <a:rPr lang="el-GR" sz="2400" dirty="0"/>
              <a:t>από την πυκνή κηλίδα και καταλήγει στο αθροιστικό σωληνάριο. Αποτελείται από κυβοειδή επιθηλιακά κύτταρα. </a:t>
            </a:r>
            <a:endParaRPr lang="el-GR" sz="2400" dirty="0" smtClean="0"/>
          </a:p>
          <a:p>
            <a:pPr marL="457200" indent="-457200">
              <a:spcBef>
                <a:spcPct val="50000"/>
              </a:spcBef>
              <a:buFont typeface="+mj-lt"/>
              <a:buAutoNum type="arabicPeriod" startAt="4"/>
            </a:pPr>
            <a:r>
              <a:rPr lang="el-GR" sz="2400" dirty="0" smtClean="0"/>
              <a:t>Το </a:t>
            </a:r>
            <a:r>
              <a:rPr lang="el-GR" sz="2400" b="1" dirty="0">
                <a:solidFill>
                  <a:srgbClr val="9B0000"/>
                </a:solidFill>
              </a:rPr>
              <a:t>αθροιστικό </a:t>
            </a:r>
            <a:r>
              <a:rPr lang="el-GR" sz="2400" b="1" dirty="0" smtClean="0">
                <a:solidFill>
                  <a:srgbClr val="9B0000"/>
                </a:solidFill>
              </a:rPr>
              <a:t>σωληνάριο</a:t>
            </a:r>
            <a:r>
              <a:rPr lang="el-GR" sz="2400" dirty="0" smtClean="0"/>
              <a:t>.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l-GR" sz="2400" dirty="0" smtClean="0"/>
              <a:t>Καταλήγει </a:t>
            </a:r>
            <a:r>
              <a:rPr lang="el-GR" sz="2400" dirty="0"/>
              <a:t>στους θυλαίους πόρους των νεφρικών πυραμίδων. Αποτελείται από κυβοειδή επιθηλιακά κύτταρα. </a:t>
            </a:r>
          </a:p>
          <a:p>
            <a:pPr marL="0" indent="0">
              <a:spcBef>
                <a:spcPct val="50000"/>
              </a:spcBef>
              <a:buNone/>
            </a:pPr>
            <a:endParaRPr lang="el-GR" sz="2400" dirty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87E42-DA2E-4C60-BE7B-2DA2E44683DC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4782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9B0000"/>
                </a:solidFill>
              </a:rPr>
              <a:t>Η παρασπειραματική </a:t>
            </a:r>
            <a:r>
              <a:rPr lang="el-GR" dirty="0" smtClean="0">
                <a:solidFill>
                  <a:srgbClr val="9B0000"/>
                </a:solidFill>
              </a:rPr>
              <a:t>συσκευή</a:t>
            </a:r>
            <a:endParaRPr lang="el-GR" b="0" dirty="0">
              <a:solidFill>
                <a:srgbClr val="9B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4360" y="1196752"/>
            <a:ext cx="8538120" cy="504056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l-GR" sz="2400" dirty="0"/>
              <a:t>Συνιστά ένα </a:t>
            </a:r>
            <a:r>
              <a:rPr lang="el-GR" sz="2400" b="1" dirty="0">
                <a:solidFill>
                  <a:srgbClr val="9B0000"/>
                </a:solidFill>
              </a:rPr>
              <a:t>μικρό ενδοκρινικό όργανο </a:t>
            </a:r>
            <a:r>
              <a:rPr lang="el-GR" sz="2400" dirty="0"/>
              <a:t>του νεφρώνα</a:t>
            </a:r>
            <a:r>
              <a:rPr lang="el-GR" sz="2400" dirty="0" smtClean="0"/>
              <a:t>.</a:t>
            </a:r>
          </a:p>
          <a:p>
            <a:pPr marL="0" indent="0">
              <a:spcBef>
                <a:spcPct val="50000"/>
              </a:spcBef>
              <a:spcAft>
                <a:spcPts val="600"/>
              </a:spcAft>
              <a:buNone/>
            </a:pPr>
            <a:r>
              <a:rPr lang="el-GR" sz="2400" dirty="0"/>
              <a:t>Βρίσκεται στην αγγειακή πύλη του σπειράματος και αποτελείται</a:t>
            </a:r>
            <a:r>
              <a:rPr lang="en-US" sz="2400" dirty="0"/>
              <a:t>:</a:t>
            </a:r>
          </a:p>
          <a:p>
            <a:pPr>
              <a:spcBef>
                <a:spcPct val="50000"/>
              </a:spcBef>
              <a:spcAft>
                <a:spcPts val="600"/>
              </a:spcAft>
              <a:buClr>
                <a:schemeClr val="tx1"/>
              </a:buClr>
              <a:buFont typeface="Calibri" panose="020F0502020204030204" pitchFamily="34" charset="0"/>
              <a:buChar char="α"/>
            </a:pPr>
            <a:r>
              <a:rPr lang="el-GR" sz="2400" dirty="0" smtClean="0"/>
              <a:t>από </a:t>
            </a:r>
            <a:r>
              <a:rPr lang="el-GR" sz="2400" dirty="0"/>
              <a:t>το </a:t>
            </a:r>
            <a:r>
              <a:rPr lang="el-GR" sz="2400" b="1" dirty="0">
                <a:solidFill>
                  <a:srgbClr val="9B0000"/>
                </a:solidFill>
              </a:rPr>
              <a:t>τελικό τμήμα του προσαγωγού </a:t>
            </a:r>
            <a:r>
              <a:rPr lang="el-GR" sz="2400" b="1" dirty="0" smtClean="0">
                <a:solidFill>
                  <a:srgbClr val="9B0000"/>
                </a:solidFill>
              </a:rPr>
              <a:t>αρτηριδίου,</a:t>
            </a:r>
            <a:endParaRPr lang="el-GR" sz="2400" b="1" dirty="0">
              <a:solidFill>
                <a:srgbClr val="9B0000"/>
              </a:solidFill>
            </a:endParaRPr>
          </a:p>
          <a:p>
            <a:pPr>
              <a:spcBef>
                <a:spcPct val="50000"/>
              </a:spcBef>
              <a:spcAft>
                <a:spcPts val="600"/>
              </a:spcAft>
              <a:buClr>
                <a:schemeClr val="tx1"/>
              </a:buClr>
              <a:buFont typeface="Calibri" panose="020F0502020204030204" pitchFamily="34" charset="0"/>
              <a:buChar char="β"/>
            </a:pPr>
            <a:r>
              <a:rPr lang="el-GR" sz="2400" dirty="0" smtClean="0"/>
              <a:t>την </a:t>
            </a:r>
            <a:r>
              <a:rPr lang="el-GR" sz="2400" b="1" dirty="0">
                <a:solidFill>
                  <a:srgbClr val="9B0000"/>
                </a:solidFill>
              </a:rPr>
              <a:t>πυκνή κηλίδα </a:t>
            </a:r>
            <a:r>
              <a:rPr lang="el-GR" sz="2400" dirty="0"/>
              <a:t>(τμήμα των άνω εσπειραμένου σωληναρίου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ct val="50000"/>
              </a:spcBef>
              <a:spcAft>
                <a:spcPts val="600"/>
              </a:spcAft>
              <a:buClr>
                <a:schemeClr val="tx1"/>
              </a:buClr>
              <a:buFont typeface="Calibri" panose="020F0502020204030204" pitchFamily="34" charset="0"/>
              <a:buChar char="γ"/>
            </a:pPr>
            <a:r>
              <a:rPr lang="el-GR" sz="2400" b="1" dirty="0" smtClean="0">
                <a:solidFill>
                  <a:srgbClr val="9B0000"/>
                </a:solidFill>
              </a:rPr>
              <a:t>τμήμα </a:t>
            </a:r>
            <a:r>
              <a:rPr lang="el-GR" sz="2400" b="1" dirty="0">
                <a:solidFill>
                  <a:srgbClr val="9B0000"/>
                </a:solidFill>
              </a:rPr>
              <a:t>του μεσαγγείου </a:t>
            </a:r>
            <a:r>
              <a:rPr lang="el-GR" sz="2400" dirty="0"/>
              <a:t>που βρίσκεται έξω από το </a:t>
            </a:r>
            <a:r>
              <a:rPr lang="el-GR" sz="2400" dirty="0" smtClean="0"/>
              <a:t>σπείραμα,</a:t>
            </a:r>
            <a:endParaRPr lang="el-GR" sz="2400" dirty="0"/>
          </a:p>
          <a:p>
            <a:pPr>
              <a:spcBef>
                <a:spcPct val="50000"/>
              </a:spcBef>
              <a:spcAft>
                <a:spcPts val="600"/>
              </a:spcAft>
              <a:buClr>
                <a:schemeClr val="tx1"/>
              </a:buClr>
              <a:buFont typeface="Calibri" panose="020F0502020204030204" pitchFamily="34" charset="0"/>
              <a:buChar char="δ"/>
            </a:pPr>
            <a:r>
              <a:rPr lang="el-GR" sz="2400" dirty="0" smtClean="0"/>
              <a:t>το </a:t>
            </a:r>
            <a:r>
              <a:rPr lang="el-GR" sz="2400" b="1" dirty="0">
                <a:solidFill>
                  <a:srgbClr val="9B0000"/>
                </a:solidFill>
              </a:rPr>
              <a:t>απαγωγό αρτηρίδιο </a:t>
            </a:r>
            <a:r>
              <a:rPr lang="el-GR" sz="2400" dirty="0"/>
              <a:t>του </a:t>
            </a:r>
            <a:r>
              <a:rPr lang="el-GR" sz="2400" dirty="0" smtClean="0"/>
              <a:t>σπειράματος.</a:t>
            </a:r>
          </a:p>
          <a:p>
            <a:pPr marL="0" indent="0">
              <a:spcBef>
                <a:spcPct val="50000"/>
              </a:spcBef>
              <a:spcAft>
                <a:spcPts val="600"/>
              </a:spcAft>
              <a:buNone/>
            </a:pPr>
            <a:r>
              <a:rPr lang="el-GR" sz="2400" dirty="0"/>
              <a:t>Βασική του λειτουργία η </a:t>
            </a:r>
            <a:r>
              <a:rPr lang="el-GR" sz="2400" b="1" dirty="0">
                <a:solidFill>
                  <a:srgbClr val="9B0000"/>
                </a:solidFill>
              </a:rPr>
              <a:t>παραγωγή και έκκριση της ρενίνης – αγγειοτασίνης</a:t>
            </a:r>
            <a:r>
              <a:rPr lang="el-GR" sz="2400" b="1" dirty="0" smtClean="0"/>
              <a:t>.</a:t>
            </a:r>
            <a:endParaRPr lang="el-GR" sz="2400" b="1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87E42-DA2E-4C60-BE7B-2DA2E44683DC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3920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9B0000"/>
                </a:solidFill>
              </a:rPr>
              <a:t>Ο νεφρώνας σε σχέση </a:t>
            </a:r>
            <a:br>
              <a:rPr lang="el-GR" dirty="0" smtClean="0">
                <a:solidFill>
                  <a:srgbClr val="9B0000"/>
                </a:solidFill>
              </a:rPr>
            </a:br>
            <a:r>
              <a:rPr lang="el-GR" dirty="0" smtClean="0">
                <a:solidFill>
                  <a:srgbClr val="9B0000"/>
                </a:solidFill>
              </a:rPr>
              <a:t>με τους ιστούς του νεφρού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71A9A-1F34-4387-B92B-273AA004B3A6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  <p:grpSp>
        <p:nvGrpSpPr>
          <p:cNvPr id="24" name="Ομάδα 23"/>
          <p:cNvGrpSpPr/>
          <p:nvPr/>
        </p:nvGrpSpPr>
        <p:grpSpPr>
          <a:xfrm>
            <a:off x="730869" y="1382373"/>
            <a:ext cx="7702949" cy="4705659"/>
            <a:chOff x="822510" y="1572761"/>
            <a:chExt cx="7702949" cy="4705659"/>
          </a:xfrm>
        </p:grpSpPr>
        <p:pic>
          <p:nvPicPr>
            <p:cNvPr id="3" name="Εικόνα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3888" y="1988840"/>
              <a:ext cx="2692624" cy="4289580"/>
            </a:xfrm>
            <a:prstGeom prst="rect">
              <a:avLst/>
            </a:prstGeom>
          </p:spPr>
        </p:pic>
        <p:cxnSp>
          <p:nvCxnSpPr>
            <p:cNvPr id="6" name="Ευθύγραμμο βέλος σύνδεσης 5"/>
            <p:cNvCxnSpPr/>
            <p:nvPr/>
          </p:nvCxnSpPr>
          <p:spPr>
            <a:xfrm flipH="1">
              <a:off x="5256077" y="1772816"/>
              <a:ext cx="612067" cy="622653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865812" y="1572761"/>
              <a:ext cx="24482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latin typeface="+mn-lt"/>
                </a:rPr>
                <a:t>Αγγειώδες σπείραμα</a:t>
              </a:r>
              <a:endParaRPr lang="el-GR" sz="2000" dirty="0">
                <a:latin typeface="+mn-lt"/>
              </a:endParaRPr>
            </a:p>
          </p:txBody>
        </p:sp>
        <p:cxnSp>
          <p:nvCxnSpPr>
            <p:cNvPr id="11" name="Ευθύγραμμο βέλος σύνδεσης 10"/>
            <p:cNvCxnSpPr/>
            <p:nvPr/>
          </p:nvCxnSpPr>
          <p:spPr>
            <a:xfrm flipH="1">
              <a:off x="5299980" y="2768779"/>
              <a:ext cx="1253220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433504" y="2366392"/>
              <a:ext cx="20919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latin typeface="+mn-lt"/>
                </a:rPr>
                <a:t>Άπω εσπειραμένο σωληνάριο</a:t>
              </a:r>
              <a:endParaRPr lang="el-GR" sz="2000" dirty="0">
                <a:latin typeface="+mn-lt"/>
              </a:endParaRPr>
            </a:p>
          </p:txBody>
        </p:sp>
        <p:cxnSp>
          <p:nvCxnSpPr>
            <p:cNvPr id="14" name="Ευθύγραμμο βέλος σύνδεσης 13"/>
            <p:cNvCxnSpPr/>
            <p:nvPr/>
          </p:nvCxnSpPr>
          <p:spPr>
            <a:xfrm flipH="1">
              <a:off x="5865812" y="4293096"/>
              <a:ext cx="1253220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073763" y="4007428"/>
              <a:ext cx="10986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latin typeface="+mn-lt"/>
                </a:rPr>
                <a:t>Μυελός </a:t>
              </a:r>
              <a:endParaRPr lang="el-GR" sz="2000" dirty="0">
                <a:latin typeface="+mn-lt"/>
              </a:endParaRPr>
            </a:p>
          </p:txBody>
        </p:sp>
        <p:cxnSp>
          <p:nvCxnSpPr>
            <p:cNvPr id="16" name="Ευθύγραμμο βέλος σύνδεσης 15"/>
            <p:cNvCxnSpPr/>
            <p:nvPr/>
          </p:nvCxnSpPr>
          <p:spPr>
            <a:xfrm>
              <a:off x="2987824" y="3379524"/>
              <a:ext cx="1080573" cy="608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822510" y="3088407"/>
              <a:ext cx="24533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latin typeface="+mn-lt"/>
                </a:rPr>
                <a:t>Εγγύς εσπειραμένο σωληνάριο Α τάξης</a:t>
              </a:r>
              <a:endParaRPr lang="el-GR" sz="2000" dirty="0">
                <a:latin typeface="+mn-lt"/>
              </a:endParaRPr>
            </a:p>
          </p:txBody>
        </p:sp>
        <p:cxnSp>
          <p:nvCxnSpPr>
            <p:cNvPr id="19" name="Ευθύγραμμο βέλος σύνδεσης 18"/>
            <p:cNvCxnSpPr/>
            <p:nvPr/>
          </p:nvCxnSpPr>
          <p:spPr>
            <a:xfrm>
              <a:off x="2627784" y="2714255"/>
              <a:ext cx="1080573" cy="608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597205" y="2473986"/>
              <a:ext cx="10986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latin typeface="+mn-lt"/>
                </a:rPr>
                <a:t>Φλοιός  </a:t>
              </a:r>
              <a:endParaRPr lang="el-GR" sz="2000" dirty="0">
                <a:latin typeface="+mn-lt"/>
              </a:endParaRPr>
            </a:p>
          </p:txBody>
        </p:sp>
        <p:cxnSp>
          <p:nvCxnSpPr>
            <p:cNvPr id="21" name="Ευθύγραμμο βέλος σύνδεσης 20"/>
            <p:cNvCxnSpPr/>
            <p:nvPr/>
          </p:nvCxnSpPr>
          <p:spPr>
            <a:xfrm>
              <a:off x="3168070" y="5013176"/>
              <a:ext cx="1080573" cy="608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556019" y="4813121"/>
              <a:ext cx="17079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latin typeface="+mn-lt"/>
                </a:rPr>
                <a:t>Αγκύλη </a:t>
              </a:r>
              <a:r>
                <a:rPr lang="en-US" sz="2000" dirty="0" smtClean="0">
                  <a:latin typeface="+mn-lt"/>
                </a:rPr>
                <a:t>Henle</a:t>
              </a:r>
              <a:endParaRPr lang="el-GR" sz="2000" dirty="0">
                <a:latin typeface="+mn-lt"/>
              </a:endParaRPr>
            </a:p>
          </p:txBody>
        </p:sp>
        <p:cxnSp>
          <p:nvCxnSpPr>
            <p:cNvPr id="23" name="Ευθύγραμμο βέλος σύνδεσης 22"/>
            <p:cNvCxnSpPr/>
            <p:nvPr/>
          </p:nvCxnSpPr>
          <p:spPr>
            <a:xfrm flipH="1" flipV="1">
              <a:off x="4910200" y="5191502"/>
              <a:ext cx="1822040" cy="21729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6695492" y="4898150"/>
              <a:ext cx="17079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latin typeface="+mn-lt"/>
                </a:rPr>
                <a:t>Αθροιστικό σωληνάριο</a:t>
              </a:r>
              <a:endParaRPr lang="el-GR" sz="2000" dirty="0">
                <a:latin typeface="+mn-lt"/>
              </a:endParaRPr>
            </a:p>
          </p:txBody>
        </p:sp>
      </p:grpSp>
      <p:sp>
        <p:nvSpPr>
          <p:cNvPr id="27" name="Rectangle 6"/>
          <p:cNvSpPr/>
          <p:nvPr/>
        </p:nvSpPr>
        <p:spPr>
          <a:xfrm>
            <a:off x="2699793" y="6239726"/>
            <a:ext cx="41466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Kidney Nephron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Anmats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CC BY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87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02" cy="908720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9B0000"/>
                </a:solidFill>
              </a:rPr>
              <a:t>Τα μέρη του ουροποιητικού </a:t>
            </a:r>
            <a:r>
              <a:rPr lang="el-GR" dirty="0" smtClean="0">
                <a:solidFill>
                  <a:srgbClr val="9B0000"/>
                </a:solidFill>
              </a:rPr>
              <a:t>συστήματος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539552" y="1196752"/>
            <a:ext cx="7056437" cy="203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 sz="2300" dirty="0">
                <a:latin typeface="+mn-lt"/>
              </a:rPr>
              <a:t>Τα δύο </a:t>
            </a:r>
            <a:r>
              <a:rPr lang="el-GR" sz="2300" dirty="0" smtClean="0">
                <a:latin typeface="+mn-lt"/>
              </a:rPr>
              <a:t>νεφρά,</a:t>
            </a:r>
            <a:endParaRPr lang="el-GR" sz="2300" dirty="0">
              <a:latin typeface="+mn-lt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 sz="2300" dirty="0">
                <a:latin typeface="+mn-lt"/>
              </a:rPr>
              <a:t>Οι δύο </a:t>
            </a:r>
            <a:r>
              <a:rPr lang="el-GR" sz="2300" dirty="0" smtClean="0">
                <a:latin typeface="+mn-lt"/>
              </a:rPr>
              <a:t>ουρητήρες,</a:t>
            </a:r>
            <a:endParaRPr lang="el-GR" sz="2300" dirty="0">
              <a:latin typeface="+mn-lt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 sz="2300" dirty="0">
                <a:latin typeface="+mn-lt"/>
              </a:rPr>
              <a:t>Η ουροδόχος </a:t>
            </a:r>
            <a:r>
              <a:rPr lang="el-GR" sz="2300" dirty="0" smtClean="0">
                <a:latin typeface="+mn-lt"/>
              </a:rPr>
              <a:t>κύστη,</a:t>
            </a:r>
            <a:endParaRPr lang="el-GR" sz="2300" dirty="0">
              <a:latin typeface="+mn-lt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 sz="2300" dirty="0">
                <a:latin typeface="+mn-lt"/>
              </a:rPr>
              <a:t>Η ουρήθρα.</a:t>
            </a:r>
          </a:p>
        </p:txBody>
      </p:sp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179512" y="3573016"/>
            <a:ext cx="8784902" cy="2746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300" dirty="0">
                <a:latin typeface="+mn-lt"/>
              </a:rPr>
              <a:t>Οι </a:t>
            </a:r>
            <a:r>
              <a:rPr lang="el-GR" sz="2300" b="1" dirty="0">
                <a:solidFill>
                  <a:srgbClr val="9B0000"/>
                </a:solidFill>
                <a:latin typeface="+mn-lt"/>
              </a:rPr>
              <a:t>νεφροί</a:t>
            </a:r>
            <a:r>
              <a:rPr lang="el-GR" sz="23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l-GR" sz="2300" dirty="0">
                <a:latin typeface="+mn-lt"/>
              </a:rPr>
              <a:t>έχουν ομοιόμορφο σχήμα</a:t>
            </a:r>
            <a:r>
              <a:rPr lang="el-GR" sz="2300" b="1" dirty="0">
                <a:solidFill>
                  <a:srgbClr val="9B0000"/>
                </a:solidFill>
                <a:latin typeface="+mn-lt"/>
              </a:rPr>
              <a:t> φασολιού </a:t>
            </a:r>
            <a:r>
              <a:rPr lang="el-GR" sz="2300" dirty="0">
                <a:latin typeface="+mn-lt"/>
              </a:rPr>
              <a:t>και βάρος 150 – 160 </a:t>
            </a:r>
            <a:r>
              <a:rPr lang="en-US" sz="2300" dirty="0">
                <a:latin typeface="+mn-lt"/>
              </a:rPr>
              <a:t>gr.</a:t>
            </a:r>
          </a:p>
          <a:p>
            <a:pPr>
              <a:spcBef>
                <a:spcPct val="50000"/>
              </a:spcBef>
            </a:pPr>
            <a:r>
              <a:rPr lang="el-GR" sz="2300" dirty="0">
                <a:latin typeface="+mn-lt"/>
              </a:rPr>
              <a:t>Βρίσκονται συμμετρικά τοποθετημένοι στα πλάγια της σπονδυλικής στήλης και της κοιλιακής αορτής.</a:t>
            </a:r>
          </a:p>
          <a:p>
            <a:pPr>
              <a:spcBef>
                <a:spcPct val="50000"/>
              </a:spcBef>
            </a:pPr>
            <a:r>
              <a:rPr lang="el-GR" sz="2300" dirty="0">
                <a:latin typeface="+mn-lt"/>
              </a:rPr>
              <a:t>Ο δεξιός νεφρός βρίσκεται χαμηλότερα από τον αριστερό.</a:t>
            </a:r>
          </a:p>
          <a:p>
            <a:pPr>
              <a:spcBef>
                <a:spcPct val="50000"/>
              </a:spcBef>
            </a:pPr>
            <a:r>
              <a:rPr lang="el-GR" sz="2300" dirty="0">
                <a:latin typeface="+mn-lt"/>
              </a:rPr>
              <a:t>Οι δύο νεφροί μαζί με τα επινεφρίδια καλύπτονται από περινεφρικό λίπος και την περινεφρική περιτονία.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87E42-DA2E-4C60-BE7B-2DA2E44683DC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7610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9B0000"/>
                </a:solidFill>
              </a:rPr>
              <a:t>Οι τρεις φυσικοχημικές διαδικασίες του </a:t>
            </a:r>
            <a:r>
              <a:rPr lang="el-GR" dirty="0" smtClean="0">
                <a:solidFill>
                  <a:srgbClr val="9B0000"/>
                </a:solidFill>
              </a:rPr>
              <a:t>νεφρώνα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575370" y="1556792"/>
            <a:ext cx="7993261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Διήθηση </a:t>
            </a:r>
          </a:p>
          <a:p>
            <a:pPr lvl="1">
              <a:spcBef>
                <a:spcPts val="600"/>
              </a:spcBef>
            </a:pPr>
            <a:r>
              <a:rPr lang="el-GR" sz="2400" dirty="0" smtClean="0">
                <a:latin typeface="+mn-lt"/>
              </a:rPr>
              <a:t>(</a:t>
            </a:r>
            <a:r>
              <a:rPr lang="el-GR" sz="2400" dirty="0">
                <a:latin typeface="+mn-lt"/>
              </a:rPr>
              <a:t>από το αγγειώδες σπείραμα προς την ουροφόρο </a:t>
            </a:r>
            <a:r>
              <a:rPr lang="el-GR" sz="2400" dirty="0" smtClean="0">
                <a:latin typeface="+mn-lt"/>
              </a:rPr>
              <a:t>κοιλότητα),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 startAt="2"/>
            </a:pP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Έκκριση </a:t>
            </a:r>
          </a:p>
          <a:p>
            <a:pPr lvl="1">
              <a:spcBef>
                <a:spcPts val="600"/>
              </a:spcBef>
            </a:pPr>
            <a:r>
              <a:rPr lang="el-GR" sz="2400" dirty="0" smtClean="0">
                <a:latin typeface="+mn-lt"/>
              </a:rPr>
              <a:t>(</a:t>
            </a:r>
            <a:r>
              <a:rPr lang="el-GR" sz="2400" dirty="0">
                <a:latin typeface="+mn-lt"/>
              </a:rPr>
              <a:t>από το απαγωγό αρτηρίδιο προς το ουροφόρο σωληνάριο</a:t>
            </a:r>
            <a:r>
              <a:rPr lang="el-GR" sz="2400" dirty="0" smtClean="0">
                <a:latin typeface="+mn-lt"/>
              </a:rPr>
              <a:t>),</a:t>
            </a:r>
            <a:endParaRPr lang="el-GR" sz="2400" dirty="0">
              <a:latin typeface="+mn-lt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 startAt="3"/>
            </a:pP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Επαναρρόφηση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 </a:t>
            </a:r>
          </a:p>
          <a:p>
            <a:pPr lvl="1">
              <a:spcBef>
                <a:spcPts val="0"/>
              </a:spcBef>
            </a:pPr>
            <a:r>
              <a:rPr lang="el-GR" sz="2400" dirty="0" smtClean="0">
                <a:latin typeface="+mn-lt"/>
              </a:rPr>
              <a:t>(από </a:t>
            </a:r>
            <a:r>
              <a:rPr lang="el-GR" sz="2400" dirty="0">
                <a:latin typeface="+mn-lt"/>
              </a:rPr>
              <a:t>το ουροφόρο σωληνάριο προς το απαγωγό αρτηρίδιο</a:t>
            </a:r>
            <a:r>
              <a:rPr lang="el-GR" sz="2400" dirty="0" smtClean="0">
                <a:latin typeface="+mn-lt"/>
              </a:rPr>
              <a:t>).</a:t>
            </a:r>
            <a:endParaRPr lang="el-GR" sz="2400" dirty="0">
              <a:latin typeface="+mn-lt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87E42-DA2E-4C60-BE7B-2DA2E44683DC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654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9B0000"/>
                </a:solidFill>
              </a:rPr>
              <a:t>Μέθοδοι απόρριψης ουσιών από το νεφρό </a:t>
            </a:r>
            <a:r>
              <a:rPr lang="el-GR" sz="3600" b="0" dirty="0" smtClean="0">
                <a:solidFill>
                  <a:srgbClr val="9B0000"/>
                </a:solidFill>
              </a:rPr>
              <a:t>(1 από 3)</a:t>
            </a:r>
            <a:endParaRPr lang="el-GR" b="0" dirty="0">
              <a:solidFill>
                <a:srgbClr val="9B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56100" y="2456893"/>
            <a:ext cx="4475163" cy="19442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400" dirty="0"/>
              <a:t>Η ουσία </a:t>
            </a:r>
            <a:r>
              <a:rPr lang="el-GR" sz="2400" b="1" dirty="0">
                <a:solidFill>
                  <a:srgbClr val="9B0000"/>
                </a:solidFill>
              </a:rPr>
              <a:t>διηθείται</a:t>
            </a:r>
            <a:r>
              <a:rPr lang="el-GR" sz="2400" dirty="0"/>
              <a:t> και </a:t>
            </a:r>
            <a:r>
              <a:rPr lang="el-GR" sz="2400" b="1" dirty="0">
                <a:solidFill>
                  <a:srgbClr val="9B0000"/>
                </a:solidFill>
              </a:rPr>
              <a:t>εκκρίνεται </a:t>
            </a:r>
            <a:r>
              <a:rPr lang="el-GR" sz="2400" dirty="0"/>
              <a:t>από τα κύτταρα των νεφρικών σωληναρίων, αλλά δεν απορροφάται.</a:t>
            </a:r>
          </a:p>
          <a:p>
            <a:pPr marL="0" indent="0">
              <a:buNone/>
            </a:pPr>
            <a:r>
              <a:rPr lang="el-GR" sz="2400" dirty="0"/>
              <a:t>Π.χ. αιμοσφαιρίνη</a:t>
            </a:r>
          </a:p>
          <a:p>
            <a:pPr marL="0" indent="0">
              <a:buNone/>
            </a:pPr>
            <a:endParaRPr lang="el-GR" sz="2400" dirty="0"/>
          </a:p>
        </p:txBody>
      </p:sp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36637"/>
            <a:ext cx="3816350" cy="582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87E42-DA2E-4C60-BE7B-2DA2E44683DC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2555776" y="6581001"/>
            <a:ext cx="15261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Πέτρος Καρκαλούσος</a:t>
            </a:r>
            <a:endParaRPr lang="el-GR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400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089025"/>
            <a:ext cx="3887787" cy="576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95936" y="2348880"/>
            <a:ext cx="5050904" cy="2156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Η ουσία</a:t>
            </a:r>
            <a:r>
              <a:rPr lang="el-GR" sz="2400" b="1" dirty="0">
                <a:solidFill>
                  <a:srgbClr val="9B0000"/>
                </a:solidFill>
              </a:rPr>
              <a:t> διηθείται </a:t>
            </a:r>
            <a:r>
              <a:rPr lang="el-GR" sz="2400" dirty="0"/>
              <a:t>και μέρος της </a:t>
            </a:r>
            <a:r>
              <a:rPr lang="el-GR" sz="2400" b="1" dirty="0">
                <a:solidFill>
                  <a:srgbClr val="9B0000"/>
                </a:solidFill>
              </a:rPr>
              <a:t>απορροφάται</a:t>
            </a:r>
            <a:r>
              <a:rPr lang="el-GR" sz="2400" dirty="0"/>
              <a:t>, αλλά δεν εκκρίνεται από τα κύτταρα των ουροφόρων σωληναρίων.</a:t>
            </a:r>
          </a:p>
          <a:p>
            <a:pPr marL="0" indent="0">
              <a:buNone/>
            </a:pPr>
            <a:r>
              <a:rPr lang="el-GR" sz="2400" dirty="0"/>
              <a:t>Π.χ. ουρικό οξύ, ουρία, κρεατινίνη</a:t>
            </a:r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87E42-DA2E-4C60-BE7B-2DA2E44683DC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  <p:sp>
        <p:nvSpPr>
          <p:cNvPr id="7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9B0000"/>
                </a:solidFill>
              </a:rPr>
              <a:t>Μέθοδοι απόρριψης ουσιών από το νεφρό </a:t>
            </a:r>
            <a:r>
              <a:rPr lang="el-GR" sz="3600" b="0" dirty="0" smtClean="0">
                <a:solidFill>
                  <a:srgbClr val="9B0000"/>
                </a:solidFill>
              </a:rPr>
              <a:t>(2 από 3)</a:t>
            </a:r>
            <a:endParaRPr lang="el-GR" b="0" dirty="0">
              <a:solidFill>
                <a:srgbClr val="9B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6581001"/>
            <a:ext cx="15261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Πέτρος Καρκαλούσος</a:t>
            </a:r>
            <a:endParaRPr lang="el-GR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309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4008" y="2560650"/>
            <a:ext cx="4043363" cy="1736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Η ουσία </a:t>
            </a:r>
            <a:r>
              <a:rPr lang="el-GR" sz="2400" b="1" dirty="0">
                <a:solidFill>
                  <a:srgbClr val="9B0000"/>
                </a:solidFill>
              </a:rPr>
              <a:t>διηθείται</a:t>
            </a:r>
            <a:r>
              <a:rPr lang="el-GR" sz="2400" dirty="0"/>
              <a:t> και </a:t>
            </a:r>
            <a:r>
              <a:rPr lang="el-GR" sz="2400" b="1" dirty="0">
                <a:solidFill>
                  <a:srgbClr val="9B0000"/>
                </a:solidFill>
              </a:rPr>
              <a:t>απορροφάται</a:t>
            </a:r>
            <a:r>
              <a:rPr lang="el-GR" sz="2400" dirty="0">
                <a:solidFill>
                  <a:srgbClr val="FF3300"/>
                </a:solidFill>
              </a:rPr>
              <a:t> </a:t>
            </a:r>
            <a:r>
              <a:rPr lang="el-GR" sz="2400" dirty="0"/>
              <a:t>εξ’ ολοκλήρου.</a:t>
            </a:r>
          </a:p>
          <a:p>
            <a:pPr marL="0" indent="0">
              <a:buNone/>
            </a:pPr>
            <a:r>
              <a:rPr lang="el-GR" sz="2400" dirty="0"/>
              <a:t>Π.χ. αμινοξέα, γλυκόζη, ηλεκτρολύτες</a:t>
            </a:r>
          </a:p>
          <a:p>
            <a:pPr marL="0" indent="0">
              <a:buNone/>
            </a:pPr>
            <a:endParaRPr lang="el-GR" sz="2400" dirty="0"/>
          </a:p>
        </p:txBody>
      </p:sp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947737"/>
            <a:ext cx="4103688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87E42-DA2E-4C60-BE7B-2DA2E44683DC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  <p:sp>
        <p:nvSpPr>
          <p:cNvPr id="7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9B0000"/>
                </a:solidFill>
              </a:rPr>
              <a:t>Μέθοδοι απόρριψης ουσιών από το νεφρό </a:t>
            </a:r>
            <a:r>
              <a:rPr lang="el-GR" sz="3600" b="0" dirty="0" smtClean="0">
                <a:solidFill>
                  <a:srgbClr val="9B0000"/>
                </a:solidFill>
              </a:rPr>
              <a:t>(3 από 3)</a:t>
            </a:r>
            <a:endParaRPr lang="el-GR" b="0" dirty="0">
              <a:solidFill>
                <a:srgbClr val="9B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6581001"/>
            <a:ext cx="15261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Πέτρος Καρκαλούσος</a:t>
            </a:r>
            <a:endParaRPr lang="el-GR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296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512168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9B0000"/>
                </a:solidFill>
              </a:rPr>
              <a:t>Η μετακίνηση του νερού στο </a:t>
            </a:r>
            <a:r>
              <a:rPr lang="el-GR" dirty="0" smtClean="0">
                <a:solidFill>
                  <a:srgbClr val="9B0000"/>
                </a:solidFill>
              </a:rPr>
              <a:t>νεφρό</a:t>
            </a:r>
            <a:r>
              <a:rPr lang="en-US" dirty="0" smtClean="0">
                <a:solidFill>
                  <a:srgbClr val="9B0000"/>
                </a:solidFill>
              </a:rPr>
              <a:t/>
            </a:r>
            <a:br>
              <a:rPr lang="en-US" dirty="0" smtClean="0">
                <a:solidFill>
                  <a:srgbClr val="9B0000"/>
                </a:solidFill>
              </a:rPr>
            </a:br>
            <a:r>
              <a:rPr lang="el-GR" dirty="0">
                <a:solidFill>
                  <a:srgbClr val="9B0000"/>
                </a:solidFill>
              </a:rPr>
              <a:t>Δράση </a:t>
            </a:r>
            <a:r>
              <a:rPr lang="el-GR" dirty="0" smtClean="0">
                <a:solidFill>
                  <a:srgbClr val="9B0000"/>
                </a:solidFill>
              </a:rPr>
              <a:t>Ι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323528" y="3644899"/>
            <a:ext cx="8569325" cy="1077218"/>
          </a:xfrm>
          <a:prstGeom prst="rect">
            <a:avLst/>
          </a:prstGeom>
          <a:noFill/>
          <a:ln w="38100">
            <a:solidFill>
              <a:srgbClr val="9B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3200" b="1" dirty="0">
                <a:solidFill>
                  <a:srgbClr val="9B0000"/>
                </a:solidFill>
                <a:latin typeface="+mn-lt"/>
              </a:rPr>
              <a:t>Η διήθηση του νερού από το αγγειώδες σπείραμα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87E42-DA2E-4C60-BE7B-2DA2E44683DC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5565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9B0000"/>
                </a:solidFill>
              </a:rPr>
              <a:t>Ο μηχανισμός της </a:t>
            </a:r>
            <a:r>
              <a:rPr lang="el-GR" dirty="0" smtClean="0">
                <a:solidFill>
                  <a:srgbClr val="9B0000"/>
                </a:solidFill>
              </a:rPr>
              <a:t>διήθησης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98884" y="1268413"/>
            <a:ext cx="894623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300" dirty="0" smtClean="0">
                <a:latin typeface="+mn-lt"/>
              </a:rPr>
              <a:t>Η διήθηση γίνεται </a:t>
            </a:r>
            <a:r>
              <a:rPr lang="el-GR" sz="2300" b="1" dirty="0" smtClean="0">
                <a:solidFill>
                  <a:srgbClr val="9B0000"/>
                </a:solidFill>
                <a:latin typeface="+mn-lt"/>
              </a:rPr>
              <a:t>μέσα στο αγγειώδες σπείραμα </a:t>
            </a:r>
            <a:r>
              <a:rPr lang="el-GR" sz="2300" dirty="0" smtClean="0">
                <a:latin typeface="+mn-lt"/>
              </a:rPr>
              <a:t>και</a:t>
            </a:r>
            <a:r>
              <a:rPr lang="en-US" sz="2300" dirty="0" smtClean="0">
                <a:latin typeface="+mn-lt"/>
              </a:rPr>
              <a:t> </a:t>
            </a:r>
            <a:r>
              <a:rPr lang="el-GR" sz="2300" dirty="0" smtClean="0">
                <a:latin typeface="+mn-lt"/>
              </a:rPr>
              <a:t>πραγματοποιείται λόγω της υδροστατικής πίεσης μέσα στο αγγειώδες σπείραμα.</a:t>
            </a:r>
            <a:endParaRPr lang="el-GR" sz="2300" dirty="0">
              <a:latin typeface="+mn-lt"/>
            </a:endParaRPr>
          </a:p>
        </p:txBody>
      </p:sp>
      <p:pic>
        <p:nvPicPr>
          <p:cNvPr id="11267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l="7851" t="10516" r="5759"/>
          <a:stretch/>
        </p:blipFill>
        <p:spPr bwMode="auto">
          <a:xfrm>
            <a:off x="2343150" y="2504733"/>
            <a:ext cx="4000500" cy="251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125760" y="5030276"/>
            <a:ext cx="8820472" cy="13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l-GR" sz="2400" dirty="0">
                <a:latin typeface="+mn-lt"/>
              </a:rPr>
              <a:t>Τελική πίεση διήθησης = </a:t>
            </a:r>
            <a:r>
              <a:rPr lang="en-US" sz="2400" dirty="0">
                <a:latin typeface="+mn-lt"/>
              </a:rPr>
              <a:t>P</a:t>
            </a:r>
            <a:r>
              <a:rPr lang="el-GR" sz="2400" baseline="-25000" dirty="0">
                <a:latin typeface="+mn-lt"/>
              </a:rPr>
              <a:t>τριχοειδών υδροστατική</a:t>
            </a:r>
            <a:r>
              <a:rPr lang="el-GR" sz="2400" dirty="0">
                <a:latin typeface="+mn-lt"/>
              </a:rPr>
              <a:t> – </a:t>
            </a:r>
            <a:r>
              <a:rPr lang="en-US" sz="2400" dirty="0">
                <a:latin typeface="+mn-lt"/>
              </a:rPr>
              <a:t>P</a:t>
            </a:r>
            <a:r>
              <a:rPr lang="el-GR" sz="2400" baseline="-25000" dirty="0">
                <a:latin typeface="+mn-lt"/>
              </a:rPr>
              <a:t>υδροστατική κάψας του </a:t>
            </a:r>
            <a:r>
              <a:rPr lang="en-US" sz="2400" baseline="-25000" dirty="0">
                <a:latin typeface="+mn-lt"/>
              </a:rPr>
              <a:t>Bowman</a:t>
            </a:r>
            <a:r>
              <a:rPr lang="en-US" sz="2400" dirty="0">
                <a:latin typeface="+mn-lt"/>
              </a:rPr>
              <a:t> – P</a:t>
            </a:r>
            <a:r>
              <a:rPr lang="el-GR" sz="2400" baseline="-25000" dirty="0">
                <a:latin typeface="+mn-lt"/>
              </a:rPr>
              <a:t>ωσμωτική πρωτεϊνών πλάσματος</a:t>
            </a:r>
            <a:r>
              <a:rPr lang="el-GR" sz="2400" dirty="0">
                <a:latin typeface="+mn-lt"/>
              </a:rPr>
              <a:t>) = 10  </a:t>
            </a:r>
            <a:r>
              <a:rPr lang="en-US" sz="2400" dirty="0">
                <a:latin typeface="+mn-lt"/>
              </a:rPr>
              <a:t>mmHg</a:t>
            </a:r>
            <a:endParaRPr lang="el-GR" sz="2400" dirty="0">
              <a:latin typeface="+mn-lt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87E42-DA2E-4C60-BE7B-2DA2E44683DC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3808906" y="4876373"/>
            <a:ext cx="15261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Πέτρος Καρκαλούσος</a:t>
            </a:r>
            <a:endParaRPr lang="el-GR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267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9B0000"/>
                </a:solidFill>
              </a:rPr>
              <a:t>Ποια μόρια </a:t>
            </a:r>
            <a:r>
              <a:rPr lang="el-GR" dirty="0" smtClean="0">
                <a:solidFill>
                  <a:srgbClr val="9B0000"/>
                </a:solidFill>
              </a:rPr>
              <a:t>διηθούνται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l-GR" sz="2400" dirty="0"/>
              <a:t>Ουσίες μικρότερες από 70.000 </a:t>
            </a:r>
            <a:r>
              <a:rPr lang="en-US" sz="2400" dirty="0"/>
              <a:t>Da </a:t>
            </a:r>
            <a:r>
              <a:rPr lang="el-GR" sz="2400" dirty="0"/>
              <a:t>διηθούνται ελεύθερα από φράγμα διήθησης του αγγειώδους σπειράματος.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l-GR" sz="2400" dirty="0"/>
              <a:t>Ουσίες με θετικό φορτίο διηθούνται ευκολότερα από τις αρνητικά φορτισμένες.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l-GR" sz="2400" dirty="0"/>
              <a:t>Ουσίες που διηθούνται εύκολα</a:t>
            </a:r>
            <a:r>
              <a:rPr lang="en-US" sz="2400" dirty="0"/>
              <a:t>: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Calibri" pitchFamily="34" charset="0"/>
              <a:buChar char="‒"/>
            </a:pPr>
            <a:r>
              <a:rPr lang="el-GR" sz="2400" dirty="0" smtClean="0"/>
              <a:t>Νερό,</a:t>
            </a:r>
            <a:endParaRPr lang="el-GR" sz="2400" dirty="0"/>
          </a:p>
          <a:p>
            <a:pPr>
              <a:spcBef>
                <a:spcPts val="0"/>
              </a:spcBef>
              <a:spcAft>
                <a:spcPts val="1200"/>
              </a:spcAft>
              <a:buFont typeface="Calibri" pitchFamily="34" charset="0"/>
              <a:buChar char="‒"/>
            </a:pPr>
            <a:r>
              <a:rPr lang="el-GR" sz="2400" dirty="0" smtClean="0"/>
              <a:t>Ουρία,</a:t>
            </a:r>
            <a:endParaRPr lang="el-GR" sz="2400" dirty="0"/>
          </a:p>
          <a:p>
            <a:pPr>
              <a:spcBef>
                <a:spcPts val="0"/>
              </a:spcBef>
              <a:spcAft>
                <a:spcPts val="1200"/>
              </a:spcAft>
              <a:buFont typeface="Calibri" pitchFamily="34" charset="0"/>
              <a:buChar char="‒"/>
            </a:pPr>
            <a:r>
              <a:rPr lang="el-GR" sz="2400" dirty="0" smtClean="0"/>
              <a:t>Γλυκόζη,</a:t>
            </a:r>
            <a:endParaRPr lang="el-GR" sz="2400" dirty="0"/>
          </a:p>
          <a:p>
            <a:pPr>
              <a:spcBef>
                <a:spcPts val="0"/>
              </a:spcBef>
              <a:spcAft>
                <a:spcPts val="1200"/>
              </a:spcAft>
              <a:buFont typeface="Calibri" pitchFamily="34" charset="0"/>
              <a:buChar char="‒"/>
            </a:pPr>
            <a:r>
              <a:rPr lang="el-GR" sz="2400" dirty="0" smtClean="0"/>
              <a:t>Σουκρόζη</a:t>
            </a:r>
            <a:r>
              <a:rPr lang="el-GR" sz="2400" dirty="0"/>
              <a:t>,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Calibri" pitchFamily="34" charset="0"/>
              <a:buChar char="‒"/>
            </a:pPr>
            <a:r>
              <a:rPr lang="el-GR" sz="2400" dirty="0" smtClean="0"/>
              <a:t>Αμινοξέα,</a:t>
            </a:r>
            <a:endParaRPr lang="el-GR" sz="2400" dirty="0"/>
          </a:p>
          <a:p>
            <a:pPr>
              <a:spcBef>
                <a:spcPts val="0"/>
              </a:spcBef>
              <a:spcAft>
                <a:spcPts val="1200"/>
              </a:spcAft>
              <a:buFont typeface="Calibri" pitchFamily="34" charset="0"/>
              <a:buChar char="‒"/>
            </a:pPr>
            <a:r>
              <a:rPr lang="el-GR" sz="2400" dirty="0" smtClean="0"/>
              <a:t>Ιόντα.</a:t>
            </a:r>
            <a:endParaRPr lang="el-GR" sz="24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l-GR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87E42-DA2E-4C60-BE7B-2DA2E44683DC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7089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9B0000"/>
                </a:solidFill>
              </a:rPr>
              <a:t>Εξετάσεις που ελέγχουν την διήθηση στο αγγειώδες </a:t>
            </a:r>
            <a:r>
              <a:rPr lang="el-GR" dirty="0" smtClean="0">
                <a:solidFill>
                  <a:srgbClr val="9B0000"/>
                </a:solidFill>
              </a:rPr>
              <a:t>σπείραμα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040560"/>
          </a:xfrm>
        </p:spPr>
        <p:txBody>
          <a:bodyPr>
            <a:noAutofit/>
          </a:bodyPr>
          <a:lstStyle/>
          <a:p>
            <a:pPr marL="357188" indent="-357188">
              <a:lnSpc>
                <a:spcPct val="130000"/>
              </a:lnSpc>
              <a:spcBef>
                <a:spcPts val="1200"/>
              </a:spcBef>
              <a:buClr>
                <a:schemeClr val="tx1"/>
              </a:buClr>
              <a:buFontTx/>
              <a:buChar char="•"/>
            </a:pPr>
            <a:r>
              <a:rPr lang="el-GR" sz="2400" b="1" dirty="0">
                <a:solidFill>
                  <a:srgbClr val="9B0000"/>
                </a:solidFill>
              </a:rPr>
              <a:t>Κάθαρση </a:t>
            </a:r>
            <a:r>
              <a:rPr lang="el-GR" sz="2400" b="1" dirty="0" smtClean="0">
                <a:solidFill>
                  <a:srgbClr val="9B0000"/>
                </a:solidFill>
              </a:rPr>
              <a:t>κρεατινίνης,</a:t>
            </a:r>
            <a:endParaRPr lang="el-GR" sz="2400" b="1" dirty="0">
              <a:solidFill>
                <a:srgbClr val="9B0000"/>
              </a:solidFill>
            </a:endParaRPr>
          </a:p>
          <a:p>
            <a:pPr marL="357188" indent="-357188">
              <a:lnSpc>
                <a:spcPct val="130000"/>
              </a:lnSpc>
              <a:spcBef>
                <a:spcPts val="1200"/>
              </a:spcBef>
              <a:buClr>
                <a:schemeClr val="tx1"/>
              </a:buClr>
              <a:buFontTx/>
              <a:buChar char="•"/>
            </a:pPr>
            <a:r>
              <a:rPr lang="el-GR" sz="2400" b="1" dirty="0">
                <a:solidFill>
                  <a:srgbClr val="9B0000"/>
                </a:solidFill>
              </a:rPr>
              <a:t>Κυστατίνη </a:t>
            </a:r>
            <a:r>
              <a:rPr lang="en-US" sz="2400" b="1" dirty="0">
                <a:solidFill>
                  <a:srgbClr val="9B0000"/>
                </a:solidFill>
              </a:rPr>
              <a:t>C </a:t>
            </a:r>
            <a:r>
              <a:rPr lang="el-GR" sz="2400" b="1" dirty="0" smtClean="0">
                <a:solidFill>
                  <a:srgbClr val="9B0000"/>
                </a:solidFill>
              </a:rPr>
              <a:t>ορού,</a:t>
            </a:r>
            <a:endParaRPr lang="el-GR" sz="2400" b="1" dirty="0">
              <a:solidFill>
                <a:srgbClr val="9B0000"/>
              </a:solidFill>
            </a:endParaRPr>
          </a:p>
          <a:p>
            <a:pPr marL="357188" indent="-357188">
              <a:lnSpc>
                <a:spcPct val="130000"/>
              </a:lnSpc>
              <a:spcBef>
                <a:spcPts val="1200"/>
              </a:spcBef>
              <a:buClr>
                <a:schemeClr val="tx1"/>
              </a:buClr>
              <a:buFontTx/>
              <a:buChar char="•"/>
            </a:pPr>
            <a:r>
              <a:rPr lang="el-GR" sz="2400" dirty="0"/>
              <a:t>Ο σχετιζόμενος με τους όγκους αναστολέας της </a:t>
            </a:r>
            <a:r>
              <a:rPr lang="el-GR" sz="2400" dirty="0" smtClean="0"/>
              <a:t>θρυψίνης,</a:t>
            </a:r>
            <a:endParaRPr lang="el-GR" sz="2400" dirty="0"/>
          </a:p>
          <a:p>
            <a:pPr marL="357188" indent="-357188">
              <a:lnSpc>
                <a:spcPct val="130000"/>
              </a:lnSpc>
              <a:spcBef>
                <a:spcPts val="1200"/>
              </a:spcBef>
              <a:buClr>
                <a:schemeClr val="tx1"/>
              </a:buClr>
              <a:buFontTx/>
              <a:buChar char="•"/>
            </a:pPr>
            <a:r>
              <a:rPr lang="el-GR" sz="2400" dirty="0"/>
              <a:t>α1 – </a:t>
            </a:r>
            <a:r>
              <a:rPr lang="el-GR" sz="2400" dirty="0" smtClean="0"/>
              <a:t>μικροσφαιρίνη,</a:t>
            </a:r>
            <a:endParaRPr lang="el-GR" sz="2400" dirty="0"/>
          </a:p>
          <a:p>
            <a:pPr marL="357188" indent="-357188">
              <a:lnSpc>
                <a:spcPct val="130000"/>
              </a:lnSpc>
              <a:spcBef>
                <a:spcPts val="1200"/>
              </a:spcBef>
              <a:buClr>
                <a:schemeClr val="tx1"/>
              </a:buClr>
              <a:buFontTx/>
              <a:buChar char="•"/>
            </a:pPr>
            <a:r>
              <a:rPr lang="el-GR" sz="2400" dirty="0"/>
              <a:t>Β2 – </a:t>
            </a:r>
            <a:r>
              <a:rPr lang="el-GR" sz="2400" dirty="0" smtClean="0"/>
              <a:t>μικροσφαιρίνη</a:t>
            </a:r>
            <a:endParaRPr lang="el-GR" sz="2400" dirty="0"/>
          </a:p>
          <a:p>
            <a:pPr marL="357188" indent="-357188">
              <a:lnSpc>
                <a:spcPct val="130000"/>
              </a:lnSpc>
              <a:spcBef>
                <a:spcPts val="1200"/>
              </a:spcBef>
              <a:buClr>
                <a:schemeClr val="tx1"/>
              </a:buClr>
              <a:buFontTx/>
              <a:buChar char="•"/>
            </a:pPr>
            <a:r>
              <a:rPr lang="el-GR" sz="2400" b="1" dirty="0">
                <a:solidFill>
                  <a:srgbClr val="9B0000"/>
                </a:solidFill>
              </a:rPr>
              <a:t>Κρεατινίνη </a:t>
            </a:r>
            <a:r>
              <a:rPr lang="el-GR" sz="2400" b="1" dirty="0" smtClean="0">
                <a:solidFill>
                  <a:srgbClr val="9B0000"/>
                </a:solidFill>
              </a:rPr>
              <a:t>ορού,</a:t>
            </a:r>
            <a:endParaRPr lang="el-GR" sz="2400" b="1" dirty="0">
              <a:solidFill>
                <a:srgbClr val="9B0000"/>
              </a:solidFill>
            </a:endParaRPr>
          </a:p>
          <a:p>
            <a:pPr marL="357188" indent="-357188">
              <a:lnSpc>
                <a:spcPct val="130000"/>
              </a:lnSpc>
              <a:spcBef>
                <a:spcPts val="1200"/>
              </a:spcBef>
              <a:buClr>
                <a:schemeClr val="tx1"/>
              </a:buClr>
              <a:buFontTx/>
              <a:buChar char="•"/>
            </a:pPr>
            <a:r>
              <a:rPr lang="el-GR" sz="2400" dirty="0"/>
              <a:t>Ο προσδιορισμός του </a:t>
            </a:r>
            <a:r>
              <a:rPr lang="el-GR" sz="2400" b="1" dirty="0">
                <a:solidFill>
                  <a:srgbClr val="9B0000"/>
                </a:solidFill>
              </a:rPr>
              <a:t>πρωτεΐνης</a:t>
            </a:r>
            <a:r>
              <a:rPr lang="el-GR" sz="2400" dirty="0">
                <a:solidFill>
                  <a:srgbClr val="FF3300"/>
                </a:solidFill>
              </a:rPr>
              <a:t> </a:t>
            </a:r>
            <a:r>
              <a:rPr lang="el-GR" sz="2400" b="1" dirty="0">
                <a:solidFill>
                  <a:srgbClr val="333399"/>
                </a:solidFill>
              </a:rPr>
              <a:t>στα ούρα (πρωτεϊνουρία</a:t>
            </a:r>
            <a:r>
              <a:rPr lang="el-GR" sz="2400" b="1" dirty="0" smtClean="0">
                <a:solidFill>
                  <a:srgbClr val="333399"/>
                </a:solidFill>
              </a:rPr>
              <a:t>),</a:t>
            </a:r>
            <a:endParaRPr lang="el-GR" sz="2400" b="1" dirty="0">
              <a:solidFill>
                <a:srgbClr val="333399"/>
              </a:solidFill>
            </a:endParaRPr>
          </a:p>
          <a:p>
            <a:pPr marL="357188" indent="-357188">
              <a:lnSpc>
                <a:spcPct val="130000"/>
              </a:lnSpc>
              <a:spcBef>
                <a:spcPts val="1200"/>
              </a:spcBef>
              <a:buClr>
                <a:schemeClr val="tx1"/>
              </a:buClr>
              <a:buFontTx/>
              <a:buChar char="•"/>
            </a:pPr>
            <a:r>
              <a:rPr lang="el-GR" sz="2400" dirty="0" smtClean="0"/>
              <a:t>Μεταλλοπρωτεϊνάσες</a:t>
            </a:r>
            <a:r>
              <a:rPr lang="el-GR" sz="2400" dirty="0" smtClean="0"/>
              <a:t>.</a:t>
            </a:r>
            <a:endParaRPr lang="el-GR" sz="2400" dirty="0"/>
          </a:p>
          <a:p>
            <a:pPr marL="0" indent="0">
              <a:spcBef>
                <a:spcPts val="1200"/>
              </a:spcBef>
              <a:buClr>
                <a:schemeClr val="tx1"/>
              </a:buClr>
              <a:buNone/>
            </a:pPr>
            <a:endParaRPr lang="el-GR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87E42-DA2E-4C60-BE7B-2DA2E44683DC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835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229600" cy="1224136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9B0000"/>
                </a:solidFill>
              </a:rPr>
              <a:t>Η μετακίνηση του νερού στο </a:t>
            </a:r>
            <a:r>
              <a:rPr lang="el-GR" dirty="0" smtClean="0">
                <a:solidFill>
                  <a:srgbClr val="9B0000"/>
                </a:solidFill>
              </a:rPr>
              <a:t>νεφρό</a:t>
            </a:r>
            <a:r>
              <a:rPr lang="en-US" dirty="0" smtClean="0">
                <a:solidFill>
                  <a:srgbClr val="9B0000"/>
                </a:solidFill>
              </a:rPr>
              <a:t/>
            </a:r>
            <a:br>
              <a:rPr lang="en-US" dirty="0" smtClean="0">
                <a:solidFill>
                  <a:srgbClr val="9B0000"/>
                </a:solidFill>
              </a:rPr>
            </a:br>
            <a:r>
              <a:rPr lang="el-GR" dirty="0">
                <a:solidFill>
                  <a:srgbClr val="9B0000"/>
                </a:solidFill>
              </a:rPr>
              <a:t>Δράση </a:t>
            </a:r>
            <a:r>
              <a:rPr lang="el-GR" dirty="0" smtClean="0">
                <a:solidFill>
                  <a:srgbClr val="9B0000"/>
                </a:solidFill>
              </a:rPr>
              <a:t>ΙΙ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323528" y="3104654"/>
            <a:ext cx="8496944" cy="1200329"/>
          </a:xfrm>
          <a:prstGeom prst="rect">
            <a:avLst/>
          </a:prstGeom>
          <a:noFill/>
          <a:ln w="38100">
            <a:solidFill>
              <a:srgbClr val="9B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3600" b="1" dirty="0">
                <a:solidFill>
                  <a:srgbClr val="9B0000"/>
                </a:solidFill>
                <a:latin typeface="+mn-lt"/>
              </a:rPr>
              <a:t>Η επαναρρόφηση του νερού στο εγγύς εσπειραμένο σωληνάριο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87E42-DA2E-4C60-BE7B-2DA2E44683DC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1213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9B0000"/>
                </a:solidFill>
              </a:rPr>
              <a:t>Η επαναρρόφηση του </a:t>
            </a:r>
            <a:r>
              <a:rPr lang="el-GR" dirty="0" smtClean="0">
                <a:solidFill>
                  <a:srgbClr val="9B0000"/>
                </a:solidFill>
              </a:rPr>
              <a:t>νερού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l-GR" sz="2400" dirty="0"/>
              <a:t>Κάθε μέρα παράγονται 180 – 200 λίτρα διηθήματος (πρόουρου) στα αγγειώδη σπειράματα των νεφρώνων.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l-GR" sz="2400" dirty="0"/>
              <a:t>Από αυτά το 99% του πρόουρου επαναρροφάται και μόνο το 1% αποβάλλεται ως ούρα</a:t>
            </a:r>
            <a:r>
              <a:rPr lang="el-GR" sz="2400" dirty="0" smtClean="0"/>
              <a:t>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l-GR" sz="2400" dirty="0"/>
              <a:t>Το μεγαλύτερο μέρος του πρόουρου (125 λίτρα) επαναρροφάται στο εγγύς εσπειραμένο σωληνάριο</a:t>
            </a:r>
            <a:r>
              <a:rPr lang="el-GR" sz="2400" dirty="0" smtClean="0"/>
              <a:t>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l-GR" sz="2400" dirty="0"/>
              <a:t>Η υπόλοιπη ποσότητα επαναρροφάται στην αγκύλη του </a:t>
            </a:r>
            <a:r>
              <a:rPr lang="en-US" sz="2400" dirty="0"/>
              <a:t>Henle, </a:t>
            </a:r>
            <a:r>
              <a:rPr lang="el-GR" sz="2400" dirty="0"/>
              <a:t>στο άπω εσπειραμένο σωληνάριο και στο αθροιστικό σωληνάριο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87E42-DA2E-4C60-BE7B-2DA2E44683DC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9349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9B0000"/>
                </a:solidFill>
              </a:rPr>
              <a:t>To </a:t>
            </a:r>
            <a:r>
              <a:rPr lang="el-GR" dirty="0">
                <a:solidFill>
                  <a:srgbClr val="9B0000"/>
                </a:solidFill>
              </a:rPr>
              <a:t>ανδρικό ουροποιητικό </a:t>
            </a:r>
            <a:r>
              <a:rPr lang="el-GR" dirty="0" smtClean="0">
                <a:solidFill>
                  <a:srgbClr val="9B0000"/>
                </a:solidFill>
              </a:rPr>
              <a:t>σύστημα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87E42-DA2E-4C60-BE7B-2DA2E44683DC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  <p:sp>
        <p:nvSpPr>
          <p:cNvPr id="9" name="Rectangle 6"/>
          <p:cNvSpPr/>
          <p:nvPr/>
        </p:nvSpPr>
        <p:spPr>
          <a:xfrm>
            <a:off x="2267744" y="6021288"/>
            <a:ext cx="45365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Urinary tract en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Lennert B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CC BY-SA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grpSp>
        <p:nvGrpSpPr>
          <p:cNvPr id="8" name="Ομάδα 7"/>
          <p:cNvGrpSpPr/>
          <p:nvPr/>
        </p:nvGrpSpPr>
        <p:grpSpPr>
          <a:xfrm>
            <a:off x="1187624" y="1124744"/>
            <a:ext cx="7346411" cy="4761905"/>
            <a:chOff x="1224603" y="1484784"/>
            <a:chExt cx="7346411" cy="4761905"/>
          </a:xfrm>
        </p:grpSpPr>
        <p:pic>
          <p:nvPicPr>
            <p:cNvPr id="4" name="Εικόνα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5986" y="1484784"/>
              <a:ext cx="2923809" cy="4761905"/>
            </a:xfrm>
            <a:prstGeom prst="rect">
              <a:avLst/>
            </a:prstGeom>
          </p:spPr>
        </p:pic>
        <p:sp>
          <p:nvSpPr>
            <p:cNvPr id="5125" name="Text Box 9"/>
            <p:cNvSpPr txBox="1">
              <a:spLocks noChangeArrowheads="1"/>
            </p:cNvSpPr>
            <p:nvPr/>
          </p:nvSpPr>
          <p:spPr bwMode="auto">
            <a:xfrm>
              <a:off x="1224603" y="3773725"/>
              <a:ext cx="2016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000" dirty="0">
                  <a:latin typeface="+mn-lt"/>
                </a:rPr>
                <a:t>Επινεφρίδια</a:t>
              </a:r>
            </a:p>
          </p:txBody>
        </p:sp>
        <p:cxnSp>
          <p:nvCxnSpPr>
            <p:cNvPr id="7" name="Ευθεία γραμμή σύνδεσης 6"/>
            <p:cNvCxnSpPr/>
            <p:nvPr/>
          </p:nvCxnSpPr>
          <p:spPr>
            <a:xfrm>
              <a:off x="2613888" y="4005064"/>
              <a:ext cx="14401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2541930" y="4179693"/>
              <a:ext cx="100811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000" dirty="0" smtClean="0">
                  <a:latin typeface="+mn-lt"/>
                </a:rPr>
                <a:t>Νεφρό </a:t>
              </a:r>
              <a:endParaRPr lang="el-GR" sz="2000" dirty="0">
                <a:latin typeface="+mn-lt"/>
              </a:endParaRPr>
            </a:p>
          </p:txBody>
        </p:sp>
        <p:cxnSp>
          <p:nvCxnSpPr>
            <p:cNvPr id="13" name="Ευθεία γραμμή σύνδεσης 12"/>
            <p:cNvCxnSpPr/>
            <p:nvPr/>
          </p:nvCxnSpPr>
          <p:spPr>
            <a:xfrm>
              <a:off x="4932040" y="4365104"/>
              <a:ext cx="14401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6356151" y="4165049"/>
              <a:ext cx="221486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000" dirty="0" smtClean="0">
                  <a:latin typeface="+mn-lt"/>
                </a:rPr>
                <a:t>Νεφρική πύελος </a:t>
              </a:r>
              <a:endParaRPr lang="el-GR" sz="2000" dirty="0">
                <a:latin typeface="+mn-lt"/>
              </a:endParaRPr>
            </a:p>
          </p:txBody>
        </p:sp>
        <p:cxnSp>
          <p:nvCxnSpPr>
            <p:cNvPr id="15" name="Ευθεία γραμμή σύνδεσης 14"/>
            <p:cNvCxnSpPr/>
            <p:nvPr/>
          </p:nvCxnSpPr>
          <p:spPr>
            <a:xfrm>
              <a:off x="4860032" y="4869160"/>
              <a:ext cx="14401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>
              <a:off x="6265490" y="4642897"/>
              <a:ext cx="151835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000" dirty="0" smtClean="0">
                  <a:latin typeface="+mn-lt"/>
                </a:rPr>
                <a:t>Ουρητήρας 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>
              <a:off x="1553610" y="5407630"/>
              <a:ext cx="23623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000" dirty="0" smtClean="0">
                  <a:latin typeface="+mn-lt"/>
                </a:rPr>
                <a:t>Ουροδόχος κύστη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2447645" y="5782313"/>
              <a:ext cx="119668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000" dirty="0" smtClean="0">
                  <a:latin typeface="+mn-lt"/>
                </a:rPr>
                <a:t>Ουρήθρα</a:t>
              </a:r>
              <a:endParaRPr lang="el-GR" sz="20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465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9B0000"/>
                </a:solidFill>
              </a:rPr>
              <a:t>Ο μηχανισμός επαναρρόφησης του </a:t>
            </a:r>
            <a:r>
              <a:rPr lang="el-GR" dirty="0" smtClean="0">
                <a:solidFill>
                  <a:srgbClr val="9B0000"/>
                </a:solidFill>
              </a:rPr>
              <a:t>νερού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392488"/>
          </a:xfrm>
        </p:spPr>
        <p:txBody>
          <a:bodyPr>
            <a:norm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l-GR" sz="2400" dirty="0"/>
              <a:t>Η επαναρρόφηση γίνεται</a:t>
            </a:r>
            <a:r>
              <a:rPr lang="en-US" sz="2400" dirty="0"/>
              <a:t>:</a:t>
            </a:r>
          </a:p>
          <a:p>
            <a:pPr>
              <a:spcBef>
                <a:spcPct val="85000"/>
              </a:spcBef>
            </a:pPr>
            <a:r>
              <a:rPr lang="el-GR" sz="2400" dirty="0" smtClean="0"/>
              <a:t>Με </a:t>
            </a:r>
            <a:r>
              <a:rPr lang="el-GR" sz="2400" dirty="0"/>
              <a:t>τον μηχανισμό της </a:t>
            </a:r>
            <a:r>
              <a:rPr lang="el-GR" sz="2400" b="1" dirty="0" smtClean="0">
                <a:solidFill>
                  <a:srgbClr val="9B0000"/>
                </a:solidFill>
              </a:rPr>
              <a:t>ωσμωρύθμισης,</a:t>
            </a:r>
            <a:endParaRPr lang="el-GR" sz="2400" b="1" dirty="0">
              <a:solidFill>
                <a:srgbClr val="9B0000"/>
              </a:solidFill>
            </a:endParaRPr>
          </a:p>
          <a:p>
            <a:pPr>
              <a:spcBef>
                <a:spcPct val="85000"/>
              </a:spcBef>
            </a:pPr>
            <a:r>
              <a:rPr lang="el-GR" sz="2400" dirty="0"/>
              <a:t>Με την ταυτόχρονη </a:t>
            </a:r>
            <a:r>
              <a:rPr lang="el-GR" sz="2400" b="1" dirty="0">
                <a:solidFill>
                  <a:srgbClr val="9B0000"/>
                </a:solidFill>
              </a:rPr>
              <a:t>ενεργή μεταφορά </a:t>
            </a:r>
            <a:r>
              <a:rPr lang="el-GR" sz="2400" dirty="0"/>
              <a:t>ιόντων διαμέσου των μεμβρανών (ισοωσμωτική επαναρρόφηση). </a:t>
            </a:r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87E42-DA2E-4C60-BE7B-2DA2E44683DC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8272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500563" y="2133600"/>
            <a:ext cx="14287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500563" y="2565400"/>
            <a:ext cx="14287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500563" y="2997200"/>
            <a:ext cx="14287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4500563" y="3429000"/>
            <a:ext cx="14287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 flipH="1">
            <a:off x="4500563" y="3860800"/>
            <a:ext cx="1444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4500563" y="4294188"/>
            <a:ext cx="142875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4500563" y="4725988"/>
            <a:ext cx="142875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2268538" y="4365625"/>
            <a:ext cx="2160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/>
              <a:t>Νερό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5795963" y="4365625"/>
            <a:ext cx="2160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/>
              <a:t>Νερό</a:t>
            </a: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1187450" y="3284538"/>
            <a:ext cx="6911975" cy="1800225"/>
          </a:xfrm>
          <a:prstGeom prst="rect">
            <a:avLst/>
          </a:prstGeom>
          <a:solidFill>
            <a:srgbClr val="49AAB1">
              <a:alpha val="32941"/>
            </a:srgb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1187450" y="2133600"/>
            <a:ext cx="0" cy="2951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>
            <a:off x="1187450" y="5084763"/>
            <a:ext cx="69135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 flipV="1">
            <a:off x="8101013" y="2133600"/>
            <a:ext cx="0" cy="2951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sp>
        <p:nvSpPr>
          <p:cNvPr id="3088" name="Oval 16"/>
          <p:cNvSpPr>
            <a:spLocks noChangeArrowheads="1"/>
          </p:cNvSpPr>
          <p:nvPr/>
        </p:nvSpPr>
        <p:spPr bwMode="auto">
          <a:xfrm>
            <a:off x="6588125" y="3860800"/>
            <a:ext cx="144463" cy="14446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3089" name="Oval 17"/>
          <p:cNvSpPr>
            <a:spLocks noChangeArrowheads="1"/>
          </p:cNvSpPr>
          <p:nvPr/>
        </p:nvSpPr>
        <p:spPr bwMode="auto">
          <a:xfrm>
            <a:off x="7235825" y="4797425"/>
            <a:ext cx="144463" cy="14446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3090" name="Oval 18"/>
          <p:cNvSpPr>
            <a:spLocks noChangeArrowheads="1"/>
          </p:cNvSpPr>
          <p:nvPr/>
        </p:nvSpPr>
        <p:spPr bwMode="auto">
          <a:xfrm>
            <a:off x="5867400" y="4221163"/>
            <a:ext cx="144463" cy="14446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3091" name="Oval 19"/>
          <p:cNvSpPr>
            <a:spLocks noChangeArrowheads="1"/>
          </p:cNvSpPr>
          <p:nvPr/>
        </p:nvSpPr>
        <p:spPr bwMode="auto">
          <a:xfrm>
            <a:off x="6154738" y="3933825"/>
            <a:ext cx="144462" cy="14446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3092" name="Oval 20"/>
          <p:cNvSpPr>
            <a:spLocks noChangeArrowheads="1"/>
          </p:cNvSpPr>
          <p:nvPr/>
        </p:nvSpPr>
        <p:spPr bwMode="auto">
          <a:xfrm>
            <a:off x="6877050" y="4437063"/>
            <a:ext cx="142875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3093" name="Oval 21"/>
          <p:cNvSpPr>
            <a:spLocks noChangeArrowheads="1"/>
          </p:cNvSpPr>
          <p:nvPr/>
        </p:nvSpPr>
        <p:spPr bwMode="auto">
          <a:xfrm>
            <a:off x="5578475" y="3573463"/>
            <a:ext cx="144463" cy="14446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3094" name="Oval 22"/>
          <p:cNvSpPr>
            <a:spLocks noChangeArrowheads="1"/>
          </p:cNvSpPr>
          <p:nvPr/>
        </p:nvSpPr>
        <p:spPr bwMode="auto">
          <a:xfrm>
            <a:off x="4786313" y="4797425"/>
            <a:ext cx="144462" cy="14446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3095" name="Oval 23"/>
          <p:cNvSpPr>
            <a:spLocks noChangeArrowheads="1"/>
          </p:cNvSpPr>
          <p:nvPr/>
        </p:nvSpPr>
        <p:spPr bwMode="auto">
          <a:xfrm>
            <a:off x="5219700" y="4365625"/>
            <a:ext cx="144463" cy="14446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3096" name="Oval 24"/>
          <p:cNvSpPr>
            <a:spLocks noChangeArrowheads="1"/>
          </p:cNvSpPr>
          <p:nvPr/>
        </p:nvSpPr>
        <p:spPr bwMode="auto">
          <a:xfrm>
            <a:off x="7235825" y="4149725"/>
            <a:ext cx="144463" cy="14446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3097" name="Oval 25"/>
          <p:cNvSpPr>
            <a:spLocks noChangeArrowheads="1"/>
          </p:cNvSpPr>
          <p:nvPr/>
        </p:nvSpPr>
        <p:spPr bwMode="auto">
          <a:xfrm>
            <a:off x="6946900" y="4005263"/>
            <a:ext cx="144463" cy="14446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3098" name="Oval 26"/>
          <p:cNvSpPr>
            <a:spLocks noChangeArrowheads="1"/>
          </p:cNvSpPr>
          <p:nvPr/>
        </p:nvSpPr>
        <p:spPr bwMode="auto">
          <a:xfrm>
            <a:off x="6515100" y="4868863"/>
            <a:ext cx="144463" cy="14446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3099" name="Oval 27"/>
          <p:cNvSpPr>
            <a:spLocks noChangeArrowheads="1"/>
          </p:cNvSpPr>
          <p:nvPr/>
        </p:nvSpPr>
        <p:spPr bwMode="auto">
          <a:xfrm>
            <a:off x="7667625" y="4437063"/>
            <a:ext cx="144463" cy="14446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3100" name="Oval 28"/>
          <p:cNvSpPr>
            <a:spLocks noChangeArrowheads="1"/>
          </p:cNvSpPr>
          <p:nvPr/>
        </p:nvSpPr>
        <p:spPr bwMode="auto">
          <a:xfrm>
            <a:off x="5075238" y="4005263"/>
            <a:ext cx="144462" cy="14446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3101" name="Oval 29"/>
          <p:cNvSpPr>
            <a:spLocks noChangeArrowheads="1"/>
          </p:cNvSpPr>
          <p:nvPr/>
        </p:nvSpPr>
        <p:spPr bwMode="auto">
          <a:xfrm>
            <a:off x="6083300" y="4652963"/>
            <a:ext cx="144463" cy="14446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3102" name="Oval 30"/>
          <p:cNvSpPr>
            <a:spLocks noChangeArrowheads="1"/>
          </p:cNvSpPr>
          <p:nvPr/>
        </p:nvSpPr>
        <p:spPr bwMode="auto">
          <a:xfrm>
            <a:off x="7451725" y="3716338"/>
            <a:ext cx="144463" cy="14446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3103" name="Oval 31"/>
          <p:cNvSpPr>
            <a:spLocks noChangeArrowheads="1"/>
          </p:cNvSpPr>
          <p:nvPr/>
        </p:nvSpPr>
        <p:spPr bwMode="auto">
          <a:xfrm>
            <a:off x="4786313" y="3573463"/>
            <a:ext cx="144462" cy="14446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3104" name="Oval 32"/>
          <p:cNvSpPr>
            <a:spLocks noChangeArrowheads="1"/>
          </p:cNvSpPr>
          <p:nvPr/>
        </p:nvSpPr>
        <p:spPr bwMode="auto">
          <a:xfrm>
            <a:off x="6875463" y="3716338"/>
            <a:ext cx="144462" cy="14446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3105" name="Oval 33"/>
          <p:cNvSpPr>
            <a:spLocks noChangeArrowheads="1"/>
          </p:cNvSpPr>
          <p:nvPr/>
        </p:nvSpPr>
        <p:spPr bwMode="auto">
          <a:xfrm>
            <a:off x="5362575" y="4797425"/>
            <a:ext cx="144463" cy="14446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3106" name="Line 34"/>
          <p:cNvSpPr>
            <a:spLocks noChangeShapeType="1"/>
          </p:cNvSpPr>
          <p:nvPr/>
        </p:nvSpPr>
        <p:spPr bwMode="auto">
          <a:xfrm>
            <a:off x="3563938" y="3357563"/>
            <a:ext cx="2160587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/>
          </a:p>
        </p:txBody>
      </p:sp>
      <p:sp>
        <p:nvSpPr>
          <p:cNvPr id="3107" name="Line 35"/>
          <p:cNvSpPr>
            <a:spLocks noChangeShapeType="1"/>
          </p:cNvSpPr>
          <p:nvPr/>
        </p:nvSpPr>
        <p:spPr bwMode="auto">
          <a:xfrm>
            <a:off x="3563938" y="4221163"/>
            <a:ext cx="2160587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/>
          </a:p>
        </p:txBody>
      </p:sp>
      <p:sp>
        <p:nvSpPr>
          <p:cNvPr id="3108" name="Line 36"/>
          <p:cNvSpPr>
            <a:spLocks noChangeShapeType="1"/>
          </p:cNvSpPr>
          <p:nvPr/>
        </p:nvSpPr>
        <p:spPr bwMode="auto">
          <a:xfrm>
            <a:off x="3563938" y="4652963"/>
            <a:ext cx="2160587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/>
          </a:p>
        </p:txBody>
      </p:sp>
      <p:sp>
        <p:nvSpPr>
          <p:cNvPr id="3109" name="Line 37"/>
          <p:cNvSpPr>
            <a:spLocks noChangeShapeType="1"/>
          </p:cNvSpPr>
          <p:nvPr/>
        </p:nvSpPr>
        <p:spPr bwMode="auto">
          <a:xfrm>
            <a:off x="3563938" y="3789363"/>
            <a:ext cx="2160587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/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4643438" y="2997200"/>
            <a:ext cx="3457575" cy="287338"/>
          </a:xfrm>
          <a:prstGeom prst="rect">
            <a:avLst/>
          </a:prstGeom>
          <a:solidFill>
            <a:srgbClr val="49AAB1">
              <a:alpha val="38039"/>
            </a:srgbClr>
          </a:solidFill>
          <a:ln w="9525">
            <a:solidFill>
              <a:srgbClr val="CBD9EB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3111" name="Rectangle 39"/>
          <p:cNvSpPr>
            <a:spLocks noChangeArrowheads="1"/>
          </p:cNvSpPr>
          <p:nvPr/>
        </p:nvSpPr>
        <p:spPr bwMode="auto">
          <a:xfrm>
            <a:off x="1187450" y="3213100"/>
            <a:ext cx="3313113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3112" name="Line 40"/>
          <p:cNvSpPr>
            <a:spLocks noChangeShapeType="1"/>
          </p:cNvSpPr>
          <p:nvPr/>
        </p:nvSpPr>
        <p:spPr bwMode="auto">
          <a:xfrm flipV="1">
            <a:off x="1187450" y="2781300"/>
            <a:ext cx="0" cy="1079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sp>
        <p:nvSpPr>
          <p:cNvPr id="17449" name="Text Box 41"/>
          <p:cNvSpPr txBox="1">
            <a:spLocks noChangeArrowheads="1"/>
          </p:cNvSpPr>
          <p:nvPr/>
        </p:nvSpPr>
        <p:spPr bwMode="auto">
          <a:xfrm>
            <a:off x="3851275" y="5516563"/>
            <a:ext cx="158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/>
              <a:t>Διήθηση</a:t>
            </a:r>
          </a:p>
        </p:txBody>
      </p:sp>
      <p:sp>
        <p:nvSpPr>
          <p:cNvPr id="17450" name="Line 42"/>
          <p:cNvSpPr>
            <a:spLocks noChangeShapeType="1"/>
          </p:cNvSpPr>
          <p:nvPr/>
        </p:nvSpPr>
        <p:spPr bwMode="auto">
          <a:xfrm flipH="1" flipV="1">
            <a:off x="4572000" y="4508500"/>
            <a:ext cx="71438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/>
          </a:p>
        </p:txBody>
      </p:sp>
      <p:sp>
        <p:nvSpPr>
          <p:cNvPr id="43" name="4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87E42-DA2E-4C60-BE7B-2DA2E44683DC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  <p:sp>
        <p:nvSpPr>
          <p:cNvPr id="44" name="Τίτλος 1"/>
          <p:cNvSpPr txBox="1">
            <a:spLocks/>
          </p:cNvSpPr>
          <p:nvPr/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Η ώσμωση και η ωσμωτική πίεση</a:t>
            </a:r>
            <a:endParaRPr kumimoji="0" lang="el-GR" sz="4000" b="1" i="0" u="none" strike="noStrike" kern="1200" cap="none" spc="0" normalizeH="0" baseline="0" noProof="0" dirty="0">
              <a:ln>
                <a:noFill/>
              </a:ln>
              <a:solidFill>
                <a:srgbClr val="9B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72731" y="5153372"/>
            <a:ext cx="15261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Πέτρος Καρκαλούσος</a:t>
            </a:r>
            <a:endParaRPr lang="el-GR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3" dur="20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6" dur="20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9" dur="20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2" dur="20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8" grpId="0" animBg="1"/>
      <p:bldP spid="3089" grpId="0" animBg="1"/>
      <p:bldP spid="3090" grpId="0" animBg="1"/>
      <p:bldP spid="3091" grpId="0" animBg="1"/>
      <p:bldP spid="3092" grpId="0" animBg="1"/>
      <p:bldP spid="3093" grpId="0" animBg="1"/>
      <p:bldP spid="3094" grpId="0" animBg="1"/>
      <p:bldP spid="3095" grpId="0" animBg="1"/>
      <p:bldP spid="3096" grpId="0" animBg="1"/>
      <p:bldP spid="3097" grpId="0" animBg="1"/>
      <p:bldP spid="3098" grpId="0" animBg="1"/>
      <p:bldP spid="3099" grpId="0" animBg="1"/>
      <p:bldP spid="3100" grpId="0" animBg="1"/>
      <p:bldP spid="3101" grpId="0" animBg="1"/>
      <p:bldP spid="3102" grpId="0" animBg="1"/>
      <p:bldP spid="3103" grpId="0" animBg="1"/>
      <p:bldP spid="3104" grpId="0" animBg="1"/>
      <p:bldP spid="3105" grpId="0" animBg="1"/>
      <p:bldP spid="3106" grpId="0" animBg="1"/>
      <p:bldP spid="3107" grpId="0" animBg="1"/>
      <p:bldP spid="3108" grpId="0" animBg="1"/>
      <p:bldP spid="3109" grpId="0" animBg="1"/>
      <p:bldP spid="3110" grpId="0" animBg="1"/>
      <p:bldP spid="3111" grpId="0" animBg="1"/>
      <p:bldP spid="31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9B0000"/>
                </a:solidFill>
              </a:rPr>
              <a:t>Τι είναι ο μηχανισμός της ώσμωσης</a:t>
            </a:r>
            <a:r>
              <a:rPr lang="en-US" dirty="0" smtClean="0">
                <a:solidFill>
                  <a:srgbClr val="9B0000"/>
                </a:solidFill>
              </a:rPr>
              <a:t>;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04056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l-GR" sz="2400" dirty="0"/>
              <a:t>Πρόκειται για την μεταφορά του διαλύτη (ή μιας διαλυμένης ουσίας) μεταξύ δύο διαλυμάτων διαφορετικών συγκεντρώσεων.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l-GR" sz="2400" dirty="0"/>
              <a:t>Εμφανίζεται όταν μεταξύ δύο διαλυμάτων διαφορετικών συγκεντρώσεων ως προς μία διαλυμένη ουσία υπάρχει μία ημιπερατή μεμβράνη.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l-GR" sz="2400" dirty="0"/>
              <a:t>Η ημιπερατή μεμβράνη περιέχει πόρους συγκεκριμένης διαμέτρου οι οποίες επιτρέπουν στον διαλύτη να περνά όχι όμως και στη διαλυμένη ουσία.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l-GR" sz="2400" dirty="0"/>
              <a:t>Ο διαλύτης περνά διαμέσου της διαλυμένης ουσίας από το αραιότερο διάλυμα προς το πυκνότερο με σκοπό να εξισώσει τις δύο συγκεντρώσεις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87E42-DA2E-4C60-BE7B-2DA2E44683DC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1836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9B0000"/>
                </a:solidFill>
              </a:rPr>
              <a:t>Βασικοί </a:t>
            </a:r>
            <a:r>
              <a:rPr lang="el-GR" dirty="0" smtClean="0">
                <a:solidFill>
                  <a:srgbClr val="9B0000"/>
                </a:solidFill>
              </a:rPr>
              <a:t>ορισμοί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l-GR" sz="2400" b="1" dirty="0">
                <a:solidFill>
                  <a:srgbClr val="9B0000"/>
                </a:solidFill>
              </a:rPr>
              <a:t>Ωσμωτική πίεση</a:t>
            </a:r>
            <a:r>
              <a:rPr lang="en-US" sz="2400" dirty="0"/>
              <a:t>: </a:t>
            </a:r>
            <a:r>
              <a:rPr lang="el-GR" sz="2400" dirty="0"/>
              <a:t>η πίεση που πρέπει να ασκηθεί προκειμένου να σταματήσει η μεταφορά μορίων λόγω ώσμωσης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l-GR" sz="2400" b="1" dirty="0">
                <a:solidFill>
                  <a:srgbClr val="9B0000"/>
                </a:solidFill>
              </a:rPr>
              <a:t>Μεγάλη ωσμωτική πίεση</a:t>
            </a:r>
            <a:r>
              <a:rPr lang="en-US" sz="2400" dirty="0"/>
              <a:t>: </a:t>
            </a:r>
            <a:r>
              <a:rPr lang="el-GR" sz="2400" dirty="0"/>
              <a:t>υπέρτονο </a:t>
            </a:r>
            <a:r>
              <a:rPr lang="el-GR" sz="2400" dirty="0" smtClean="0"/>
              <a:t>διάλυμα</a:t>
            </a:r>
            <a:r>
              <a:rPr lang="en-US" sz="2400" dirty="0" smtClean="0"/>
              <a:t>: </a:t>
            </a:r>
            <a:r>
              <a:rPr lang="el-GR" sz="2400" dirty="0"/>
              <a:t>μεγάλη συγκέντρωση ουσιών.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l-GR" sz="2400" b="1" dirty="0">
                <a:solidFill>
                  <a:srgbClr val="9B0000"/>
                </a:solidFill>
              </a:rPr>
              <a:t>Μικρή ωσμωτική πίεση</a:t>
            </a:r>
            <a:r>
              <a:rPr lang="en-US" sz="2400" dirty="0"/>
              <a:t>: </a:t>
            </a:r>
            <a:r>
              <a:rPr lang="el-GR" sz="2400" dirty="0"/>
              <a:t>υπότονο </a:t>
            </a:r>
            <a:r>
              <a:rPr lang="el-GR" sz="2400" dirty="0" smtClean="0"/>
              <a:t>διάλυμα</a:t>
            </a:r>
            <a:r>
              <a:rPr lang="en-US" sz="2400" dirty="0" smtClean="0"/>
              <a:t>: </a:t>
            </a:r>
            <a:r>
              <a:rPr lang="el-GR" sz="2400" dirty="0"/>
              <a:t>μικρή συγκέντρωση ουσιών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l-GR" sz="2400" b="1" dirty="0">
                <a:solidFill>
                  <a:srgbClr val="9B0000"/>
                </a:solidFill>
              </a:rPr>
              <a:t>Ωσμωκομφορμιστής</a:t>
            </a:r>
            <a:r>
              <a:rPr lang="en-US" sz="2400" dirty="0"/>
              <a:t>: </a:t>
            </a:r>
            <a:r>
              <a:rPr lang="el-GR" sz="2400" dirty="0"/>
              <a:t>το ζώο που προσαρμόζει την ωσμωτική πίεση στο περιβάλλον (ογκοκομφορμιστές ή ογκορυθμιστές). </a:t>
            </a:r>
            <a:endParaRPr lang="en-US" sz="2400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l-GR" sz="2400" b="1" dirty="0">
                <a:solidFill>
                  <a:srgbClr val="9B0000"/>
                </a:solidFill>
              </a:rPr>
              <a:t>Ωσμωρυθμιστής</a:t>
            </a:r>
            <a:r>
              <a:rPr lang="en-US" sz="2400" dirty="0"/>
              <a:t>: </a:t>
            </a:r>
            <a:r>
              <a:rPr lang="el-GR" sz="2400" dirty="0"/>
              <a:t>το ζώο που διατηρεί την ωσμωτική του πίεση σταθερή</a:t>
            </a:r>
            <a:r>
              <a:rPr lang="el-GR" sz="2400" dirty="0" smtClean="0"/>
              <a:t>.</a:t>
            </a:r>
            <a:endParaRPr lang="el-GR" sz="24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l-GR" sz="2400" dirty="0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71A9A-1F34-4387-B92B-273AA004B3A6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6307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9B0000"/>
                </a:solidFill>
              </a:rPr>
              <a:t>Η επίδραση της ώσμωσης στα κύτταρα του σώματος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 dirty="0"/>
          </a:p>
        </p:txBody>
      </p:sp>
      <p:sp>
        <p:nvSpPr>
          <p:cNvPr id="5" name="Rectangle 6"/>
          <p:cNvSpPr/>
          <p:nvPr/>
        </p:nvSpPr>
        <p:spPr>
          <a:xfrm>
            <a:off x="2771800" y="4822333"/>
            <a:ext cx="378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Μετάφραση του  έργου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Osmotic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pressure on blood cells diagram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LadyofHats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5122" name="Picture 2" descr="Osmotic pressure on blood cells diagra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0"/>
          <a:stretch/>
        </p:blipFill>
        <p:spPr bwMode="auto">
          <a:xfrm>
            <a:off x="1938338" y="2189747"/>
            <a:ext cx="5267325" cy="248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67482" y="1820415"/>
            <a:ext cx="1668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latin typeface="+mn-lt"/>
              </a:rPr>
              <a:t>Υπέρτονο</a:t>
            </a:r>
            <a:endParaRPr lang="el-GR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49278" y="1820415"/>
            <a:ext cx="1614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latin typeface="+mn-lt"/>
              </a:rPr>
              <a:t>Ισότονο</a:t>
            </a:r>
            <a:endParaRPr lang="el-GR" b="1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0111" y="1820415"/>
            <a:ext cx="1595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latin typeface="+mn-lt"/>
              </a:rPr>
              <a:t>Υπότονο</a:t>
            </a:r>
            <a:endParaRPr lang="el-GR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9B0000"/>
                </a:solidFill>
              </a:rPr>
              <a:t>Ισοωσμωτική διακίνηση</a:t>
            </a:r>
            <a:r>
              <a:rPr lang="en-US" dirty="0">
                <a:solidFill>
                  <a:srgbClr val="9B0000"/>
                </a:solidFill>
              </a:rPr>
              <a:t>: </a:t>
            </a:r>
            <a:r>
              <a:rPr lang="el-GR" dirty="0">
                <a:solidFill>
                  <a:srgbClr val="9B0000"/>
                </a:solidFill>
              </a:rPr>
              <a:t>η</a:t>
            </a:r>
            <a:r>
              <a:rPr lang="en-US" dirty="0">
                <a:solidFill>
                  <a:srgbClr val="9B0000"/>
                </a:solidFill>
              </a:rPr>
              <a:t> </a:t>
            </a:r>
            <a:r>
              <a:rPr lang="el-GR" dirty="0">
                <a:solidFill>
                  <a:srgbClr val="9B0000"/>
                </a:solidFill>
              </a:rPr>
              <a:t>αντλία Ν</a:t>
            </a:r>
            <a:r>
              <a:rPr lang="en-US" dirty="0">
                <a:solidFill>
                  <a:srgbClr val="9B0000"/>
                </a:solidFill>
              </a:rPr>
              <a:t>a</a:t>
            </a:r>
            <a:r>
              <a:rPr lang="en-US" baseline="30000" dirty="0">
                <a:solidFill>
                  <a:srgbClr val="9B0000"/>
                </a:solidFill>
              </a:rPr>
              <a:t>+</a:t>
            </a:r>
            <a:r>
              <a:rPr lang="en-US" dirty="0">
                <a:solidFill>
                  <a:srgbClr val="9B0000"/>
                </a:solidFill>
              </a:rPr>
              <a:t> - K</a:t>
            </a:r>
            <a:r>
              <a:rPr lang="en-US" baseline="30000" dirty="0" smtClean="0">
                <a:solidFill>
                  <a:srgbClr val="9B0000"/>
                </a:solidFill>
              </a:rPr>
              <a:t>+</a:t>
            </a:r>
            <a:endParaRPr lang="el-GR" dirty="0">
              <a:solidFill>
                <a:srgbClr val="9B0000"/>
              </a:solidFill>
            </a:endParaRPr>
          </a:p>
        </p:txBody>
      </p:sp>
      <p:grpSp>
        <p:nvGrpSpPr>
          <p:cNvPr id="4" name="Ομάδα 3"/>
          <p:cNvGrpSpPr/>
          <p:nvPr/>
        </p:nvGrpSpPr>
        <p:grpSpPr>
          <a:xfrm>
            <a:off x="1206574" y="1268760"/>
            <a:ext cx="6419850" cy="3260725"/>
            <a:chOff x="1042988" y="1412875"/>
            <a:chExt cx="6419850" cy="3260725"/>
          </a:xfrm>
        </p:grpSpPr>
        <p:pic>
          <p:nvPicPr>
            <p:cNvPr id="20482" name="Picture 6" descr="Image:NaKpompe2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42988" y="1412875"/>
              <a:ext cx="6419850" cy="3260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39" name="Line 7"/>
            <p:cNvSpPr>
              <a:spLocks noChangeShapeType="1"/>
            </p:cNvSpPr>
            <p:nvPr/>
          </p:nvSpPr>
          <p:spPr bwMode="auto">
            <a:xfrm flipV="1">
              <a:off x="6588125" y="1412875"/>
              <a:ext cx="71438" cy="324008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8440" name="Text Box 8"/>
            <p:cNvSpPr txBox="1">
              <a:spLocks noChangeArrowheads="1"/>
            </p:cNvSpPr>
            <p:nvPr/>
          </p:nvSpPr>
          <p:spPr bwMode="auto">
            <a:xfrm>
              <a:off x="6732588" y="1700213"/>
              <a:ext cx="57626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/>
                <a:t>Cl </a:t>
              </a:r>
              <a:r>
                <a:rPr lang="en-US" sz="2000" b="1" baseline="30000" dirty="0"/>
                <a:t>-</a:t>
              </a:r>
              <a:endParaRPr lang="el-GR" sz="2000" b="1" baseline="30000" dirty="0"/>
            </a:p>
          </p:txBody>
        </p:sp>
      </p:grpSp>
      <p:sp>
        <p:nvSpPr>
          <p:cNvPr id="20486" name="Text Box 10"/>
          <p:cNvSpPr txBox="1">
            <a:spLocks noChangeArrowheads="1"/>
          </p:cNvSpPr>
          <p:nvPr/>
        </p:nvSpPr>
        <p:spPr bwMode="auto">
          <a:xfrm>
            <a:off x="539552" y="4725144"/>
            <a:ext cx="8064500" cy="18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400" dirty="0">
                <a:latin typeface="+mn-lt"/>
              </a:rPr>
              <a:t>Το Ν</a:t>
            </a:r>
            <a:r>
              <a:rPr lang="en-US" sz="2400" dirty="0">
                <a:latin typeface="+mn-lt"/>
              </a:rPr>
              <a:t>a</a:t>
            </a:r>
            <a:r>
              <a:rPr lang="en-US" sz="2400" baseline="30000" dirty="0">
                <a:latin typeface="+mn-lt"/>
              </a:rPr>
              <a:t>+</a:t>
            </a:r>
            <a:r>
              <a:rPr lang="en-US" sz="2400" dirty="0">
                <a:latin typeface="+mn-lt"/>
              </a:rPr>
              <a:t> </a:t>
            </a:r>
            <a:r>
              <a:rPr lang="el-GR" sz="2400" dirty="0">
                <a:latin typeface="+mn-lt"/>
              </a:rPr>
              <a:t>με δαπάνη ενέργειας </a:t>
            </a:r>
            <a:r>
              <a:rPr lang="el-GR" sz="2400" dirty="0" smtClean="0">
                <a:latin typeface="+mn-lt"/>
              </a:rPr>
              <a:t>εξέρχεται από το εσωτερικό του κυττάρου και αντίστοιχα εισέρχεται το </a:t>
            </a:r>
            <a:r>
              <a:rPr lang="en-US" sz="2400" dirty="0">
                <a:latin typeface="+mn-lt"/>
              </a:rPr>
              <a:t>K</a:t>
            </a:r>
            <a:r>
              <a:rPr lang="en-US" sz="2400" baseline="30000" dirty="0">
                <a:latin typeface="+mn-lt"/>
              </a:rPr>
              <a:t>+</a:t>
            </a:r>
            <a:r>
              <a:rPr lang="en-US" sz="2400" dirty="0">
                <a:latin typeface="+mn-lt"/>
              </a:rPr>
              <a:t>.</a:t>
            </a: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l-GR" sz="2400" dirty="0">
                <a:latin typeface="+mn-lt"/>
              </a:rPr>
              <a:t>Παράλληλα το </a:t>
            </a:r>
            <a:r>
              <a:rPr lang="en-US" sz="2400" dirty="0">
                <a:latin typeface="+mn-lt"/>
              </a:rPr>
              <a:t>Cl</a:t>
            </a:r>
            <a:r>
              <a:rPr lang="en-US" sz="2400" baseline="30000" dirty="0">
                <a:latin typeface="+mn-lt"/>
              </a:rPr>
              <a:t>-</a:t>
            </a:r>
            <a:r>
              <a:rPr lang="en-US" sz="2400" dirty="0">
                <a:latin typeface="+mn-lt"/>
              </a:rPr>
              <a:t> </a:t>
            </a:r>
            <a:r>
              <a:rPr lang="el-GR" sz="2400" dirty="0" smtClean="0">
                <a:latin typeface="+mn-lt"/>
              </a:rPr>
              <a:t>εξέρχεται από το κύτταρο λόγω </a:t>
            </a:r>
            <a:r>
              <a:rPr lang="el-GR" sz="2400" dirty="0">
                <a:latin typeface="+mn-lt"/>
              </a:rPr>
              <a:t>έλξης του από το αντίθετα φορτισμένο </a:t>
            </a:r>
            <a:r>
              <a:rPr lang="en-US" sz="2400" dirty="0">
                <a:latin typeface="+mn-lt"/>
              </a:rPr>
              <a:t>Na</a:t>
            </a:r>
            <a:r>
              <a:rPr lang="en-US" sz="2400" baseline="30000" dirty="0">
                <a:latin typeface="+mn-lt"/>
              </a:rPr>
              <a:t>+</a:t>
            </a:r>
            <a:r>
              <a:rPr lang="en-US" sz="2400" dirty="0">
                <a:latin typeface="+mn-lt"/>
              </a:rPr>
              <a:t>.</a:t>
            </a:r>
            <a:endParaRPr lang="el-GR" sz="2400" dirty="0">
              <a:latin typeface="+mn-lt"/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87E42-DA2E-4C60-BE7B-2DA2E44683DC}" type="slidenum">
              <a:rPr lang="el-GR" smtClean="0"/>
              <a:pPr>
                <a:defRPr/>
              </a:pPr>
              <a:t>34</a:t>
            </a:fld>
            <a:endParaRPr lang="el-GR" dirty="0"/>
          </a:p>
        </p:txBody>
      </p:sp>
      <p:sp>
        <p:nvSpPr>
          <p:cNvPr id="9" name="Rectangle 6"/>
          <p:cNvSpPr/>
          <p:nvPr/>
        </p:nvSpPr>
        <p:spPr>
          <a:xfrm>
            <a:off x="2461813" y="4529485"/>
            <a:ext cx="47028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Sodium-potassium pump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Sonia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7"/>
              </a:rPr>
              <a:t>CC BY-SA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651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9B0000"/>
                </a:solidFill>
              </a:rPr>
              <a:t>Η αντλία Ν</a:t>
            </a:r>
            <a:r>
              <a:rPr lang="en-US" dirty="0" smtClean="0">
                <a:solidFill>
                  <a:srgbClr val="9B0000"/>
                </a:solidFill>
              </a:rPr>
              <a:t>a</a:t>
            </a:r>
            <a:r>
              <a:rPr lang="el-GR" dirty="0" smtClean="0">
                <a:solidFill>
                  <a:srgbClr val="9B0000"/>
                </a:solidFill>
              </a:rPr>
              <a:t>/</a:t>
            </a:r>
            <a:r>
              <a:rPr lang="en-US" dirty="0" smtClean="0">
                <a:solidFill>
                  <a:srgbClr val="9B0000"/>
                </a:solidFill>
              </a:rPr>
              <a:t>K</a:t>
            </a:r>
            <a:r>
              <a:rPr lang="el-GR" dirty="0" smtClean="0">
                <a:solidFill>
                  <a:srgbClr val="9B0000"/>
                </a:solidFill>
              </a:rPr>
              <a:t> σε ένα αγγείο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87E42-DA2E-4C60-BE7B-2DA2E44683DC}" type="slidenum">
              <a:rPr lang="el-GR" smtClean="0"/>
              <a:pPr>
                <a:defRPr/>
              </a:pPr>
              <a:t>35</a:t>
            </a:fld>
            <a:endParaRPr lang="el-G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73" y="1484784"/>
            <a:ext cx="8345855" cy="385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36868" y="5445224"/>
            <a:ext cx="76702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OpenStax College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 </a:t>
            </a:r>
            <a:r>
              <a:rPr lang="en-US" sz="12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 </a:t>
            </a:r>
            <a:r>
              <a:rPr lang="en-US" sz="1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Body Fluids and Fluid Compartments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Fig. 5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Connexions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 20 June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2013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7"/>
              </a:rPr>
              <a:t>CC BY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937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906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9B0000"/>
                </a:solidFill>
              </a:rPr>
              <a:t>Το αγγειώδες σπείραμα και το εγγύς εσπειραμένο </a:t>
            </a:r>
            <a:r>
              <a:rPr lang="el-GR" dirty="0" smtClean="0">
                <a:solidFill>
                  <a:srgbClr val="9B0000"/>
                </a:solidFill>
              </a:rPr>
              <a:t>σωληνάριο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87E42-DA2E-4C60-BE7B-2DA2E44683DC}" type="slidenum">
              <a:rPr lang="el-GR" smtClean="0"/>
              <a:pPr>
                <a:defRPr/>
              </a:pPr>
              <a:t>36</a:t>
            </a:fld>
            <a:endParaRPr lang="el-GR" dirty="0"/>
          </a:p>
        </p:txBody>
      </p:sp>
      <p:pic>
        <p:nvPicPr>
          <p:cNvPr id="7170" name="Picture 2" descr="Physiology of Nephr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095" y="1268760"/>
            <a:ext cx="4535810" cy="529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75886" y="6563480"/>
            <a:ext cx="46687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Physiology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of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Nephron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 tooltip="User:Madhero88"/>
              </a:rPr>
              <a:t>Madhero88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CC BY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1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>
                <a:solidFill>
                  <a:srgbClr val="9B0000"/>
                </a:solidFill>
              </a:rPr>
              <a:t>Ουσίες που αναρροφώνται στο εγγύς εσπειρωμένο </a:t>
            </a:r>
            <a:r>
              <a:rPr lang="el-GR" dirty="0" smtClean="0">
                <a:solidFill>
                  <a:srgbClr val="9B0000"/>
                </a:solidFill>
              </a:rPr>
              <a:t>σωληνάριο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40560"/>
          </a:xfrm>
        </p:spPr>
        <p:txBody>
          <a:bodyPr>
            <a:normAutofit/>
          </a:bodyPr>
          <a:lstStyle/>
          <a:p>
            <a:pPr marL="263525" indent="-263525">
              <a:spcBef>
                <a:spcPct val="50000"/>
              </a:spcBef>
              <a:buFontTx/>
              <a:buChar char="•"/>
            </a:pPr>
            <a:r>
              <a:rPr lang="el-GR" sz="2400" dirty="0"/>
              <a:t>Ιόντα Νατρίου, Χλωρίου και </a:t>
            </a:r>
            <a:r>
              <a:rPr lang="el-GR" sz="2400" dirty="0" smtClean="0"/>
              <a:t>Μαγνησίου,</a:t>
            </a:r>
            <a:endParaRPr lang="el-GR" sz="2400" dirty="0"/>
          </a:p>
          <a:p>
            <a:pPr marL="263525" indent="-263525">
              <a:spcBef>
                <a:spcPct val="50000"/>
              </a:spcBef>
              <a:buFontTx/>
              <a:buChar char="•"/>
            </a:pPr>
            <a:r>
              <a:rPr lang="el-GR" sz="2400" dirty="0" smtClean="0"/>
              <a:t>Νερό,</a:t>
            </a:r>
            <a:endParaRPr lang="el-GR" sz="2400" dirty="0"/>
          </a:p>
          <a:p>
            <a:pPr marL="263525" indent="-263525">
              <a:spcBef>
                <a:spcPct val="50000"/>
              </a:spcBef>
              <a:buFontTx/>
              <a:buChar char="•"/>
            </a:pPr>
            <a:r>
              <a:rPr lang="el-GR" sz="2400" dirty="0" smtClean="0"/>
              <a:t>Γλυκόζη,</a:t>
            </a:r>
            <a:endParaRPr lang="el-GR" sz="2400" dirty="0"/>
          </a:p>
          <a:p>
            <a:pPr marL="263525" indent="-263525">
              <a:spcBef>
                <a:spcPct val="50000"/>
              </a:spcBef>
              <a:buFontTx/>
              <a:buChar char="•"/>
            </a:pPr>
            <a:r>
              <a:rPr lang="el-GR" sz="2400" dirty="0" smtClean="0"/>
              <a:t>Αμινοξέα,</a:t>
            </a:r>
            <a:endParaRPr lang="el-GR" sz="2400" dirty="0"/>
          </a:p>
          <a:p>
            <a:pPr marL="263525" indent="-263525">
              <a:spcBef>
                <a:spcPct val="50000"/>
              </a:spcBef>
              <a:buFontTx/>
              <a:buChar char="•"/>
            </a:pPr>
            <a:r>
              <a:rPr lang="el-GR" sz="2400" dirty="0"/>
              <a:t>Ιονισμένο </a:t>
            </a:r>
            <a:r>
              <a:rPr lang="el-GR" sz="2400" dirty="0" smtClean="0"/>
              <a:t>ασβέστιο,</a:t>
            </a:r>
            <a:endParaRPr lang="el-GR" sz="2400" dirty="0"/>
          </a:p>
          <a:p>
            <a:pPr marL="263525" indent="-263525">
              <a:spcBef>
                <a:spcPct val="50000"/>
              </a:spcBef>
              <a:buFontTx/>
              <a:buChar char="•"/>
            </a:pPr>
            <a:r>
              <a:rPr lang="el-GR" sz="2400" dirty="0"/>
              <a:t>Ουρικό </a:t>
            </a:r>
            <a:r>
              <a:rPr lang="el-GR" sz="2400" dirty="0" smtClean="0"/>
              <a:t>οξύ,</a:t>
            </a:r>
            <a:endParaRPr lang="el-GR" sz="2400" dirty="0"/>
          </a:p>
          <a:p>
            <a:pPr marL="263525" indent="-263525">
              <a:spcBef>
                <a:spcPct val="50000"/>
              </a:spcBef>
              <a:buFontTx/>
              <a:buChar char="•"/>
            </a:pPr>
            <a:r>
              <a:rPr lang="el-GR" sz="2400" dirty="0" smtClean="0"/>
              <a:t>Ουρία,</a:t>
            </a:r>
            <a:endParaRPr lang="el-GR" sz="2400" dirty="0"/>
          </a:p>
          <a:p>
            <a:pPr marL="263525" indent="-263525">
              <a:spcBef>
                <a:spcPct val="50000"/>
              </a:spcBef>
              <a:buFontTx/>
              <a:buChar char="•"/>
            </a:pPr>
            <a:r>
              <a:rPr lang="el-GR" sz="2400" dirty="0"/>
              <a:t>Διττανθρακικά </a:t>
            </a:r>
            <a:r>
              <a:rPr lang="el-GR" sz="2400" dirty="0" smtClean="0"/>
              <a:t>ιόντα,</a:t>
            </a:r>
            <a:endParaRPr lang="el-GR" sz="2400" dirty="0"/>
          </a:p>
          <a:p>
            <a:pPr marL="263525" indent="-263525">
              <a:spcBef>
                <a:spcPct val="50000"/>
              </a:spcBef>
              <a:buFontTx/>
              <a:buChar char="•"/>
            </a:pPr>
            <a:r>
              <a:rPr lang="el-GR" sz="2400" dirty="0"/>
              <a:t>Φωσφορικά </a:t>
            </a:r>
            <a:r>
              <a:rPr lang="el-GR" sz="2400" dirty="0" smtClean="0"/>
              <a:t>ιόντα.</a:t>
            </a:r>
            <a:endParaRPr lang="el-GR" sz="2400" dirty="0"/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87E42-DA2E-4C60-BE7B-2DA2E44683DC}" type="slidenum">
              <a:rPr lang="el-GR" smtClean="0"/>
              <a:pPr>
                <a:defRPr/>
              </a:pPr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9660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9B0000"/>
                </a:solidFill>
              </a:rPr>
              <a:t>To </a:t>
            </a:r>
            <a:r>
              <a:rPr lang="el-GR" dirty="0">
                <a:solidFill>
                  <a:srgbClr val="9B0000"/>
                </a:solidFill>
              </a:rPr>
              <a:t>εσωτερικό του εγγύς εσπειραμένου </a:t>
            </a:r>
            <a:r>
              <a:rPr lang="el-GR" dirty="0" smtClean="0">
                <a:solidFill>
                  <a:srgbClr val="9B0000"/>
                </a:solidFill>
              </a:rPr>
              <a:t>σωληναρίου</a:t>
            </a:r>
            <a:endParaRPr lang="el-GR" dirty="0">
              <a:solidFill>
                <a:srgbClr val="9B0000"/>
              </a:solidFill>
            </a:endParaRPr>
          </a:p>
        </p:txBody>
      </p:sp>
      <p:pic>
        <p:nvPicPr>
          <p:cNvPr id="245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2669" y="1268760"/>
            <a:ext cx="7078663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71A9A-1F34-4387-B92B-273AA004B3A6}" type="slidenum">
              <a:rPr lang="el-GR" smtClean="0"/>
              <a:pPr>
                <a:defRPr/>
              </a:pPr>
              <a:t>38</a:t>
            </a:fld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3808907" y="6622813"/>
            <a:ext cx="15261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Πέτρος Καρκαλούσος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677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9B0000"/>
                </a:solidFill>
              </a:rPr>
              <a:t>To </a:t>
            </a:r>
            <a:r>
              <a:rPr lang="el-GR" dirty="0">
                <a:solidFill>
                  <a:srgbClr val="9B0000"/>
                </a:solidFill>
              </a:rPr>
              <a:t>γυναικείο ουροποιητικό </a:t>
            </a:r>
            <a:r>
              <a:rPr lang="el-GR" dirty="0" smtClean="0">
                <a:solidFill>
                  <a:srgbClr val="9B0000"/>
                </a:solidFill>
              </a:rPr>
              <a:t>σύστημα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87E42-DA2E-4C60-BE7B-2DA2E44683DC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5580112" y="1700808"/>
            <a:ext cx="353565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3" tooltip="en:Urinary system"/>
              </a:rPr>
              <a:t>Urinary </a:t>
            </a:r>
            <a:r>
              <a:rPr lang="en-US" dirty="0">
                <a:hlinkClick r:id="rId3" tooltip="en:Urinary system"/>
              </a:rPr>
              <a:t>system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4" tooltip="en:Kidney"/>
              </a:rPr>
              <a:t>Kidney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linkClick r:id="rId5" tooltip="en:Renal pelvis"/>
              </a:rPr>
              <a:t>Renal pelvis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linkClick r:id="rId6" tooltip="en:Ureter"/>
              </a:rPr>
              <a:t>Ureter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linkClick r:id="rId7" tooltip="en:Urinary bladder"/>
              </a:rPr>
              <a:t>Urinary bladder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linkClick r:id="rId8" tooltip="en:Urethra"/>
              </a:rPr>
              <a:t>Urethra</a:t>
            </a:r>
            <a:r>
              <a:rPr lang="en-US" dirty="0"/>
              <a:t> (Left side with frontal section)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linkClick r:id="rId9" tooltip="en:Adrenal gland"/>
              </a:rPr>
              <a:t>Adrenal gland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linkClick r:id="rId10" tooltip="en:Renal artery"/>
              </a:rPr>
              <a:t>Renal artery</a:t>
            </a:r>
            <a:r>
              <a:rPr lang="en-US" dirty="0"/>
              <a:t> and </a:t>
            </a:r>
            <a:r>
              <a:rPr lang="en-US" dirty="0">
                <a:hlinkClick r:id="rId11" tooltip="en:Renal vein"/>
              </a:rPr>
              <a:t>vein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linkClick r:id="rId12" tooltip="en:Inferior vena cava"/>
              </a:rPr>
              <a:t>Inferior vena cava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linkClick r:id="rId13" tooltip="en:Abdominal aorta"/>
              </a:rPr>
              <a:t>Abdominal aorta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linkClick r:id="rId14" tooltip="en:Common iliac artery"/>
              </a:rPr>
              <a:t>Common iliac artery</a:t>
            </a:r>
            <a:r>
              <a:rPr lang="en-US" dirty="0"/>
              <a:t> and </a:t>
            </a:r>
            <a:r>
              <a:rPr lang="en-US" dirty="0">
                <a:hlinkClick r:id="rId15" tooltip="en:Common iliac vein"/>
              </a:rPr>
              <a:t>vein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linkClick r:id="rId16" tooltip="en:Liver"/>
              </a:rPr>
              <a:t>Liver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linkClick r:id="rId17" tooltip="en:Large intestine"/>
              </a:rPr>
              <a:t>Large intestine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linkClick r:id="rId18" tooltip="en:Pelvis"/>
              </a:rPr>
              <a:t>Pelvis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02" y="1067450"/>
            <a:ext cx="4301408" cy="565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/>
          <p:nvPr/>
        </p:nvSpPr>
        <p:spPr>
          <a:xfrm>
            <a:off x="989802" y="6581000"/>
            <a:ext cx="43014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20"/>
              </a:rPr>
              <a:t>Urinary system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Jmarchn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21"/>
              </a:rPr>
              <a:t>CC BY-SA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491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75" y="571500"/>
            <a:ext cx="5686425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4500563" y="5286375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Na+</a:t>
            </a:r>
            <a:endParaRPr lang="el-GR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649663" y="2347913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Na+</a:t>
            </a:r>
            <a:endParaRPr lang="el-GR" dirty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000375" y="5214938"/>
            <a:ext cx="720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Na+</a:t>
            </a:r>
            <a:endParaRPr lang="el-GR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429250" y="1643063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Na+</a:t>
            </a:r>
            <a:endParaRPr lang="el-GR" dirty="0"/>
          </a:p>
        </p:txBody>
      </p:sp>
      <p:sp>
        <p:nvSpPr>
          <p:cNvPr id="7" name="6 - Βέλος επάνω-κάτω"/>
          <p:cNvSpPr/>
          <p:nvPr/>
        </p:nvSpPr>
        <p:spPr>
          <a:xfrm>
            <a:off x="4143375" y="3500438"/>
            <a:ext cx="142875" cy="50165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dirty="0"/>
          </a:p>
        </p:txBody>
      </p:sp>
      <p:sp>
        <p:nvSpPr>
          <p:cNvPr id="8" name="7 - Βέλος επάνω-κάτω"/>
          <p:cNvSpPr/>
          <p:nvPr/>
        </p:nvSpPr>
        <p:spPr>
          <a:xfrm>
            <a:off x="3571875" y="4000500"/>
            <a:ext cx="142875" cy="50165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dirty="0"/>
          </a:p>
        </p:txBody>
      </p:sp>
      <p:sp>
        <p:nvSpPr>
          <p:cNvPr id="9" name="8 - Βέλος επάνω-κάτω"/>
          <p:cNvSpPr/>
          <p:nvPr/>
        </p:nvSpPr>
        <p:spPr>
          <a:xfrm flipH="1">
            <a:off x="5857875" y="3429000"/>
            <a:ext cx="133350" cy="50165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dirty="0"/>
          </a:p>
        </p:txBody>
      </p:sp>
      <p:sp>
        <p:nvSpPr>
          <p:cNvPr id="10" name="9 - Βέλος επάνω-κάτω"/>
          <p:cNvSpPr/>
          <p:nvPr/>
        </p:nvSpPr>
        <p:spPr>
          <a:xfrm flipH="1">
            <a:off x="5214938" y="3857625"/>
            <a:ext cx="133350" cy="50165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dirty="0"/>
          </a:p>
        </p:txBody>
      </p:sp>
      <p:sp>
        <p:nvSpPr>
          <p:cNvPr id="11" name="10 - TextBox"/>
          <p:cNvSpPr txBox="1">
            <a:spLocks noChangeArrowheads="1"/>
          </p:cNvSpPr>
          <p:nvPr/>
        </p:nvSpPr>
        <p:spPr bwMode="auto">
          <a:xfrm>
            <a:off x="6516216" y="6488113"/>
            <a:ext cx="2786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dirty="0"/>
              <a:t>Αντλίες Καλίου - Νατρίου</a:t>
            </a:r>
          </a:p>
        </p:txBody>
      </p:sp>
      <p:cxnSp>
        <p:nvCxnSpPr>
          <p:cNvPr id="12" name="11 - Ευθύγραμμο βέλος σύνδεσης"/>
          <p:cNvCxnSpPr>
            <a:stCxn id="11" idx="0"/>
          </p:cNvCxnSpPr>
          <p:nvPr/>
        </p:nvCxnSpPr>
        <p:spPr>
          <a:xfrm flipH="1" flipV="1">
            <a:off x="6012160" y="3573016"/>
            <a:ext cx="1897088" cy="29150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3857625" y="5643563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Cl-</a:t>
            </a:r>
            <a:endParaRPr lang="el-GR" dirty="0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5214938" y="5500688"/>
            <a:ext cx="503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Cl-</a:t>
            </a:r>
            <a:endParaRPr lang="el-GR" dirty="0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3429000" y="2000250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Cl-</a:t>
            </a:r>
            <a:endParaRPr lang="el-GR" dirty="0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4929188" y="2143125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Cl-</a:t>
            </a:r>
            <a:endParaRPr lang="el-GR" dirty="0"/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3857625" y="1571625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/>
              <a:t>Η</a:t>
            </a:r>
            <a:r>
              <a:rPr lang="el-GR" baseline="-25000" dirty="0"/>
              <a:t>2</a:t>
            </a:r>
            <a:r>
              <a:rPr lang="el-GR" dirty="0"/>
              <a:t>Ο</a:t>
            </a:r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4357688" y="2857500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/>
              <a:t>Η</a:t>
            </a:r>
            <a:r>
              <a:rPr lang="el-GR" baseline="-25000" dirty="0"/>
              <a:t>2</a:t>
            </a:r>
            <a:r>
              <a:rPr lang="el-GR" dirty="0"/>
              <a:t>Ο</a:t>
            </a: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3357563" y="4714875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/>
              <a:t>Η</a:t>
            </a:r>
            <a:r>
              <a:rPr lang="el-GR" baseline="-25000" dirty="0"/>
              <a:t>2</a:t>
            </a:r>
            <a:r>
              <a:rPr lang="el-GR" dirty="0"/>
              <a:t>Ο</a:t>
            </a:r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5572125" y="4714875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/>
              <a:t>Η</a:t>
            </a:r>
            <a:r>
              <a:rPr lang="el-GR" baseline="-25000" dirty="0"/>
              <a:t>2</a:t>
            </a:r>
            <a:r>
              <a:rPr lang="el-GR" dirty="0"/>
              <a:t>Ο</a:t>
            </a:r>
          </a:p>
        </p:txBody>
      </p:sp>
      <p:sp>
        <p:nvSpPr>
          <p:cNvPr id="21" name="20 - Βέλος επάνω-κάτω"/>
          <p:cNvSpPr/>
          <p:nvPr/>
        </p:nvSpPr>
        <p:spPr>
          <a:xfrm>
            <a:off x="7572375" y="2928938"/>
            <a:ext cx="214313" cy="264318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dirty="0"/>
          </a:p>
        </p:txBody>
      </p:sp>
      <p:sp>
        <p:nvSpPr>
          <p:cNvPr id="22" name="21 - TextBox"/>
          <p:cNvSpPr txBox="1">
            <a:spLocks noChangeArrowheads="1"/>
          </p:cNvSpPr>
          <p:nvPr/>
        </p:nvSpPr>
        <p:spPr bwMode="auto">
          <a:xfrm rot="-5400000">
            <a:off x="7007225" y="3887788"/>
            <a:ext cx="2143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dirty="0"/>
              <a:t>Ενεργή μεταφορά</a:t>
            </a:r>
          </a:p>
        </p:txBody>
      </p:sp>
      <p:sp>
        <p:nvSpPr>
          <p:cNvPr id="24" name="23 - Αριστερό-δεξιό βέλος"/>
          <p:cNvSpPr/>
          <p:nvPr/>
        </p:nvSpPr>
        <p:spPr>
          <a:xfrm>
            <a:off x="467544" y="6525344"/>
            <a:ext cx="3857625" cy="21431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dirty="0"/>
          </a:p>
        </p:txBody>
      </p:sp>
      <p:sp>
        <p:nvSpPr>
          <p:cNvPr id="25" name="24 - TextBox"/>
          <p:cNvSpPr txBox="1">
            <a:spLocks noChangeArrowheads="1"/>
          </p:cNvSpPr>
          <p:nvPr/>
        </p:nvSpPr>
        <p:spPr bwMode="auto">
          <a:xfrm>
            <a:off x="251520" y="6165304"/>
            <a:ext cx="400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dirty="0"/>
              <a:t>Παθητική διήθηση</a:t>
            </a: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395288" y="3284538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Na+</a:t>
            </a:r>
            <a:endParaRPr lang="el-GR" dirty="0"/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928688" y="1643063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Na+</a:t>
            </a:r>
            <a:endParaRPr lang="el-GR" dirty="0"/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1000125" y="5643563"/>
            <a:ext cx="720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Na+</a:t>
            </a:r>
            <a:endParaRPr lang="el-GR" dirty="0"/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500063" y="5214938"/>
            <a:ext cx="720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/>
              <a:t>Η</a:t>
            </a:r>
            <a:r>
              <a:rPr lang="el-GR" baseline="-25000" dirty="0"/>
              <a:t>2</a:t>
            </a:r>
            <a:r>
              <a:rPr lang="el-GR" dirty="0"/>
              <a:t>Ο</a:t>
            </a:r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571500" y="2143125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/>
              <a:t>Η</a:t>
            </a:r>
            <a:r>
              <a:rPr lang="el-GR" baseline="-25000" dirty="0"/>
              <a:t>2</a:t>
            </a:r>
            <a:r>
              <a:rPr lang="el-GR" dirty="0"/>
              <a:t>Ο</a:t>
            </a:r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1116013" y="2636838"/>
            <a:ext cx="720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/>
              <a:t>Η</a:t>
            </a:r>
            <a:r>
              <a:rPr lang="el-GR" baseline="-25000" dirty="0"/>
              <a:t>2</a:t>
            </a:r>
            <a:r>
              <a:rPr lang="el-GR" dirty="0"/>
              <a:t>Ο</a:t>
            </a: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1116013" y="3068638"/>
            <a:ext cx="503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Cl-</a:t>
            </a:r>
            <a:endParaRPr lang="el-GR" dirty="0"/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auto">
          <a:xfrm>
            <a:off x="1143000" y="4929188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Cl-</a:t>
            </a:r>
            <a:endParaRPr lang="el-GR" dirty="0"/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642938" y="1143000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Cl-</a:t>
            </a:r>
            <a:endParaRPr lang="el-GR" dirty="0"/>
          </a:p>
        </p:txBody>
      </p:sp>
      <p:sp>
        <p:nvSpPr>
          <p:cNvPr id="37" name="Text Box 15"/>
          <p:cNvSpPr txBox="1">
            <a:spLocks noChangeArrowheads="1"/>
          </p:cNvSpPr>
          <p:nvPr/>
        </p:nvSpPr>
        <p:spPr bwMode="auto">
          <a:xfrm>
            <a:off x="5000625" y="3643313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Cl-</a:t>
            </a:r>
            <a:endParaRPr lang="el-GR" dirty="0"/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3786188" y="3714750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Na+</a:t>
            </a:r>
            <a:endParaRPr lang="el-GR" dirty="0"/>
          </a:p>
        </p:txBody>
      </p:sp>
      <p:sp>
        <p:nvSpPr>
          <p:cNvPr id="39" name="Text Box 12"/>
          <p:cNvSpPr txBox="1">
            <a:spLocks noChangeArrowheads="1"/>
          </p:cNvSpPr>
          <p:nvPr/>
        </p:nvSpPr>
        <p:spPr bwMode="auto">
          <a:xfrm>
            <a:off x="4143375" y="3714750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/>
              <a:t>Η</a:t>
            </a:r>
            <a:r>
              <a:rPr lang="el-GR" baseline="-25000" dirty="0"/>
              <a:t>2</a:t>
            </a:r>
            <a:r>
              <a:rPr lang="el-GR" dirty="0"/>
              <a:t>Ο</a:t>
            </a:r>
          </a:p>
        </p:txBody>
      </p:sp>
      <p:sp>
        <p:nvSpPr>
          <p:cNvPr id="40" name="39 - TextBox"/>
          <p:cNvSpPr txBox="1">
            <a:spLocks noChangeArrowheads="1"/>
          </p:cNvSpPr>
          <p:nvPr/>
        </p:nvSpPr>
        <p:spPr bwMode="auto">
          <a:xfrm>
            <a:off x="7572375" y="2071688"/>
            <a:ext cx="12144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dirty="0"/>
              <a:t>Παθητική </a:t>
            </a:r>
          </a:p>
          <a:p>
            <a:r>
              <a:rPr lang="el-GR" dirty="0"/>
              <a:t>διήθηση</a:t>
            </a:r>
          </a:p>
        </p:txBody>
      </p:sp>
      <p:sp>
        <p:nvSpPr>
          <p:cNvPr id="41" name="40 - Αριστερό-δεξιό βέλος"/>
          <p:cNvSpPr/>
          <p:nvPr/>
        </p:nvSpPr>
        <p:spPr>
          <a:xfrm>
            <a:off x="6357938" y="1428750"/>
            <a:ext cx="642937" cy="1428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dirty="0"/>
          </a:p>
        </p:txBody>
      </p:sp>
      <p:sp>
        <p:nvSpPr>
          <p:cNvPr id="42" name="41 - Αριστερό-δεξιό βέλος"/>
          <p:cNvSpPr/>
          <p:nvPr/>
        </p:nvSpPr>
        <p:spPr>
          <a:xfrm>
            <a:off x="6357938" y="2643188"/>
            <a:ext cx="642937" cy="1428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dirty="0"/>
          </a:p>
        </p:txBody>
      </p:sp>
      <p:sp>
        <p:nvSpPr>
          <p:cNvPr id="43" name="42 - Αριστερό-δεξιό βέλος"/>
          <p:cNvSpPr/>
          <p:nvPr/>
        </p:nvSpPr>
        <p:spPr>
          <a:xfrm>
            <a:off x="6357938" y="4786313"/>
            <a:ext cx="642937" cy="1428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dirty="0"/>
          </a:p>
        </p:txBody>
      </p:sp>
      <p:sp>
        <p:nvSpPr>
          <p:cNvPr id="44" name="43 - Αριστερό-δεξιό βέλος"/>
          <p:cNvSpPr/>
          <p:nvPr/>
        </p:nvSpPr>
        <p:spPr>
          <a:xfrm>
            <a:off x="6429375" y="5857875"/>
            <a:ext cx="642938" cy="1428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dirty="0"/>
          </a:p>
        </p:txBody>
      </p:sp>
      <p:cxnSp>
        <p:nvCxnSpPr>
          <p:cNvPr id="45" name="44 - Ευθύγραμμο βέλος σύνδεσης"/>
          <p:cNvCxnSpPr/>
          <p:nvPr/>
        </p:nvCxnSpPr>
        <p:spPr>
          <a:xfrm flipH="1" flipV="1">
            <a:off x="6572251" y="4857750"/>
            <a:ext cx="2176213" cy="16675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Box 9"/>
          <p:cNvSpPr txBox="1">
            <a:spLocks noChangeArrowheads="1"/>
          </p:cNvSpPr>
          <p:nvPr/>
        </p:nvSpPr>
        <p:spPr bwMode="auto">
          <a:xfrm>
            <a:off x="4286250" y="4500563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Na+</a:t>
            </a:r>
            <a:endParaRPr lang="el-GR" dirty="0"/>
          </a:p>
        </p:txBody>
      </p:sp>
      <p:sp>
        <p:nvSpPr>
          <p:cNvPr id="52" name="Text Box 16"/>
          <p:cNvSpPr txBox="1">
            <a:spLocks noChangeArrowheads="1"/>
          </p:cNvSpPr>
          <p:nvPr/>
        </p:nvSpPr>
        <p:spPr bwMode="auto">
          <a:xfrm>
            <a:off x="4429125" y="5929313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Cl-</a:t>
            </a:r>
            <a:endParaRPr lang="el-GR" dirty="0"/>
          </a:p>
        </p:txBody>
      </p:sp>
      <p:sp>
        <p:nvSpPr>
          <p:cNvPr id="53" name="Text Box 12"/>
          <p:cNvSpPr txBox="1">
            <a:spLocks noChangeArrowheads="1"/>
          </p:cNvSpPr>
          <p:nvPr/>
        </p:nvSpPr>
        <p:spPr bwMode="auto">
          <a:xfrm>
            <a:off x="3929063" y="5357813"/>
            <a:ext cx="720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/>
              <a:t>Η</a:t>
            </a:r>
            <a:r>
              <a:rPr lang="el-GR" baseline="-25000" dirty="0"/>
              <a:t>2</a:t>
            </a:r>
            <a:r>
              <a:rPr lang="el-GR" dirty="0"/>
              <a:t>Ο</a:t>
            </a:r>
          </a:p>
        </p:txBody>
      </p:sp>
      <p:sp>
        <p:nvSpPr>
          <p:cNvPr id="54" name="Text Box 9"/>
          <p:cNvSpPr txBox="1">
            <a:spLocks noChangeArrowheads="1"/>
          </p:cNvSpPr>
          <p:nvPr/>
        </p:nvSpPr>
        <p:spPr bwMode="auto">
          <a:xfrm>
            <a:off x="4429125" y="142875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Na+</a:t>
            </a:r>
            <a:endParaRPr lang="el-GR" dirty="0"/>
          </a:p>
        </p:txBody>
      </p:sp>
      <p:sp>
        <p:nvSpPr>
          <p:cNvPr id="55" name="Text Box 16"/>
          <p:cNvSpPr txBox="1">
            <a:spLocks noChangeArrowheads="1"/>
          </p:cNvSpPr>
          <p:nvPr/>
        </p:nvSpPr>
        <p:spPr bwMode="auto">
          <a:xfrm>
            <a:off x="4429125" y="2357438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Cl-</a:t>
            </a:r>
            <a:endParaRPr lang="el-GR" dirty="0"/>
          </a:p>
        </p:txBody>
      </p:sp>
      <p:sp>
        <p:nvSpPr>
          <p:cNvPr id="56" name="Text Box 12"/>
          <p:cNvSpPr txBox="1">
            <a:spLocks noChangeArrowheads="1"/>
          </p:cNvSpPr>
          <p:nvPr/>
        </p:nvSpPr>
        <p:spPr bwMode="auto">
          <a:xfrm>
            <a:off x="3857625" y="1928813"/>
            <a:ext cx="720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/>
              <a:t>Η</a:t>
            </a:r>
            <a:r>
              <a:rPr lang="el-GR" baseline="-25000" dirty="0"/>
              <a:t>2</a:t>
            </a:r>
            <a:r>
              <a:rPr lang="el-GR" dirty="0"/>
              <a:t>Ο</a:t>
            </a:r>
          </a:p>
        </p:txBody>
      </p:sp>
      <p:sp>
        <p:nvSpPr>
          <p:cNvPr id="57" name="Text Box 40"/>
          <p:cNvSpPr txBox="1">
            <a:spLocks noChangeArrowheads="1"/>
          </p:cNvSpPr>
          <p:nvPr/>
        </p:nvSpPr>
        <p:spPr bwMode="auto">
          <a:xfrm>
            <a:off x="6858000" y="528637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/>
              <a:t>Κ+</a:t>
            </a:r>
          </a:p>
        </p:txBody>
      </p:sp>
      <p:sp>
        <p:nvSpPr>
          <p:cNvPr id="58" name="Text Box 40"/>
          <p:cNvSpPr txBox="1">
            <a:spLocks noChangeArrowheads="1"/>
          </p:cNvSpPr>
          <p:nvPr/>
        </p:nvSpPr>
        <p:spPr bwMode="auto">
          <a:xfrm>
            <a:off x="6858000" y="185737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/>
              <a:t>Κ+</a:t>
            </a:r>
          </a:p>
        </p:txBody>
      </p:sp>
      <p:sp>
        <p:nvSpPr>
          <p:cNvPr id="60" name="Text Box 40"/>
          <p:cNvSpPr txBox="1">
            <a:spLocks noChangeArrowheads="1"/>
          </p:cNvSpPr>
          <p:nvPr/>
        </p:nvSpPr>
        <p:spPr bwMode="auto">
          <a:xfrm>
            <a:off x="6000750" y="3714750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/>
              <a:t>Κ+</a:t>
            </a:r>
          </a:p>
        </p:txBody>
      </p:sp>
      <p:sp>
        <p:nvSpPr>
          <p:cNvPr id="61" name="Text Box 40"/>
          <p:cNvSpPr txBox="1">
            <a:spLocks noChangeArrowheads="1"/>
          </p:cNvSpPr>
          <p:nvPr/>
        </p:nvSpPr>
        <p:spPr bwMode="auto">
          <a:xfrm>
            <a:off x="4857750" y="378618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/>
              <a:t>Κ+</a:t>
            </a:r>
          </a:p>
        </p:txBody>
      </p:sp>
      <p:sp>
        <p:nvSpPr>
          <p:cNvPr id="62" name="Text Box 40"/>
          <p:cNvSpPr txBox="1">
            <a:spLocks noChangeArrowheads="1"/>
          </p:cNvSpPr>
          <p:nvPr/>
        </p:nvSpPr>
        <p:spPr bwMode="auto">
          <a:xfrm>
            <a:off x="4143375" y="378618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/>
              <a:t>Κ+</a:t>
            </a:r>
          </a:p>
        </p:txBody>
      </p:sp>
      <p:sp>
        <p:nvSpPr>
          <p:cNvPr id="63" name="Text Box 40"/>
          <p:cNvSpPr txBox="1">
            <a:spLocks noChangeArrowheads="1"/>
          </p:cNvSpPr>
          <p:nvPr/>
        </p:nvSpPr>
        <p:spPr bwMode="auto">
          <a:xfrm>
            <a:off x="3214688" y="378618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/>
              <a:t>Κ+</a:t>
            </a:r>
          </a:p>
        </p:txBody>
      </p:sp>
      <p:sp>
        <p:nvSpPr>
          <p:cNvPr id="59" name="5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87E42-DA2E-4C60-BE7B-2DA2E44683DC}" type="slidenum">
              <a:rPr lang="el-GR" smtClean="0"/>
              <a:pPr>
                <a:defRPr/>
              </a:pPr>
              <a:t>39</a:t>
            </a:fld>
            <a:endParaRPr lang="el-GR" dirty="0"/>
          </a:p>
        </p:txBody>
      </p:sp>
      <p:sp>
        <p:nvSpPr>
          <p:cNvPr id="68" name="Τίτλος 35"/>
          <p:cNvSpPr txBox="1">
            <a:spLocks/>
          </p:cNvSpPr>
          <p:nvPr/>
        </p:nvSpPr>
        <p:spPr>
          <a:xfrm>
            <a:off x="-324544" y="116632"/>
            <a:ext cx="9756576" cy="908720"/>
          </a:xfrm>
          <a:prstGeom prst="rect">
            <a:avLst/>
          </a:prstGeom>
        </p:spPr>
        <p:txBody>
          <a:bodyPr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 </a:t>
            </a:r>
            <a:r>
              <a:rPr kumimoji="0" lang="el-G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λειτουργία του εγγύς εσπειραμένου σωληναρίου</a:t>
            </a:r>
            <a:endParaRPr kumimoji="0" lang="el-GR" sz="4000" b="1" i="0" u="none" strike="noStrike" kern="1200" cap="none" spc="0" normalizeH="0" baseline="0" noProof="0" dirty="0">
              <a:ln>
                <a:noFill/>
              </a:ln>
              <a:solidFill>
                <a:srgbClr val="9B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610100" y="6535192"/>
            <a:ext cx="15261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Πέτρος Καρκαλούσος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00313 0.2967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48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-0.00538 0.2046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10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00382 -0.2344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17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96296E-6 L -0.00138 -0.2240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11111E-6 L 4.44444E-6 0.2518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7 L -0.00347 0.2238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12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6 L 0.00469 -0.2657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33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96296E-6 L 0.00347 -0.2865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96296E-6 L -0.00069 0.32824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4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7 L -0.00104 -0.13009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65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7 L 0.00087 -0.13009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5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-0.00017 0.11967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2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2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2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2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 L 0.3151 0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0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526E-6 L 0.50399 3.3526E-6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" y="0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53958 0.00487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69942E-6 L 0.50399 0.00485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" y="2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0.58264 0.00487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" y="2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0.00486 L 0.58281 0.00995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0.2717 0.00463 " pathEditMode="fixed" rAng="0" ptsTypes="AA">
                                      <p:cBhvr>
                                        <p:cTn id="1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" y="2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44098 0.00486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" y="2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4971E-6 L 0.37014 1.84971E-6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0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96296E-6 L 0.18108 -2.96296E-6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96296E-6 L 0.2757 -0.06296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31 0.00533 L 0.31354 0.04213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18"/>
                                    </p:animMotion>
                                  </p:childTnLst>
                                </p:cTn>
                              </p:par>
                              <p:par>
                                <p:cTn id="2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6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2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81481E-6 L 0.32222 0.00278 " pathEditMode="relative" rAng="0" ptsTypes="AA">
                                      <p:cBhvr>
                                        <p:cTn id="2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1"/>
                                    </p:animMotion>
                                  </p:childTnLst>
                                </p:cTn>
                              </p:par>
                              <p:par>
                                <p:cTn id="26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6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6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7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7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2908 -0.00347 " pathEditMode="relative" rAng="0" ptsTypes="AA">
                                      <p:cBhvr>
                                        <p:cTn id="27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" y="-2"/>
                                    </p:animMotion>
                                  </p:childTnLst>
                                </p:cTn>
                              </p:par>
                              <p:par>
                                <p:cTn id="27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7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 animBg="1"/>
      <p:bldP spid="8" grpId="0" animBg="1"/>
      <p:bldP spid="9" grpId="0" animBg="1"/>
      <p:bldP spid="10" grpId="0" animBg="1"/>
      <p:bldP spid="11" grpId="0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7" grpId="2"/>
      <p:bldP spid="18" grpId="0"/>
      <p:bldP spid="18" grpId="1"/>
      <p:bldP spid="19" grpId="0"/>
      <p:bldP spid="19" grpId="1"/>
      <p:bldP spid="20" grpId="0"/>
      <p:bldP spid="20" grpId="1"/>
      <p:bldP spid="21" grpId="0" animBg="1"/>
      <p:bldP spid="22" grpId="0"/>
      <p:bldP spid="24" grpId="0" animBg="1"/>
      <p:bldP spid="25" grpId="0"/>
      <p:bldP spid="27" grpId="0"/>
      <p:bldP spid="28" grpId="0"/>
      <p:bldP spid="28" grpId="1"/>
      <p:bldP spid="29" grpId="0"/>
      <p:bldP spid="30" grpId="0"/>
      <p:bldP spid="31" grpId="0"/>
      <p:bldP spid="33" grpId="0"/>
      <p:bldP spid="33" grpId="1"/>
      <p:bldP spid="34" grpId="0"/>
      <p:bldP spid="37" grpId="0"/>
      <p:bldP spid="37" grpId="1"/>
      <p:bldP spid="38" grpId="0"/>
      <p:bldP spid="38" grpId="1"/>
      <p:bldP spid="39" grpId="0"/>
      <p:bldP spid="39" grpId="1"/>
      <p:bldP spid="40" grpId="0"/>
      <p:bldP spid="41" grpId="0" animBg="1"/>
      <p:bldP spid="42" grpId="0" animBg="1"/>
      <p:bldP spid="43" grpId="0" animBg="1"/>
      <p:bldP spid="44" grpId="0" animBg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7" grpId="0"/>
      <p:bldP spid="57" grpId="1"/>
      <p:bldP spid="58" grpId="0"/>
      <p:bldP spid="58" grpId="1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116631"/>
            <a:ext cx="8784976" cy="1799481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9B0000"/>
                </a:solidFill>
              </a:rPr>
              <a:t>Εξετάσεις που ελέγχουν την επαναρρόφηση στο εγγύς εσπειραμένο </a:t>
            </a:r>
            <a:r>
              <a:rPr lang="el-GR" dirty="0" smtClean="0">
                <a:solidFill>
                  <a:srgbClr val="9B0000"/>
                </a:solidFill>
              </a:rPr>
              <a:t>σωληνάριο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755650" y="1916113"/>
            <a:ext cx="7488238" cy="4337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7188" indent="-357188">
              <a:lnSpc>
                <a:spcPct val="130000"/>
              </a:lnSpc>
              <a:spcBef>
                <a:spcPts val="1200"/>
              </a:spcBef>
              <a:buClr>
                <a:schemeClr val="tx1"/>
              </a:buClr>
              <a:buFontTx/>
              <a:buChar char="•"/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Ουρία 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ορού,</a:t>
            </a:r>
            <a:endParaRPr lang="el-GR" sz="2400" b="1" dirty="0">
              <a:solidFill>
                <a:srgbClr val="9B0000"/>
              </a:solidFill>
              <a:latin typeface="+mn-lt"/>
            </a:endParaRPr>
          </a:p>
          <a:p>
            <a:pPr marL="357188" indent="-357188">
              <a:lnSpc>
                <a:spcPct val="130000"/>
              </a:lnSpc>
              <a:spcBef>
                <a:spcPts val="1200"/>
              </a:spcBef>
              <a:buClr>
                <a:schemeClr val="tx1"/>
              </a:buClr>
              <a:buFontTx/>
              <a:buChar char="•"/>
            </a:pPr>
            <a:r>
              <a:rPr lang="el-GR" sz="2400" dirty="0">
                <a:latin typeface="+mn-lt"/>
              </a:rPr>
              <a:t>Ουρικό οξύ </a:t>
            </a:r>
            <a:r>
              <a:rPr lang="el-GR" sz="2400" dirty="0" smtClean="0">
                <a:latin typeface="+mn-lt"/>
              </a:rPr>
              <a:t>ορού,</a:t>
            </a:r>
            <a:endParaRPr lang="el-GR" sz="2400" dirty="0">
              <a:latin typeface="+mn-lt"/>
            </a:endParaRPr>
          </a:p>
          <a:p>
            <a:pPr marL="357188" indent="-357188">
              <a:lnSpc>
                <a:spcPct val="130000"/>
              </a:lnSpc>
              <a:spcBef>
                <a:spcPts val="1200"/>
              </a:spcBef>
              <a:buClr>
                <a:schemeClr val="tx1"/>
              </a:buClr>
              <a:buFontTx/>
              <a:buChar char="•"/>
            </a:pPr>
            <a:r>
              <a:rPr lang="el-GR" sz="2400" dirty="0">
                <a:latin typeface="+mn-lt"/>
              </a:rPr>
              <a:t>Κάλιο και νάτριο ορού (ηλεκτρολύτες</a:t>
            </a:r>
            <a:r>
              <a:rPr lang="el-GR" sz="2400" dirty="0" smtClean="0">
                <a:latin typeface="+mn-lt"/>
              </a:rPr>
              <a:t>),</a:t>
            </a:r>
            <a:endParaRPr lang="el-GR" sz="2400" dirty="0">
              <a:latin typeface="+mn-lt"/>
            </a:endParaRPr>
          </a:p>
          <a:p>
            <a:pPr marL="357188" indent="-357188">
              <a:lnSpc>
                <a:spcPct val="130000"/>
              </a:lnSpc>
              <a:spcBef>
                <a:spcPts val="1200"/>
              </a:spcBef>
              <a:buClr>
                <a:schemeClr val="tx1"/>
              </a:buClr>
              <a:buFontTx/>
              <a:buChar char="•"/>
            </a:pPr>
            <a:r>
              <a:rPr lang="el-GR" sz="2400" dirty="0">
                <a:latin typeface="+mn-lt"/>
              </a:rPr>
              <a:t>Μαγνήσιο </a:t>
            </a:r>
            <a:r>
              <a:rPr lang="el-GR" sz="2400" dirty="0" smtClean="0">
                <a:latin typeface="+mn-lt"/>
              </a:rPr>
              <a:t>ορού,</a:t>
            </a:r>
            <a:endParaRPr lang="el-GR" sz="2400" dirty="0">
              <a:latin typeface="+mn-lt"/>
            </a:endParaRPr>
          </a:p>
          <a:p>
            <a:pPr marL="357188" indent="-357188">
              <a:lnSpc>
                <a:spcPct val="130000"/>
              </a:lnSpc>
              <a:spcBef>
                <a:spcPts val="1200"/>
              </a:spcBef>
              <a:buClr>
                <a:schemeClr val="tx1"/>
              </a:buClr>
              <a:buFontTx/>
              <a:buChar char="•"/>
            </a:pPr>
            <a:r>
              <a:rPr lang="el-GR" sz="2400" dirty="0">
                <a:latin typeface="+mn-lt"/>
              </a:rPr>
              <a:t>Φώσφορος </a:t>
            </a:r>
            <a:r>
              <a:rPr lang="el-GR" sz="2400" dirty="0" smtClean="0">
                <a:latin typeface="+mn-lt"/>
              </a:rPr>
              <a:t>ορού,</a:t>
            </a:r>
            <a:endParaRPr lang="el-GR" sz="2400" dirty="0">
              <a:latin typeface="+mn-lt"/>
            </a:endParaRPr>
          </a:p>
          <a:p>
            <a:pPr marL="357188" indent="-357188">
              <a:lnSpc>
                <a:spcPct val="130000"/>
              </a:lnSpc>
              <a:spcBef>
                <a:spcPts val="1200"/>
              </a:spcBef>
              <a:buClr>
                <a:schemeClr val="tx1"/>
              </a:buClr>
              <a:buFontTx/>
              <a:buChar char="•"/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Ιονισμένο ασβέστιο</a:t>
            </a:r>
            <a:r>
              <a:rPr lang="en-US" sz="2400" b="1" dirty="0">
                <a:solidFill>
                  <a:srgbClr val="9B0000"/>
                </a:solidFill>
                <a:latin typeface="+mn-lt"/>
              </a:rPr>
              <a:t> (Ca</a:t>
            </a:r>
            <a:r>
              <a:rPr lang="en-US" sz="2400" b="1" baseline="30000" dirty="0">
                <a:solidFill>
                  <a:srgbClr val="9B0000"/>
                </a:solidFill>
                <a:latin typeface="+mn-lt"/>
              </a:rPr>
              <a:t>+2</a:t>
            </a:r>
            <a:r>
              <a:rPr lang="en-US" sz="2400" b="1" dirty="0">
                <a:solidFill>
                  <a:srgbClr val="9B0000"/>
                </a:solidFill>
                <a:latin typeface="+mn-lt"/>
              </a:rPr>
              <a:t>)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 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ορού,</a:t>
            </a:r>
            <a:endParaRPr lang="el-GR" sz="2400" b="1" dirty="0">
              <a:solidFill>
                <a:srgbClr val="9B0000"/>
              </a:solidFill>
              <a:latin typeface="+mn-lt"/>
            </a:endParaRPr>
          </a:p>
          <a:p>
            <a:pPr marL="357188" indent="-357188">
              <a:lnSpc>
                <a:spcPct val="130000"/>
              </a:lnSpc>
              <a:spcBef>
                <a:spcPts val="1200"/>
              </a:spcBef>
              <a:buClr>
                <a:schemeClr val="tx1"/>
              </a:buClr>
              <a:buFontTx/>
              <a:buChar char="•"/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Παραθορμόνη </a:t>
            </a:r>
            <a:r>
              <a:rPr lang="en-US" sz="2400" b="1" dirty="0">
                <a:solidFill>
                  <a:srgbClr val="9B0000"/>
                </a:solidFill>
                <a:latin typeface="+mn-lt"/>
              </a:rPr>
              <a:t>(PTH) 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ορού.</a:t>
            </a:r>
            <a:endParaRPr lang="el-GR" sz="2400" b="1" dirty="0">
              <a:solidFill>
                <a:srgbClr val="9B0000"/>
              </a:solidFill>
              <a:latin typeface="+mn-lt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87E42-DA2E-4C60-BE7B-2DA2E44683DC}" type="slidenum">
              <a:rPr lang="el-GR" smtClean="0"/>
              <a:pPr>
                <a:defRPr/>
              </a:pPr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5598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9B0000"/>
                </a:solidFill>
              </a:rPr>
              <a:t>Ακριβής </a:t>
            </a:r>
            <a:r>
              <a:rPr lang="el-GR" dirty="0" smtClean="0">
                <a:solidFill>
                  <a:srgbClr val="9B0000"/>
                </a:solidFill>
              </a:rPr>
              <a:t>αναπαράσταση των επιθηλιακών κυττάρων του εγγύς εσπειραμένου σωληναρίου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87E42-DA2E-4C60-BE7B-2DA2E44683DC}" type="slidenum">
              <a:rPr lang="el-GR" smtClean="0"/>
              <a:pPr>
                <a:defRPr/>
              </a:pPr>
              <a:t>41</a:t>
            </a:fld>
            <a:endParaRPr lang="el-GR" dirty="0"/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916832"/>
            <a:ext cx="6096000" cy="4572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61630" y="6500972"/>
            <a:ext cx="48270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pt-B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Human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jejunum microvilli 2 </a:t>
            </a:r>
            <a:r>
              <a:rPr lang="pt-B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– TEM</a:t>
            </a:r>
            <a:r>
              <a:rPr lang="pt-B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pt-B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Patho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354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93712" y="188640"/>
            <a:ext cx="8229600" cy="1440160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9B0000"/>
                </a:solidFill>
              </a:rPr>
              <a:t>Η μετακίνηση του νερού στο </a:t>
            </a:r>
            <a:r>
              <a:rPr lang="el-GR" dirty="0" smtClean="0">
                <a:solidFill>
                  <a:srgbClr val="9B0000"/>
                </a:solidFill>
              </a:rPr>
              <a:t>νεφρό</a:t>
            </a:r>
            <a:r>
              <a:rPr lang="en-US" dirty="0" smtClean="0">
                <a:solidFill>
                  <a:srgbClr val="9B0000"/>
                </a:solidFill>
              </a:rPr>
              <a:t/>
            </a:r>
            <a:br>
              <a:rPr lang="en-US" dirty="0" smtClean="0">
                <a:solidFill>
                  <a:srgbClr val="9B0000"/>
                </a:solidFill>
              </a:rPr>
            </a:br>
            <a:r>
              <a:rPr lang="el-GR" dirty="0">
                <a:solidFill>
                  <a:srgbClr val="9B0000"/>
                </a:solidFill>
              </a:rPr>
              <a:t>Δράση </a:t>
            </a:r>
            <a:r>
              <a:rPr lang="el-GR" dirty="0" smtClean="0">
                <a:solidFill>
                  <a:srgbClr val="9B0000"/>
                </a:solidFill>
              </a:rPr>
              <a:t>ΙΙΙ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323850" y="3644900"/>
            <a:ext cx="8569325" cy="1077218"/>
          </a:xfrm>
          <a:prstGeom prst="rect">
            <a:avLst/>
          </a:prstGeom>
          <a:noFill/>
          <a:ln w="38100">
            <a:solidFill>
              <a:srgbClr val="9B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3200" b="1" dirty="0">
                <a:solidFill>
                  <a:srgbClr val="9B0000"/>
                </a:solidFill>
                <a:latin typeface="+mn-lt"/>
              </a:rPr>
              <a:t>Η συμπύκνωση του νερού στην αγκύλη του </a:t>
            </a:r>
            <a:r>
              <a:rPr lang="en-US" sz="3200" b="1" dirty="0">
                <a:solidFill>
                  <a:srgbClr val="9B0000"/>
                </a:solidFill>
                <a:latin typeface="+mn-lt"/>
              </a:rPr>
              <a:t>Henle </a:t>
            </a:r>
            <a:r>
              <a:rPr lang="el-GR" sz="3200" b="1" dirty="0">
                <a:solidFill>
                  <a:srgbClr val="9B0000"/>
                </a:solidFill>
                <a:latin typeface="+mn-lt"/>
              </a:rPr>
              <a:t>και στο αθροιστικό σωληνάριο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87E42-DA2E-4C60-BE7B-2DA2E44683DC}" type="slidenum">
              <a:rPr lang="el-GR" smtClean="0"/>
              <a:pPr>
                <a:defRPr/>
              </a:pPr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770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9B0000"/>
                </a:solidFill>
              </a:rPr>
              <a:t>Περιοχές συμπύκνωσης των ούρων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484784"/>
            <a:ext cx="8784976" cy="4968552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el-GR" sz="2800" dirty="0" smtClean="0"/>
              <a:t>Στην </a:t>
            </a:r>
            <a:r>
              <a:rPr lang="el-GR" sz="2800" dirty="0"/>
              <a:t>αγκύλη του </a:t>
            </a:r>
            <a:r>
              <a:rPr lang="en-US" sz="2800" dirty="0" smtClean="0"/>
              <a:t>Henle</a:t>
            </a:r>
            <a:r>
              <a:rPr lang="el-GR" sz="2800" dirty="0" smtClean="0"/>
              <a:t> </a:t>
            </a:r>
          </a:p>
          <a:p>
            <a:pPr marL="400050" lvl="1" indent="0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b="1" dirty="0" smtClean="0">
                <a:solidFill>
                  <a:srgbClr val="9B0000"/>
                </a:solidFill>
              </a:rPr>
              <a:t>(</a:t>
            </a:r>
            <a:r>
              <a:rPr lang="el-GR" b="1" dirty="0">
                <a:solidFill>
                  <a:srgbClr val="9B0000"/>
                </a:solidFill>
              </a:rPr>
              <a:t>παθητικά με τον πολλαπλασιαστή </a:t>
            </a:r>
            <a:r>
              <a:rPr lang="el-GR" b="1" dirty="0" smtClean="0">
                <a:solidFill>
                  <a:srgbClr val="9B0000"/>
                </a:solidFill>
              </a:rPr>
              <a:t>αντιρροής</a:t>
            </a:r>
            <a:r>
              <a:rPr lang="el-GR" b="1" dirty="0">
                <a:solidFill>
                  <a:srgbClr val="9B0000"/>
                </a:solidFill>
              </a:rPr>
              <a:t>)</a:t>
            </a: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el-GR" sz="2800" dirty="0" smtClean="0"/>
              <a:t>Στο </a:t>
            </a:r>
            <a:r>
              <a:rPr lang="el-GR" sz="2800" dirty="0"/>
              <a:t>αθροιστικό </a:t>
            </a:r>
            <a:r>
              <a:rPr lang="el-GR" sz="2800" dirty="0" smtClean="0"/>
              <a:t>σωληνάριο</a:t>
            </a:r>
          </a:p>
          <a:p>
            <a:pPr marL="400050" lvl="1" indent="0">
              <a:lnSpc>
                <a:spcPct val="150000"/>
              </a:lnSpc>
              <a:spcBef>
                <a:spcPct val="50000"/>
              </a:spcBef>
              <a:buNone/>
            </a:pPr>
            <a:r>
              <a:rPr lang="el-GR" b="1" dirty="0" smtClean="0">
                <a:solidFill>
                  <a:srgbClr val="9B0000"/>
                </a:solidFill>
              </a:rPr>
              <a:t>(ενεργητικά </a:t>
            </a:r>
            <a:r>
              <a:rPr lang="el-GR" b="1" dirty="0">
                <a:solidFill>
                  <a:srgbClr val="9B0000"/>
                </a:solidFill>
              </a:rPr>
              <a:t>με την δράση της αντιδιουρητικής ορμόνης)</a:t>
            </a:r>
          </a:p>
          <a:p>
            <a:pPr marL="0" indent="0">
              <a:buNone/>
            </a:pPr>
            <a:endParaRPr lang="el-GR" sz="28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87E42-DA2E-4C60-BE7B-2DA2E44683DC}" type="slidenum">
              <a:rPr lang="el-GR" smtClean="0"/>
              <a:pPr>
                <a:defRPr/>
              </a:pPr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338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9B0000"/>
                </a:solidFill>
              </a:rPr>
              <a:t>Η λειτουργία της αγκύλης του </a:t>
            </a:r>
            <a:r>
              <a:rPr lang="en-US" dirty="0" smtClean="0">
                <a:solidFill>
                  <a:srgbClr val="9B0000"/>
                </a:solidFill>
              </a:rPr>
              <a:t>Henle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spcAft>
                <a:spcPts val="1800"/>
              </a:spcAft>
              <a:buFontTx/>
              <a:buAutoNum type="arabicPeriod"/>
            </a:pPr>
            <a:r>
              <a:rPr lang="el-GR" sz="2400" dirty="0"/>
              <a:t>Η επαναρρόφηση </a:t>
            </a:r>
            <a:r>
              <a:rPr lang="el-GR" sz="2400" dirty="0" smtClean="0"/>
              <a:t>νερού,</a:t>
            </a:r>
            <a:endParaRPr lang="el-GR" sz="2400" dirty="0"/>
          </a:p>
          <a:p>
            <a:pPr>
              <a:spcBef>
                <a:spcPct val="50000"/>
              </a:spcBef>
              <a:spcAft>
                <a:spcPts val="1800"/>
              </a:spcAft>
              <a:buFontTx/>
              <a:buAutoNum type="arabicPeriod"/>
            </a:pPr>
            <a:r>
              <a:rPr lang="el-GR" sz="2400" dirty="0"/>
              <a:t>Η επαναρρόφηση νατρίου και </a:t>
            </a:r>
            <a:r>
              <a:rPr lang="el-GR" sz="2400" dirty="0" smtClean="0"/>
              <a:t>χλωρίου,</a:t>
            </a:r>
            <a:endParaRPr lang="el-GR" sz="2400" dirty="0"/>
          </a:p>
          <a:p>
            <a:pPr>
              <a:spcBef>
                <a:spcPct val="50000"/>
              </a:spcBef>
              <a:spcAft>
                <a:spcPts val="2400"/>
              </a:spcAft>
              <a:buFontTx/>
              <a:buAutoNum type="arabicPeriod"/>
            </a:pPr>
            <a:r>
              <a:rPr lang="en-US" sz="2400" dirty="0"/>
              <a:t>H </a:t>
            </a:r>
            <a:r>
              <a:rPr lang="el-GR" sz="2400" dirty="0"/>
              <a:t>συμπύκνωση των </a:t>
            </a:r>
            <a:r>
              <a:rPr lang="el-GR" sz="2400" dirty="0" smtClean="0"/>
              <a:t>ούρων.</a:t>
            </a:r>
            <a:endParaRPr lang="el-GR" sz="2400" dirty="0"/>
          </a:p>
          <a:p>
            <a:pPr marL="0" indent="0">
              <a:spcAft>
                <a:spcPts val="1800"/>
              </a:spcAft>
              <a:buNone/>
            </a:pPr>
            <a:r>
              <a:rPr lang="en-US" sz="2400" dirty="0"/>
              <a:t>T</a:t>
            </a:r>
            <a:r>
              <a:rPr lang="el-GR" sz="2400" dirty="0"/>
              <a:t>α παραπάνω επιτυγχάνονται με το σύστημα </a:t>
            </a:r>
            <a:r>
              <a:rPr lang="el-GR" sz="2400" b="1" dirty="0">
                <a:solidFill>
                  <a:srgbClr val="9B0000"/>
                </a:solidFill>
              </a:rPr>
              <a:t>πολλαπλασιαστή </a:t>
            </a:r>
            <a:r>
              <a:rPr lang="el-GR" sz="2400" b="1" dirty="0" smtClean="0">
                <a:solidFill>
                  <a:srgbClr val="9B0000"/>
                </a:solidFill>
              </a:rPr>
              <a:t>αντιρροής.</a:t>
            </a:r>
            <a:endParaRPr lang="el-GR" sz="2400" b="1" dirty="0">
              <a:solidFill>
                <a:srgbClr val="9B0000"/>
              </a:solidFill>
            </a:endParaRPr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87E42-DA2E-4C60-BE7B-2DA2E44683DC}" type="slidenum">
              <a:rPr lang="el-GR" smtClean="0"/>
              <a:pPr>
                <a:defRPr/>
              </a:pPr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64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9B0000"/>
                </a:solidFill>
              </a:rPr>
              <a:t>Τα τμήματα του νεφρώνα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31746" name="Text Box 5"/>
          <p:cNvSpPr txBox="1">
            <a:spLocks noChangeArrowheads="1"/>
          </p:cNvSpPr>
          <p:nvPr/>
        </p:nvSpPr>
        <p:spPr bwMode="auto">
          <a:xfrm>
            <a:off x="5831632" y="2348880"/>
            <a:ext cx="331236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+mn-lt"/>
              </a:rPr>
              <a:t>H </a:t>
            </a:r>
            <a:r>
              <a:rPr lang="el-GR" sz="2400" dirty="0">
                <a:latin typeface="+mn-lt"/>
              </a:rPr>
              <a:t>συμπύκνωση των ούρων αρχικά στην αγκύλη του </a:t>
            </a:r>
            <a:r>
              <a:rPr lang="en-US" sz="2400" dirty="0">
                <a:latin typeface="+mn-lt"/>
              </a:rPr>
              <a:t>Henle</a:t>
            </a:r>
            <a:r>
              <a:rPr lang="el-GR" sz="2400" dirty="0">
                <a:latin typeface="+mn-lt"/>
              </a:rPr>
              <a:t> και κατόπιν στο αθροιστικό σωληνάριο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87E42-DA2E-4C60-BE7B-2DA2E44683DC}" type="slidenum">
              <a:rPr lang="el-GR" smtClean="0"/>
              <a:pPr>
                <a:defRPr/>
              </a:pPr>
              <a:t>45</a:t>
            </a:fld>
            <a:endParaRPr lang="el-GR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52768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59459" y="6412832"/>
            <a:ext cx="35828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Kidney nephron”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 tooltip="User:Uwe Gille"/>
              </a:rPr>
              <a:t>Gille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209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9B0000"/>
                </a:solidFill>
              </a:rPr>
              <a:t>1</a:t>
            </a:r>
            <a:r>
              <a:rPr lang="el-GR" baseline="30000" dirty="0">
                <a:solidFill>
                  <a:srgbClr val="9B0000"/>
                </a:solidFill>
              </a:rPr>
              <a:t>ο</a:t>
            </a:r>
            <a:r>
              <a:rPr lang="el-GR" dirty="0">
                <a:solidFill>
                  <a:srgbClr val="9B0000"/>
                </a:solidFill>
              </a:rPr>
              <a:t> στάδιο συμπύκνωσης</a:t>
            </a:r>
          </a:p>
        </p:txBody>
      </p:sp>
      <p:sp>
        <p:nvSpPr>
          <p:cNvPr id="32770" name="Text Box 6"/>
          <p:cNvSpPr txBox="1">
            <a:spLocks noChangeArrowheads="1"/>
          </p:cNvSpPr>
          <p:nvPr/>
        </p:nvSpPr>
        <p:spPr bwMode="auto">
          <a:xfrm>
            <a:off x="1925706" y="6144131"/>
            <a:ext cx="52925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 smtClean="0">
                <a:latin typeface="+mn-lt"/>
              </a:rPr>
              <a:t>Τα </a:t>
            </a:r>
            <a:r>
              <a:rPr lang="el-GR" sz="2000" dirty="0">
                <a:latin typeface="+mn-lt"/>
              </a:rPr>
              <a:t>ούρα διηθούνται από το αγγειώδες σπείραμα</a:t>
            </a:r>
          </a:p>
        </p:txBody>
      </p:sp>
      <p:pic>
        <p:nvPicPr>
          <p:cNvPr id="3277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1052736"/>
            <a:ext cx="6480175" cy="5068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87E42-DA2E-4C60-BE7B-2DA2E44683DC}" type="slidenum">
              <a:rPr lang="el-GR" smtClean="0"/>
              <a:pPr>
                <a:defRPr/>
              </a:pPr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5034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9B0000"/>
                </a:solidFill>
              </a:rPr>
              <a:t>2</a:t>
            </a:r>
            <a:r>
              <a:rPr lang="el-GR" baseline="30000" dirty="0" smtClean="0">
                <a:solidFill>
                  <a:srgbClr val="9B0000"/>
                </a:solidFill>
              </a:rPr>
              <a:t>ο</a:t>
            </a:r>
            <a:r>
              <a:rPr lang="el-GR" dirty="0" smtClean="0">
                <a:solidFill>
                  <a:srgbClr val="9B0000"/>
                </a:solidFill>
              </a:rPr>
              <a:t> </a:t>
            </a:r>
            <a:r>
              <a:rPr lang="el-GR" dirty="0">
                <a:solidFill>
                  <a:srgbClr val="9B0000"/>
                </a:solidFill>
              </a:rPr>
              <a:t>στάδιο συμπύκνωσης</a:t>
            </a:r>
          </a:p>
        </p:txBody>
      </p:sp>
      <p:sp>
        <p:nvSpPr>
          <p:cNvPr id="33794" name="Text Box 5"/>
          <p:cNvSpPr txBox="1">
            <a:spLocks noChangeArrowheads="1"/>
          </p:cNvSpPr>
          <p:nvPr/>
        </p:nvSpPr>
        <p:spPr bwMode="auto">
          <a:xfrm>
            <a:off x="1584059" y="5977874"/>
            <a:ext cx="59758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 smtClean="0">
                <a:latin typeface="+mn-lt"/>
              </a:rPr>
              <a:t>Αποβάλλονται </a:t>
            </a:r>
            <a:r>
              <a:rPr lang="el-GR" sz="2000" dirty="0">
                <a:latin typeface="+mn-lt"/>
              </a:rPr>
              <a:t>ιόντα νατρίου και χλωρίου από το εγγύς εσπειραμένο σωληνάριο και επαναρροφόνται.</a:t>
            </a:r>
          </a:p>
        </p:txBody>
      </p:sp>
      <p:pic>
        <p:nvPicPr>
          <p:cNvPr id="3379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1052736"/>
            <a:ext cx="6769100" cy="4919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87E42-DA2E-4C60-BE7B-2DA2E44683DC}" type="slidenum">
              <a:rPr lang="el-GR" smtClean="0"/>
              <a:pPr>
                <a:defRPr/>
              </a:pPr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1230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9B0000"/>
                </a:solidFill>
              </a:rPr>
              <a:t>3</a:t>
            </a:r>
            <a:r>
              <a:rPr lang="el-GR" baseline="30000" dirty="0">
                <a:solidFill>
                  <a:srgbClr val="9B0000"/>
                </a:solidFill>
              </a:rPr>
              <a:t>ο</a:t>
            </a:r>
            <a:r>
              <a:rPr lang="el-GR" dirty="0">
                <a:solidFill>
                  <a:srgbClr val="9B0000"/>
                </a:solidFill>
              </a:rPr>
              <a:t> στάδιο συμπύκνωσης</a:t>
            </a:r>
          </a:p>
        </p:txBody>
      </p:sp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1202662" y="6027390"/>
            <a:ext cx="67386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 smtClean="0">
                <a:latin typeface="+mn-lt"/>
              </a:rPr>
              <a:t>Αποβάλλεται </a:t>
            </a:r>
            <a:r>
              <a:rPr lang="el-GR" sz="2000" dirty="0">
                <a:latin typeface="+mn-lt"/>
              </a:rPr>
              <a:t>νερό από το αγγειώδες σπείραμα ακολουθώντας την πορεία επαναρρόφησης των ιόντων νατρίου και χλωρίου.</a:t>
            </a:r>
          </a:p>
        </p:txBody>
      </p:sp>
      <p:pic>
        <p:nvPicPr>
          <p:cNvPr id="3481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7631" y="980728"/>
            <a:ext cx="6408738" cy="5046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87E42-DA2E-4C60-BE7B-2DA2E44683DC}" type="slidenum">
              <a:rPr lang="el-GR" smtClean="0"/>
              <a:pPr>
                <a:defRPr/>
              </a:pPr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254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9B0000"/>
                </a:solidFill>
              </a:rPr>
              <a:t>Τα μέρη του </a:t>
            </a:r>
            <a:r>
              <a:rPr lang="el-GR" dirty="0" smtClean="0">
                <a:solidFill>
                  <a:srgbClr val="9B0000"/>
                </a:solidFill>
              </a:rPr>
              <a:t>νεφρού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b="1" dirty="0"/>
              <a:t> </a:t>
            </a:r>
            <a:r>
              <a:rPr lang="el-GR" sz="2400" b="1" dirty="0">
                <a:solidFill>
                  <a:srgbClr val="9B0000"/>
                </a:solidFill>
              </a:rPr>
              <a:t>Φλοιός </a:t>
            </a:r>
            <a:r>
              <a:rPr lang="el-GR" sz="2400" u="sng" dirty="0"/>
              <a:t>(εξωτερική ζώνη</a:t>
            </a:r>
            <a:r>
              <a:rPr lang="el-GR" sz="2400" u="sng" dirty="0" smtClean="0"/>
              <a:t>)</a:t>
            </a:r>
          </a:p>
          <a:p>
            <a:pPr marL="263525" indent="-263525">
              <a:spcBef>
                <a:spcPct val="30000"/>
              </a:spcBef>
              <a:buFontTx/>
              <a:buChar char="-"/>
            </a:pPr>
            <a:r>
              <a:rPr lang="el-GR" sz="2400" dirty="0"/>
              <a:t> Περιβάλλει τον </a:t>
            </a:r>
            <a:r>
              <a:rPr lang="el-GR" sz="2400" dirty="0" smtClean="0"/>
              <a:t>μυελό</a:t>
            </a:r>
            <a:r>
              <a:rPr lang="el-GR" sz="2400" dirty="0"/>
              <a:t>,</a:t>
            </a:r>
          </a:p>
          <a:p>
            <a:pPr marL="263525" indent="-263525">
              <a:spcBef>
                <a:spcPct val="30000"/>
              </a:spcBef>
              <a:buFontTx/>
              <a:buChar char="-"/>
            </a:pPr>
            <a:r>
              <a:rPr lang="el-GR" sz="2400" dirty="0"/>
              <a:t> Έχει κοκκιώδη </a:t>
            </a:r>
            <a:r>
              <a:rPr lang="el-GR" sz="2400" dirty="0" smtClean="0"/>
              <a:t>όψη,</a:t>
            </a:r>
            <a:endParaRPr lang="el-GR" sz="2400" dirty="0"/>
          </a:p>
          <a:p>
            <a:pPr marL="263525" indent="-263525">
              <a:spcBef>
                <a:spcPct val="30000"/>
              </a:spcBef>
              <a:buFontTx/>
              <a:buChar char="-"/>
            </a:pPr>
            <a:r>
              <a:rPr lang="el-GR" sz="2400" dirty="0"/>
              <a:t> Διεισδύει στο μυελό και δημιουργεί τους νεφρικούς στύλους του </a:t>
            </a:r>
            <a:r>
              <a:rPr lang="en-US" sz="2400" b="1" dirty="0" smtClean="0"/>
              <a:t>Bertini</a:t>
            </a:r>
            <a:r>
              <a:rPr lang="el-GR" sz="2400" dirty="0" smtClean="0"/>
              <a:t>,</a:t>
            </a:r>
            <a:endParaRPr lang="en-US" sz="2400" dirty="0"/>
          </a:p>
          <a:p>
            <a:pPr marL="263525" indent="-263525">
              <a:spcBef>
                <a:spcPct val="30000"/>
              </a:spcBef>
              <a:buFontTx/>
              <a:buChar char="-"/>
            </a:pPr>
            <a:r>
              <a:rPr lang="en-US" sz="2400" dirty="0"/>
              <a:t> </a:t>
            </a:r>
            <a:r>
              <a:rPr lang="el-GR" sz="2400" dirty="0"/>
              <a:t>Περιλαμβάνει τα σπειράματα και τα εσπειραμένα τμήματα των σωληναρίων</a:t>
            </a:r>
            <a:r>
              <a:rPr lang="el-GR" sz="2400" dirty="0" smtClean="0"/>
              <a:t>.</a:t>
            </a:r>
          </a:p>
          <a:p>
            <a:pPr marL="0" indent="0">
              <a:spcBef>
                <a:spcPct val="30000"/>
              </a:spcBef>
              <a:buNone/>
            </a:pPr>
            <a:r>
              <a:rPr lang="el-GR" sz="2400" dirty="0"/>
              <a:t> </a:t>
            </a:r>
            <a:r>
              <a:rPr lang="el-GR" sz="2400" b="1" dirty="0">
                <a:solidFill>
                  <a:srgbClr val="9B0000"/>
                </a:solidFill>
              </a:rPr>
              <a:t>Μυελός </a:t>
            </a:r>
            <a:r>
              <a:rPr lang="el-GR" sz="2400" u="sng" dirty="0"/>
              <a:t>(εσωτερική ζώνη</a:t>
            </a:r>
            <a:r>
              <a:rPr lang="el-GR" sz="2400" u="sng" dirty="0" smtClean="0"/>
              <a:t>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l-GR" sz="2400" dirty="0" smtClean="0"/>
              <a:t> </a:t>
            </a:r>
            <a:r>
              <a:rPr lang="el-GR" sz="2400" dirty="0"/>
              <a:t> Βρίσκεται εσωτερικά του </a:t>
            </a:r>
            <a:r>
              <a:rPr lang="el-GR" sz="2400" dirty="0" smtClean="0"/>
              <a:t>φλοιού,</a:t>
            </a:r>
            <a:endParaRPr lang="el-GR" sz="2400" dirty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el-GR" sz="2400" dirty="0"/>
              <a:t> Έχει γραμμωτή </a:t>
            </a:r>
            <a:r>
              <a:rPr lang="el-GR" sz="2400" dirty="0" smtClean="0"/>
              <a:t>όψη,</a:t>
            </a:r>
            <a:endParaRPr lang="el-GR" sz="2400" dirty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el-GR" sz="2400" dirty="0"/>
              <a:t> Σχηματίζει 8 – 12 κωνοειδείς περιοχές τις </a:t>
            </a:r>
            <a:r>
              <a:rPr lang="el-GR" sz="2400" b="1" dirty="0"/>
              <a:t>νεφρικές πυραμίδες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87E42-DA2E-4C60-BE7B-2DA2E44683DC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04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9B0000"/>
                </a:solidFill>
              </a:rPr>
              <a:t>4</a:t>
            </a:r>
            <a:r>
              <a:rPr lang="el-GR" baseline="30000" dirty="0">
                <a:solidFill>
                  <a:srgbClr val="9B0000"/>
                </a:solidFill>
              </a:rPr>
              <a:t>ο</a:t>
            </a:r>
            <a:r>
              <a:rPr lang="el-GR" dirty="0">
                <a:solidFill>
                  <a:srgbClr val="9B0000"/>
                </a:solidFill>
              </a:rPr>
              <a:t> στάδιο συμπύκνωσης</a:t>
            </a:r>
          </a:p>
        </p:txBody>
      </p:sp>
      <p:sp>
        <p:nvSpPr>
          <p:cNvPr id="35842" name="Text Box 5"/>
          <p:cNvSpPr txBox="1">
            <a:spLocks noChangeArrowheads="1"/>
          </p:cNvSpPr>
          <p:nvPr/>
        </p:nvSpPr>
        <p:spPr bwMode="auto">
          <a:xfrm>
            <a:off x="657064" y="5773390"/>
            <a:ext cx="793841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 smtClean="0">
                <a:latin typeface="+mn-lt"/>
              </a:rPr>
              <a:t>Η </a:t>
            </a:r>
            <a:r>
              <a:rPr lang="el-GR" sz="2000" dirty="0">
                <a:latin typeface="+mn-lt"/>
              </a:rPr>
              <a:t>εξωκυττάρια αύξηση του νατρίου και του χλωρίου προκαλεί την αύξηση της ωσμωτικής πίεσης στο εξωκυττάριο χώρο (ισοωσμωτική διήθηση).</a:t>
            </a:r>
          </a:p>
        </p:txBody>
      </p:sp>
      <p:pic>
        <p:nvPicPr>
          <p:cNvPr id="3584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1723" y="980728"/>
            <a:ext cx="6769100" cy="4792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87E42-DA2E-4C60-BE7B-2DA2E44683DC}" type="slidenum">
              <a:rPr lang="el-GR" smtClean="0"/>
              <a:pPr>
                <a:defRPr/>
              </a:pPr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7438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9B0000"/>
                </a:solidFill>
              </a:rPr>
              <a:t>5</a:t>
            </a:r>
            <a:r>
              <a:rPr lang="el-GR" baseline="30000" dirty="0">
                <a:solidFill>
                  <a:srgbClr val="9B0000"/>
                </a:solidFill>
              </a:rPr>
              <a:t>ο</a:t>
            </a:r>
            <a:r>
              <a:rPr lang="el-GR" dirty="0">
                <a:solidFill>
                  <a:srgbClr val="9B0000"/>
                </a:solidFill>
              </a:rPr>
              <a:t> στάδιο συμπύκνωσης</a:t>
            </a:r>
          </a:p>
        </p:txBody>
      </p:sp>
      <p:sp>
        <p:nvSpPr>
          <p:cNvPr id="36866" name="Text Box 5"/>
          <p:cNvSpPr txBox="1">
            <a:spLocks noChangeArrowheads="1"/>
          </p:cNvSpPr>
          <p:nvPr/>
        </p:nvSpPr>
        <p:spPr bwMode="auto">
          <a:xfrm>
            <a:off x="845579" y="5888261"/>
            <a:ext cx="74528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 smtClean="0">
                <a:latin typeface="+mn-lt"/>
              </a:rPr>
              <a:t>Στο </a:t>
            </a:r>
            <a:r>
              <a:rPr lang="el-GR" sz="2000" dirty="0">
                <a:latin typeface="+mn-lt"/>
              </a:rPr>
              <a:t>ανιόν τμήμα της αγκύλης του </a:t>
            </a:r>
            <a:r>
              <a:rPr lang="en-US" sz="2000" dirty="0">
                <a:latin typeface="+mn-lt"/>
              </a:rPr>
              <a:t>Henle </a:t>
            </a:r>
            <a:r>
              <a:rPr lang="el-GR" sz="2000" dirty="0">
                <a:latin typeface="+mn-lt"/>
              </a:rPr>
              <a:t>αντλίες νατρίου και χλωρίου διώχνουν ιόντα νατρίου και χλωρίου στο εξωκυττάριο χώρο.</a:t>
            </a:r>
          </a:p>
        </p:txBody>
      </p:sp>
      <p:pic>
        <p:nvPicPr>
          <p:cNvPr id="3686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0" y="1052736"/>
            <a:ext cx="6985000" cy="4835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87E42-DA2E-4C60-BE7B-2DA2E44683DC}" type="slidenum">
              <a:rPr lang="el-GR" smtClean="0"/>
              <a:pPr>
                <a:defRPr/>
              </a:pPr>
              <a:t>50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0099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9B0000"/>
                </a:solidFill>
              </a:rPr>
              <a:t>6</a:t>
            </a:r>
            <a:r>
              <a:rPr lang="el-GR" baseline="30000" dirty="0" smtClean="0">
                <a:solidFill>
                  <a:srgbClr val="9B0000"/>
                </a:solidFill>
              </a:rPr>
              <a:t>ο</a:t>
            </a:r>
            <a:r>
              <a:rPr lang="el-GR" dirty="0" smtClean="0">
                <a:solidFill>
                  <a:srgbClr val="9B0000"/>
                </a:solidFill>
              </a:rPr>
              <a:t> </a:t>
            </a:r>
            <a:r>
              <a:rPr lang="el-GR" dirty="0">
                <a:solidFill>
                  <a:srgbClr val="9B0000"/>
                </a:solidFill>
              </a:rPr>
              <a:t>στάδιο συμπύκνωσης</a:t>
            </a:r>
            <a:endParaRPr lang="el-GR" dirty="0"/>
          </a:p>
        </p:txBody>
      </p:sp>
      <p:sp>
        <p:nvSpPr>
          <p:cNvPr id="37890" name="Text Box 5"/>
          <p:cNvSpPr txBox="1">
            <a:spLocks noChangeArrowheads="1"/>
          </p:cNvSpPr>
          <p:nvPr/>
        </p:nvSpPr>
        <p:spPr bwMode="auto">
          <a:xfrm>
            <a:off x="1043608" y="5867623"/>
            <a:ext cx="70567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>
                <a:latin typeface="+mn-lt"/>
              </a:rPr>
              <a:t>6</a:t>
            </a:r>
            <a:r>
              <a:rPr lang="el-GR" sz="2000" baseline="30000" dirty="0">
                <a:latin typeface="+mn-lt"/>
              </a:rPr>
              <a:t>ο</a:t>
            </a:r>
            <a:r>
              <a:rPr lang="el-GR" sz="2000" dirty="0">
                <a:latin typeface="+mn-lt"/>
              </a:rPr>
              <a:t> στάδιο συμπύκνωσης</a:t>
            </a:r>
            <a:r>
              <a:rPr lang="en-US" sz="2000" dirty="0">
                <a:latin typeface="+mn-lt"/>
              </a:rPr>
              <a:t>: </a:t>
            </a:r>
            <a:r>
              <a:rPr lang="el-GR" sz="2000" dirty="0">
                <a:latin typeface="+mn-lt"/>
              </a:rPr>
              <a:t>Η συγκέντρωση των ιόντων νατρίου και χλωρίου σταδιακά αυξάνεται στο εξωκυττάριο χώρο.</a:t>
            </a:r>
          </a:p>
        </p:txBody>
      </p:sp>
      <p:pic>
        <p:nvPicPr>
          <p:cNvPr id="3789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7631" y="1052736"/>
            <a:ext cx="6408738" cy="4814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87E42-DA2E-4C60-BE7B-2DA2E44683DC}" type="slidenum">
              <a:rPr lang="el-GR" smtClean="0"/>
              <a:pPr>
                <a:defRPr/>
              </a:pPr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619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9B0000"/>
                </a:solidFill>
              </a:rPr>
              <a:t>7</a:t>
            </a:r>
            <a:r>
              <a:rPr lang="el-GR" baseline="30000" dirty="0" smtClean="0">
                <a:solidFill>
                  <a:srgbClr val="9B0000"/>
                </a:solidFill>
              </a:rPr>
              <a:t>ο</a:t>
            </a:r>
            <a:r>
              <a:rPr lang="el-GR" dirty="0" smtClean="0">
                <a:solidFill>
                  <a:srgbClr val="9B0000"/>
                </a:solidFill>
              </a:rPr>
              <a:t> </a:t>
            </a:r>
            <a:r>
              <a:rPr lang="el-GR" dirty="0">
                <a:solidFill>
                  <a:srgbClr val="9B0000"/>
                </a:solidFill>
              </a:rPr>
              <a:t>στάδιο συμπύκνωσης</a:t>
            </a:r>
            <a:endParaRPr lang="el-GR" dirty="0"/>
          </a:p>
        </p:txBody>
      </p:sp>
      <p:sp>
        <p:nvSpPr>
          <p:cNvPr id="38914" name="Text Box 8"/>
          <p:cNvSpPr txBox="1">
            <a:spLocks noChangeArrowheads="1"/>
          </p:cNvSpPr>
          <p:nvPr/>
        </p:nvSpPr>
        <p:spPr bwMode="auto">
          <a:xfrm>
            <a:off x="1188356" y="6092478"/>
            <a:ext cx="69847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 smtClean="0">
                <a:latin typeface="+mn-lt"/>
              </a:rPr>
              <a:t>Η </a:t>
            </a:r>
            <a:r>
              <a:rPr lang="el-GR" sz="2000" dirty="0">
                <a:latin typeface="+mn-lt"/>
              </a:rPr>
              <a:t>αυξημένη ωσμωμοριακότητα προκαλεί την αποβολή του νερού στο εξωκυττάριο χώρο από το κατιόν τμήμα.</a:t>
            </a:r>
          </a:p>
        </p:txBody>
      </p:sp>
      <p:pic>
        <p:nvPicPr>
          <p:cNvPr id="3891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8425" y="980728"/>
            <a:ext cx="6624638" cy="5111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87E42-DA2E-4C60-BE7B-2DA2E44683DC}" type="slidenum">
              <a:rPr lang="el-GR" smtClean="0"/>
              <a:pPr>
                <a:defRPr/>
              </a:pPr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1896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9B0000"/>
                </a:solidFill>
              </a:rPr>
              <a:t>8</a:t>
            </a:r>
            <a:r>
              <a:rPr lang="el-GR" baseline="30000" dirty="0" smtClean="0">
                <a:solidFill>
                  <a:srgbClr val="9B0000"/>
                </a:solidFill>
              </a:rPr>
              <a:t>ο</a:t>
            </a:r>
            <a:r>
              <a:rPr lang="el-GR" dirty="0" smtClean="0">
                <a:solidFill>
                  <a:srgbClr val="9B0000"/>
                </a:solidFill>
              </a:rPr>
              <a:t> </a:t>
            </a:r>
            <a:r>
              <a:rPr lang="el-GR" dirty="0">
                <a:solidFill>
                  <a:srgbClr val="9B0000"/>
                </a:solidFill>
              </a:rPr>
              <a:t>στάδιο συμπύκνωσης</a:t>
            </a:r>
            <a:endParaRPr lang="el-GR" dirty="0"/>
          </a:p>
        </p:txBody>
      </p:sp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755651" y="5842337"/>
            <a:ext cx="763269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 smtClean="0">
                <a:latin typeface="+mn-lt"/>
              </a:rPr>
              <a:t>Επειδή </a:t>
            </a:r>
            <a:r>
              <a:rPr lang="el-GR" sz="2000" dirty="0">
                <a:latin typeface="+mn-lt"/>
              </a:rPr>
              <a:t>το</a:t>
            </a:r>
            <a:r>
              <a:rPr lang="en-US" sz="2000" dirty="0">
                <a:latin typeface="+mn-lt"/>
              </a:rPr>
              <a:t> </a:t>
            </a:r>
            <a:r>
              <a:rPr lang="el-GR" sz="2000" dirty="0">
                <a:latin typeface="+mn-lt"/>
              </a:rPr>
              <a:t>πρόουρο που κατεβαίνει από το κατιόν τμήμα έχει πλέον αυξημένη ωσμωτική πίεση εντατικοποιείται η λειτουργία των αντλιών νατρίου και καλίου στο ανιόν τμήμα. </a:t>
            </a:r>
          </a:p>
        </p:txBody>
      </p:sp>
      <p:grpSp>
        <p:nvGrpSpPr>
          <p:cNvPr id="4" name="Ομάδα 3"/>
          <p:cNvGrpSpPr/>
          <p:nvPr/>
        </p:nvGrpSpPr>
        <p:grpSpPr>
          <a:xfrm>
            <a:off x="1129851" y="906800"/>
            <a:ext cx="6840537" cy="4935537"/>
            <a:chOff x="1129851" y="906800"/>
            <a:chExt cx="6840537" cy="4935537"/>
          </a:xfrm>
        </p:grpSpPr>
        <p:pic>
          <p:nvPicPr>
            <p:cNvPr id="3993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29851" y="906800"/>
              <a:ext cx="6840537" cy="49355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9940" name="Text Box 7"/>
            <p:cNvSpPr txBox="1">
              <a:spLocks noChangeArrowheads="1"/>
            </p:cNvSpPr>
            <p:nvPr/>
          </p:nvSpPr>
          <p:spPr bwMode="auto">
            <a:xfrm>
              <a:off x="1835150" y="3716338"/>
              <a:ext cx="1223963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A</a:t>
              </a:r>
              <a:r>
                <a:rPr lang="el-GR" dirty="0"/>
                <a:t>παγωγό αρτηρίδιο</a:t>
              </a:r>
            </a:p>
          </p:txBody>
        </p:sp>
      </p:grp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87E42-DA2E-4C60-BE7B-2DA2E44683DC}" type="slidenum">
              <a:rPr lang="el-GR" smtClean="0"/>
              <a:pPr>
                <a:defRPr/>
              </a:pPr>
              <a:t>53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4794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9B0000"/>
                </a:solidFill>
              </a:rPr>
              <a:t>9</a:t>
            </a:r>
            <a:r>
              <a:rPr lang="el-GR" baseline="30000" dirty="0" smtClean="0">
                <a:solidFill>
                  <a:srgbClr val="9B0000"/>
                </a:solidFill>
              </a:rPr>
              <a:t>ο</a:t>
            </a:r>
            <a:r>
              <a:rPr lang="el-GR" dirty="0" smtClean="0">
                <a:solidFill>
                  <a:srgbClr val="9B0000"/>
                </a:solidFill>
              </a:rPr>
              <a:t> </a:t>
            </a:r>
            <a:r>
              <a:rPr lang="el-GR" dirty="0">
                <a:solidFill>
                  <a:srgbClr val="9B0000"/>
                </a:solidFill>
              </a:rPr>
              <a:t>στάδιο συμπύκνωσης</a:t>
            </a:r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87E42-DA2E-4C60-BE7B-2DA2E44683DC}" type="slidenum">
              <a:rPr lang="el-GR" smtClean="0"/>
              <a:pPr>
                <a:defRPr/>
              </a:pPr>
              <a:t>54</a:t>
            </a:fld>
            <a:endParaRPr lang="el-GR" dirty="0"/>
          </a:p>
        </p:txBody>
      </p:sp>
      <p:sp>
        <p:nvSpPr>
          <p:cNvPr id="40963" name="Text Box 5"/>
          <p:cNvSpPr txBox="1">
            <a:spLocks noChangeArrowheads="1"/>
          </p:cNvSpPr>
          <p:nvPr/>
        </p:nvSpPr>
        <p:spPr bwMode="auto">
          <a:xfrm>
            <a:off x="827179" y="5575301"/>
            <a:ext cx="762611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 smtClean="0">
                <a:latin typeface="+mn-lt"/>
              </a:rPr>
              <a:t>Το </a:t>
            </a:r>
            <a:r>
              <a:rPr lang="el-GR" sz="2000" dirty="0">
                <a:latin typeface="+mn-lt"/>
              </a:rPr>
              <a:t>συμπυκνωμένο πρόουρο ανεβαίνει στο ανιόν τμήμα προκαλώντας μεγάλη έξοδο ιόντων νατρίου από αυτό και επακόλουθη αυξημένη αποβολή νερού στο κατιόν </a:t>
            </a:r>
            <a:r>
              <a:rPr lang="el-GR" sz="2000" dirty="0" smtClean="0">
                <a:latin typeface="+mn-lt"/>
              </a:rPr>
              <a:t>τμήμα. Η </a:t>
            </a:r>
            <a:r>
              <a:rPr lang="el-GR" sz="2000" dirty="0">
                <a:latin typeface="+mn-lt"/>
              </a:rPr>
              <a:t>ωσμωμοριακότητα στα κατώτερα τμήματα της αγκύλης συνεχώς αυξάνεται.</a:t>
            </a:r>
          </a:p>
        </p:txBody>
      </p:sp>
      <p:grpSp>
        <p:nvGrpSpPr>
          <p:cNvPr id="4" name="Ομάδα 3"/>
          <p:cNvGrpSpPr/>
          <p:nvPr/>
        </p:nvGrpSpPr>
        <p:grpSpPr>
          <a:xfrm>
            <a:off x="1206685" y="924894"/>
            <a:ext cx="6867103" cy="4650407"/>
            <a:chOff x="971550" y="1570038"/>
            <a:chExt cx="7345363" cy="5027612"/>
          </a:xfrm>
        </p:grpSpPr>
        <p:pic>
          <p:nvPicPr>
            <p:cNvPr id="4096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71550" y="1570038"/>
              <a:ext cx="7345363" cy="50276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0964" name="Text Box 6"/>
            <p:cNvSpPr txBox="1">
              <a:spLocks noChangeArrowheads="1"/>
            </p:cNvSpPr>
            <p:nvPr/>
          </p:nvSpPr>
          <p:spPr bwMode="auto">
            <a:xfrm>
              <a:off x="1490323" y="4076699"/>
              <a:ext cx="1425915" cy="6987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A</a:t>
              </a:r>
              <a:r>
                <a:rPr lang="el-GR" dirty="0"/>
                <a:t>παγωγό αρτηρίδιο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944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9B0000"/>
                </a:solidFill>
              </a:rPr>
              <a:t>10</a:t>
            </a:r>
            <a:r>
              <a:rPr lang="el-GR" baseline="30000" dirty="0" smtClean="0">
                <a:solidFill>
                  <a:srgbClr val="9B0000"/>
                </a:solidFill>
              </a:rPr>
              <a:t>ο</a:t>
            </a:r>
            <a:r>
              <a:rPr lang="el-GR" dirty="0" smtClean="0">
                <a:solidFill>
                  <a:srgbClr val="9B0000"/>
                </a:solidFill>
              </a:rPr>
              <a:t> </a:t>
            </a:r>
            <a:r>
              <a:rPr lang="el-GR" dirty="0">
                <a:solidFill>
                  <a:srgbClr val="9B0000"/>
                </a:solidFill>
              </a:rPr>
              <a:t>στάδιο συμπύκνωσης</a:t>
            </a:r>
            <a:endParaRPr lang="el-GR" dirty="0"/>
          </a:p>
        </p:txBody>
      </p:sp>
      <p:sp>
        <p:nvSpPr>
          <p:cNvPr id="41987" name="Text Box 5"/>
          <p:cNvSpPr txBox="1">
            <a:spLocks noChangeArrowheads="1"/>
          </p:cNvSpPr>
          <p:nvPr/>
        </p:nvSpPr>
        <p:spPr bwMode="auto">
          <a:xfrm>
            <a:off x="899183" y="6089650"/>
            <a:ext cx="74170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 smtClean="0">
                <a:latin typeface="+mn-lt"/>
              </a:rPr>
              <a:t>Καθώς </a:t>
            </a:r>
            <a:r>
              <a:rPr lang="el-GR" sz="2000" dirty="0">
                <a:latin typeface="+mn-lt"/>
              </a:rPr>
              <a:t>το συμπυκνωμένο ούρο καλύπτει όλη την αγκύλη του </a:t>
            </a:r>
            <a:r>
              <a:rPr lang="en-US" sz="2000" dirty="0">
                <a:latin typeface="+mn-lt"/>
              </a:rPr>
              <a:t>Henle </a:t>
            </a:r>
            <a:r>
              <a:rPr lang="el-GR" sz="2000" dirty="0">
                <a:latin typeface="+mn-lt"/>
              </a:rPr>
              <a:t>η </a:t>
            </a:r>
            <a:r>
              <a:rPr lang="el-GR" sz="2000" dirty="0" smtClean="0">
                <a:latin typeface="+mn-lt"/>
              </a:rPr>
              <a:t>ωσμωμοριακότητα </a:t>
            </a:r>
            <a:r>
              <a:rPr lang="el-GR" sz="2000" dirty="0">
                <a:latin typeface="+mn-lt"/>
              </a:rPr>
              <a:t>συνεχώς αυξάνεται. </a:t>
            </a:r>
          </a:p>
        </p:txBody>
      </p:sp>
      <p:pic>
        <p:nvPicPr>
          <p:cNvPr id="4198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1046163"/>
            <a:ext cx="6840538" cy="5040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87E42-DA2E-4C60-BE7B-2DA2E44683DC}" type="slidenum">
              <a:rPr lang="el-GR" smtClean="0"/>
              <a:pPr>
                <a:defRPr/>
              </a:pPr>
              <a:t>55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9771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9B0000"/>
                </a:solidFill>
              </a:rPr>
              <a:t>11</a:t>
            </a:r>
            <a:r>
              <a:rPr lang="el-GR" baseline="30000" dirty="0" smtClean="0">
                <a:solidFill>
                  <a:srgbClr val="9B0000"/>
                </a:solidFill>
              </a:rPr>
              <a:t>ο</a:t>
            </a:r>
            <a:r>
              <a:rPr lang="el-GR" dirty="0" smtClean="0">
                <a:solidFill>
                  <a:srgbClr val="9B0000"/>
                </a:solidFill>
              </a:rPr>
              <a:t> </a:t>
            </a:r>
            <a:r>
              <a:rPr lang="el-GR" dirty="0">
                <a:solidFill>
                  <a:srgbClr val="9B0000"/>
                </a:solidFill>
              </a:rPr>
              <a:t>στάδιο συμπύκνωσης</a:t>
            </a:r>
            <a:endParaRPr lang="el-GR" dirty="0"/>
          </a:p>
        </p:txBody>
      </p:sp>
      <p:sp>
        <p:nvSpPr>
          <p:cNvPr id="43010" name="Text Box 5"/>
          <p:cNvSpPr txBox="1">
            <a:spLocks noChangeArrowheads="1"/>
          </p:cNvSpPr>
          <p:nvPr/>
        </p:nvSpPr>
        <p:spPr bwMode="auto">
          <a:xfrm>
            <a:off x="907181" y="6093296"/>
            <a:ext cx="72724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 smtClean="0">
                <a:latin typeface="+mn-lt"/>
              </a:rPr>
              <a:t>Το </a:t>
            </a:r>
            <a:r>
              <a:rPr lang="el-GR" sz="2000" dirty="0">
                <a:latin typeface="+mn-lt"/>
              </a:rPr>
              <a:t>συμπυκνωμένο ούρο εισέρχεται στο αθροιστικό σωληνάριο υπό συνθήκες αυξημένης ωσμωμοριακότητας. </a:t>
            </a:r>
          </a:p>
        </p:txBody>
      </p:sp>
      <p:pic>
        <p:nvPicPr>
          <p:cNvPr id="43011" name="Picture 7"/>
          <p:cNvPicPr>
            <a:picLocks noChangeAspect="1" noChangeArrowheads="1"/>
          </p:cNvPicPr>
          <p:nvPr/>
        </p:nvPicPr>
        <p:blipFill rotWithShape="1">
          <a:blip r:embed="rId3" cstate="print"/>
          <a:srcRect l="1803" t="1877" r="1604" b="3373"/>
          <a:stretch/>
        </p:blipFill>
        <p:spPr bwMode="auto">
          <a:xfrm>
            <a:off x="1100139" y="906261"/>
            <a:ext cx="6712222" cy="51870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87E42-DA2E-4C60-BE7B-2DA2E44683DC}" type="slidenum">
              <a:rPr lang="el-GR" smtClean="0"/>
              <a:pPr>
                <a:defRPr/>
              </a:pPr>
              <a:t>56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4401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9B0000"/>
                </a:solidFill>
              </a:rPr>
              <a:t>12</a:t>
            </a:r>
            <a:r>
              <a:rPr lang="el-GR" baseline="30000" dirty="0" smtClean="0">
                <a:solidFill>
                  <a:srgbClr val="9B0000"/>
                </a:solidFill>
              </a:rPr>
              <a:t>ο</a:t>
            </a:r>
            <a:r>
              <a:rPr lang="el-GR" dirty="0" smtClean="0">
                <a:solidFill>
                  <a:srgbClr val="9B0000"/>
                </a:solidFill>
              </a:rPr>
              <a:t> </a:t>
            </a:r>
            <a:r>
              <a:rPr lang="el-GR" dirty="0">
                <a:solidFill>
                  <a:srgbClr val="9B0000"/>
                </a:solidFill>
              </a:rPr>
              <a:t>στάδιο συμπύκνωσης</a:t>
            </a:r>
            <a:endParaRPr lang="el-GR" dirty="0"/>
          </a:p>
        </p:txBody>
      </p:sp>
      <p:sp>
        <p:nvSpPr>
          <p:cNvPr id="44035" name="Text Box 6"/>
          <p:cNvSpPr txBox="1">
            <a:spLocks noChangeArrowheads="1"/>
          </p:cNvSpPr>
          <p:nvPr/>
        </p:nvSpPr>
        <p:spPr bwMode="auto">
          <a:xfrm>
            <a:off x="1116348" y="6192837"/>
            <a:ext cx="71287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>
                <a:latin typeface="+mn-lt"/>
              </a:rPr>
              <a:t>12</a:t>
            </a:r>
            <a:r>
              <a:rPr lang="el-GR" sz="2000" baseline="30000" dirty="0">
                <a:latin typeface="+mn-lt"/>
              </a:rPr>
              <a:t>ο</a:t>
            </a:r>
            <a:r>
              <a:rPr lang="el-GR" sz="2000" dirty="0">
                <a:latin typeface="+mn-lt"/>
              </a:rPr>
              <a:t> στάδιο συμπύκνωσης</a:t>
            </a:r>
            <a:r>
              <a:rPr lang="en-US" sz="2000" dirty="0">
                <a:latin typeface="+mn-lt"/>
              </a:rPr>
              <a:t>: </a:t>
            </a:r>
            <a:r>
              <a:rPr lang="el-GR" sz="2000" dirty="0">
                <a:latin typeface="+mn-lt"/>
              </a:rPr>
              <a:t>Νέα αποβολή νερού από το αθροιστικό σωληνάριο με την βοήθεια της αντιδιουρητικής ορμόνης.</a:t>
            </a:r>
          </a:p>
        </p:txBody>
      </p:sp>
      <p:pic>
        <p:nvPicPr>
          <p:cNvPr id="44034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b="1880"/>
          <a:stretch/>
        </p:blipFill>
        <p:spPr bwMode="auto">
          <a:xfrm>
            <a:off x="1008063" y="974725"/>
            <a:ext cx="7345362" cy="5218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87E42-DA2E-4C60-BE7B-2DA2E44683DC}" type="slidenum">
              <a:rPr lang="el-GR" smtClean="0"/>
              <a:pPr>
                <a:defRPr/>
              </a:pPr>
              <a:t>57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9701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9131920" cy="1139282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9B0000"/>
                </a:solidFill>
              </a:rPr>
              <a:t>Η μεταβολή της ωσμομοριακότητας των </a:t>
            </a:r>
            <a:r>
              <a:rPr lang="el-GR" dirty="0" smtClean="0">
                <a:solidFill>
                  <a:srgbClr val="9B0000"/>
                </a:solidFill>
              </a:rPr>
              <a:t>ούρων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87E42-DA2E-4C60-BE7B-2DA2E44683DC}" type="slidenum">
              <a:rPr lang="el-GR" smtClean="0"/>
              <a:pPr>
                <a:defRPr/>
              </a:pPr>
              <a:t>58</a:t>
            </a:fld>
            <a:endParaRPr lang="el-G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387" y="1196752"/>
            <a:ext cx="6853227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3688" y="6010655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Kidney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nephron molar transport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diagram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Juvo415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CC BY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231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/>
          <a:lstStyle/>
          <a:p>
            <a:r>
              <a:rPr lang="el-GR" dirty="0" smtClean="0">
                <a:solidFill>
                  <a:srgbClr val="9B0000"/>
                </a:solidFill>
              </a:rPr>
              <a:t>Ο νεφρός </a:t>
            </a:r>
            <a:r>
              <a:rPr lang="el-GR" b="0" dirty="0" smtClean="0">
                <a:solidFill>
                  <a:srgbClr val="9B0000"/>
                </a:solidFill>
              </a:rPr>
              <a:t>(1 από 2)</a:t>
            </a:r>
            <a:endParaRPr lang="el-GR" b="0" dirty="0">
              <a:solidFill>
                <a:srgbClr val="9B0000"/>
              </a:solidFill>
            </a:endParaRPr>
          </a:p>
        </p:txBody>
      </p:sp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7" y="980728"/>
            <a:ext cx="8358187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87E42-DA2E-4C60-BE7B-2DA2E44683DC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  <p:sp>
        <p:nvSpPr>
          <p:cNvPr id="5" name="Rectangle 6"/>
          <p:cNvSpPr/>
          <p:nvPr/>
        </p:nvSpPr>
        <p:spPr>
          <a:xfrm>
            <a:off x="2195736" y="6322202"/>
            <a:ext cx="46805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Kidney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J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oshua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Schwimmer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 BY-NC-ND 2.0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880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9B0000"/>
                </a:solidFill>
              </a:rPr>
              <a:t>Εξετάσεις που ελέγχουν την συμπύκνωση των </a:t>
            </a:r>
            <a:r>
              <a:rPr lang="el-GR" dirty="0" smtClean="0">
                <a:solidFill>
                  <a:srgbClr val="9B0000"/>
                </a:solidFill>
              </a:rPr>
              <a:t>ούρων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471290" y="1700808"/>
            <a:ext cx="821511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  <a:tabLst>
                <a:tab pos="263525" algn="l"/>
              </a:tabLst>
            </a:pPr>
            <a:r>
              <a:rPr lang="el-GR" sz="2400" dirty="0" smtClean="0">
                <a:latin typeface="+mn-lt"/>
              </a:rPr>
              <a:t>Το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ειδικό βάρος </a:t>
            </a:r>
            <a:r>
              <a:rPr lang="el-GR" sz="2400" dirty="0">
                <a:latin typeface="+mn-lt"/>
              </a:rPr>
              <a:t>των ούρων (στη γενική εξέταση των ούρων</a:t>
            </a:r>
            <a:r>
              <a:rPr lang="el-GR" sz="2400" dirty="0" smtClean="0">
                <a:latin typeface="+mn-lt"/>
              </a:rPr>
              <a:t>).</a:t>
            </a:r>
          </a:p>
          <a:p>
            <a:pPr lvl="1">
              <a:spcBef>
                <a:spcPct val="50000"/>
              </a:spcBef>
              <a:tabLst>
                <a:tab pos="263525" algn="l"/>
              </a:tabLst>
            </a:pPr>
            <a:r>
              <a:rPr lang="el-GR" sz="2400" dirty="0" smtClean="0">
                <a:latin typeface="+mn-lt"/>
              </a:rPr>
              <a:t>Τιμές </a:t>
            </a:r>
            <a:r>
              <a:rPr lang="el-GR" sz="2400" dirty="0">
                <a:latin typeface="+mn-lt"/>
              </a:rPr>
              <a:t>αναφοράς</a:t>
            </a:r>
            <a:r>
              <a:rPr lang="en-US" sz="2400" dirty="0">
                <a:latin typeface="+mn-lt"/>
              </a:rPr>
              <a:t>: 1015 – </a:t>
            </a:r>
            <a:r>
              <a:rPr lang="en-US" sz="2400" dirty="0" smtClean="0">
                <a:latin typeface="+mn-lt"/>
              </a:rPr>
              <a:t>1025</a:t>
            </a:r>
            <a:endParaRPr lang="el-GR" sz="2400" dirty="0" smtClean="0">
              <a:latin typeface="+mn-lt"/>
            </a:endParaRPr>
          </a:p>
          <a:p>
            <a:pPr lvl="1">
              <a:spcBef>
                <a:spcPct val="50000"/>
              </a:spcBef>
              <a:tabLst>
                <a:tab pos="263525" algn="l"/>
              </a:tabLst>
            </a:pPr>
            <a:r>
              <a:rPr lang="el-GR" sz="2400" dirty="0" smtClean="0">
                <a:latin typeface="+mn-lt"/>
              </a:rPr>
              <a:t>Κρίσιμες </a:t>
            </a:r>
            <a:r>
              <a:rPr lang="el-GR" sz="2400" dirty="0">
                <a:latin typeface="+mn-lt"/>
              </a:rPr>
              <a:t>τιμές &lt; 1010 και &gt; 1040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tabLst>
                <a:tab pos="263525" algn="l"/>
              </a:tabLst>
            </a:pPr>
            <a:r>
              <a:rPr lang="el-GR" sz="2400" dirty="0" smtClean="0">
                <a:latin typeface="+mn-lt"/>
              </a:rPr>
              <a:t>Η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ωσμωτική πίεση </a:t>
            </a:r>
            <a:r>
              <a:rPr lang="el-GR" sz="2400" dirty="0">
                <a:latin typeface="+mn-lt"/>
              </a:rPr>
              <a:t>των ούρων.</a:t>
            </a:r>
            <a:endParaRPr lang="en-US" sz="2400" dirty="0">
              <a:latin typeface="+mn-lt"/>
            </a:endParaRPr>
          </a:p>
          <a:p>
            <a:pPr lvl="1">
              <a:spcBef>
                <a:spcPct val="50000"/>
              </a:spcBef>
              <a:tabLst>
                <a:tab pos="263525" algn="l"/>
              </a:tabLst>
            </a:pPr>
            <a:r>
              <a:rPr lang="el-GR" sz="2400" dirty="0" smtClean="0">
                <a:latin typeface="+mn-lt"/>
              </a:rPr>
              <a:t>Ωσμωτική </a:t>
            </a:r>
            <a:r>
              <a:rPr lang="el-GR" sz="2400" dirty="0">
                <a:latin typeface="+mn-lt"/>
              </a:rPr>
              <a:t>πίεση</a:t>
            </a:r>
            <a:r>
              <a:rPr lang="en-US" sz="2400" dirty="0">
                <a:latin typeface="+mn-lt"/>
              </a:rPr>
              <a:t>: </a:t>
            </a:r>
            <a:r>
              <a:rPr lang="el-GR" sz="2400" dirty="0">
                <a:latin typeface="+mn-lt"/>
              </a:rPr>
              <a:t>500</a:t>
            </a:r>
            <a:r>
              <a:rPr lang="en-US" sz="2400" dirty="0">
                <a:latin typeface="+mn-lt"/>
              </a:rPr>
              <a:t> </a:t>
            </a:r>
            <a:r>
              <a:rPr lang="el-GR" sz="2400" dirty="0">
                <a:latin typeface="+mn-lt"/>
              </a:rPr>
              <a:t>-</a:t>
            </a:r>
            <a:r>
              <a:rPr lang="en-US" sz="2400" dirty="0">
                <a:latin typeface="+mn-lt"/>
              </a:rPr>
              <a:t> </a:t>
            </a:r>
            <a:r>
              <a:rPr lang="el-GR" sz="2400" dirty="0">
                <a:latin typeface="+mn-lt"/>
              </a:rPr>
              <a:t>800 </a:t>
            </a:r>
            <a:r>
              <a:rPr lang="en-US" sz="2400" dirty="0">
                <a:latin typeface="+mn-lt"/>
              </a:rPr>
              <a:t>mOsm</a:t>
            </a:r>
            <a:r>
              <a:rPr lang="el-GR" sz="2400" dirty="0">
                <a:latin typeface="+mn-lt"/>
              </a:rPr>
              <a:t>/</a:t>
            </a:r>
            <a:r>
              <a:rPr lang="en-US" sz="2400" dirty="0">
                <a:latin typeface="+mn-lt"/>
              </a:rPr>
              <a:t>Kg</a:t>
            </a:r>
            <a:r>
              <a:rPr lang="el-GR" sz="2400" dirty="0">
                <a:latin typeface="+mn-lt"/>
              </a:rPr>
              <a:t> νερού 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tabLst>
                <a:tab pos="263525" algn="l"/>
              </a:tabLst>
            </a:pPr>
            <a:r>
              <a:rPr lang="el-GR" sz="2400" dirty="0" smtClean="0">
                <a:latin typeface="+mn-lt"/>
              </a:rPr>
              <a:t>Η </a:t>
            </a:r>
            <a:r>
              <a:rPr lang="el-GR" sz="2400" dirty="0">
                <a:latin typeface="+mn-lt"/>
              </a:rPr>
              <a:t>μέτρηση της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αντιδιουρητικής ορμόνης</a:t>
            </a:r>
            <a:r>
              <a:rPr lang="en-US" sz="2400" b="1" dirty="0">
                <a:solidFill>
                  <a:srgbClr val="9B0000"/>
                </a:solidFill>
                <a:latin typeface="+mn-lt"/>
              </a:rPr>
              <a:t> </a:t>
            </a:r>
            <a:r>
              <a:rPr lang="en-US" sz="2400" dirty="0">
                <a:latin typeface="+mn-lt"/>
              </a:rPr>
              <a:t>(</a:t>
            </a:r>
            <a:r>
              <a:rPr lang="el-GR" sz="2400" dirty="0">
                <a:latin typeface="+mn-lt"/>
              </a:rPr>
              <a:t>Α</a:t>
            </a:r>
            <a:r>
              <a:rPr lang="en-US" sz="2400" dirty="0">
                <a:latin typeface="+mn-lt"/>
              </a:rPr>
              <a:t>DH)</a:t>
            </a:r>
            <a:r>
              <a:rPr lang="el-GR" sz="2400" dirty="0">
                <a:latin typeface="+mn-lt"/>
              </a:rPr>
              <a:t> στον ορό</a:t>
            </a:r>
            <a:endParaRPr lang="en-US" sz="2400" dirty="0">
              <a:latin typeface="+mn-lt"/>
            </a:endParaRPr>
          </a:p>
          <a:p>
            <a:pPr>
              <a:spcBef>
                <a:spcPct val="50000"/>
              </a:spcBef>
              <a:tabLst>
                <a:tab pos="263525" algn="l"/>
              </a:tabLst>
            </a:pPr>
            <a:endParaRPr lang="el-GR" sz="2400" dirty="0">
              <a:latin typeface="+mn-lt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87E42-DA2E-4C60-BE7B-2DA2E44683DC}" type="slidenum">
              <a:rPr lang="el-GR" smtClean="0"/>
              <a:pPr>
                <a:defRPr/>
              </a:pPr>
              <a:t>59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694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84884" y="260648"/>
            <a:ext cx="8229600" cy="1440160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9B0000"/>
                </a:solidFill>
              </a:rPr>
              <a:t>Η μετακίνηση του νερού στο </a:t>
            </a:r>
            <a:r>
              <a:rPr lang="el-GR" dirty="0" smtClean="0">
                <a:solidFill>
                  <a:srgbClr val="9B0000"/>
                </a:solidFill>
              </a:rPr>
              <a:t>νεφρό</a:t>
            </a:r>
            <a:r>
              <a:rPr lang="en-US" dirty="0" smtClean="0">
                <a:solidFill>
                  <a:srgbClr val="9B0000"/>
                </a:solidFill>
              </a:rPr>
              <a:t/>
            </a:r>
            <a:br>
              <a:rPr lang="en-US" dirty="0" smtClean="0">
                <a:solidFill>
                  <a:srgbClr val="9B0000"/>
                </a:solidFill>
              </a:rPr>
            </a:br>
            <a:r>
              <a:rPr lang="el-GR" dirty="0">
                <a:solidFill>
                  <a:srgbClr val="9B0000"/>
                </a:solidFill>
              </a:rPr>
              <a:t>Δράση Ι</a:t>
            </a:r>
            <a:r>
              <a:rPr lang="en-US" dirty="0" smtClean="0">
                <a:solidFill>
                  <a:srgbClr val="9B0000"/>
                </a:solidFill>
              </a:rPr>
              <a:t>V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47106" name="Text Box 4"/>
          <p:cNvSpPr txBox="1">
            <a:spLocks noChangeArrowheads="1"/>
          </p:cNvSpPr>
          <p:nvPr/>
        </p:nvSpPr>
        <p:spPr bwMode="auto">
          <a:xfrm>
            <a:off x="315022" y="3501008"/>
            <a:ext cx="8569325" cy="1077218"/>
          </a:xfrm>
          <a:prstGeom prst="rect">
            <a:avLst/>
          </a:prstGeom>
          <a:noFill/>
          <a:ln w="38100">
            <a:solidFill>
              <a:srgbClr val="9B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3200" b="1" dirty="0">
                <a:solidFill>
                  <a:srgbClr val="9B0000"/>
                </a:solidFill>
                <a:latin typeface="+mn-lt"/>
              </a:rPr>
              <a:t>Ρύθμιση του όγκου των ούρων από το σύστημα ρενίνης - αγγειοτασίνης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87E42-DA2E-4C60-BE7B-2DA2E44683DC}" type="slidenum">
              <a:rPr lang="el-GR" smtClean="0"/>
              <a:pPr>
                <a:defRPr/>
              </a:pPr>
              <a:t>60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7981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9B0000"/>
                </a:solidFill>
              </a:rPr>
              <a:t>Τα ένζυμα ρενίνη – αγγειοτασίνη παράγονται στην πυκνή </a:t>
            </a:r>
            <a:r>
              <a:rPr lang="el-GR" dirty="0" smtClean="0">
                <a:solidFill>
                  <a:srgbClr val="9B0000"/>
                </a:solidFill>
              </a:rPr>
              <a:t>κηλίδα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87E42-DA2E-4C60-BE7B-2DA2E44683DC}" type="slidenum">
              <a:rPr lang="el-GR" smtClean="0"/>
              <a:pPr>
                <a:defRPr/>
              </a:pPr>
              <a:t>61</a:t>
            </a:fld>
            <a:endParaRPr lang="el-GR" dirty="0"/>
          </a:p>
        </p:txBody>
      </p:sp>
      <p:grpSp>
        <p:nvGrpSpPr>
          <p:cNvPr id="8" name="Ομάδα 7"/>
          <p:cNvGrpSpPr/>
          <p:nvPr/>
        </p:nvGrpSpPr>
        <p:grpSpPr>
          <a:xfrm>
            <a:off x="611560" y="1484784"/>
            <a:ext cx="8092179" cy="4815181"/>
            <a:chOff x="872309" y="2036867"/>
            <a:chExt cx="8092179" cy="4815181"/>
          </a:xfrm>
        </p:grpSpPr>
        <p:grpSp>
          <p:nvGrpSpPr>
            <p:cNvPr id="9" name="Ομάδα 8"/>
            <p:cNvGrpSpPr/>
            <p:nvPr/>
          </p:nvGrpSpPr>
          <p:grpSpPr>
            <a:xfrm>
              <a:off x="872309" y="2036867"/>
              <a:ext cx="7444107" cy="4815181"/>
              <a:chOff x="872309" y="2036867"/>
              <a:chExt cx="7444107" cy="4815181"/>
            </a:xfrm>
          </p:grpSpPr>
          <p:pic>
            <p:nvPicPr>
              <p:cNvPr id="11" name="Εικόνα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2469583" y="3077419"/>
                <a:ext cx="4204833" cy="3101064"/>
              </a:xfrm>
              <a:prstGeom prst="rect">
                <a:avLst/>
              </a:prstGeom>
            </p:spPr>
          </p:pic>
          <p:sp>
            <p:nvSpPr>
              <p:cNvPr id="12" name="Text Box 5"/>
              <p:cNvSpPr txBox="1">
                <a:spLocks noChangeArrowheads="1"/>
              </p:cNvSpPr>
              <p:nvPr/>
            </p:nvSpPr>
            <p:spPr bwMode="auto">
              <a:xfrm>
                <a:off x="5796134" y="2036867"/>
                <a:ext cx="2088233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dirty="0">
                    <a:latin typeface="+mn-lt"/>
                  </a:rPr>
                  <a:t>Άπω εσπειραμένο σωληνάριο</a:t>
                </a:r>
              </a:p>
            </p:txBody>
          </p:sp>
          <p:sp>
            <p:nvSpPr>
              <p:cNvPr id="13" name="Line 6"/>
              <p:cNvSpPr>
                <a:spLocks noChangeShapeType="1"/>
              </p:cNvSpPr>
              <p:nvPr/>
            </p:nvSpPr>
            <p:spPr bwMode="auto">
              <a:xfrm flipH="1">
                <a:off x="4527398" y="2276872"/>
                <a:ext cx="1196729" cy="6300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 dirty="0"/>
              </a:p>
            </p:txBody>
          </p:sp>
          <p:sp>
            <p:nvSpPr>
              <p:cNvPr id="14" name="Line 6"/>
              <p:cNvSpPr>
                <a:spLocks noChangeShapeType="1"/>
              </p:cNvSpPr>
              <p:nvPr/>
            </p:nvSpPr>
            <p:spPr bwMode="auto">
              <a:xfrm>
                <a:off x="4355976" y="2525534"/>
                <a:ext cx="188535" cy="6643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 dirty="0"/>
              </a:p>
            </p:txBody>
          </p:sp>
          <p:sp>
            <p:nvSpPr>
              <p:cNvPr id="15" name="Line 6"/>
              <p:cNvSpPr>
                <a:spLocks noChangeShapeType="1"/>
              </p:cNvSpPr>
              <p:nvPr/>
            </p:nvSpPr>
            <p:spPr bwMode="auto">
              <a:xfrm>
                <a:off x="4355975" y="2525535"/>
                <a:ext cx="432049" cy="6643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 dirty="0"/>
              </a:p>
            </p:txBody>
          </p:sp>
          <p:sp>
            <p:nvSpPr>
              <p:cNvPr id="16" name="Text Box 5"/>
              <p:cNvSpPr txBox="1">
                <a:spLocks noChangeArrowheads="1"/>
              </p:cNvSpPr>
              <p:nvPr/>
            </p:nvSpPr>
            <p:spPr bwMode="auto">
              <a:xfrm>
                <a:off x="3613592" y="2161591"/>
                <a:ext cx="151217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dirty="0" smtClean="0">
                    <a:latin typeface="+mn-lt"/>
                  </a:rPr>
                  <a:t>Πυκνή κηλίδα</a:t>
                </a:r>
                <a:endParaRPr lang="el-GR" dirty="0">
                  <a:latin typeface="+mn-lt"/>
                </a:endParaRPr>
              </a:p>
            </p:txBody>
          </p:sp>
          <p:sp>
            <p:nvSpPr>
              <p:cNvPr id="17" name="Line 6"/>
              <p:cNvSpPr>
                <a:spLocks noChangeShapeType="1"/>
              </p:cNvSpPr>
              <p:nvPr/>
            </p:nvSpPr>
            <p:spPr bwMode="auto">
              <a:xfrm>
                <a:off x="2771800" y="3189907"/>
                <a:ext cx="985810" cy="2567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 dirty="0"/>
              </a:p>
            </p:txBody>
          </p:sp>
          <p:sp>
            <p:nvSpPr>
              <p:cNvPr id="18" name="Text Box 5"/>
              <p:cNvSpPr txBox="1">
                <a:spLocks noChangeArrowheads="1"/>
              </p:cNvSpPr>
              <p:nvPr/>
            </p:nvSpPr>
            <p:spPr bwMode="auto">
              <a:xfrm>
                <a:off x="1594205" y="2850137"/>
                <a:ext cx="151217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dirty="0" smtClean="0">
                    <a:latin typeface="+mn-lt"/>
                  </a:rPr>
                  <a:t>Προσαγωγό αρτηρήδιο</a:t>
                </a:r>
                <a:endParaRPr lang="el-GR" dirty="0">
                  <a:latin typeface="+mn-lt"/>
                </a:endParaRPr>
              </a:p>
            </p:txBody>
          </p:sp>
          <p:sp>
            <p:nvSpPr>
              <p:cNvPr id="19" name="Line 6"/>
              <p:cNvSpPr>
                <a:spLocks noChangeShapeType="1"/>
              </p:cNvSpPr>
              <p:nvPr/>
            </p:nvSpPr>
            <p:spPr bwMode="auto">
              <a:xfrm flipV="1">
                <a:off x="2590799" y="3610559"/>
                <a:ext cx="1223815" cy="2000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 dirty="0"/>
              </a:p>
            </p:txBody>
          </p:sp>
          <p:sp>
            <p:nvSpPr>
              <p:cNvPr id="20" name="Text Box 5"/>
              <p:cNvSpPr txBox="1">
                <a:spLocks noChangeArrowheads="1"/>
              </p:cNvSpPr>
              <p:nvPr/>
            </p:nvSpPr>
            <p:spPr bwMode="auto">
              <a:xfrm>
                <a:off x="1608874" y="3524841"/>
                <a:ext cx="1661142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dirty="0" smtClean="0">
                    <a:latin typeface="+mn-lt"/>
                  </a:rPr>
                  <a:t>Κλάδοι συμπαθητικού</a:t>
                </a:r>
                <a:endParaRPr lang="el-GR" dirty="0">
                  <a:latin typeface="+mn-lt"/>
                </a:endParaRPr>
              </a:p>
            </p:txBody>
          </p:sp>
          <p:sp>
            <p:nvSpPr>
              <p:cNvPr id="21" name="Line 6"/>
              <p:cNvSpPr>
                <a:spLocks noChangeShapeType="1"/>
              </p:cNvSpPr>
              <p:nvPr/>
            </p:nvSpPr>
            <p:spPr bwMode="auto">
              <a:xfrm flipV="1">
                <a:off x="2843808" y="3696276"/>
                <a:ext cx="1126653" cy="7235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 dirty="0"/>
              </a:p>
            </p:txBody>
          </p:sp>
          <p:sp>
            <p:nvSpPr>
              <p:cNvPr id="22" name="Text Box 5"/>
              <p:cNvSpPr txBox="1">
                <a:spLocks noChangeArrowheads="1"/>
              </p:cNvSpPr>
              <p:nvPr/>
            </p:nvSpPr>
            <p:spPr bwMode="auto">
              <a:xfrm>
                <a:off x="1893705" y="4182384"/>
                <a:ext cx="1091479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dirty="0" smtClean="0">
                    <a:latin typeface="+mn-lt"/>
                  </a:rPr>
                  <a:t>Κοκκώδη κύτταρα</a:t>
                </a:r>
                <a:endParaRPr lang="el-GR" dirty="0">
                  <a:latin typeface="+mn-lt"/>
                </a:endParaRPr>
              </a:p>
            </p:txBody>
          </p:sp>
          <p:sp>
            <p:nvSpPr>
              <p:cNvPr id="23" name="Line 6"/>
              <p:cNvSpPr>
                <a:spLocks noChangeShapeType="1"/>
              </p:cNvSpPr>
              <p:nvPr/>
            </p:nvSpPr>
            <p:spPr bwMode="auto">
              <a:xfrm flipV="1">
                <a:off x="2739448" y="4326326"/>
                <a:ext cx="1126653" cy="7235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 dirty="0"/>
              </a:p>
            </p:txBody>
          </p:sp>
          <p:sp>
            <p:nvSpPr>
              <p:cNvPr id="24" name="Text Box 5"/>
              <p:cNvSpPr txBox="1">
                <a:spLocks noChangeArrowheads="1"/>
              </p:cNvSpPr>
              <p:nvPr/>
            </p:nvSpPr>
            <p:spPr bwMode="auto">
              <a:xfrm>
                <a:off x="1416306" y="4873591"/>
                <a:ext cx="167728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dirty="0" smtClean="0">
                    <a:latin typeface="+mn-lt"/>
                  </a:rPr>
                  <a:t>Ενδοθηλιακά κύτταρα</a:t>
                </a:r>
                <a:endParaRPr lang="el-GR" dirty="0">
                  <a:latin typeface="+mn-lt"/>
                </a:endParaRPr>
              </a:p>
            </p:txBody>
          </p:sp>
          <p:sp>
            <p:nvSpPr>
              <p:cNvPr id="25" name="Line 6"/>
              <p:cNvSpPr>
                <a:spLocks noChangeShapeType="1"/>
              </p:cNvSpPr>
              <p:nvPr/>
            </p:nvSpPr>
            <p:spPr bwMode="auto">
              <a:xfrm flipV="1">
                <a:off x="2339753" y="5693935"/>
                <a:ext cx="2085294" cy="6624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 dirty="0"/>
              </a:p>
            </p:txBody>
          </p:sp>
          <p:sp>
            <p:nvSpPr>
              <p:cNvPr id="26" name="Text Box 5"/>
              <p:cNvSpPr txBox="1">
                <a:spLocks noChangeArrowheads="1"/>
              </p:cNvSpPr>
              <p:nvPr/>
            </p:nvSpPr>
            <p:spPr bwMode="auto">
              <a:xfrm>
                <a:off x="6066342" y="6014264"/>
                <a:ext cx="2100931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dirty="0" smtClean="0">
                    <a:latin typeface="+mn-lt"/>
                  </a:rPr>
                  <a:t>Ουροφόρο σωληνάριο</a:t>
                </a:r>
                <a:endParaRPr lang="el-GR" dirty="0">
                  <a:latin typeface="+mn-lt"/>
                </a:endParaRPr>
              </a:p>
            </p:txBody>
          </p:sp>
          <p:sp>
            <p:nvSpPr>
              <p:cNvPr id="27" name="Line 6"/>
              <p:cNvSpPr>
                <a:spLocks noChangeShapeType="1"/>
              </p:cNvSpPr>
              <p:nvPr/>
            </p:nvSpPr>
            <p:spPr bwMode="auto">
              <a:xfrm flipH="1" flipV="1">
                <a:off x="4788023" y="6356347"/>
                <a:ext cx="124218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 dirty="0"/>
              </a:p>
            </p:txBody>
          </p:sp>
          <p:sp>
            <p:nvSpPr>
              <p:cNvPr id="28" name="Text Box 5"/>
              <p:cNvSpPr txBox="1">
                <a:spLocks noChangeArrowheads="1"/>
              </p:cNvSpPr>
              <p:nvPr/>
            </p:nvSpPr>
            <p:spPr bwMode="auto">
              <a:xfrm>
                <a:off x="872309" y="6205717"/>
                <a:ext cx="2100931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dirty="0" smtClean="0">
                    <a:latin typeface="+mn-lt"/>
                  </a:rPr>
                  <a:t>Ουροφόρος κοιλότητα </a:t>
                </a:r>
                <a:r>
                  <a:rPr lang="en-US" dirty="0" smtClean="0">
                    <a:latin typeface="+mn-lt"/>
                  </a:rPr>
                  <a:t>Bowman</a:t>
                </a:r>
                <a:endParaRPr lang="el-GR" dirty="0">
                  <a:latin typeface="+mn-lt"/>
                </a:endParaRPr>
              </a:p>
            </p:txBody>
          </p:sp>
          <p:sp>
            <p:nvSpPr>
              <p:cNvPr id="29" name="Line 6"/>
              <p:cNvSpPr>
                <a:spLocks noChangeShapeType="1"/>
              </p:cNvSpPr>
              <p:nvPr/>
            </p:nvSpPr>
            <p:spPr bwMode="auto">
              <a:xfrm flipH="1" flipV="1">
                <a:off x="5652120" y="5143247"/>
                <a:ext cx="1091504" cy="535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 dirty="0"/>
              </a:p>
            </p:txBody>
          </p:sp>
          <p:sp>
            <p:nvSpPr>
              <p:cNvPr id="30" name="Text Box 5"/>
              <p:cNvSpPr txBox="1">
                <a:spLocks noChangeArrowheads="1"/>
              </p:cNvSpPr>
              <p:nvPr/>
            </p:nvSpPr>
            <p:spPr bwMode="auto">
              <a:xfrm>
                <a:off x="6756193" y="4932426"/>
                <a:ext cx="156022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dirty="0" smtClean="0">
                    <a:latin typeface="+mn-lt"/>
                  </a:rPr>
                  <a:t>Ποδοκύτταρο </a:t>
                </a:r>
                <a:endParaRPr lang="el-GR" dirty="0">
                  <a:latin typeface="+mn-lt"/>
                </a:endParaRPr>
              </a:p>
            </p:txBody>
          </p:sp>
          <p:sp>
            <p:nvSpPr>
              <p:cNvPr id="31" name="Line 6"/>
              <p:cNvSpPr>
                <a:spLocks noChangeShapeType="1"/>
              </p:cNvSpPr>
              <p:nvPr/>
            </p:nvSpPr>
            <p:spPr bwMode="auto">
              <a:xfrm flipH="1" flipV="1">
                <a:off x="5497642" y="4379248"/>
                <a:ext cx="124218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 dirty="0"/>
              </a:p>
            </p:txBody>
          </p:sp>
          <p:sp>
            <p:nvSpPr>
              <p:cNvPr id="32" name="Text Box 5"/>
              <p:cNvSpPr txBox="1">
                <a:spLocks noChangeArrowheads="1"/>
              </p:cNvSpPr>
              <p:nvPr/>
            </p:nvSpPr>
            <p:spPr bwMode="auto">
              <a:xfrm>
                <a:off x="6739826" y="4052235"/>
                <a:ext cx="1560223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dirty="0" smtClean="0">
                    <a:latin typeface="+mn-lt"/>
                  </a:rPr>
                  <a:t>Ποδοειδής προεκβολές </a:t>
                </a:r>
                <a:endParaRPr lang="el-GR" dirty="0">
                  <a:latin typeface="+mn-lt"/>
                </a:endParaRPr>
              </a:p>
            </p:txBody>
          </p:sp>
          <p:sp>
            <p:nvSpPr>
              <p:cNvPr id="33" name="Line 6"/>
              <p:cNvSpPr>
                <a:spLocks noChangeShapeType="1"/>
              </p:cNvSpPr>
              <p:nvPr/>
            </p:nvSpPr>
            <p:spPr bwMode="auto">
              <a:xfrm flipH="1">
                <a:off x="5281625" y="3902021"/>
                <a:ext cx="1474567" cy="2939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 dirty="0"/>
              </a:p>
            </p:txBody>
          </p:sp>
          <p:sp>
            <p:nvSpPr>
              <p:cNvPr id="34" name="Text Box 5"/>
              <p:cNvSpPr txBox="1">
                <a:spLocks noChangeArrowheads="1"/>
              </p:cNvSpPr>
              <p:nvPr/>
            </p:nvSpPr>
            <p:spPr bwMode="auto">
              <a:xfrm>
                <a:off x="6709068" y="3679417"/>
                <a:ext cx="156022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dirty="0" smtClean="0">
                    <a:latin typeface="+mn-lt"/>
                  </a:rPr>
                  <a:t>Μεσαγγείο </a:t>
                </a:r>
                <a:endParaRPr lang="el-GR" dirty="0">
                  <a:latin typeface="+mn-lt"/>
                </a:endParaRPr>
              </a:p>
            </p:txBody>
          </p:sp>
          <p:sp>
            <p:nvSpPr>
              <p:cNvPr id="35" name="Line 6"/>
              <p:cNvSpPr>
                <a:spLocks noChangeShapeType="1"/>
              </p:cNvSpPr>
              <p:nvPr/>
            </p:nvSpPr>
            <p:spPr bwMode="auto">
              <a:xfrm flipH="1">
                <a:off x="5381448" y="3445557"/>
                <a:ext cx="1535348" cy="170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 dirty="0"/>
              </a:p>
            </p:txBody>
          </p:sp>
        </p:grpSp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6916796" y="3238222"/>
              <a:ext cx="20476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dirty="0" smtClean="0">
                  <a:latin typeface="+mn-lt"/>
                </a:rPr>
                <a:t>Απαγωγό αρτηρίδιο</a:t>
              </a:r>
              <a:endParaRPr lang="el-GR" dirty="0">
                <a:latin typeface="+mn-lt"/>
              </a:endParaRPr>
            </a:p>
          </p:txBody>
        </p:sp>
      </p:grpSp>
      <p:sp>
        <p:nvSpPr>
          <p:cNvPr id="36" name="Rectangle 6"/>
          <p:cNvSpPr/>
          <p:nvPr/>
        </p:nvSpPr>
        <p:spPr>
          <a:xfrm>
            <a:off x="2507753" y="6445605"/>
            <a:ext cx="47028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Renal corpuscle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M.Komorniczak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832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908720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9B0000"/>
                </a:solidFill>
              </a:rPr>
              <a:t>Μεταβολισμός ρενίνης - </a:t>
            </a:r>
            <a:r>
              <a:rPr lang="el-GR" dirty="0" smtClean="0">
                <a:solidFill>
                  <a:srgbClr val="9B0000"/>
                </a:solidFill>
              </a:rPr>
              <a:t>αγγειοτασίνης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49154" name="1 - TextBox"/>
          <p:cNvSpPr txBox="1">
            <a:spLocks noChangeArrowheads="1"/>
          </p:cNvSpPr>
          <p:nvPr/>
        </p:nvSpPr>
        <p:spPr bwMode="auto">
          <a:xfrm>
            <a:off x="500062" y="1500188"/>
            <a:ext cx="8392417" cy="3728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2400"/>
              </a:spcAft>
            </a:pPr>
            <a:r>
              <a:rPr lang="el-GR" sz="2400" dirty="0">
                <a:latin typeface="+mn-lt"/>
              </a:rPr>
              <a:t>Η ρενίνη απελευθερώνει το δεκαπεπτίδιο αγγειοτασίνη Ι παρουσία ιόντων Νατρίου</a:t>
            </a:r>
            <a:r>
              <a:rPr lang="el-GR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  <a:p>
            <a:pPr>
              <a:lnSpc>
                <a:spcPct val="150000"/>
              </a:lnSpc>
              <a:spcAft>
                <a:spcPts val="2400"/>
              </a:spcAft>
            </a:pPr>
            <a:r>
              <a:rPr lang="el-GR" sz="2400" dirty="0">
                <a:latin typeface="+mn-lt"/>
              </a:rPr>
              <a:t>Η αγγειοτασίνη Ι μετατρέπεται στο οκταπεπτίδιο αγγειοτασίνη ΙΙ</a:t>
            </a:r>
            <a:r>
              <a:rPr lang="el-GR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  <a:p>
            <a:pPr>
              <a:lnSpc>
                <a:spcPct val="150000"/>
              </a:lnSpc>
              <a:spcAft>
                <a:spcPts val="2400"/>
              </a:spcAft>
            </a:pPr>
            <a:r>
              <a:rPr lang="el-GR" sz="2400" dirty="0">
                <a:latin typeface="+mn-lt"/>
              </a:rPr>
              <a:t>Η αγγειοτασίνη ΙΙ είναι ισχυρός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αγγειοσυσταλτικός παράγοντας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.</a:t>
            </a:r>
            <a:endParaRPr lang="el-GR" sz="2400" b="1" dirty="0">
              <a:solidFill>
                <a:srgbClr val="9B0000"/>
              </a:solidFill>
              <a:latin typeface="+mn-lt"/>
            </a:endParaRPr>
          </a:p>
          <a:p>
            <a:pPr>
              <a:lnSpc>
                <a:spcPct val="150000"/>
              </a:lnSpc>
              <a:spcAft>
                <a:spcPts val="2400"/>
              </a:spcAft>
            </a:pPr>
            <a:r>
              <a:rPr lang="el-GR" sz="2400" dirty="0">
                <a:latin typeface="+mn-lt"/>
              </a:rPr>
              <a:t>Η αγγειοτασίνη ΙΙ καταστρέφεται από το ένζυμο αγγειοτασινάση.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87E42-DA2E-4C60-BE7B-2DA2E44683DC}" type="slidenum">
              <a:rPr lang="el-GR" smtClean="0"/>
              <a:pPr>
                <a:defRPr/>
              </a:pPr>
              <a:t>62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867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9B0000"/>
                </a:solidFill>
              </a:rPr>
              <a:t>Δράση ρενίνης – αγγειοτασίνης στο </a:t>
            </a:r>
            <a:r>
              <a:rPr lang="el-GR" dirty="0" smtClean="0">
                <a:solidFill>
                  <a:srgbClr val="9B0000"/>
                </a:solidFill>
              </a:rPr>
              <a:t>νεφρώνα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50179" name="2 - TextBox"/>
          <p:cNvSpPr txBox="1">
            <a:spLocks noChangeArrowheads="1"/>
          </p:cNvSpPr>
          <p:nvPr/>
        </p:nvSpPr>
        <p:spPr bwMode="auto">
          <a:xfrm>
            <a:off x="428625" y="1571625"/>
            <a:ext cx="7929563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charset="0"/>
              <a:buAutoNum type="arabicPeriod"/>
            </a:pPr>
            <a:r>
              <a:rPr lang="el-GR" sz="2400" dirty="0">
                <a:latin typeface="+mn-lt"/>
              </a:rPr>
              <a:t>Όταν αυξάνεται ο ρυθμός σπειραματικής διήθησης …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charset="0"/>
              <a:buAutoNum type="arabicPeriod"/>
            </a:pPr>
            <a:r>
              <a:rPr lang="el-GR" sz="2400" dirty="0">
                <a:latin typeface="+mn-lt"/>
              </a:rPr>
              <a:t>Αυξάνεται το ποσό του διηθήματος που φτάνει στο άπω εσπειραμένο σωληνάριο στην πυκνή κηλίδα . …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charset="0"/>
              <a:buAutoNum type="arabicPeriod"/>
            </a:pPr>
            <a:r>
              <a:rPr lang="el-GR" sz="2400" dirty="0">
                <a:latin typeface="+mn-lt"/>
              </a:rPr>
              <a:t>Αυξάνει και η ποσότητα ιόντων Νατρίου στην πυκνή κηλίδα …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charset="0"/>
              <a:buAutoNum type="arabicPeriod"/>
            </a:pPr>
            <a:r>
              <a:rPr lang="el-GR" sz="2400" dirty="0">
                <a:latin typeface="+mn-lt"/>
              </a:rPr>
              <a:t>Προκαλείται επομένως αύξηση της παραγωγής ρενίνης – αγγεοτασίνης από τα κύτταρα του προσαγωγού αρτηριδίου …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charset="0"/>
              <a:buAutoNum type="arabicPeriod"/>
            </a:pPr>
            <a:r>
              <a:rPr lang="el-GR" sz="2400" dirty="0">
                <a:latin typeface="+mn-lt"/>
              </a:rPr>
              <a:t>Το προσαγωγό αρτηρίδιο συσπάται (μειώνεται η διάμετρός του) και ο ρυθμός της σπειραματικής διήθησης ελαττώνεται.  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87E42-DA2E-4C60-BE7B-2DA2E44683DC}" type="slidenum">
              <a:rPr lang="el-GR" smtClean="0"/>
              <a:pPr>
                <a:defRPr/>
              </a:pPr>
              <a:t>63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5838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9B0000"/>
                </a:solidFill>
              </a:rPr>
              <a:t>Η </a:t>
            </a:r>
            <a:r>
              <a:rPr lang="el-GR" dirty="0" smtClean="0">
                <a:solidFill>
                  <a:srgbClr val="9B0000"/>
                </a:solidFill>
              </a:rPr>
              <a:t>αντιδιουρητική </a:t>
            </a:r>
            <a:r>
              <a:rPr lang="el-GR" dirty="0">
                <a:solidFill>
                  <a:srgbClr val="9B0000"/>
                </a:solidFill>
              </a:rPr>
              <a:t>ορμόνη (</a:t>
            </a:r>
            <a:r>
              <a:rPr lang="en-US" dirty="0">
                <a:solidFill>
                  <a:srgbClr val="9B0000"/>
                </a:solidFill>
              </a:rPr>
              <a:t>ADH</a:t>
            </a:r>
            <a:r>
              <a:rPr lang="en-US" dirty="0" smtClean="0">
                <a:solidFill>
                  <a:srgbClr val="9B0000"/>
                </a:solidFill>
              </a:rPr>
              <a:t>)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51203" name="Text Box 5"/>
          <p:cNvSpPr txBox="1">
            <a:spLocks noChangeArrowheads="1"/>
          </p:cNvSpPr>
          <p:nvPr/>
        </p:nvSpPr>
        <p:spPr bwMode="auto">
          <a:xfrm>
            <a:off x="287524" y="1052513"/>
            <a:ext cx="8568952" cy="253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l-GR" sz="2400" dirty="0">
                <a:latin typeface="+mn-lt"/>
              </a:rPr>
              <a:t>Παράγεται στην υπόφυση.</a:t>
            </a:r>
          </a:p>
          <a:p>
            <a:pPr>
              <a:spcBef>
                <a:spcPts val="600"/>
              </a:spcBef>
            </a:pPr>
            <a:r>
              <a:rPr lang="el-GR" sz="2400" dirty="0">
                <a:latin typeface="+mn-lt"/>
              </a:rPr>
              <a:t>Λειτουργία της είναι ο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έλεγχος της διαβατότητας </a:t>
            </a:r>
            <a:r>
              <a:rPr lang="el-GR" sz="2400" dirty="0">
                <a:latin typeface="+mn-lt"/>
              </a:rPr>
              <a:t>των τοιχωμάτων των αθροιστικών σωληναρίων στο νερό.</a:t>
            </a:r>
          </a:p>
          <a:p>
            <a:pPr>
              <a:spcBef>
                <a:spcPts val="600"/>
              </a:spcBef>
            </a:pPr>
            <a:r>
              <a:rPr lang="el-GR" sz="2400" dirty="0">
                <a:latin typeface="+mn-lt"/>
              </a:rPr>
              <a:t>Ελέγχει την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συμπύκνωση των ούρων</a:t>
            </a:r>
            <a:r>
              <a:rPr lang="el-GR" sz="2400" dirty="0">
                <a:latin typeface="+mn-lt"/>
              </a:rPr>
              <a:t>, δηλαδή το ειδικό βάρος.</a:t>
            </a:r>
          </a:p>
          <a:p>
            <a:pPr>
              <a:spcBef>
                <a:spcPts val="600"/>
              </a:spcBef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Όταν αυξάνει η τιμή της αυξάνει η διαβατότητα </a:t>
            </a:r>
            <a:r>
              <a:rPr lang="el-GR" sz="2400" dirty="0">
                <a:latin typeface="+mn-lt"/>
              </a:rPr>
              <a:t>των αθροιστικών σωληναρίων. Όταν μειώνεται το αντίθετο</a:t>
            </a:r>
            <a:r>
              <a:rPr lang="el-GR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</p:txBody>
      </p:sp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654373"/>
              </p:ext>
            </p:extLst>
          </p:nvPr>
        </p:nvGraphicFramePr>
        <p:xfrm>
          <a:off x="1524000" y="3668615"/>
          <a:ext cx="6096000" cy="2987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144016">
                <a:tc gridSpan="2">
                  <a:txBody>
                    <a:bodyPr/>
                    <a:lstStyle/>
                    <a:p>
                      <a:pPr algn="ctr"/>
                      <a:r>
                        <a:rPr lang="el-GR" sz="2200" b="1" dirty="0" smtClean="0"/>
                        <a:t>Τιμές</a:t>
                      </a:r>
                      <a:r>
                        <a:rPr lang="el-GR" sz="2200" b="1" baseline="0" dirty="0" smtClean="0"/>
                        <a:t> αναφοράς </a:t>
                      </a:r>
                      <a:r>
                        <a:rPr lang="en-US" sz="2200" b="1" baseline="0" dirty="0" smtClean="0"/>
                        <a:t>ADH</a:t>
                      </a:r>
                      <a:endParaRPr lang="el-GR" sz="2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mOsm/Kg </a:t>
                      </a:r>
                      <a:r>
                        <a:rPr lang="el-GR" sz="2200" b="1" dirty="0" smtClean="0"/>
                        <a:t>πλάσματος</a:t>
                      </a:r>
                      <a:endParaRPr lang="el-GR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pg/ml</a:t>
                      </a:r>
                      <a:endParaRPr lang="el-GR" sz="2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270 – 280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&lt; 1,5</a:t>
                      </a:r>
                      <a:endParaRPr lang="el-G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280 – 285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&lt; 2,5</a:t>
                      </a:r>
                      <a:endParaRPr lang="el-G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285 – 290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 – 5</a:t>
                      </a:r>
                      <a:endParaRPr lang="el-G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290 – 295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 – 7</a:t>
                      </a:r>
                      <a:endParaRPr lang="el-G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295 – 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4 – 12</a:t>
                      </a:r>
                      <a:endParaRPr lang="el-GR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87E42-DA2E-4C60-BE7B-2DA2E44683DC}" type="slidenum">
              <a:rPr lang="el-GR" smtClean="0"/>
              <a:pPr>
                <a:defRPr/>
              </a:pPr>
              <a:t>64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3090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9B0000"/>
                </a:solidFill>
              </a:rPr>
              <a:t>H </a:t>
            </a:r>
            <a:r>
              <a:rPr lang="el-GR" dirty="0">
                <a:solidFill>
                  <a:srgbClr val="9B0000"/>
                </a:solidFill>
              </a:rPr>
              <a:t>δράση της </a:t>
            </a:r>
            <a:r>
              <a:rPr lang="en-US" dirty="0">
                <a:solidFill>
                  <a:srgbClr val="9B0000"/>
                </a:solidFill>
              </a:rPr>
              <a:t>ADH </a:t>
            </a:r>
            <a:r>
              <a:rPr lang="el-GR" dirty="0">
                <a:solidFill>
                  <a:srgbClr val="9B0000"/>
                </a:solidFill>
              </a:rPr>
              <a:t>στο αθροιστικό </a:t>
            </a:r>
            <a:r>
              <a:rPr lang="el-GR" dirty="0" smtClean="0">
                <a:solidFill>
                  <a:srgbClr val="9B0000"/>
                </a:solidFill>
              </a:rPr>
              <a:t>σωληνάριο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23528" y="4653136"/>
            <a:ext cx="38278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000" dirty="0" smtClean="0">
                <a:latin typeface="+mn-lt"/>
              </a:rPr>
              <a:t>Απουσία </a:t>
            </a:r>
            <a:r>
              <a:rPr lang="en-US" sz="2000" dirty="0" smtClean="0">
                <a:latin typeface="+mn-lt"/>
              </a:rPr>
              <a:t>ADH</a:t>
            </a:r>
            <a:endParaRPr lang="el-GR" sz="2000" dirty="0">
              <a:latin typeface="+mn-lt"/>
            </a:endParaRPr>
          </a:p>
        </p:txBody>
      </p:sp>
      <p:sp>
        <p:nvSpPr>
          <p:cNvPr id="52228" name="Text Box 6"/>
          <p:cNvSpPr txBox="1">
            <a:spLocks noChangeArrowheads="1"/>
          </p:cNvSpPr>
          <p:nvPr/>
        </p:nvSpPr>
        <p:spPr bwMode="auto">
          <a:xfrm>
            <a:off x="4915902" y="4612408"/>
            <a:ext cx="32326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latin typeface="+mn-lt"/>
              </a:rPr>
              <a:t>ADH</a:t>
            </a:r>
            <a:endParaRPr lang="el-GR" sz="2000" dirty="0">
              <a:latin typeface="+mn-lt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87E42-DA2E-4C60-BE7B-2DA2E44683DC}" type="slidenum">
              <a:rPr lang="el-GR" smtClean="0"/>
              <a:pPr>
                <a:defRPr/>
              </a:pPr>
              <a:t>65</a:t>
            </a:fld>
            <a:endParaRPr lang="el-G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9" y="1916832"/>
            <a:ext cx="342900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902" y="1916832"/>
            <a:ext cx="3429000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24983" y="5040066"/>
            <a:ext cx="20940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5"/>
              </a:rPr>
              <a:t>University of Illinois at Chicago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552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394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640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Πέτρος Καρκαλούσος 2014. </a:t>
            </a:r>
            <a:r>
              <a:rPr lang="el-GR" sz="2000" dirty="0"/>
              <a:t>Πέτρος Καρκαλούσος. </a:t>
            </a:r>
            <a:r>
              <a:rPr lang="el-GR" sz="2000" dirty="0" smtClean="0"/>
              <a:t>«Ανάλυση Βιολογικών </a:t>
            </a:r>
            <a:r>
              <a:rPr lang="el-GR" sz="2000" dirty="0"/>
              <a:t>Υγρών &amp; </a:t>
            </a:r>
            <a:r>
              <a:rPr lang="el-GR" sz="2000" dirty="0" smtClean="0"/>
              <a:t>Εκκριμάτων</a:t>
            </a:r>
            <a:r>
              <a:rPr lang="en-US" sz="2000" dirty="0"/>
              <a:t> (</a:t>
            </a:r>
            <a:r>
              <a:rPr lang="el-GR" sz="2000" dirty="0"/>
              <a:t>Θ). Ενότητα </a:t>
            </a:r>
            <a:r>
              <a:rPr lang="el-GR" sz="2000" dirty="0" smtClean="0"/>
              <a:t>2: </a:t>
            </a:r>
            <a:r>
              <a:rPr lang="el-GR" sz="2000" dirty="0"/>
              <a:t>Το ουροποιητικό </a:t>
            </a:r>
            <a:r>
              <a:rPr lang="el-GR" sz="2000" dirty="0" smtClean="0"/>
              <a:t>σύστημα-Η </a:t>
            </a:r>
            <a:r>
              <a:rPr lang="el-GR" sz="2000" dirty="0"/>
              <a:t>λειτουργία του </a:t>
            </a:r>
            <a:r>
              <a:rPr lang="el-GR" sz="2000" dirty="0" smtClean="0"/>
              <a:t>νεφρώνα». </a:t>
            </a:r>
            <a:r>
              <a:rPr lang="el-GR" sz="2000" dirty="0" smtClean="0"/>
              <a:t>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32860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87E42-DA2E-4C60-BE7B-2DA2E44683DC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/>
          <a:lstStyle/>
          <a:p>
            <a:r>
              <a:rPr lang="el-GR" dirty="0" smtClean="0">
                <a:solidFill>
                  <a:srgbClr val="9B0000"/>
                </a:solidFill>
              </a:rPr>
              <a:t>Ο νεφρός </a:t>
            </a:r>
            <a:r>
              <a:rPr lang="el-GR" b="0" dirty="0" smtClean="0">
                <a:solidFill>
                  <a:srgbClr val="9B0000"/>
                </a:solidFill>
              </a:rPr>
              <a:t>(2 από 2)</a:t>
            </a:r>
            <a:endParaRPr lang="el-GR" b="0" dirty="0">
              <a:solidFill>
                <a:srgbClr val="9B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439733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71265" y="5934471"/>
            <a:ext cx="41337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hlinkClick r:id="rId4"/>
              </a:rPr>
              <a:t>File:2610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hlinkClick r:id="rId4"/>
              </a:rPr>
              <a:t>The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hlinkClick r:id="rId4"/>
              </a:rPr>
              <a:t>Kidney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hlinkClick r:id="rId5" tooltip="User:CFCF"/>
              </a:rPr>
              <a:t>CFCF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hlinkClick r:id="rId6"/>
              </a:rPr>
              <a:t>CC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hlinkClick r:id="rId6"/>
              </a:rPr>
              <a:t>BY 3.0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303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48406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997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71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3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9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9B0000"/>
                </a:solidFill>
              </a:rPr>
              <a:t>Τα αγγεία του </a:t>
            </a:r>
            <a:r>
              <a:rPr lang="el-GR" dirty="0" smtClean="0">
                <a:solidFill>
                  <a:srgbClr val="9B0000"/>
                </a:solidFill>
              </a:rPr>
              <a:t>νεφρού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688632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l-GR" sz="2400" dirty="0"/>
              <a:t>Το αίμα εισέρχεται στο νεφρό με τη </a:t>
            </a:r>
            <a:r>
              <a:rPr lang="el-GR" sz="2400" b="1" dirty="0">
                <a:solidFill>
                  <a:srgbClr val="9B0000"/>
                </a:solidFill>
              </a:rPr>
              <a:t>νεφρική αρτηρία </a:t>
            </a:r>
            <a:r>
              <a:rPr lang="el-GR" sz="2400" dirty="0"/>
              <a:t>και απομακρύνεται με τη </a:t>
            </a:r>
            <a:r>
              <a:rPr lang="el-GR" sz="2400" b="1" dirty="0">
                <a:solidFill>
                  <a:srgbClr val="9B0000"/>
                </a:solidFill>
              </a:rPr>
              <a:t>νεφρική φλέβα</a:t>
            </a:r>
            <a:r>
              <a:rPr lang="el-GR" sz="2400" dirty="0"/>
              <a:t>.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l-GR" sz="2400" dirty="0"/>
              <a:t>Όλα τα αγγεία εισέρχονται και εξέρχονται από την </a:t>
            </a:r>
            <a:r>
              <a:rPr lang="el-GR" sz="2400" b="1" dirty="0">
                <a:solidFill>
                  <a:srgbClr val="9B0000"/>
                </a:solidFill>
              </a:rPr>
              <a:t>νεφρική πύλη </a:t>
            </a:r>
            <a:r>
              <a:rPr lang="el-GR" sz="2400" dirty="0"/>
              <a:t>στο κέντρο του νεφρού.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l-GR" sz="2400" dirty="0"/>
              <a:t>Η νεφρική αρτηρία διακλαδίζεται σε μικρότερους κλάδους</a:t>
            </a:r>
            <a:r>
              <a:rPr lang="en-US" sz="2400" dirty="0"/>
              <a:t>:</a:t>
            </a:r>
            <a:endParaRPr lang="el-GR" sz="2400" dirty="0"/>
          </a:p>
          <a:p>
            <a:pPr>
              <a:spcBef>
                <a:spcPts val="600"/>
              </a:spcBef>
              <a:buFontTx/>
              <a:buAutoNum type="arabicPeriod"/>
            </a:pPr>
            <a:r>
              <a:rPr lang="el-GR" sz="2400" dirty="0"/>
              <a:t>  Τον πρόσθιο και οπίσθιο κλάδο της νεφρικής </a:t>
            </a:r>
            <a:r>
              <a:rPr lang="el-GR" sz="2400" dirty="0" smtClean="0"/>
              <a:t>αρτηρίας,</a:t>
            </a:r>
            <a:endParaRPr lang="el-GR" sz="2400" dirty="0"/>
          </a:p>
          <a:p>
            <a:pPr>
              <a:spcBef>
                <a:spcPts val="600"/>
              </a:spcBef>
              <a:buFontTx/>
              <a:buAutoNum type="arabicPeriod"/>
            </a:pPr>
            <a:r>
              <a:rPr lang="el-GR" sz="2400" dirty="0"/>
              <a:t>  Τους τμηματικούς λοβιακούς </a:t>
            </a:r>
            <a:r>
              <a:rPr lang="el-GR" sz="2400" dirty="0" smtClean="0"/>
              <a:t>κλάδους,</a:t>
            </a:r>
            <a:endParaRPr lang="el-GR" sz="2400" dirty="0"/>
          </a:p>
          <a:p>
            <a:pPr>
              <a:spcBef>
                <a:spcPts val="600"/>
              </a:spcBef>
              <a:buFontTx/>
              <a:buAutoNum type="arabicPeriod"/>
            </a:pPr>
            <a:r>
              <a:rPr lang="el-GR" sz="2400" dirty="0"/>
              <a:t>   Τις μεσολόβιες </a:t>
            </a:r>
            <a:r>
              <a:rPr lang="el-GR" sz="2400" dirty="0" smtClean="0"/>
              <a:t>αρτηρίες,</a:t>
            </a:r>
            <a:endParaRPr lang="el-GR" sz="2400" dirty="0"/>
          </a:p>
          <a:p>
            <a:pPr>
              <a:spcBef>
                <a:spcPts val="600"/>
              </a:spcBef>
              <a:buFontTx/>
              <a:buAutoNum type="arabicPeriod"/>
            </a:pPr>
            <a:r>
              <a:rPr lang="el-GR" sz="2400" dirty="0"/>
              <a:t>   Το προσαγωγό </a:t>
            </a:r>
            <a:r>
              <a:rPr lang="el-GR" sz="2400" dirty="0" smtClean="0"/>
              <a:t>αρτηρίδιο,</a:t>
            </a:r>
            <a:endParaRPr lang="el-GR" sz="2400" dirty="0"/>
          </a:p>
          <a:p>
            <a:pPr>
              <a:spcBef>
                <a:spcPts val="600"/>
              </a:spcBef>
              <a:buFontTx/>
              <a:buAutoNum type="arabicPeriod"/>
            </a:pPr>
            <a:r>
              <a:rPr lang="el-GR" sz="2400" dirty="0"/>
              <a:t>   Το σπείραμα (διήθηση πλάσματος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600"/>
              </a:spcBef>
              <a:buFontTx/>
              <a:buAutoNum type="arabicPeriod"/>
            </a:pPr>
            <a:r>
              <a:rPr lang="el-GR" sz="2400" dirty="0"/>
              <a:t>   Το απαγωγό </a:t>
            </a:r>
            <a:r>
              <a:rPr lang="el-GR" sz="2400" dirty="0" smtClean="0"/>
              <a:t>αρτηρίδιο,</a:t>
            </a:r>
            <a:endParaRPr lang="en-US" sz="2400" dirty="0"/>
          </a:p>
          <a:p>
            <a:pPr>
              <a:spcBef>
                <a:spcPts val="600"/>
              </a:spcBef>
              <a:buFontTx/>
              <a:buAutoNum type="arabicPeriod"/>
            </a:pPr>
            <a:r>
              <a:rPr lang="en-US" sz="2400" dirty="0"/>
              <a:t>    </a:t>
            </a:r>
            <a:r>
              <a:rPr lang="el-GR" sz="2400" dirty="0"/>
              <a:t>Περισωληναριακό </a:t>
            </a:r>
            <a:r>
              <a:rPr lang="el-GR" sz="2400" dirty="0" smtClean="0"/>
              <a:t>πλέγμα,</a:t>
            </a:r>
            <a:endParaRPr lang="el-GR" sz="2400" dirty="0"/>
          </a:p>
          <a:p>
            <a:pPr>
              <a:spcBef>
                <a:spcPts val="600"/>
              </a:spcBef>
              <a:buFontTx/>
              <a:buAutoNum type="arabicPeriod"/>
            </a:pPr>
            <a:r>
              <a:rPr lang="el-GR" sz="2400" dirty="0"/>
              <a:t>    Ευθέα αρτηρίδια</a:t>
            </a:r>
            <a:r>
              <a:rPr lang="el-GR" sz="2400" dirty="0" smtClean="0"/>
              <a:t>.</a:t>
            </a:r>
            <a:endParaRPr lang="el-GR" sz="2400" dirty="0"/>
          </a:p>
          <a:p>
            <a:pPr>
              <a:spcBef>
                <a:spcPts val="600"/>
              </a:spcBef>
              <a:buFontTx/>
              <a:buAutoNum type="arabicPeriod"/>
            </a:pPr>
            <a:endParaRPr lang="el-GR" sz="2400" dirty="0"/>
          </a:p>
          <a:p>
            <a:pPr marL="0" indent="0">
              <a:spcBef>
                <a:spcPts val="600"/>
              </a:spcBef>
              <a:buNone/>
            </a:pPr>
            <a:endParaRPr lang="el-GR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87E42-DA2E-4C60-BE7B-2DA2E44683DC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083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5692" y="1069183"/>
            <a:ext cx="3897594" cy="523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9B0000"/>
                </a:solidFill>
              </a:rPr>
              <a:t>To </a:t>
            </a:r>
            <a:r>
              <a:rPr lang="el-GR" dirty="0" smtClean="0">
                <a:solidFill>
                  <a:srgbClr val="9B0000"/>
                </a:solidFill>
              </a:rPr>
              <a:t>αγγειακό σύστημα του νεφρού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12290" name="Text Box 7"/>
          <p:cNvSpPr txBox="1">
            <a:spLocks noChangeArrowheads="1"/>
          </p:cNvSpPr>
          <p:nvPr/>
        </p:nvSpPr>
        <p:spPr bwMode="auto">
          <a:xfrm>
            <a:off x="5086060" y="1720849"/>
            <a:ext cx="30956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200" dirty="0">
                <a:latin typeface="+mn-lt"/>
              </a:rPr>
              <a:t>Αγγειώδη σπειράματα</a:t>
            </a:r>
          </a:p>
        </p:txBody>
      </p:sp>
      <p:sp>
        <p:nvSpPr>
          <p:cNvPr id="12291" name="Text Box 8"/>
          <p:cNvSpPr txBox="1">
            <a:spLocks noChangeArrowheads="1"/>
          </p:cNvSpPr>
          <p:nvPr/>
        </p:nvSpPr>
        <p:spPr bwMode="auto">
          <a:xfrm>
            <a:off x="5086058" y="2513467"/>
            <a:ext cx="30956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200" dirty="0" smtClean="0">
                <a:latin typeface="+mn-lt"/>
              </a:rPr>
              <a:t>Νεφρική φλέβα</a:t>
            </a:r>
            <a:endParaRPr lang="el-GR" sz="2200" dirty="0">
              <a:latin typeface="+mn-lt"/>
            </a:endParaRPr>
          </a:p>
        </p:txBody>
      </p:sp>
      <p:sp>
        <p:nvSpPr>
          <p:cNvPr id="12293" name="Text Box 10"/>
          <p:cNvSpPr txBox="1">
            <a:spLocks noChangeArrowheads="1"/>
          </p:cNvSpPr>
          <p:nvPr/>
        </p:nvSpPr>
        <p:spPr bwMode="auto">
          <a:xfrm>
            <a:off x="5086059" y="3255526"/>
            <a:ext cx="30956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200" dirty="0">
                <a:latin typeface="+mn-lt"/>
              </a:rPr>
              <a:t>Νεφρική αρτηρία</a:t>
            </a:r>
          </a:p>
        </p:txBody>
      </p:sp>
      <p:sp>
        <p:nvSpPr>
          <p:cNvPr id="12294" name="Text Box 11"/>
          <p:cNvSpPr txBox="1">
            <a:spLocks noChangeArrowheads="1"/>
          </p:cNvSpPr>
          <p:nvPr/>
        </p:nvSpPr>
        <p:spPr bwMode="auto">
          <a:xfrm>
            <a:off x="5086057" y="4026811"/>
            <a:ext cx="30956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200" dirty="0">
                <a:latin typeface="+mn-lt"/>
              </a:rPr>
              <a:t>Ουροφόρο σωληνάριο</a:t>
            </a:r>
          </a:p>
        </p:txBody>
      </p:sp>
      <p:sp>
        <p:nvSpPr>
          <p:cNvPr id="12295" name="Line 12"/>
          <p:cNvSpPr>
            <a:spLocks noChangeShapeType="1"/>
          </p:cNvSpPr>
          <p:nvPr/>
        </p:nvSpPr>
        <p:spPr bwMode="auto">
          <a:xfrm flipH="1">
            <a:off x="2709574" y="1936749"/>
            <a:ext cx="2447925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/>
          </a:p>
        </p:txBody>
      </p:sp>
      <p:sp>
        <p:nvSpPr>
          <p:cNvPr id="12296" name="Line 13"/>
          <p:cNvSpPr>
            <a:spLocks noChangeShapeType="1"/>
          </p:cNvSpPr>
          <p:nvPr/>
        </p:nvSpPr>
        <p:spPr bwMode="auto">
          <a:xfrm flipH="1">
            <a:off x="3131839" y="2728911"/>
            <a:ext cx="1954220" cy="10601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/>
          </a:p>
        </p:txBody>
      </p:sp>
      <p:sp>
        <p:nvSpPr>
          <p:cNvPr id="12297" name="Line 14"/>
          <p:cNvSpPr>
            <a:spLocks noChangeShapeType="1"/>
          </p:cNvSpPr>
          <p:nvPr/>
        </p:nvSpPr>
        <p:spPr bwMode="auto">
          <a:xfrm flipH="1">
            <a:off x="3851919" y="3470967"/>
            <a:ext cx="1305578" cy="3180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/>
          </a:p>
        </p:txBody>
      </p:sp>
      <p:sp>
        <p:nvSpPr>
          <p:cNvPr id="12298" name="Line 15"/>
          <p:cNvSpPr>
            <a:spLocks noChangeShapeType="1"/>
          </p:cNvSpPr>
          <p:nvPr/>
        </p:nvSpPr>
        <p:spPr bwMode="auto">
          <a:xfrm flipH="1">
            <a:off x="3707903" y="4313236"/>
            <a:ext cx="1449595" cy="7719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87E42-DA2E-4C60-BE7B-2DA2E44683DC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sp>
        <p:nvSpPr>
          <p:cNvPr id="3" name="Rectangle 2"/>
          <p:cNvSpPr/>
          <p:nvPr/>
        </p:nvSpPr>
        <p:spPr>
          <a:xfrm>
            <a:off x="1394436" y="6303642"/>
            <a:ext cx="22601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+mn-lt"/>
                <a:hlinkClick r:id="rId4"/>
              </a:rPr>
              <a:t>biomedicalephemera.tumblr.com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246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85c4d535b4a6455b2d47e384e2d6fcd692f18e99"/>
  <p:tag name="ISPRING_RESOURCE_PATHS_HASH_PRESENTER" val="1a7a5ec52b9d125cd3c6a7d61a8fa887158f8064"/>
</p:tagLst>
</file>

<file path=ppt/theme/theme1.xml><?xml version="1.0" encoding="utf-8"?>
<a:theme xmlns:a="http://schemas.openxmlformats.org/drawingml/2006/main" name="OC_template_updated">
  <a:themeElements>
    <a:clrScheme name="Προσαρμοσμένο 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1309</TotalTime>
  <Words>3143</Words>
  <Application>Microsoft Office PowerPoint</Application>
  <PresentationFormat>Προβολή στην οθόνη (4:3)</PresentationFormat>
  <Paragraphs>574</Paragraphs>
  <Slides>73</Slides>
  <Notes>72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73</vt:i4>
      </vt:variant>
    </vt:vector>
  </HeadingPairs>
  <TitlesOfParts>
    <vt:vector size="74" baseType="lpstr">
      <vt:lpstr>OC_template_updated</vt:lpstr>
      <vt:lpstr>Ανάλυση Βιολογικών Υγρών &amp; Εκκριμάτων (Θ)</vt:lpstr>
      <vt:lpstr>Τα μέρη του ουροποιητικού συστήματος</vt:lpstr>
      <vt:lpstr>To ανδρικό ουροποιητικό σύστημα</vt:lpstr>
      <vt:lpstr>To γυναικείο ουροποιητικό σύστημα</vt:lpstr>
      <vt:lpstr>Τα μέρη του νεφρού</vt:lpstr>
      <vt:lpstr>Ο νεφρός (1 από 2)</vt:lpstr>
      <vt:lpstr>Ο νεφρός (2 από 2)</vt:lpstr>
      <vt:lpstr>Τα αγγεία του νεφρού</vt:lpstr>
      <vt:lpstr>To αγγειακό σύστημα του νεφρού</vt:lpstr>
      <vt:lpstr>Ο νεφρώνας</vt:lpstr>
      <vt:lpstr>Τα μέρη του νεφρώνα</vt:lpstr>
      <vt:lpstr>Το αγγειώδες σπείραμα</vt:lpstr>
      <vt:lpstr>Παρουσίαση του PowerPoint</vt:lpstr>
      <vt:lpstr>Αναλυτικά η κάψα ή έλυτρο του Bowman</vt:lpstr>
      <vt:lpstr>Το εξωτερικό και το εσωτερικό του αγγειώδους σπειράματος</vt:lpstr>
      <vt:lpstr>To oυροφόρο σωληνάριο (1 από 2)</vt:lpstr>
      <vt:lpstr>To oυροφόρο σωληνάριο (2 από 2)</vt:lpstr>
      <vt:lpstr>Η παρασπειραματική συσκευή</vt:lpstr>
      <vt:lpstr>Ο νεφρώνας σε σχέση  με τους ιστούς του νεφρού</vt:lpstr>
      <vt:lpstr>Οι τρεις φυσικοχημικές διαδικασίες του νεφρώνα</vt:lpstr>
      <vt:lpstr>Μέθοδοι απόρριψης ουσιών από το νεφρό (1 από 3)</vt:lpstr>
      <vt:lpstr>Μέθοδοι απόρριψης ουσιών από το νεφρό (2 από 3)</vt:lpstr>
      <vt:lpstr>Μέθοδοι απόρριψης ουσιών από το νεφρό (3 από 3)</vt:lpstr>
      <vt:lpstr>Η μετακίνηση του νερού στο νεφρό Δράση Ι</vt:lpstr>
      <vt:lpstr>Ο μηχανισμός της διήθησης</vt:lpstr>
      <vt:lpstr>Ποια μόρια διηθούνται</vt:lpstr>
      <vt:lpstr>Εξετάσεις που ελέγχουν την διήθηση στο αγγειώδες σπείραμα</vt:lpstr>
      <vt:lpstr>Η μετακίνηση του νερού στο νεφρό Δράση ΙΙ</vt:lpstr>
      <vt:lpstr>Η επαναρρόφηση του νερού</vt:lpstr>
      <vt:lpstr>Ο μηχανισμός επαναρρόφησης του νερού</vt:lpstr>
      <vt:lpstr>Παρουσίαση του PowerPoint</vt:lpstr>
      <vt:lpstr>Τι είναι ο μηχανισμός της ώσμωσης;</vt:lpstr>
      <vt:lpstr>Βασικοί ορισμοί</vt:lpstr>
      <vt:lpstr>Η επίδραση της ώσμωσης στα κύτταρα του σώματος</vt:lpstr>
      <vt:lpstr>Ισοωσμωτική διακίνηση: η αντλία Νa+ - K+</vt:lpstr>
      <vt:lpstr>Η αντλία Νa/K σε ένα αγγείο</vt:lpstr>
      <vt:lpstr>Το αγγειώδες σπείραμα και το εγγύς εσπειραμένο σωληνάριο</vt:lpstr>
      <vt:lpstr>Ουσίες που αναρροφώνται στο εγγύς εσπειρωμένο σωληνάριο</vt:lpstr>
      <vt:lpstr>To εσωτερικό του εγγύς εσπειραμένου σωληναρίου</vt:lpstr>
      <vt:lpstr>Παρουσίαση του PowerPoint</vt:lpstr>
      <vt:lpstr>Εξετάσεις που ελέγχουν την επαναρρόφηση στο εγγύς εσπειραμένο σωληνάριο</vt:lpstr>
      <vt:lpstr>Ακριβής αναπαράσταση των επιθηλιακών κυττάρων του εγγύς εσπειραμένου σωληναρίου</vt:lpstr>
      <vt:lpstr>Η μετακίνηση του νερού στο νεφρό Δράση ΙΙΙ</vt:lpstr>
      <vt:lpstr>Περιοχές συμπύκνωσης των ούρων</vt:lpstr>
      <vt:lpstr>Η λειτουργία της αγκύλης του Henle</vt:lpstr>
      <vt:lpstr>Τα τμήματα του νεφρώνα</vt:lpstr>
      <vt:lpstr>1ο στάδιο συμπύκνωσης</vt:lpstr>
      <vt:lpstr>2ο στάδιο συμπύκνωσης</vt:lpstr>
      <vt:lpstr>3ο στάδιο συμπύκνωσης</vt:lpstr>
      <vt:lpstr>4ο στάδιο συμπύκνωσης</vt:lpstr>
      <vt:lpstr>5ο στάδιο συμπύκνωσης</vt:lpstr>
      <vt:lpstr>6ο στάδιο συμπύκνωσης</vt:lpstr>
      <vt:lpstr>7ο στάδιο συμπύκνωσης</vt:lpstr>
      <vt:lpstr>8ο στάδιο συμπύκνωσης</vt:lpstr>
      <vt:lpstr>9ο στάδιο συμπύκνωσης</vt:lpstr>
      <vt:lpstr>10ο στάδιο συμπύκνωσης</vt:lpstr>
      <vt:lpstr>11ο στάδιο συμπύκνωσης</vt:lpstr>
      <vt:lpstr>12ο στάδιο συμπύκνωσης</vt:lpstr>
      <vt:lpstr>Η μεταβολή της ωσμομοριακότητας των ούρων</vt:lpstr>
      <vt:lpstr>Εξετάσεις που ελέγχουν την συμπύκνωση των ούρων</vt:lpstr>
      <vt:lpstr>Η μετακίνηση του νερού στο νεφρό Δράση ΙV</vt:lpstr>
      <vt:lpstr>Τα ένζυμα ρενίνη – αγγειοτασίνη παράγονται στην πυκνή κηλίδα</vt:lpstr>
      <vt:lpstr>Μεταβολισμός ρενίνης - αγγειοτασίνης</vt:lpstr>
      <vt:lpstr>Δράση ρενίνης – αγγειοτασίνης στο νεφρώνα</vt:lpstr>
      <vt:lpstr>Η αντιδιουρητική ορμόνη (ADH)</vt:lpstr>
      <vt:lpstr>H δράση της ADH στο αθροιστικό σωληνάριο</vt:lpstr>
      <vt:lpstr>Τέλος Ενότητας</vt:lpstr>
      <vt:lpstr>Σημειώματα</vt:lpstr>
      <vt:lpstr>Σημείωμα Αναφοράς</vt:lpstr>
      <vt:lpstr>Διατήρηση Σημειωμάτων</vt:lpstr>
      <vt:lpstr>Σημείωμα Αδειοδότησης</vt:lpstr>
      <vt:lpstr>Επεξήγηση όρων χρήσης έργων τρίτων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120</cp:revision>
  <dcterms:created xsi:type="dcterms:W3CDTF">2013-05-15T10:45:39Z</dcterms:created>
  <dcterms:modified xsi:type="dcterms:W3CDTF">2015-02-20T11:21:52Z</dcterms:modified>
</cp:coreProperties>
</file>