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7" r:id="rId2"/>
    <p:sldMasterId id="2147483696" r:id="rId3"/>
  </p:sldMasterIdLst>
  <p:notesMasterIdLst>
    <p:notesMasterId r:id="rId26"/>
  </p:notesMasterIdLst>
  <p:handoutMasterIdLst>
    <p:handoutMasterId r:id="rId27"/>
  </p:handoutMasterIdLst>
  <p:sldIdLst>
    <p:sldId id="25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57" r:id="rId19"/>
    <p:sldId id="262" r:id="rId20"/>
    <p:sldId id="264" r:id="rId21"/>
    <p:sldId id="269" r:id="rId22"/>
    <p:sldId id="270" r:id="rId23"/>
    <p:sldId id="266" r:id="rId24"/>
    <p:sldId id="261" r:id="rId25"/>
  </p:sldIdLst>
  <p:sldSz cx="9144000" cy="6858000" type="screen4x3"/>
  <p:notesSz cx="7104063" cy="10234613"/>
  <p:custDataLst>
    <p:tags r:id="rId2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7C3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6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11/5/2015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11/5/2015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741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DB26724-C204-49D1-B638-15E7D55B0FAB}" type="slidenum">
              <a:rPr lang="el-GR" altLang="el-GR" smtClean="0"/>
              <a:pPr eaLnBrk="1" hangingPunct="1"/>
              <a:t>3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1843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36BB943-6939-4E72-B379-9E9AF42A6D49}" type="slidenum">
              <a:rPr lang="el-GR" altLang="el-GR" smtClean="0"/>
              <a:pPr eaLnBrk="1" hangingPunct="1"/>
              <a:t>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19460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EA66689-9290-43B2-AAF4-64DF415C110C}" type="slidenum">
              <a:rPr lang="el-GR" altLang="el-GR" smtClean="0"/>
              <a:pPr eaLnBrk="1" hangingPunct="1"/>
              <a:t>5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A61F-53F1-49B5-BFAB-A8CE5B034A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810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0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4">
              <a:lumMod val="50000"/>
            </a:schemeClr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32859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3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3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Κοσμητολογία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ΙΙ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I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19241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6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Παρασκευή κρέμας AHA 5% και 10</a:t>
            </a:r>
            <a:r>
              <a:rPr lang="el-GR" sz="2600" dirty="0" smtClean="0"/>
              <a:t>%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Δρ </a:t>
            </a:r>
            <a:r>
              <a:rPr lang="el-GR" sz="2200" dirty="0"/>
              <a:t>Φωτεινή </a:t>
            </a:r>
            <a:r>
              <a:rPr lang="el-GR" sz="2200" dirty="0" err="1"/>
              <a:t>Μέλλου</a:t>
            </a:r>
            <a:r>
              <a:rPr lang="el-GR" sz="2200" dirty="0"/>
              <a:t>, </a:t>
            </a:r>
            <a:r>
              <a:rPr lang="el-GR" sz="2200" dirty="0" err="1"/>
              <a:t>MSc</a:t>
            </a:r>
            <a:endParaRPr lang="el-GR" sz="2200" dirty="0"/>
          </a:p>
          <a:p>
            <a:pPr>
              <a:spcBef>
                <a:spcPts val="0"/>
              </a:spcBef>
            </a:pPr>
            <a:r>
              <a:rPr lang="el-GR" sz="2200" dirty="0"/>
              <a:t>Εργαστηριακός συνεργάτης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Αισθητικής και </a:t>
            </a:r>
            <a:r>
              <a:rPr lang="el-GR" sz="2200" dirty="0" err="1"/>
              <a:t>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της υδατικής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φάσης ΙΙΙ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altLang="el-GR" dirty="0"/>
              <a:t>Ζύγιση σε ποτήρι ζέσεως </a:t>
            </a:r>
            <a:r>
              <a:rPr lang="el-GR" altLang="el-GR" dirty="0" smtClean="0"/>
              <a:t>των</a:t>
            </a:r>
            <a:r>
              <a:rPr lang="en-US" altLang="el-GR" dirty="0"/>
              <a:t>:</a:t>
            </a:r>
            <a:endParaRPr lang="el-GR" altLang="el-GR" dirty="0"/>
          </a:p>
          <a:p>
            <a:pPr marL="722313">
              <a:buFont typeface="Courier New" pitchFamily="49" charset="0"/>
              <a:buChar char="o"/>
              <a:defRPr/>
            </a:pPr>
            <a:r>
              <a:rPr lang="en-US" dirty="0"/>
              <a:t>Glycolic </a:t>
            </a:r>
            <a:r>
              <a:rPr lang="en-US" dirty="0" smtClean="0"/>
              <a:t>acid</a:t>
            </a:r>
            <a:r>
              <a:rPr lang="el-GR" dirty="0" smtClean="0"/>
              <a:t>.</a:t>
            </a:r>
            <a:endParaRPr lang="en-US" dirty="0"/>
          </a:p>
          <a:p>
            <a:pPr marL="722313">
              <a:buFont typeface="Courier New" pitchFamily="49" charset="0"/>
              <a:buChar char="o"/>
              <a:defRPr/>
            </a:pPr>
            <a:r>
              <a:rPr lang="en-US" dirty="0"/>
              <a:t>Lactic </a:t>
            </a:r>
            <a:r>
              <a:rPr lang="en-US" dirty="0" smtClean="0"/>
              <a:t>acid</a:t>
            </a:r>
            <a:r>
              <a:rPr lang="el-GR" dirty="0" smtClean="0"/>
              <a:t>.</a:t>
            </a:r>
            <a:endParaRPr lang="el-GR" dirty="0"/>
          </a:p>
          <a:p>
            <a:pPr>
              <a:defRPr/>
            </a:pPr>
            <a:r>
              <a:rPr lang="el-GR" altLang="el-GR" dirty="0"/>
              <a:t>Ανάδευση</a:t>
            </a:r>
            <a:r>
              <a:rPr lang="en-US" altLang="el-GR" dirty="0"/>
              <a:t> 2-3</a:t>
            </a:r>
            <a:r>
              <a:rPr lang="el-GR" altLang="el-GR" dirty="0" smtClean="0"/>
              <a:t>΄.</a:t>
            </a:r>
            <a:endParaRPr lang="en-US" altLang="el-GR" dirty="0"/>
          </a:p>
          <a:p>
            <a:pPr>
              <a:defRPr/>
            </a:pPr>
            <a:r>
              <a:rPr lang="el-GR" altLang="el-GR" dirty="0"/>
              <a:t>Προσθήκη με ανάδευση </a:t>
            </a:r>
            <a:r>
              <a:rPr lang="en-US" altLang="el-GR" dirty="0"/>
              <a:t>(</a:t>
            </a:r>
            <a:r>
              <a:rPr lang="el-GR" altLang="el-GR" dirty="0"/>
              <a:t>γυάλινη ράβδο</a:t>
            </a:r>
            <a:r>
              <a:rPr lang="en-US" altLang="el-GR" dirty="0"/>
              <a:t>)</a:t>
            </a:r>
            <a:r>
              <a:rPr lang="el-GR" altLang="el-GR" dirty="0"/>
              <a:t>:</a:t>
            </a:r>
            <a:endParaRPr lang="en-US" altLang="el-GR" dirty="0"/>
          </a:p>
          <a:p>
            <a:pPr marL="633413">
              <a:buFont typeface="Courier New" pitchFamily="49" charset="0"/>
              <a:buChar char="o"/>
              <a:defRPr/>
            </a:pPr>
            <a:r>
              <a:rPr lang="en-US" altLang="el-GR" dirty="0"/>
              <a:t>Sodium hydroxide (</a:t>
            </a:r>
            <a:r>
              <a:rPr lang="el-GR" altLang="el-GR" dirty="0" err="1"/>
              <a:t>προζυγισμένο</a:t>
            </a:r>
            <a:r>
              <a:rPr lang="en-US" altLang="el-GR" dirty="0" smtClean="0"/>
              <a:t>)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>
              <a:defRPr/>
            </a:pPr>
            <a:r>
              <a:rPr lang="el-GR" altLang="el-GR" dirty="0"/>
              <a:t>Προσοχή, εξώθερμη </a:t>
            </a:r>
            <a:r>
              <a:rPr lang="el-GR" altLang="el-GR" dirty="0" smtClean="0"/>
              <a:t>αντίδραση.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10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της υδατικής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φάσης </a:t>
            </a:r>
            <a:r>
              <a:rPr lang="el-GR" dirty="0"/>
              <a:t>IV 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5172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altLang="el-GR" dirty="0"/>
              <a:t>Ζύγιση υπόλοιπου νερού σε ποτήρι </a:t>
            </a:r>
            <a:r>
              <a:rPr lang="el-GR" altLang="el-GR" dirty="0" smtClean="0"/>
              <a:t>ζέσεως.</a:t>
            </a:r>
            <a:endParaRPr lang="el-GR" altLang="el-GR" dirty="0"/>
          </a:p>
          <a:p>
            <a:pPr>
              <a:defRPr/>
            </a:pPr>
            <a:r>
              <a:rPr lang="el-GR" altLang="el-GR" dirty="0"/>
              <a:t>Τοποθέτηση σε πλάκα θέρμανσης, ηλεκτρικός </a:t>
            </a:r>
            <a:r>
              <a:rPr lang="el-GR" altLang="el-GR" dirty="0" smtClean="0"/>
              <a:t>αναδευτήρας.</a:t>
            </a:r>
            <a:endParaRPr lang="el-GR" altLang="el-GR" dirty="0"/>
          </a:p>
          <a:p>
            <a:pPr>
              <a:defRPr/>
            </a:pPr>
            <a:r>
              <a:rPr lang="el-GR" altLang="el-GR" dirty="0"/>
              <a:t>Ζύγιση σε ύαλο ωρολογίου του:</a:t>
            </a:r>
          </a:p>
          <a:p>
            <a:pPr marL="722313">
              <a:buFont typeface="Courier New" pitchFamily="49" charset="0"/>
              <a:buChar char="o"/>
              <a:defRPr/>
            </a:pPr>
            <a:r>
              <a:rPr lang="en-US" dirty="0"/>
              <a:t>Xanthan </a:t>
            </a:r>
            <a:r>
              <a:rPr lang="en-US" dirty="0" smtClean="0"/>
              <a:t>gum</a:t>
            </a:r>
            <a:r>
              <a:rPr lang="el-GR" dirty="0" smtClean="0"/>
              <a:t>.</a:t>
            </a:r>
            <a:endParaRPr lang="en-US" dirty="0"/>
          </a:p>
          <a:p>
            <a:pPr>
              <a:defRPr/>
            </a:pPr>
            <a:r>
              <a:rPr lang="el-GR" altLang="el-GR" dirty="0"/>
              <a:t>Προσθήκη</a:t>
            </a:r>
            <a:r>
              <a:rPr lang="en-US" altLang="el-GR" dirty="0"/>
              <a:t> (</a:t>
            </a:r>
            <a:r>
              <a:rPr lang="el-GR" altLang="el-GR" dirty="0"/>
              <a:t>σταδιακά</a:t>
            </a:r>
            <a:r>
              <a:rPr lang="en-US" altLang="el-GR" dirty="0"/>
              <a:t>), </a:t>
            </a:r>
            <a:r>
              <a:rPr lang="el-GR" altLang="el-GR" dirty="0"/>
              <a:t> ανάδευση (ηλεκτρικός </a:t>
            </a:r>
            <a:r>
              <a:rPr lang="el-GR" altLang="el-GR" dirty="0" smtClean="0"/>
              <a:t>αναδευτήρας).</a:t>
            </a:r>
            <a:endParaRPr lang="el-GR" altLang="el-GR" dirty="0"/>
          </a:p>
          <a:p>
            <a:pPr>
              <a:defRPr/>
            </a:pPr>
            <a:r>
              <a:rPr lang="el-GR" altLang="el-GR" dirty="0"/>
              <a:t>Θέρμανση 70-75</a:t>
            </a:r>
            <a:r>
              <a:rPr lang="en-US" altLang="el-GR" baseline="38000" dirty="0"/>
              <a:t>o</a:t>
            </a:r>
            <a:r>
              <a:rPr lang="en-US" altLang="el-GR" dirty="0"/>
              <a:t> </a:t>
            </a:r>
            <a:r>
              <a:rPr lang="en-US" altLang="el-GR" dirty="0" smtClean="0"/>
              <a:t>C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>
              <a:defRPr/>
            </a:pPr>
            <a:r>
              <a:rPr lang="el-GR" dirty="0"/>
              <a:t>Προσθήκη:</a:t>
            </a:r>
          </a:p>
          <a:p>
            <a:pPr marL="633413">
              <a:buFont typeface="Courier New" pitchFamily="49" charset="0"/>
              <a:buChar char="o"/>
              <a:defRPr/>
            </a:pPr>
            <a:r>
              <a:rPr lang="el-GR" dirty="0"/>
              <a:t>Υδατική φάση </a:t>
            </a:r>
            <a:r>
              <a:rPr lang="el-GR" dirty="0" smtClean="0"/>
              <a:t>ΙΙ.</a:t>
            </a:r>
            <a:endParaRPr lang="el-GR" dirty="0"/>
          </a:p>
          <a:p>
            <a:pPr marL="633413">
              <a:buFont typeface="Courier New" pitchFamily="49" charset="0"/>
              <a:buChar char="o"/>
              <a:defRPr/>
            </a:pPr>
            <a:r>
              <a:rPr lang="en-US" dirty="0"/>
              <a:t>Sodium </a:t>
            </a:r>
            <a:r>
              <a:rPr lang="en-US" dirty="0" smtClean="0"/>
              <a:t>PCA</a:t>
            </a:r>
            <a:r>
              <a:rPr lang="el-GR" dirty="0" smtClean="0"/>
              <a:t>.</a:t>
            </a:r>
            <a:endParaRPr lang="en-US" dirty="0"/>
          </a:p>
          <a:p>
            <a:pPr>
              <a:defRPr/>
            </a:pPr>
            <a:r>
              <a:rPr lang="el-GR" dirty="0"/>
              <a:t>Θερμοκρασία </a:t>
            </a:r>
            <a:r>
              <a:rPr lang="en-US" dirty="0" smtClean="0"/>
              <a:t>72±2</a:t>
            </a:r>
            <a:r>
              <a:rPr lang="en-US" altLang="el-GR" baseline="38000" dirty="0" smtClean="0"/>
              <a:t>o</a:t>
            </a:r>
            <a:r>
              <a:rPr lang="en-US" altLang="el-GR" dirty="0" smtClean="0"/>
              <a:t>C</a:t>
            </a:r>
            <a:r>
              <a:rPr lang="el-GR" altLang="el-GR" dirty="0" smtClean="0"/>
              <a:t>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45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Ανάμιξη των φάσεων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l-GR" altLang="el-GR" dirty="0"/>
              <a:t>Μεταφορά της </a:t>
            </a:r>
            <a:r>
              <a:rPr lang="el-GR" altLang="el-GR" b="1" dirty="0"/>
              <a:t>υδατικής φάσης Ι</a:t>
            </a:r>
            <a:r>
              <a:rPr lang="en-US" altLang="el-GR" b="1" dirty="0"/>
              <a:t>V</a:t>
            </a:r>
            <a:r>
              <a:rPr lang="el-GR" altLang="el-GR" dirty="0"/>
              <a:t> στη </a:t>
            </a:r>
            <a:r>
              <a:rPr lang="el-GR" altLang="el-GR" b="1" dirty="0"/>
              <a:t>λιπαρή φάση </a:t>
            </a:r>
            <a:r>
              <a:rPr lang="el-GR" altLang="el-GR" dirty="0"/>
              <a:t>(με συνεχή ανάδευση με γουδοχέρι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>
              <a:spcAft>
                <a:spcPts val="600"/>
              </a:spcAft>
              <a:defRPr/>
            </a:pPr>
            <a:r>
              <a:rPr lang="el-GR" altLang="el-GR" dirty="0"/>
              <a:t>Ανάδευση </a:t>
            </a:r>
            <a:r>
              <a:rPr lang="en-US" altLang="el-GR" dirty="0"/>
              <a:t>5</a:t>
            </a:r>
            <a:r>
              <a:rPr lang="el-GR" altLang="el-GR" dirty="0"/>
              <a:t>-</a:t>
            </a:r>
            <a:r>
              <a:rPr lang="en-US" altLang="el-GR" dirty="0"/>
              <a:t>10</a:t>
            </a:r>
            <a:r>
              <a:rPr lang="el-GR" altLang="el-GR" dirty="0"/>
              <a:t>΄</a:t>
            </a:r>
            <a:r>
              <a:rPr lang="en-US" altLang="el-GR" dirty="0"/>
              <a:t>, </a:t>
            </a:r>
            <a:r>
              <a:rPr lang="el-GR" altLang="el-GR" dirty="0"/>
              <a:t>68</a:t>
            </a:r>
            <a:r>
              <a:rPr lang="en-US" dirty="0" smtClean="0"/>
              <a:t>±2</a:t>
            </a:r>
            <a:r>
              <a:rPr lang="en-US" altLang="el-GR" baseline="38000" dirty="0" smtClean="0"/>
              <a:t>o</a:t>
            </a:r>
            <a:r>
              <a:rPr lang="en-US" altLang="el-GR" dirty="0" smtClean="0"/>
              <a:t>C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>
              <a:defRPr/>
            </a:pPr>
            <a:r>
              <a:rPr lang="el-GR" altLang="el-GR" dirty="0"/>
              <a:t>Εξαγωγή από </a:t>
            </a:r>
            <a:r>
              <a:rPr lang="el-GR" altLang="el-GR" dirty="0" smtClean="0"/>
              <a:t>ατμόλουτρο.</a:t>
            </a:r>
            <a:endParaRPr lang="el-GR" altLang="el-GR" dirty="0"/>
          </a:p>
          <a:p>
            <a:pPr>
              <a:defRPr/>
            </a:pPr>
            <a:r>
              <a:rPr lang="el-GR" altLang="el-GR" dirty="0" smtClean="0"/>
              <a:t>Ψύξη </a:t>
            </a:r>
            <a:r>
              <a:rPr lang="el-GR" altLang="el-GR" dirty="0"/>
              <a:t>στο περιβάλλον με ήπια ανάδευση, 4</a:t>
            </a:r>
            <a:r>
              <a:rPr lang="en-US" altLang="el-GR" dirty="0"/>
              <a:t>2</a:t>
            </a:r>
            <a:r>
              <a:rPr lang="en-US" altLang="el-GR" baseline="38000" dirty="0"/>
              <a:t>o</a:t>
            </a:r>
            <a:r>
              <a:rPr lang="en-US" altLang="el-GR" dirty="0"/>
              <a:t> </a:t>
            </a:r>
            <a:r>
              <a:rPr lang="en-US" altLang="el-GR" dirty="0" smtClean="0"/>
              <a:t>C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>
              <a:defRPr/>
            </a:pPr>
            <a:r>
              <a:rPr lang="el-GR" altLang="el-GR" dirty="0"/>
              <a:t>Προσθήκη:</a:t>
            </a:r>
          </a:p>
          <a:p>
            <a:pPr marL="530225">
              <a:buFont typeface="Courier New" pitchFamily="49" charset="0"/>
              <a:buChar char="o"/>
              <a:defRPr/>
            </a:pPr>
            <a:r>
              <a:rPr lang="en-US" altLang="el-GR" dirty="0"/>
              <a:t>DOW CORNING </a:t>
            </a:r>
            <a:r>
              <a:rPr lang="en-US" altLang="el-GR" dirty="0" smtClean="0"/>
              <a:t>245</a:t>
            </a:r>
            <a:r>
              <a:rPr lang="el-GR" altLang="el-GR" dirty="0" smtClean="0"/>
              <a:t>.</a:t>
            </a:r>
            <a:endParaRPr lang="en-US" altLang="el-GR" dirty="0"/>
          </a:p>
          <a:p>
            <a:pPr marL="530225">
              <a:buFont typeface="Courier New" pitchFamily="49" charset="0"/>
              <a:buChar char="o"/>
              <a:defRPr/>
            </a:pPr>
            <a:r>
              <a:rPr lang="en-US" altLang="el-GR" dirty="0" smtClean="0"/>
              <a:t>Perfume</a:t>
            </a:r>
            <a:r>
              <a:rPr lang="el-GR" altLang="el-GR" dirty="0" smtClean="0"/>
              <a:t>.</a:t>
            </a:r>
            <a:endParaRPr lang="en-US" altLang="el-GR" dirty="0"/>
          </a:p>
          <a:p>
            <a:pPr>
              <a:defRPr/>
            </a:pPr>
            <a:r>
              <a:rPr lang="el-GR" altLang="el-GR" dirty="0"/>
              <a:t>Ανάδευση </a:t>
            </a:r>
            <a:r>
              <a:rPr lang="en-US" altLang="el-GR" dirty="0"/>
              <a:t>2</a:t>
            </a:r>
            <a:r>
              <a:rPr lang="el-GR" altLang="el-GR" dirty="0"/>
              <a:t>-</a:t>
            </a:r>
            <a:r>
              <a:rPr lang="en-US" altLang="el-GR" dirty="0"/>
              <a:t>3</a:t>
            </a:r>
            <a:r>
              <a:rPr lang="el-GR" altLang="el-GR" dirty="0" smtClean="0"/>
              <a:t>΄.</a:t>
            </a:r>
            <a:endParaRPr lang="el-GR" alt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88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Ανάμιξη των φάσεων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l-GR" altLang="el-GR" sz="2400" dirty="0">
                <a:solidFill>
                  <a:prstClr val="black"/>
                </a:solidFill>
              </a:rPr>
              <a:t>Γουδί σε ψυχρό </a:t>
            </a:r>
            <a:r>
              <a:rPr lang="el-GR" altLang="el-GR" sz="2400" dirty="0" err="1">
                <a:solidFill>
                  <a:prstClr val="black"/>
                </a:solidFill>
              </a:rPr>
              <a:t>υδατόλουτρο</a:t>
            </a:r>
            <a:r>
              <a:rPr lang="el-GR" altLang="el-GR" sz="2400" dirty="0">
                <a:solidFill>
                  <a:prstClr val="black"/>
                </a:solidFill>
              </a:rPr>
              <a:t> (συνεχή ανάδευση</a:t>
            </a:r>
            <a:r>
              <a:rPr lang="el-GR" altLang="el-GR" sz="2400" dirty="0" smtClean="0">
                <a:solidFill>
                  <a:prstClr val="black"/>
                </a:solidFill>
              </a:rPr>
              <a:t>).</a:t>
            </a:r>
            <a:endParaRPr lang="el-GR" altLang="el-GR" sz="2400" dirty="0">
              <a:solidFill>
                <a:prstClr val="black"/>
              </a:solidFill>
            </a:endParaRPr>
          </a:p>
          <a:p>
            <a:pPr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l-GR" altLang="el-GR" sz="2400" dirty="0">
                <a:solidFill>
                  <a:prstClr val="black"/>
                </a:solidFill>
              </a:rPr>
              <a:t>Προσθήκη:</a:t>
            </a:r>
          </a:p>
          <a:p>
            <a:pPr lvl="1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l-GR" altLang="el-GR" sz="2400" dirty="0">
                <a:solidFill>
                  <a:prstClr val="black"/>
                </a:solidFill>
              </a:rPr>
              <a:t>Υδατική φάση Ι, 40</a:t>
            </a:r>
            <a:r>
              <a:rPr lang="en-US" altLang="el-GR" sz="2400" baseline="38000" dirty="0" err="1" smtClean="0">
                <a:solidFill>
                  <a:prstClr val="black"/>
                </a:solidFill>
              </a:rPr>
              <a:t>o</a:t>
            </a:r>
            <a:r>
              <a:rPr lang="en-US" altLang="el-GR" sz="2400" dirty="0" err="1" smtClean="0">
                <a:solidFill>
                  <a:prstClr val="black"/>
                </a:solidFill>
              </a:rPr>
              <a:t>C</a:t>
            </a:r>
            <a:r>
              <a:rPr lang="el-GR" altLang="el-GR" sz="2400" dirty="0" smtClean="0">
                <a:solidFill>
                  <a:prstClr val="black"/>
                </a:solidFill>
              </a:rPr>
              <a:t>.</a:t>
            </a:r>
            <a:endParaRPr lang="el-GR" altLang="el-GR" sz="2400" dirty="0">
              <a:solidFill>
                <a:prstClr val="black"/>
              </a:solidFill>
            </a:endParaRPr>
          </a:p>
          <a:p>
            <a:pPr lvl="1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l-GR" altLang="el-GR" sz="2400" dirty="0">
                <a:solidFill>
                  <a:prstClr val="black"/>
                </a:solidFill>
              </a:rPr>
              <a:t>Υδατική φάση Ι</a:t>
            </a:r>
            <a:r>
              <a:rPr lang="en-US" altLang="el-GR" sz="2400" dirty="0">
                <a:solidFill>
                  <a:prstClr val="black"/>
                </a:solidFill>
              </a:rPr>
              <a:t>II</a:t>
            </a:r>
            <a:r>
              <a:rPr lang="el-GR" altLang="el-GR" sz="2400" dirty="0">
                <a:solidFill>
                  <a:prstClr val="black"/>
                </a:solidFill>
              </a:rPr>
              <a:t>, 38</a:t>
            </a:r>
            <a:r>
              <a:rPr lang="en-US" altLang="el-GR" sz="2400" baseline="38000" dirty="0" err="1" smtClean="0">
                <a:solidFill>
                  <a:prstClr val="black"/>
                </a:solidFill>
              </a:rPr>
              <a:t>o</a:t>
            </a:r>
            <a:r>
              <a:rPr lang="en-US" altLang="el-GR" sz="2400" dirty="0" err="1" smtClean="0">
                <a:solidFill>
                  <a:prstClr val="black"/>
                </a:solidFill>
              </a:rPr>
              <a:t>C</a:t>
            </a:r>
            <a:r>
              <a:rPr lang="el-GR" altLang="el-GR" sz="2400" dirty="0" smtClean="0">
                <a:solidFill>
                  <a:prstClr val="black"/>
                </a:solidFill>
              </a:rPr>
              <a:t>.</a:t>
            </a:r>
            <a:endParaRPr lang="en-US" altLang="el-GR" sz="2400" dirty="0">
              <a:solidFill>
                <a:prstClr val="black"/>
              </a:solidFill>
            </a:endParaRPr>
          </a:p>
          <a:p>
            <a:pPr lvl="1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en-US" altLang="el-GR" sz="2400" dirty="0">
                <a:solidFill>
                  <a:prstClr val="black"/>
                </a:solidFill>
              </a:rPr>
              <a:t>Aloe </a:t>
            </a:r>
            <a:r>
              <a:rPr lang="en-US" altLang="el-GR" sz="2400" dirty="0" err="1">
                <a:solidFill>
                  <a:prstClr val="black"/>
                </a:solidFill>
              </a:rPr>
              <a:t>vera</a:t>
            </a:r>
            <a:r>
              <a:rPr lang="en-US" altLang="el-GR" sz="2400" dirty="0">
                <a:solidFill>
                  <a:prstClr val="black"/>
                </a:solidFill>
              </a:rPr>
              <a:t> gel</a:t>
            </a:r>
            <a:r>
              <a:rPr lang="el-GR" altLang="el-GR" sz="2400" dirty="0">
                <a:solidFill>
                  <a:prstClr val="black"/>
                </a:solidFill>
              </a:rPr>
              <a:t>, 35</a:t>
            </a:r>
            <a:r>
              <a:rPr lang="en-US" altLang="el-GR" sz="2400" baseline="38000" dirty="0" err="1" smtClean="0">
                <a:solidFill>
                  <a:prstClr val="black"/>
                </a:solidFill>
              </a:rPr>
              <a:t>o</a:t>
            </a:r>
            <a:r>
              <a:rPr lang="en-US" altLang="el-GR" sz="2400" dirty="0" err="1" smtClean="0">
                <a:solidFill>
                  <a:prstClr val="black"/>
                </a:solidFill>
              </a:rPr>
              <a:t>C</a:t>
            </a:r>
            <a:r>
              <a:rPr lang="el-GR" altLang="el-GR" sz="2400" dirty="0" smtClean="0">
                <a:solidFill>
                  <a:prstClr val="black"/>
                </a:solidFill>
              </a:rPr>
              <a:t>.</a:t>
            </a:r>
            <a:endParaRPr lang="en-US" altLang="el-GR" sz="2400" dirty="0">
              <a:solidFill>
                <a:prstClr val="black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704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7" y="3141662"/>
            <a:ext cx="2925763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8 - Ορθογώνιο"/>
          <p:cNvSpPr>
            <a:spLocks noChangeArrowheads="1"/>
          </p:cNvSpPr>
          <p:nvPr/>
        </p:nvSpPr>
        <p:spPr bwMode="auto">
          <a:xfrm>
            <a:off x="7451725" y="4381500"/>
            <a:ext cx="936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1200">
                <a:latin typeface="Comic Sans MS" pitchFamily="66" charset="0"/>
              </a:rPr>
              <a:t>AHA  5</a:t>
            </a:r>
            <a:r>
              <a:rPr lang="el-GR" altLang="el-GR" sz="1200">
                <a:latin typeface="Comic Sans MS" pitchFamily="66" charset="0"/>
              </a:rPr>
              <a:t>% </a:t>
            </a:r>
          </a:p>
        </p:txBody>
      </p:sp>
      <p:sp>
        <p:nvSpPr>
          <p:cNvPr id="15366" name="9 - Ορθογώνιο"/>
          <p:cNvSpPr>
            <a:spLocks noChangeArrowheads="1"/>
          </p:cNvSpPr>
          <p:nvPr/>
        </p:nvSpPr>
        <p:spPr bwMode="auto">
          <a:xfrm>
            <a:off x="6156325" y="4310063"/>
            <a:ext cx="9366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1200">
                <a:latin typeface="Comic Sans MS" pitchFamily="66" charset="0"/>
              </a:rPr>
              <a:t>AHA  10</a:t>
            </a:r>
            <a:r>
              <a:rPr lang="el-GR" altLang="el-GR" sz="1200">
                <a:latin typeface="Comic Sans MS" pitchFamily="66" charset="0"/>
              </a:rPr>
              <a:t>% 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Παρατηρήσεις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altLang="el-GR" dirty="0" smtClean="0"/>
              <a:t>Υπολογισμός </a:t>
            </a:r>
            <a:r>
              <a:rPr lang="el-GR" altLang="el-GR" dirty="0"/>
              <a:t>απώλειας ύδατος</a:t>
            </a:r>
          </a:p>
          <a:p>
            <a:pPr lvl="1">
              <a:defRPr/>
            </a:pPr>
            <a:r>
              <a:rPr lang="el-GR" altLang="el-GR" dirty="0"/>
              <a:t>Στο τέλος της παρασκευαστικής </a:t>
            </a:r>
            <a:r>
              <a:rPr lang="el-GR" altLang="el-GR" dirty="0" smtClean="0"/>
              <a:t>διαδικασίας.</a:t>
            </a:r>
            <a:endParaRPr lang="el-GR" altLang="el-GR" dirty="0"/>
          </a:p>
          <a:p>
            <a:pPr>
              <a:defRPr/>
            </a:pPr>
            <a:r>
              <a:rPr lang="el-GR" altLang="el-GR" dirty="0"/>
              <a:t>Μέτρηση </a:t>
            </a:r>
            <a:r>
              <a:rPr lang="en-US" altLang="el-GR" dirty="0"/>
              <a:t>pH</a:t>
            </a:r>
            <a:endParaRPr lang="el-GR" altLang="el-GR" dirty="0"/>
          </a:p>
          <a:p>
            <a:pPr lvl="1">
              <a:defRPr/>
            </a:pPr>
            <a:r>
              <a:rPr lang="el-GR" altLang="el-GR" dirty="0"/>
              <a:t>Υδατικό διάλυμα 10% </a:t>
            </a:r>
            <a:r>
              <a:rPr lang="el-GR" altLang="el-GR" dirty="0" smtClean="0"/>
              <a:t>Β/Β.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68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80528" y="1340768"/>
            <a:ext cx="9144000" cy="5328592"/>
          </a:xfrm>
        </p:spPr>
        <p:txBody>
          <a:bodyPr/>
          <a:lstStyle/>
          <a:p>
            <a:r>
              <a:rPr lang="el-GR" dirty="0" smtClean="0"/>
              <a:t>Εργαστηριακές </a:t>
            </a:r>
            <a:r>
              <a:rPr lang="el-GR" dirty="0"/>
              <a:t>Ασκήσεις </a:t>
            </a:r>
            <a:r>
              <a:rPr lang="el-GR" dirty="0" err="1"/>
              <a:t>Κοσμητολογίας</a:t>
            </a:r>
            <a:r>
              <a:rPr lang="el-GR" dirty="0"/>
              <a:t> ΙΙΙ, Ε. </a:t>
            </a:r>
            <a:r>
              <a:rPr lang="el-GR" dirty="0" err="1"/>
              <a:t>Τσιρίβας</a:t>
            </a:r>
            <a:r>
              <a:rPr lang="el-GR" dirty="0"/>
              <a:t>, Α. </a:t>
            </a:r>
            <a:r>
              <a:rPr lang="el-GR" dirty="0" err="1"/>
              <a:t>Βαρβαρέσου</a:t>
            </a:r>
            <a:r>
              <a:rPr lang="el-GR" dirty="0"/>
              <a:t>, Αθήνα </a:t>
            </a:r>
            <a:r>
              <a:rPr lang="el-GR" dirty="0" smtClean="0"/>
              <a:t>2005.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368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Φωτεινή </a:t>
            </a:r>
            <a:r>
              <a:rPr lang="el-GR" sz="2000" dirty="0" err="1" smtClean="0"/>
              <a:t>Μέλλου</a:t>
            </a:r>
            <a:r>
              <a:rPr lang="el-GR" sz="2000" dirty="0" smtClean="0"/>
              <a:t> 2014. Φωτεινή </a:t>
            </a:r>
            <a:r>
              <a:rPr lang="el-GR" sz="2000" dirty="0" err="1" smtClean="0"/>
              <a:t>Μέλλου</a:t>
            </a:r>
            <a:r>
              <a:rPr lang="el-GR" sz="2000" dirty="0" smtClean="0"/>
              <a:t>. </a:t>
            </a:r>
            <a:r>
              <a:rPr lang="el-GR" sz="2000" dirty="0"/>
              <a:t>«</a:t>
            </a:r>
            <a:r>
              <a:rPr lang="el-GR" sz="2000" dirty="0" err="1"/>
              <a:t>Κοσμητολογία</a:t>
            </a:r>
            <a:r>
              <a:rPr lang="el-GR" sz="2000" dirty="0"/>
              <a:t> </a:t>
            </a:r>
            <a:r>
              <a:rPr lang="el-GR" sz="2000" dirty="0" smtClean="0"/>
              <a:t>Ι</a:t>
            </a:r>
            <a:r>
              <a:rPr lang="en-US" sz="2000" dirty="0" smtClean="0"/>
              <a:t>I</a:t>
            </a:r>
            <a:r>
              <a:rPr lang="el-GR" sz="2000" dirty="0" smtClean="0"/>
              <a:t>Ι </a:t>
            </a:r>
            <a:r>
              <a:rPr lang="el-GR" sz="2000" dirty="0"/>
              <a:t>(Ε).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6:</a:t>
            </a:r>
            <a:r>
              <a:rPr lang="el-GR" sz="2000" dirty="0"/>
              <a:t> Παρασκευή κρέμας AHA 5% και 10</a:t>
            </a:r>
            <a:r>
              <a:rPr lang="el-GR" sz="2000" dirty="0" smtClean="0"/>
              <a:t>%».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32" y="1268760"/>
            <a:ext cx="1763936" cy="115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Γενικά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20"/>
          </a:xfrm>
        </p:spPr>
        <p:txBody>
          <a:bodyPr>
            <a:normAutofit/>
          </a:bodyPr>
          <a:lstStyle/>
          <a:p>
            <a:pPr marL="344488" algn="just">
              <a:defRPr/>
            </a:pPr>
            <a:r>
              <a:rPr lang="en-US" altLang="el-GR" dirty="0"/>
              <a:t> </a:t>
            </a:r>
            <a:r>
              <a:rPr lang="el-GR" altLang="el-GR" dirty="0"/>
              <a:t>Δράση</a:t>
            </a:r>
          </a:p>
          <a:p>
            <a:pPr marL="744538" lvl="1">
              <a:defRPr/>
            </a:pPr>
            <a:r>
              <a:rPr lang="en-US" altLang="el-GR" dirty="0"/>
              <a:t>K</a:t>
            </a:r>
            <a:r>
              <a:rPr lang="el-GR" altLang="el-GR" dirty="0" err="1"/>
              <a:t>ερατίνη</a:t>
            </a:r>
            <a:r>
              <a:rPr lang="el-GR" altLang="el-GR" dirty="0"/>
              <a:t> στιβάδα: εκλέπτυνση (↓ συνοχής </a:t>
            </a:r>
            <a:r>
              <a:rPr lang="el-GR" altLang="el-GR" dirty="0">
                <a:sym typeface="Wingdings" pitchFamily="2" charset="2"/>
              </a:rPr>
              <a:t></a:t>
            </a:r>
            <a:r>
              <a:rPr lang="el-GR" altLang="el-GR" dirty="0"/>
              <a:t> απόπτωση κυττάρων</a:t>
            </a:r>
            <a:r>
              <a:rPr lang="el-GR" altLang="el-GR" dirty="0" smtClean="0"/>
              <a:t>)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 marL="744538" lvl="1">
              <a:defRPr/>
            </a:pPr>
            <a:r>
              <a:rPr lang="en-US" altLang="el-GR" dirty="0"/>
              <a:t>E</a:t>
            </a:r>
            <a:r>
              <a:rPr lang="el-GR" altLang="el-GR" dirty="0" err="1"/>
              <a:t>πιδερμίδα</a:t>
            </a:r>
            <a:r>
              <a:rPr lang="el-GR" altLang="el-GR" dirty="0"/>
              <a:t>: ↓ </a:t>
            </a:r>
            <a:r>
              <a:rPr lang="en-US" altLang="el-GR" dirty="0"/>
              <a:t>pH</a:t>
            </a:r>
            <a:r>
              <a:rPr lang="el-GR" altLang="el-GR" dirty="0"/>
              <a:t> </a:t>
            </a:r>
            <a:r>
              <a:rPr lang="en-US" altLang="el-GR" dirty="0">
                <a:sym typeface="Wingdings" pitchFamily="2" charset="2"/>
              </a:rPr>
              <a:t> ↑ </a:t>
            </a:r>
            <a:r>
              <a:rPr lang="el-GR" altLang="el-GR" dirty="0">
                <a:sym typeface="Wingdings" pitchFamily="2" charset="2"/>
              </a:rPr>
              <a:t>δράσης ενζύμων  ανανέωση </a:t>
            </a:r>
            <a:r>
              <a:rPr lang="el-GR" altLang="el-GR" dirty="0" smtClean="0">
                <a:sym typeface="Wingdings" pitchFamily="2" charset="2"/>
              </a:rPr>
              <a:t>κυττάρων</a:t>
            </a:r>
            <a:r>
              <a:rPr lang="en-US" altLang="el-GR" dirty="0" smtClean="0">
                <a:sym typeface="Wingdings" pitchFamily="2" charset="2"/>
              </a:rPr>
              <a:t>.</a:t>
            </a:r>
            <a:endParaRPr lang="el-GR" altLang="el-GR" dirty="0">
              <a:sym typeface="Wingdings" pitchFamily="2" charset="2"/>
            </a:endParaRPr>
          </a:p>
          <a:p>
            <a:pPr marL="744538" lvl="1">
              <a:defRPr/>
            </a:pPr>
            <a:r>
              <a:rPr lang="el-GR" altLang="el-GR" dirty="0">
                <a:sym typeface="Wingdings" pitchFamily="2" charset="2"/>
              </a:rPr>
              <a:t>Χόριο: σύνθεση νέου κολλαγόνου, </a:t>
            </a:r>
            <a:r>
              <a:rPr lang="el-GR" altLang="el-GR" dirty="0" err="1">
                <a:sym typeface="Wingdings" pitchFamily="2" charset="2"/>
              </a:rPr>
              <a:t>υαλουρονικού</a:t>
            </a:r>
            <a:r>
              <a:rPr lang="el-GR" altLang="el-GR" dirty="0">
                <a:sym typeface="Wingdings" pitchFamily="2" charset="2"/>
              </a:rPr>
              <a:t> </a:t>
            </a:r>
            <a:r>
              <a:rPr lang="el-GR" altLang="el-GR" dirty="0" smtClean="0">
                <a:sym typeface="Wingdings" pitchFamily="2" charset="2"/>
              </a:rPr>
              <a:t>οξέος</a:t>
            </a:r>
            <a:r>
              <a:rPr lang="en-US" altLang="el-GR" dirty="0" smtClean="0">
                <a:sym typeface="Wingdings" pitchFamily="2" charset="2"/>
              </a:rPr>
              <a:t>.</a:t>
            </a:r>
            <a:endParaRPr lang="en-US" altLang="el-GR" dirty="0">
              <a:sym typeface="Wingdings" pitchFamily="2" charset="2"/>
            </a:endParaRPr>
          </a:p>
          <a:p>
            <a:pPr marL="344488">
              <a:defRPr/>
            </a:pPr>
            <a:r>
              <a:rPr lang="el-GR" altLang="el-GR" dirty="0" smtClean="0">
                <a:sym typeface="Wingdings" pitchFamily="2" charset="2"/>
              </a:rPr>
              <a:t>Η </a:t>
            </a:r>
            <a:r>
              <a:rPr lang="el-GR" altLang="el-GR" dirty="0">
                <a:sym typeface="Wingdings" pitchFamily="2" charset="2"/>
              </a:rPr>
              <a:t>δράση εξαρτάται  </a:t>
            </a:r>
            <a:r>
              <a:rPr lang="el-GR" altLang="el-GR" dirty="0" smtClean="0">
                <a:sym typeface="Wingdings" pitchFamily="2" charset="2"/>
              </a:rPr>
              <a:t>από:</a:t>
            </a:r>
            <a:r>
              <a:rPr lang="en-US" altLang="el-GR" dirty="0" smtClean="0">
                <a:sym typeface="Wingdings" pitchFamily="2" charset="2"/>
              </a:rPr>
              <a:t> </a:t>
            </a:r>
          </a:p>
          <a:p>
            <a:pPr marL="744538" lvl="1">
              <a:defRPr/>
            </a:pPr>
            <a:r>
              <a:rPr lang="en-US" altLang="el-GR" dirty="0" smtClean="0">
                <a:sym typeface="Wingdings" pitchFamily="2" charset="2"/>
              </a:rPr>
              <a:t>E</a:t>
            </a:r>
            <a:r>
              <a:rPr lang="el-GR" altLang="el-GR" dirty="0" err="1">
                <a:sym typeface="Wingdings" pitchFamily="2" charset="2"/>
              </a:rPr>
              <a:t>ίδος</a:t>
            </a:r>
            <a:r>
              <a:rPr lang="el-GR" altLang="el-GR" dirty="0">
                <a:sym typeface="Wingdings" pitchFamily="2" charset="2"/>
              </a:rPr>
              <a:t> οξέος, συγκέντρωση,  </a:t>
            </a:r>
            <a:r>
              <a:rPr lang="en-US" altLang="el-GR" dirty="0"/>
              <a:t>pH</a:t>
            </a:r>
            <a:r>
              <a:rPr lang="el-GR" altLang="el-GR" dirty="0"/>
              <a:t>, έκδοχα,  χρόνο </a:t>
            </a:r>
            <a:r>
              <a:rPr lang="el-GR" altLang="el-GR" dirty="0" smtClean="0"/>
              <a:t>εφαρμογής</a:t>
            </a:r>
            <a:r>
              <a:rPr lang="en-US" altLang="el-GR" dirty="0" smtClean="0"/>
              <a:t>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23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Γενικά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4488" algn="just">
              <a:defRPr/>
            </a:pPr>
            <a:r>
              <a:rPr lang="el-GR" dirty="0"/>
              <a:t>Χρήση :</a:t>
            </a:r>
          </a:p>
          <a:p>
            <a:pPr marL="858838" lvl="1" indent="-457200" algn="just">
              <a:buFont typeface="+mj-lt"/>
              <a:buAutoNum type="arabicPeriod"/>
              <a:defRPr/>
            </a:pPr>
            <a:r>
              <a:rPr lang="el-GR" altLang="el-GR" dirty="0"/>
              <a:t>Καταπολέμηση ή εμπόδιση </a:t>
            </a:r>
            <a:r>
              <a:rPr lang="el-GR" altLang="el-GR" dirty="0" smtClean="0"/>
              <a:t>ξηροδερμίας.</a:t>
            </a:r>
            <a:endParaRPr lang="el-GR" altLang="el-GR" dirty="0"/>
          </a:p>
          <a:p>
            <a:pPr marL="858838" lvl="1" indent="-457200" algn="just">
              <a:buFont typeface="+mj-lt"/>
              <a:buAutoNum type="arabicPeriod"/>
              <a:defRPr/>
            </a:pPr>
            <a:r>
              <a:rPr lang="el-GR" altLang="el-GR" dirty="0"/>
              <a:t>Καταπολέμηση  </a:t>
            </a:r>
            <a:r>
              <a:rPr lang="el-GR" altLang="el-GR" dirty="0" smtClean="0"/>
              <a:t>ακμής.</a:t>
            </a:r>
            <a:endParaRPr lang="el-GR" altLang="el-GR" dirty="0"/>
          </a:p>
          <a:p>
            <a:pPr marL="858838" lvl="1" indent="-457200" algn="just">
              <a:buFont typeface="+mj-lt"/>
              <a:buAutoNum type="arabicPeriod"/>
              <a:defRPr/>
            </a:pPr>
            <a:r>
              <a:rPr lang="el-GR" altLang="el-GR" dirty="0"/>
              <a:t>Καταπολέμηση </a:t>
            </a:r>
            <a:r>
              <a:rPr lang="el-GR" altLang="el-GR" dirty="0" smtClean="0"/>
              <a:t>ρυτίδων.</a:t>
            </a:r>
            <a:endParaRPr lang="el-GR" altLang="el-GR" dirty="0"/>
          </a:p>
          <a:p>
            <a:pPr marL="858838" lvl="1" indent="-457200" algn="just">
              <a:buFont typeface="+mj-lt"/>
              <a:buAutoNum type="arabicPeriod"/>
              <a:defRPr/>
            </a:pPr>
            <a:r>
              <a:rPr lang="el-GR" altLang="el-GR" dirty="0"/>
              <a:t>Απομάκρυνση </a:t>
            </a:r>
            <a:r>
              <a:rPr lang="el-GR" altLang="el-GR" dirty="0" err="1"/>
              <a:t>μελαχρωματικών</a:t>
            </a:r>
            <a:r>
              <a:rPr lang="el-GR" altLang="el-GR" dirty="0"/>
              <a:t> </a:t>
            </a:r>
            <a:r>
              <a:rPr lang="el-GR" altLang="el-GR" dirty="0" smtClean="0"/>
              <a:t>κηλίδων.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27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0 - Ορθογώνιο"/>
          <p:cNvSpPr>
            <a:spLocks noChangeArrowheads="1"/>
          </p:cNvSpPr>
          <p:nvPr/>
        </p:nvSpPr>
        <p:spPr bwMode="auto">
          <a:xfrm>
            <a:off x="468313" y="6237288"/>
            <a:ext cx="15319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el-GR" sz="1600" i="1" dirty="0">
                <a:latin typeface="+mn-lt"/>
              </a:rPr>
              <a:t>*INCI </a:t>
            </a:r>
            <a:r>
              <a:rPr lang="el-GR" altLang="el-GR" sz="1600" i="1" dirty="0">
                <a:latin typeface="+mn-lt"/>
              </a:rPr>
              <a:t>ονομασία 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Συστατικά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328592"/>
          </a:xfrm>
        </p:spPr>
        <p:txBody>
          <a:bodyPr>
            <a:normAutofit/>
          </a:bodyPr>
          <a:lstStyle/>
          <a:p>
            <a:pPr eaLnBrk="0" hangingPunct="0">
              <a:defRPr/>
            </a:pPr>
            <a:r>
              <a:rPr lang="en-US" b="1" dirty="0" smtClean="0"/>
              <a:t>XALIFIN</a:t>
            </a:r>
            <a:r>
              <a:rPr lang="el-GR" b="1" dirty="0" smtClean="0"/>
              <a:t> </a:t>
            </a:r>
            <a:r>
              <a:rPr lang="el-GR" b="1" dirty="0"/>
              <a:t>15 </a:t>
            </a:r>
            <a:r>
              <a:rPr lang="el-GR" dirty="0"/>
              <a:t>(</a:t>
            </a:r>
            <a:r>
              <a:rPr lang="en-US" dirty="0"/>
              <a:t>C</a:t>
            </a:r>
            <a:r>
              <a:rPr lang="el-GR" dirty="0"/>
              <a:t>12-15 </a:t>
            </a:r>
            <a:r>
              <a:rPr lang="en-US" dirty="0"/>
              <a:t>Acid PEG</a:t>
            </a:r>
            <a:r>
              <a:rPr lang="el-GR" dirty="0"/>
              <a:t>- 8 </a:t>
            </a:r>
            <a:r>
              <a:rPr lang="en-US" dirty="0"/>
              <a:t>Ester</a:t>
            </a:r>
            <a:r>
              <a:rPr lang="el-GR" dirty="0"/>
              <a:t>)* </a:t>
            </a:r>
            <a:r>
              <a:rPr lang="el-GR" dirty="0" smtClean="0"/>
              <a:t>μη </a:t>
            </a:r>
            <a:r>
              <a:rPr lang="el-GR" dirty="0"/>
              <a:t>ιονικός </a:t>
            </a:r>
            <a:r>
              <a:rPr lang="en-US" dirty="0"/>
              <a:t>O</a:t>
            </a:r>
            <a:r>
              <a:rPr lang="el-GR" dirty="0"/>
              <a:t>/</a:t>
            </a:r>
            <a:r>
              <a:rPr lang="en-US" dirty="0"/>
              <a:t>W</a:t>
            </a:r>
            <a:r>
              <a:rPr lang="el-GR" dirty="0"/>
              <a:t>  </a:t>
            </a:r>
            <a:r>
              <a:rPr lang="el-GR" dirty="0" err="1" smtClean="0"/>
              <a:t>γαλακτωματοποιητής</a:t>
            </a:r>
            <a:r>
              <a:rPr lang="el-GR" dirty="0" smtClean="0"/>
              <a:t>.</a:t>
            </a:r>
            <a:endParaRPr lang="el-GR" dirty="0"/>
          </a:p>
          <a:p>
            <a:pPr>
              <a:defRPr/>
            </a:pPr>
            <a:r>
              <a:rPr lang="en-US" b="1" dirty="0" err="1"/>
              <a:t>Arlacel</a:t>
            </a:r>
            <a:r>
              <a:rPr lang="en-US" b="1" dirty="0"/>
              <a:t> P</a:t>
            </a:r>
            <a:r>
              <a:rPr lang="el-GR" b="1" dirty="0"/>
              <a:t> 135 </a:t>
            </a:r>
            <a:r>
              <a:rPr lang="en-US" dirty="0"/>
              <a:t>W</a:t>
            </a:r>
            <a:r>
              <a:rPr lang="el-GR" dirty="0"/>
              <a:t>/</a:t>
            </a:r>
            <a:r>
              <a:rPr lang="en-US" dirty="0"/>
              <a:t>O </a:t>
            </a:r>
            <a:r>
              <a:rPr lang="el-GR" dirty="0"/>
              <a:t>μη ιονικός </a:t>
            </a:r>
            <a:r>
              <a:rPr lang="el-GR" dirty="0" err="1"/>
              <a:t>γαλακτωματοποιητής</a:t>
            </a:r>
            <a:r>
              <a:rPr lang="el-GR" dirty="0"/>
              <a:t>, σταθεροποιητής </a:t>
            </a:r>
            <a:r>
              <a:rPr lang="el-GR" dirty="0" smtClean="0"/>
              <a:t>γαλακτωμάτων.</a:t>
            </a:r>
            <a:endParaRPr lang="el-GR" dirty="0"/>
          </a:p>
          <a:p>
            <a:pPr>
              <a:defRPr/>
            </a:pPr>
            <a:r>
              <a:rPr lang="en-US" b="1" dirty="0" err="1"/>
              <a:t>Cetyl</a:t>
            </a:r>
            <a:r>
              <a:rPr lang="en-US" b="1" dirty="0"/>
              <a:t> alcohol </a:t>
            </a:r>
            <a:r>
              <a:rPr lang="el-GR" dirty="0"/>
              <a:t>σταθεροποιητής (δευτεροταγής </a:t>
            </a:r>
            <a:r>
              <a:rPr lang="el-GR" dirty="0" err="1"/>
              <a:t>γαλακτωματοποιητής</a:t>
            </a:r>
            <a:r>
              <a:rPr lang="el-GR" dirty="0"/>
              <a:t>)  </a:t>
            </a:r>
            <a:r>
              <a:rPr lang="en-US" dirty="0"/>
              <a:t>O</a:t>
            </a:r>
            <a:r>
              <a:rPr lang="el-GR" dirty="0"/>
              <a:t>/</a:t>
            </a:r>
            <a:r>
              <a:rPr lang="en-US" dirty="0"/>
              <a:t>W</a:t>
            </a:r>
            <a:r>
              <a:rPr lang="el-GR" dirty="0"/>
              <a:t> και </a:t>
            </a:r>
            <a:r>
              <a:rPr lang="en-US" dirty="0"/>
              <a:t>W</a:t>
            </a:r>
            <a:r>
              <a:rPr lang="el-GR" dirty="0"/>
              <a:t>/Ο γαλακτώματα, μαλακτικό, ↑ ιξώδες, ↑ </a:t>
            </a:r>
            <a:r>
              <a:rPr lang="el-GR" dirty="0" smtClean="0"/>
              <a:t>αδιαφάνεια.</a:t>
            </a:r>
            <a:endParaRPr lang="el-GR" dirty="0"/>
          </a:p>
          <a:p>
            <a:pPr>
              <a:defRPr/>
            </a:pPr>
            <a:r>
              <a:rPr lang="en-US" b="1" dirty="0" err="1"/>
              <a:t>Isostearene</a:t>
            </a:r>
            <a:r>
              <a:rPr lang="en-US" dirty="0"/>
              <a:t> </a:t>
            </a:r>
            <a:r>
              <a:rPr lang="el-GR" dirty="0"/>
              <a:t>μαλακτικό, </a:t>
            </a:r>
            <a:r>
              <a:rPr lang="el-GR" dirty="0" err="1"/>
              <a:t>διαβροχοποιητής</a:t>
            </a:r>
            <a:r>
              <a:rPr lang="el-GR" dirty="0"/>
              <a:t> </a:t>
            </a:r>
            <a:r>
              <a:rPr lang="el-GR" dirty="0" err="1"/>
              <a:t>πιγμέντων</a:t>
            </a:r>
            <a:r>
              <a:rPr lang="el-GR" dirty="0"/>
              <a:t> και </a:t>
            </a:r>
            <a:r>
              <a:rPr lang="el-GR" dirty="0" err="1" smtClean="0"/>
              <a:t>λακών</a:t>
            </a:r>
            <a:r>
              <a:rPr lang="el-GR" dirty="0" smtClean="0"/>
              <a:t>.</a:t>
            </a:r>
            <a:endParaRPr lang="el-GR" dirty="0"/>
          </a:p>
          <a:p>
            <a:pPr>
              <a:defRPr/>
            </a:pPr>
            <a:r>
              <a:rPr lang="en-US" b="1" dirty="0" err="1"/>
              <a:t>Squalane</a:t>
            </a:r>
            <a:r>
              <a:rPr lang="en-US" b="1" dirty="0"/>
              <a:t> </a:t>
            </a:r>
            <a:r>
              <a:rPr lang="el-GR" dirty="0"/>
              <a:t>μαλακτικό, λιπαντικό, πορώδες μη αποφρακτικό </a:t>
            </a:r>
            <a:r>
              <a:rPr lang="el-GR" dirty="0" err="1" smtClean="0"/>
              <a:t>υμένιο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4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Συστατικά </a:t>
            </a:r>
            <a:r>
              <a:rPr lang="el-GR" sz="3000" b="0" dirty="0" smtClean="0"/>
              <a:t>2/3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Xanthan gum</a:t>
            </a:r>
            <a:r>
              <a:rPr lang="el-GR" b="1" dirty="0"/>
              <a:t> </a:t>
            </a:r>
            <a:r>
              <a:rPr lang="el-GR" dirty="0" err="1"/>
              <a:t>πηκτωματοποιητής</a:t>
            </a:r>
            <a:r>
              <a:rPr lang="el-GR" dirty="0"/>
              <a:t>, </a:t>
            </a:r>
            <a:r>
              <a:rPr lang="el-GR" dirty="0" err="1"/>
              <a:t>εναιωρηματικό</a:t>
            </a:r>
            <a:r>
              <a:rPr lang="el-GR" dirty="0"/>
              <a:t>, σταθεροποιητής </a:t>
            </a:r>
            <a:r>
              <a:rPr lang="en-US" dirty="0"/>
              <a:t>W</a:t>
            </a:r>
            <a:r>
              <a:rPr lang="el-GR" dirty="0"/>
              <a:t>/Ο </a:t>
            </a:r>
            <a:r>
              <a:rPr lang="el-GR" dirty="0" smtClean="0"/>
              <a:t>γαλακτωμάτων.</a:t>
            </a:r>
            <a:endParaRPr lang="el-GR" dirty="0"/>
          </a:p>
          <a:p>
            <a:pPr>
              <a:defRPr/>
            </a:pPr>
            <a:r>
              <a:rPr lang="en-US" b="1" dirty="0"/>
              <a:t>DOW CORNING</a:t>
            </a:r>
            <a:r>
              <a:rPr lang="el-GR" b="1" dirty="0"/>
              <a:t> 245 </a:t>
            </a:r>
            <a:r>
              <a:rPr lang="el-GR" dirty="0"/>
              <a:t>(</a:t>
            </a:r>
            <a:r>
              <a:rPr lang="en-US" dirty="0" err="1"/>
              <a:t>cyclomethicone</a:t>
            </a:r>
            <a:r>
              <a:rPr lang="el-GR" dirty="0"/>
              <a:t>) βελτιώνει την ικανότητα απλώματος, απαλή, </a:t>
            </a:r>
            <a:r>
              <a:rPr lang="el-GR" dirty="0" smtClean="0"/>
              <a:t>μη </a:t>
            </a:r>
            <a:r>
              <a:rPr lang="el-GR" dirty="0"/>
              <a:t>λιπαρή </a:t>
            </a:r>
            <a:r>
              <a:rPr lang="el-GR" dirty="0" smtClean="0"/>
              <a:t>αίσθηση.</a:t>
            </a:r>
            <a:endParaRPr lang="el-GR" dirty="0"/>
          </a:p>
          <a:p>
            <a:pPr>
              <a:defRPr/>
            </a:pPr>
            <a:r>
              <a:rPr lang="en-US" b="1" dirty="0"/>
              <a:t>DOW CORNING</a:t>
            </a:r>
            <a:r>
              <a:rPr lang="el-GR" b="1" dirty="0"/>
              <a:t> 200/100 </a:t>
            </a:r>
            <a:r>
              <a:rPr lang="en-US" dirty="0"/>
              <a:t>mm</a:t>
            </a:r>
            <a:r>
              <a:rPr lang="el-GR" baseline="30000" dirty="0"/>
              <a:t>2</a:t>
            </a:r>
            <a:r>
              <a:rPr lang="en-US" dirty="0"/>
              <a:t>s</a:t>
            </a:r>
            <a:r>
              <a:rPr lang="el-GR" baseline="30000" dirty="0"/>
              <a:t>-1 </a:t>
            </a:r>
            <a:r>
              <a:rPr lang="el-GR" dirty="0"/>
              <a:t>(</a:t>
            </a:r>
            <a:r>
              <a:rPr lang="en-US" dirty="0" err="1"/>
              <a:t>dimethicone</a:t>
            </a:r>
            <a:r>
              <a:rPr lang="el-GR" dirty="0"/>
              <a:t>) → λεπτό, υδρόφοβο, </a:t>
            </a:r>
            <a:r>
              <a:rPr lang="el-GR" dirty="0" smtClean="0"/>
              <a:t>μη </a:t>
            </a:r>
            <a:r>
              <a:rPr lang="el-GR" dirty="0"/>
              <a:t>λιπαρό </a:t>
            </a:r>
            <a:r>
              <a:rPr lang="el-GR" dirty="0" err="1"/>
              <a:t>υμένιο</a:t>
            </a:r>
            <a:r>
              <a:rPr lang="el-GR" dirty="0"/>
              <a:t>, ↓ </a:t>
            </a:r>
            <a:r>
              <a:rPr lang="el-GR" dirty="0" smtClean="0"/>
              <a:t>λευκότητας.</a:t>
            </a:r>
            <a:endParaRPr lang="el-GR" dirty="0"/>
          </a:p>
          <a:p>
            <a:pPr>
              <a:defRPr/>
            </a:pPr>
            <a:r>
              <a:rPr lang="en-US" b="1" dirty="0" err="1"/>
              <a:t>Bisabolol</a:t>
            </a:r>
            <a:r>
              <a:rPr lang="en-US" b="1" dirty="0"/>
              <a:t>  </a:t>
            </a:r>
            <a:r>
              <a:rPr lang="el-GR" dirty="0" smtClean="0"/>
              <a:t>αντιφλεγμονώδες</a:t>
            </a:r>
            <a:r>
              <a:rPr lang="el-GR" dirty="0"/>
              <a:t>, </a:t>
            </a:r>
            <a:r>
              <a:rPr lang="el-GR" dirty="0" err="1" smtClean="0"/>
              <a:t>αντιερεθιστικό</a:t>
            </a:r>
            <a:r>
              <a:rPr lang="el-GR" dirty="0" smtClean="0"/>
              <a:t>.</a:t>
            </a:r>
            <a:endParaRPr lang="el-GR" dirty="0"/>
          </a:p>
          <a:p>
            <a:pPr>
              <a:defRPr/>
            </a:pPr>
            <a:r>
              <a:rPr lang="en-US" b="1" dirty="0"/>
              <a:t>Propylene glycol </a:t>
            </a:r>
            <a:r>
              <a:rPr lang="el-GR" dirty="0"/>
              <a:t>υγραντικό (υγροσκοπική</a:t>
            </a:r>
            <a:r>
              <a:rPr lang="el-GR" dirty="0" smtClean="0"/>
              <a:t>).</a:t>
            </a:r>
            <a:endParaRPr lang="el-GR" dirty="0"/>
          </a:p>
          <a:p>
            <a:pPr>
              <a:defRPr/>
            </a:pPr>
            <a:r>
              <a:rPr lang="en-US" b="1" dirty="0"/>
              <a:t>Almond oil </a:t>
            </a:r>
            <a:r>
              <a:rPr lang="el-GR" dirty="0"/>
              <a:t>μαλακτικό, </a:t>
            </a:r>
            <a:r>
              <a:rPr lang="el-GR" dirty="0" smtClean="0"/>
              <a:t>λιπαντικό.</a:t>
            </a:r>
            <a:endParaRPr lang="el-GR" dirty="0"/>
          </a:p>
          <a:p>
            <a:pPr>
              <a:defRPr/>
            </a:pPr>
            <a:r>
              <a:rPr lang="en-US" b="1" dirty="0"/>
              <a:t>Apricot kernel oil </a:t>
            </a:r>
            <a:r>
              <a:rPr lang="el-GR" dirty="0"/>
              <a:t>μαλακτικό, λιπαντικό, γρήγορη απορρόφηση, </a:t>
            </a:r>
            <a:r>
              <a:rPr lang="el-GR" dirty="0" smtClean="0"/>
              <a:t>μη </a:t>
            </a:r>
            <a:r>
              <a:rPr lang="el-GR" dirty="0"/>
              <a:t>λιπαρό </a:t>
            </a:r>
            <a:r>
              <a:rPr lang="el-GR" dirty="0" err="1" smtClean="0"/>
              <a:t>υμένιο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455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Συστατικά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b="1" dirty="0"/>
              <a:t>Α</a:t>
            </a:r>
            <a:r>
              <a:rPr lang="en-US" b="1" dirty="0" err="1"/>
              <a:t>loe</a:t>
            </a:r>
            <a:r>
              <a:rPr lang="en-US" b="1" dirty="0"/>
              <a:t> </a:t>
            </a:r>
            <a:r>
              <a:rPr lang="en-US" b="1" dirty="0" err="1"/>
              <a:t>vera</a:t>
            </a:r>
            <a:r>
              <a:rPr lang="en-US" b="1" dirty="0"/>
              <a:t> gel</a:t>
            </a:r>
            <a:r>
              <a:rPr lang="el-GR" b="1" dirty="0"/>
              <a:t> </a:t>
            </a:r>
            <a:r>
              <a:rPr lang="el-GR" dirty="0"/>
              <a:t>(</a:t>
            </a:r>
            <a:r>
              <a:rPr lang="en-US" dirty="0"/>
              <a:t>aloe </a:t>
            </a:r>
            <a:r>
              <a:rPr lang="en-US" dirty="0" err="1"/>
              <a:t>barbadensis</a:t>
            </a:r>
            <a:r>
              <a:rPr lang="en-US" dirty="0"/>
              <a:t> gel</a:t>
            </a:r>
            <a:r>
              <a:rPr lang="el-GR" dirty="0"/>
              <a:t>)  αντιφλεγμονώδες, ενυδατικό, μαλακτικό, επουλωτικό, </a:t>
            </a:r>
            <a:r>
              <a:rPr lang="el-GR" dirty="0" err="1"/>
              <a:t>βακτηριοστατικό</a:t>
            </a:r>
            <a:r>
              <a:rPr lang="el-GR" dirty="0"/>
              <a:t>, (σταθερή σε </a:t>
            </a:r>
            <a:r>
              <a:rPr lang="en-US" dirty="0"/>
              <a:t>pH</a:t>
            </a:r>
            <a:r>
              <a:rPr lang="el-GR" dirty="0"/>
              <a:t> ≤ 7,5</a:t>
            </a:r>
            <a:r>
              <a:rPr lang="el-GR" dirty="0" smtClean="0"/>
              <a:t>).</a:t>
            </a:r>
            <a:endParaRPr lang="el-GR" dirty="0"/>
          </a:p>
          <a:p>
            <a:pPr>
              <a:defRPr/>
            </a:pPr>
            <a:r>
              <a:rPr lang="en-US" b="1" dirty="0"/>
              <a:t>Sodium PCA </a:t>
            </a:r>
            <a:r>
              <a:rPr lang="el-GR" dirty="0" smtClean="0"/>
              <a:t>ενυδατικό </a:t>
            </a:r>
            <a:r>
              <a:rPr lang="el-GR" dirty="0"/>
              <a:t>(υγροσκοπικό),</a:t>
            </a:r>
            <a:r>
              <a:rPr lang="el-GR" b="1" dirty="0"/>
              <a:t> </a:t>
            </a:r>
            <a:r>
              <a:rPr lang="el-GR" dirty="0"/>
              <a:t>αίσθηση υγρασίας, </a:t>
            </a:r>
            <a:r>
              <a:rPr lang="el-GR" dirty="0" err="1"/>
              <a:t>↑απαλότητα</a:t>
            </a:r>
            <a:r>
              <a:rPr lang="el-GR" dirty="0"/>
              <a:t>, και ελαστικότητα , όχι ερεθισμός/ </a:t>
            </a:r>
            <a:r>
              <a:rPr lang="el-GR" dirty="0" smtClean="0"/>
              <a:t>ευαισθητοποίηση.</a:t>
            </a:r>
            <a:endParaRPr lang="el-GR" dirty="0"/>
          </a:p>
          <a:p>
            <a:pPr>
              <a:defRPr/>
            </a:pPr>
            <a:r>
              <a:rPr lang="en-US" b="1" dirty="0"/>
              <a:t>Sodium hydroxide </a:t>
            </a:r>
            <a:r>
              <a:rPr lang="el-GR" dirty="0"/>
              <a:t>υγροσκοπικό, για μερική εξουδετέρωση α- </a:t>
            </a:r>
            <a:r>
              <a:rPr lang="el-GR" dirty="0" err="1"/>
              <a:t>υδρόξυοξέων</a:t>
            </a:r>
            <a:r>
              <a:rPr lang="el-GR" dirty="0"/>
              <a:t>, </a:t>
            </a:r>
            <a:r>
              <a:rPr lang="el-GR" dirty="0" err="1"/>
              <a:t>καρβομερών</a:t>
            </a:r>
            <a:r>
              <a:rPr lang="el-GR" dirty="0"/>
              <a:t> </a:t>
            </a:r>
            <a:r>
              <a:rPr lang="el-GR" dirty="0" smtClean="0"/>
              <a:t>κλπ.</a:t>
            </a:r>
            <a:endParaRPr lang="el-GR" dirty="0"/>
          </a:p>
          <a:p>
            <a:pPr>
              <a:defRPr/>
            </a:pPr>
            <a:r>
              <a:rPr lang="en-US" b="1" dirty="0"/>
              <a:t>Glycolic acid </a:t>
            </a:r>
            <a:r>
              <a:rPr lang="el-GR" dirty="0"/>
              <a:t>και </a:t>
            </a:r>
            <a:r>
              <a:rPr lang="en-US" b="1" dirty="0"/>
              <a:t>Lactic acid </a:t>
            </a:r>
            <a:r>
              <a:rPr lang="el-GR" dirty="0"/>
              <a:t>ενυδατικά, καταπολέμηση </a:t>
            </a:r>
            <a:r>
              <a:rPr lang="el-GR" dirty="0" smtClean="0"/>
              <a:t>μη </a:t>
            </a:r>
            <a:r>
              <a:rPr lang="el-GR" dirty="0"/>
              <a:t>φλεγμονωδών στοιχείων ακμής, ανανέωση φυσιολογικού </a:t>
            </a:r>
            <a:r>
              <a:rPr lang="el-GR" dirty="0" smtClean="0"/>
              <a:t>δέρματος.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073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Συντηρητικά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49685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b="1" dirty="0"/>
              <a:t>Propyl paraben, methyl paraben</a:t>
            </a:r>
            <a:r>
              <a:rPr lang="el-GR" sz="2600" b="1" dirty="0"/>
              <a:t>, </a:t>
            </a:r>
            <a:r>
              <a:rPr lang="en-US" sz="2600" b="1" dirty="0" err="1"/>
              <a:t>imidazolidinyl</a:t>
            </a:r>
            <a:r>
              <a:rPr lang="en-US" sz="2600" b="1" dirty="0"/>
              <a:t> urea</a:t>
            </a:r>
            <a:r>
              <a:rPr lang="el-GR" sz="2600" b="1" dirty="0"/>
              <a:t> </a:t>
            </a:r>
            <a:r>
              <a:rPr lang="el-GR" sz="2600" dirty="0" err="1" smtClean="0"/>
              <a:t>αντιμικροβιακά</a:t>
            </a:r>
            <a:r>
              <a:rPr lang="el-GR" sz="2600" dirty="0" smtClean="0"/>
              <a:t>.</a:t>
            </a:r>
            <a:endParaRPr lang="el-GR" sz="2600" dirty="0"/>
          </a:p>
          <a:p>
            <a:pPr>
              <a:defRPr/>
            </a:pPr>
            <a:r>
              <a:rPr lang="el-GR" sz="2600" b="1" dirty="0"/>
              <a:t>ΒΗΤ</a:t>
            </a:r>
            <a:r>
              <a:rPr lang="el-GR" sz="2600" dirty="0"/>
              <a:t> </a:t>
            </a:r>
            <a:r>
              <a:rPr lang="el-GR" sz="2600" dirty="0" smtClean="0"/>
              <a:t>αντιοξειδωτικό.</a:t>
            </a:r>
            <a:endParaRPr lang="el-GR" sz="26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56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της λιπαρής φάσης 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95536" y="1340768"/>
            <a:ext cx="8686800" cy="5112568"/>
          </a:xfrm>
        </p:spPr>
        <p:txBody>
          <a:bodyPr numCol="2">
            <a:noAutofit/>
          </a:bodyPr>
          <a:lstStyle/>
          <a:p>
            <a:pPr>
              <a:defRPr/>
            </a:pPr>
            <a:r>
              <a:rPr lang="el-GR" altLang="el-GR" dirty="0"/>
              <a:t>Ζύγιση σε γουδί πορσελάνης:</a:t>
            </a:r>
          </a:p>
          <a:p>
            <a:pPr lvl="1">
              <a:defRPr/>
            </a:pPr>
            <a:r>
              <a:rPr lang="en-US" dirty="0" err="1"/>
              <a:t>Xalifin</a:t>
            </a:r>
            <a:r>
              <a:rPr lang="en-US" dirty="0"/>
              <a:t> </a:t>
            </a:r>
            <a:r>
              <a:rPr lang="en-US" dirty="0" smtClean="0"/>
              <a:t>15</a:t>
            </a:r>
            <a:r>
              <a:rPr lang="el-GR" dirty="0" smtClean="0"/>
              <a:t>.</a:t>
            </a:r>
            <a:endParaRPr lang="en-US" dirty="0"/>
          </a:p>
          <a:p>
            <a:pPr lvl="1">
              <a:defRPr/>
            </a:pPr>
            <a:r>
              <a:rPr lang="en-US" dirty="0" err="1"/>
              <a:t>Arlacel</a:t>
            </a:r>
            <a:r>
              <a:rPr lang="en-US" dirty="0"/>
              <a:t> P</a:t>
            </a:r>
            <a:r>
              <a:rPr lang="el-GR" dirty="0"/>
              <a:t> </a:t>
            </a:r>
            <a:r>
              <a:rPr lang="el-GR" dirty="0" smtClean="0"/>
              <a:t>135.</a:t>
            </a:r>
            <a:endParaRPr lang="el-GR" dirty="0"/>
          </a:p>
          <a:p>
            <a:pPr lvl="1">
              <a:defRPr/>
            </a:pPr>
            <a:r>
              <a:rPr lang="en-US" dirty="0" err="1"/>
              <a:t>Cetyl</a:t>
            </a:r>
            <a:r>
              <a:rPr lang="en-US" dirty="0"/>
              <a:t> </a:t>
            </a:r>
            <a:r>
              <a:rPr lang="en-US" dirty="0" smtClean="0"/>
              <a:t>alcohol</a:t>
            </a:r>
            <a:r>
              <a:rPr lang="el-GR" dirty="0" smtClean="0"/>
              <a:t>.</a:t>
            </a:r>
            <a:endParaRPr lang="en-US" dirty="0"/>
          </a:p>
          <a:p>
            <a:pPr lvl="1">
              <a:defRPr/>
            </a:pPr>
            <a:r>
              <a:rPr lang="en-US" dirty="0" err="1" smtClean="0"/>
              <a:t>Isostearene</a:t>
            </a:r>
            <a:r>
              <a:rPr lang="el-GR" dirty="0" smtClean="0"/>
              <a:t>.</a:t>
            </a:r>
            <a:endParaRPr lang="en-US" dirty="0"/>
          </a:p>
          <a:p>
            <a:pPr lvl="1">
              <a:defRPr/>
            </a:pPr>
            <a:r>
              <a:rPr lang="en-US" dirty="0" err="1" smtClean="0"/>
              <a:t>Squalane</a:t>
            </a:r>
            <a:r>
              <a:rPr lang="el-GR" dirty="0" smtClean="0"/>
              <a:t>.</a:t>
            </a:r>
            <a:endParaRPr lang="el-GR" dirty="0"/>
          </a:p>
          <a:p>
            <a:pPr lvl="1">
              <a:defRPr/>
            </a:pPr>
            <a:r>
              <a:rPr lang="en-US" dirty="0"/>
              <a:t>DOW CORNING</a:t>
            </a:r>
            <a:r>
              <a:rPr lang="el-GR" dirty="0"/>
              <a:t> </a:t>
            </a:r>
            <a:r>
              <a:rPr lang="el-GR" dirty="0" smtClean="0"/>
              <a:t>200/100.</a:t>
            </a:r>
            <a:endParaRPr lang="el-GR" dirty="0"/>
          </a:p>
          <a:p>
            <a:pPr lvl="1">
              <a:defRPr/>
            </a:pPr>
            <a:r>
              <a:rPr lang="en-US" dirty="0"/>
              <a:t>Propyl </a:t>
            </a:r>
            <a:r>
              <a:rPr lang="en-US" dirty="0" smtClean="0"/>
              <a:t>paraben</a:t>
            </a:r>
            <a:r>
              <a:rPr lang="el-GR" dirty="0" smtClean="0"/>
              <a:t>.</a:t>
            </a:r>
          </a:p>
          <a:p>
            <a:pPr>
              <a:defRPr/>
            </a:pPr>
            <a:r>
              <a:rPr lang="el-GR" altLang="el-GR" dirty="0"/>
              <a:t>Γουδί στο ατμόλουτρο, </a:t>
            </a:r>
            <a:r>
              <a:rPr lang="en-US" altLang="el-GR" dirty="0"/>
              <a:t>75</a:t>
            </a:r>
            <a:r>
              <a:rPr lang="en-US" altLang="el-GR" baseline="38000" dirty="0"/>
              <a:t>o</a:t>
            </a:r>
            <a:r>
              <a:rPr lang="en-US" altLang="el-GR" dirty="0"/>
              <a:t> </a:t>
            </a:r>
            <a:r>
              <a:rPr lang="en-US" altLang="el-GR" dirty="0" smtClean="0"/>
              <a:t>C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 marL="538163">
              <a:defRPr/>
            </a:pPr>
            <a:r>
              <a:rPr lang="el-GR" altLang="el-GR" dirty="0"/>
              <a:t>Ανάδευση (γουδοχέρι</a:t>
            </a:r>
            <a:r>
              <a:rPr lang="el-GR" altLang="el-GR" dirty="0" smtClean="0"/>
              <a:t>).</a:t>
            </a:r>
            <a:endParaRPr lang="en-US" altLang="el-GR" dirty="0"/>
          </a:p>
          <a:p>
            <a:pPr marL="538163">
              <a:defRPr/>
            </a:pPr>
            <a:r>
              <a:rPr lang="el-GR" altLang="el-GR" dirty="0"/>
              <a:t>Πριν την ανάμιξη με την υδατική  προσθήκη:</a:t>
            </a:r>
          </a:p>
          <a:p>
            <a:pPr marL="893763" lvl="1">
              <a:defRPr/>
            </a:pPr>
            <a:r>
              <a:rPr lang="en-US" dirty="0"/>
              <a:t>Almond </a:t>
            </a:r>
            <a:r>
              <a:rPr lang="en-US" dirty="0" smtClean="0"/>
              <a:t>oil</a:t>
            </a:r>
            <a:r>
              <a:rPr lang="el-GR" dirty="0" smtClean="0"/>
              <a:t>.</a:t>
            </a:r>
            <a:endParaRPr lang="en-US" dirty="0"/>
          </a:p>
          <a:p>
            <a:pPr marL="893763" lvl="1">
              <a:defRPr/>
            </a:pPr>
            <a:r>
              <a:rPr lang="en-US" dirty="0"/>
              <a:t>Apricot kernel </a:t>
            </a:r>
            <a:r>
              <a:rPr lang="en-US" dirty="0" smtClean="0"/>
              <a:t>oil</a:t>
            </a:r>
            <a:r>
              <a:rPr lang="el-GR" dirty="0" smtClean="0"/>
              <a:t>.</a:t>
            </a:r>
            <a:endParaRPr lang="el-GR" dirty="0"/>
          </a:p>
          <a:p>
            <a:pPr marL="893763" lvl="1">
              <a:defRPr/>
            </a:pPr>
            <a:r>
              <a:rPr lang="el-GR" dirty="0" smtClean="0"/>
              <a:t>ΒΗΤ.</a:t>
            </a:r>
            <a:endParaRPr lang="el-GR" dirty="0"/>
          </a:p>
          <a:p>
            <a:pPr marL="893763" lvl="1">
              <a:defRPr/>
            </a:pPr>
            <a:r>
              <a:rPr lang="en-US" dirty="0" err="1" smtClean="0"/>
              <a:t>Bisabolol</a:t>
            </a:r>
            <a:r>
              <a:rPr lang="el-GR" dirty="0" smtClean="0"/>
              <a:t>.</a:t>
            </a:r>
            <a:endParaRPr lang="el-GR" dirty="0"/>
          </a:p>
          <a:p>
            <a:pPr marL="538163">
              <a:defRPr/>
            </a:pPr>
            <a:r>
              <a:rPr lang="el-GR" altLang="el-GR" dirty="0"/>
              <a:t>Ανάδευση μέχρι διάλυσης,</a:t>
            </a:r>
            <a:r>
              <a:rPr lang="en-US" altLang="el-GR" dirty="0"/>
              <a:t> 7</a:t>
            </a:r>
            <a:r>
              <a:rPr lang="el-GR" altLang="el-GR" dirty="0"/>
              <a:t>0 ±2</a:t>
            </a:r>
            <a:r>
              <a:rPr lang="en-US" altLang="el-GR" baseline="38000" dirty="0"/>
              <a:t>o</a:t>
            </a:r>
            <a:r>
              <a:rPr lang="en-US" altLang="el-GR" dirty="0"/>
              <a:t> </a:t>
            </a:r>
            <a:r>
              <a:rPr lang="en-US" altLang="el-GR" dirty="0" smtClean="0"/>
              <a:t>C</a:t>
            </a:r>
            <a:r>
              <a:rPr lang="el-GR" alt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4716016" y="1484784"/>
            <a:ext cx="0" cy="4536504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81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της υδατικής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φάσης </a:t>
            </a:r>
            <a:r>
              <a:rPr lang="el-GR" dirty="0"/>
              <a:t>Ι και </a:t>
            </a:r>
            <a:r>
              <a:rPr lang="el-GR" dirty="0" smtClean="0"/>
              <a:t>ΙΙ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40768"/>
            <a:ext cx="8003232" cy="532859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altLang="el-GR" b="1" dirty="0" smtClean="0"/>
              <a:t>Υδατική φάση </a:t>
            </a:r>
            <a:r>
              <a:rPr lang="el-GR" altLang="el-GR" b="1" dirty="0"/>
              <a:t>Ι </a:t>
            </a:r>
            <a:endParaRPr lang="el-GR" altLang="el-GR" b="1" dirty="0" smtClean="0"/>
          </a:p>
          <a:p>
            <a:pPr>
              <a:defRPr/>
            </a:pPr>
            <a:r>
              <a:rPr lang="el-GR" altLang="el-GR" dirty="0" smtClean="0"/>
              <a:t>Διάλυση </a:t>
            </a:r>
            <a:r>
              <a:rPr lang="el-GR" altLang="el-GR" dirty="0"/>
              <a:t>σε νερό σε ποτήρι ζέσεως  του:</a:t>
            </a:r>
          </a:p>
          <a:p>
            <a:pPr marL="722313">
              <a:buFont typeface="Courier New" pitchFamily="49" charset="0"/>
              <a:buChar char="o"/>
              <a:defRPr/>
            </a:pPr>
            <a:r>
              <a:rPr lang="en-US" dirty="0" err="1"/>
              <a:t>Imidazolidinyl</a:t>
            </a:r>
            <a:r>
              <a:rPr lang="en-US" dirty="0"/>
              <a:t> </a:t>
            </a:r>
            <a:r>
              <a:rPr lang="en-US" dirty="0" smtClean="0"/>
              <a:t>urea</a:t>
            </a:r>
            <a:r>
              <a:rPr lang="el-GR" dirty="0" smtClean="0"/>
              <a:t>.</a:t>
            </a:r>
            <a:endParaRPr lang="el-GR" dirty="0"/>
          </a:p>
          <a:p>
            <a:pPr>
              <a:defRPr/>
            </a:pPr>
            <a:r>
              <a:rPr lang="el-GR" altLang="el-GR" dirty="0"/>
              <a:t>Ανάδευση</a:t>
            </a:r>
            <a:r>
              <a:rPr lang="en-US" altLang="el-GR" dirty="0"/>
              <a:t> (</a:t>
            </a:r>
            <a:r>
              <a:rPr lang="el-GR" altLang="el-GR" dirty="0"/>
              <a:t>γυάλινη ράβδο</a:t>
            </a:r>
            <a:r>
              <a:rPr lang="en-US" altLang="el-GR" dirty="0" smtClean="0"/>
              <a:t>)</a:t>
            </a:r>
            <a:r>
              <a:rPr lang="el-GR" altLang="el-GR" dirty="0" smtClean="0"/>
              <a:t>.</a:t>
            </a:r>
          </a:p>
          <a:p>
            <a:pPr marL="0" lvl="0" indent="0">
              <a:buNone/>
              <a:defRPr/>
            </a:pPr>
            <a:r>
              <a:rPr lang="el-GR" altLang="el-GR" b="1" dirty="0">
                <a:solidFill>
                  <a:prstClr val="black"/>
                </a:solidFill>
              </a:rPr>
              <a:t>Υδατική φάση </a:t>
            </a:r>
            <a:r>
              <a:rPr lang="el-GR" altLang="el-GR" b="1" dirty="0" smtClean="0">
                <a:solidFill>
                  <a:prstClr val="black"/>
                </a:solidFill>
              </a:rPr>
              <a:t>ΙΙ</a:t>
            </a:r>
            <a:endParaRPr lang="el-GR" altLang="el-GR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dirty="0" smtClean="0"/>
              <a:t>Ζύγιση </a:t>
            </a:r>
            <a:r>
              <a:rPr lang="el-GR" dirty="0"/>
              <a:t>σε ποτήρι ζέσεως  των:</a:t>
            </a:r>
          </a:p>
          <a:p>
            <a:pPr lvl="1" indent="-387350">
              <a:defRPr/>
            </a:pPr>
            <a:r>
              <a:rPr lang="en-US" dirty="0"/>
              <a:t>Propylene </a:t>
            </a:r>
            <a:r>
              <a:rPr lang="en-US" dirty="0" smtClean="0"/>
              <a:t>glycol</a:t>
            </a:r>
            <a:r>
              <a:rPr lang="el-GR" dirty="0" smtClean="0"/>
              <a:t>.</a:t>
            </a:r>
            <a:endParaRPr lang="en-US" dirty="0"/>
          </a:p>
          <a:p>
            <a:pPr lvl="1" indent="-387350">
              <a:defRPr/>
            </a:pPr>
            <a:r>
              <a:rPr lang="en-US" dirty="0"/>
              <a:t>Methyl </a:t>
            </a:r>
            <a:r>
              <a:rPr lang="en-US" dirty="0" smtClean="0"/>
              <a:t>paraben</a:t>
            </a:r>
            <a:r>
              <a:rPr lang="el-GR" dirty="0" smtClean="0"/>
              <a:t>.</a:t>
            </a:r>
            <a:endParaRPr lang="en-US" dirty="0"/>
          </a:p>
          <a:p>
            <a:pPr>
              <a:defRPr/>
            </a:pPr>
            <a:r>
              <a:rPr lang="el-GR" dirty="0" smtClean="0"/>
              <a:t>Ανάδευση </a:t>
            </a:r>
            <a:r>
              <a:rPr lang="el-GR" dirty="0"/>
              <a:t>(γυάλινη ράβδο</a:t>
            </a:r>
            <a:r>
              <a:rPr lang="el-GR" dirty="0" smtClean="0"/>
              <a:t>).</a:t>
            </a:r>
            <a:endParaRPr lang="el-GR" dirty="0"/>
          </a:p>
          <a:p>
            <a:pPr>
              <a:defRPr/>
            </a:pP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62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o-opistho_simeiomata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56</TotalTime>
  <Words>1295</Words>
  <Application>Microsoft Office PowerPoint</Application>
  <PresentationFormat>Προβολή στην οθόνη (4:3)</PresentationFormat>
  <Paragraphs>189</Paragraphs>
  <Slides>22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22</vt:i4>
      </vt:variant>
    </vt:vector>
  </HeadingPairs>
  <TitlesOfParts>
    <vt:vector size="25" baseType="lpstr">
      <vt:lpstr>template</vt:lpstr>
      <vt:lpstr>1_exo-opistho_simeiomata</vt:lpstr>
      <vt:lpstr>OC_template_updated</vt:lpstr>
      <vt:lpstr>Κοσμητολογία ΙΙI (Ε)</vt:lpstr>
      <vt:lpstr>Γενικά 1/2</vt:lpstr>
      <vt:lpstr>Γενικά 2/2</vt:lpstr>
      <vt:lpstr>Συστατικά 1/3</vt:lpstr>
      <vt:lpstr>Συστατικά 2/3</vt:lpstr>
      <vt:lpstr>Συστατικά 3/3</vt:lpstr>
      <vt:lpstr>Συντηρητικά</vt:lpstr>
      <vt:lpstr>Παρασκευή της λιπαρής φάσης </vt:lpstr>
      <vt:lpstr>Παρασκευή της υδατικής  φάσης Ι και ΙΙ</vt:lpstr>
      <vt:lpstr>Παρασκευή της υδατικής  φάσης ΙΙΙ</vt:lpstr>
      <vt:lpstr>Παρασκευή της υδατικής  φάσης IV </vt:lpstr>
      <vt:lpstr>Ανάμιξη των φάσεων 1/2</vt:lpstr>
      <vt:lpstr>Ανάμιξη των φάσεων 2/2</vt:lpstr>
      <vt:lpstr>Παρατηρήσεις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ΙΙI (Ε)</dc:title>
  <dc:creator>opencourses@teiath.gr</dc:creator>
  <cp:lastModifiedBy>fkaram2</cp:lastModifiedBy>
  <cp:revision>11</cp:revision>
  <dcterms:created xsi:type="dcterms:W3CDTF">2015-05-07T09:51:58Z</dcterms:created>
  <dcterms:modified xsi:type="dcterms:W3CDTF">2015-05-11T06:03:59Z</dcterms:modified>
</cp:coreProperties>
</file>