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33"/>
  </p:notesMasterIdLst>
  <p:handoutMasterIdLst>
    <p:handoutMasterId r:id="rId34"/>
  </p:handoutMasterIdLst>
  <p:sldIdLst>
    <p:sldId id="256" r:id="rId4"/>
    <p:sldId id="267" r:id="rId5"/>
    <p:sldId id="268" r:id="rId6"/>
    <p:sldId id="269" r:id="rId7"/>
    <p:sldId id="270" r:id="rId8"/>
    <p:sldId id="298" r:id="rId9"/>
    <p:sldId id="299" r:id="rId10"/>
    <p:sldId id="300" r:id="rId11"/>
    <p:sldId id="301" r:id="rId12"/>
    <p:sldId id="302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83" r:id="rId21"/>
    <p:sldId id="284" r:id="rId22"/>
    <p:sldId id="285" r:id="rId23"/>
    <p:sldId id="286" r:id="rId24"/>
    <p:sldId id="303" r:id="rId25"/>
    <p:sldId id="257" r:id="rId26"/>
    <p:sldId id="262" r:id="rId27"/>
    <p:sldId id="264" r:id="rId28"/>
    <p:sldId id="304" r:id="rId29"/>
    <p:sldId id="305" r:id="rId30"/>
    <p:sldId id="266" r:id="rId31"/>
    <p:sldId id="261" r:id="rId32"/>
  </p:sldIdLst>
  <p:sldSz cx="9144000" cy="6858000" type="screen4x3"/>
  <p:notesSz cx="7104063" cy="10234613"/>
  <p:custDataLst>
    <p:tags r:id="rId3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4/3/2015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50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8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wave-green-background-backgrounds-wallpapers-wave-green-background-slide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2"/>
            <a:ext cx="9144000" cy="68613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Content Placeholder 9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5071056"/>
          </a:xfrm>
          <a:gradFill flip="none" rotWithShape="1">
            <a:gsLst>
              <a:gs pos="0">
                <a:srgbClr val="E2E2E2">
                  <a:alpha val="0"/>
                </a:srgbClr>
              </a:gs>
              <a:gs pos="8000">
                <a:srgbClr val="F5F5F5">
                  <a:alpha val="63000"/>
                </a:srgbClr>
              </a:gs>
              <a:gs pos="22000">
                <a:schemeClr val="bg1"/>
              </a:gs>
            </a:gsLst>
            <a:lin ang="16200000" scaled="1"/>
            <a:tileRect/>
          </a:gradFill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l-GR" sz="2400" dirty="0" smtClean="0"/>
              <a:t>Στυλ υποδείγματος κειμένου</a:t>
            </a:r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8C434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50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168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795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92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25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058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4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2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C1449-3A1A-4E03-84F5-13AAF055724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352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1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94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72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6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7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57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0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8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6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75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8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49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nhongfan.com.cn/chanpinzhanshi/yanfayiqi/2013/0508/46.html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mantechnology.com/SkinResearch.asp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viroderm.co.uk/Corneometer-CM82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Ειδική </a:t>
            </a:r>
            <a:r>
              <a:rPr lang="el-GR" sz="3600" b="1" dirty="0" err="1" smtClean="0">
                <a:solidFill>
                  <a:schemeClr val="tx1"/>
                </a:solidFill>
                <a:latin typeface="+mn-lt"/>
              </a:rPr>
              <a:t>Κοσμητολογία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3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Προσδιορισμός της υδάτωσης της κερατίνης στιβάδας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Δρ. Αθανασία </a:t>
            </a:r>
            <a:r>
              <a:rPr lang="el-GR" sz="2200" dirty="0" err="1" smtClean="0"/>
              <a:t>Βαρβαρέσου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Αναπληρώτρια Καθηγήτρια </a:t>
            </a:r>
            <a:r>
              <a:rPr lang="el-GR" sz="2200" dirty="0" err="1" smtClean="0"/>
              <a:t>Κοσμητολογίας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Αισθητικής και </a:t>
            </a:r>
            <a:r>
              <a:rPr lang="el-GR" sz="2200" dirty="0" err="1" smtClean="0"/>
              <a:t>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0"/>
              </a:spcBef>
              <a:spcAft>
                <a:spcPts val="5400"/>
              </a:spcAft>
            </a:pPr>
            <a:r>
              <a:rPr lang="el-GR" altLang="el-GR" sz="2800" dirty="0" smtClean="0">
                <a:cs typeface="Times New Roman" charset="0"/>
              </a:rPr>
              <a:t>Επηρεάζεται από τη λειτουργία των ιδρωτοποιών αδένων.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smtClean="0"/>
              <a:t>Μειονεκτήματα</a:t>
            </a:r>
          </a:p>
        </p:txBody>
      </p:sp>
    </p:spTree>
    <p:extLst>
      <p:ext uri="{BB962C8B-B14F-4D97-AF65-F5344CB8AC3E}">
        <p14:creationId xmlns:p14="http://schemas.microsoft.com/office/powerpoint/2010/main" val="12506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sz="2400" b="1" dirty="0" smtClean="0">
                <a:cs typeface="Times New Roman" charset="0"/>
              </a:rPr>
              <a:t>Θερμοκρασία του χώρου</a:t>
            </a:r>
          </a:p>
          <a:p>
            <a:pPr marL="444500" indent="0" eaLnBrk="1" hangingPunct="1">
              <a:buNone/>
            </a:pPr>
            <a:r>
              <a:rPr lang="el-GR" altLang="el-GR" sz="2400" dirty="0" smtClean="0">
                <a:cs typeface="Times New Roman" charset="0"/>
              </a:rPr>
              <a:t>Αυξημένη θερμοκρασία προκαλεί αύξηση της εφίδρωσης και έτσι η κερατίνη εμφανίζεται περισσότερο </a:t>
            </a:r>
            <a:r>
              <a:rPr lang="el-GR" altLang="el-GR" sz="2400" dirty="0" err="1" smtClean="0">
                <a:cs typeface="Times New Roman" charset="0"/>
              </a:rPr>
              <a:t>υδατωμένη</a:t>
            </a:r>
            <a:r>
              <a:rPr lang="el-GR" altLang="el-GR" sz="2400" dirty="0" smtClean="0">
                <a:cs typeface="Times New Roman" charset="0"/>
              </a:rPr>
              <a:t>. </a:t>
            </a:r>
            <a:endParaRPr lang="el-GR" altLang="el-GR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l-GR" altLang="el-GR" sz="2400" b="1" dirty="0" smtClean="0">
                <a:cs typeface="Times New Roman" charset="0"/>
              </a:rPr>
              <a:t>Σχετική υγρασία του χώρου</a:t>
            </a:r>
          </a:p>
          <a:p>
            <a:pPr marL="444500" indent="0" eaLnBrk="1" hangingPunct="1">
              <a:buNone/>
            </a:pPr>
            <a:r>
              <a:rPr lang="el-GR" altLang="el-GR" sz="2400" dirty="0" smtClean="0">
                <a:cs typeface="Times New Roman" charset="0"/>
              </a:rPr>
              <a:t>Όσο μεγαλύτερη είναι η σχετική υγρασία τόσο μεγαλύτερη εμφανίζεται η υδάτωση της κερατίνης στιβάδας.</a:t>
            </a:r>
            <a:endParaRPr lang="el-GR" altLang="el-GR" sz="2400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3600" b="1" dirty="0" smtClean="0">
                <a:cs typeface="Times New Roman" charset="0"/>
              </a:rPr>
              <a:t>Παράγοντες που επηρεάζουν τις μετρήσεις υδάτωσης της κερατίνης στιβάδας </a:t>
            </a:r>
            <a:r>
              <a:rPr lang="el-GR" altLang="el-GR" sz="3000" b="0" dirty="0" smtClean="0">
                <a:cs typeface="Times New Roman" charset="0"/>
              </a:rPr>
              <a:t>(1 από 3)</a:t>
            </a:r>
          </a:p>
        </p:txBody>
      </p:sp>
    </p:spTree>
    <p:extLst>
      <p:ext uri="{BB962C8B-B14F-4D97-AF65-F5344CB8AC3E}">
        <p14:creationId xmlns:p14="http://schemas.microsoft.com/office/powerpoint/2010/main" val="39600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 eaLnBrk="1" hangingPunct="1">
              <a:buFont typeface="+mj-lt"/>
              <a:buAutoNum type="arabicPeriod" startAt="3"/>
            </a:pPr>
            <a:r>
              <a:rPr lang="el-GR" altLang="el-GR" sz="2400" b="1" dirty="0" smtClean="0">
                <a:cs typeface="Times New Roman" charset="0"/>
              </a:rPr>
              <a:t>Εποχή του χρόνου</a:t>
            </a:r>
          </a:p>
          <a:p>
            <a:pPr marL="441325" indent="12700" eaLnBrk="1" hangingPunct="1">
              <a:buFontTx/>
              <a:buNone/>
            </a:pPr>
            <a:r>
              <a:rPr lang="el-GR" altLang="el-GR" sz="2400" dirty="0" smtClean="0">
                <a:cs typeface="Times New Roman" charset="0"/>
              </a:rPr>
              <a:t>Το καλοκαίρι η εφίδρωση είναι μεγαλύτερη αλλά απελευθερώνεται μικρότερη ποσότητα νερού από το δέρμα λόγω της υψηλής υγρασίας. Έτσι η κερατίνη στιβάδα παρουσιάζεται στις μετρήσεις πιο ενυδατωμένη. Το χειμώνα το </a:t>
            </a:r>
            <a:r>
              <a:rPr lang="el-GR" altLang="el-GR" sz="2400" dirty="0" err="1" smtClean="0">
                <a:cs typeface="Times New Roman" charset="0"/>
              </a:rPr>
              <a:t>υδρολιπιδικό</a:t>
            </a:r>
            <a:r>
              <a:rPr lang="el-GR" altLang="el-GR" sz="2400" dirty="0" smtClean="0">
                <a:cs typeface="Times New Roman" charset="0"/>
              </a:rPr>
              <a:t> φράγμα είναι λεπτότερο και η απώλεια νερού μεγαλύτερη.</a:t>
            </a:r>
            <a:endParaRPr lang="el-GR" altLang="el-GR" sz="2400" dirty="0" smtClean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cs typeface="Times New Roman" charset="0"/>
              </a:rPr>
              <a:t>Παράγοντες που επηρεάζουν τις μετρήσεις υδάτωσης της κερατίνης στιβάδας </a:t>
            </a:r>
            <a:r>
              <a:rPr lang="el-GR" altLang="el-GR" sz="3300" b="0" dirty="0" smtClean="0">
                <a:cs typeface="Times New Roman" charset="0"/>
              </a:rPr>
              <a:t>(2 </a:t>
            </a:r>
            <a:r>
              <a:rPr lang="el-GR" altLang="el-GR" sz="3300" b="0" dirty="0">
                <a:cs typeface="Times New Roman" charset="0"/>
              </a:rPr>
              <a:t>από 3)</a:t>
            </a:r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403487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sz="2400" b="1" dirty="0" smtClean="0">
                <a:cs typeface="Times New Roman" charset="0"/>
              </a:rPr>
              <a:t>Η πρόσληψη</a:t>
            </a:r>
            <a:r>
              <a:rPr lang="el-GR" altLang="el-GR" sz="2400" dirty="0" smtClean="0">
                <a:cs typeface="Times New Roman" charset="0"/>
              </a:rPr>
              <a:t> και ο </a:t>
            </a:r>
            <a:r>
              <a:rPr lang="el-GR" altLang="el-GR" sz="2400" b="1" dirty="0" smtClean="0">
                <a:cs typeface="Times New Roman" charset="0"/>
              </a:rPr>
              <a:t>ρυθμός αποβολής νερού</a:t>
            </a:r>
            <a:r>
              <a:rPr lang="el-GR" altLang="el-GR" sz="2400" dirty="0" smtClean="0">
                <a:cs typeface="Times New Roman" charset="0"/>
              </a:rPr>
              <a:t> του εθελοντή καθορίζουν το βαθμό υδάτωσης της επιδερμίδας. 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sz="2400" b="1" dirty="0" smtClean="0">
                <a:cs typeface="Times New Roman" charset="0"/>
              </a:rPr>
              <a:t>Δραστηριότητα ιδρωτοποιών αδένων του εθελοντή.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sz="2400" b="1" dirty="0" smtClean="0">
                <a:cs typeface="Times New Roman" charset="0"/>
              </a:rPr>
              <a:t>Συνήθειες του εθελοντή.</a:t>
            </a:r>
          </a:p>
          <a:p>
            <a:pPr marL="457200" indent="-457200" eaLnBrk="1" hangingPunct="1">
              <a:buFont typeface="+mj-lt"/>
              <a:buAutoNum type="arabicPeriod" startAt="4"/>
            </a:pPr>
            <a:r>
              <a:rPr lang="el-GR" altLang="el-GR" sz="2400" b="1" dirty="0" smtClean="0">
                <a:cs typeface="Times New Roman" charset="0"/>
              </a:rPr>
              <a:t>Περιοχή του σώματος που γίνεται η μέτρηση</a:t>
            </a:r>
          </a:p>
          <a:p>
            <a:pPr marL="441325" indent="3175" eaLnBrk="1" hangingPunct="1">
              <a:buFontTx/>
              <a:buNone/>
            </a:pPr>
            <a:r>
              <a:rPr lang="en-US" altLang="el-GR" sz="2400" dirty="0" smtClean="0">
                <a:cs typeface="Times New Roman" charset="0"/>
              </a:rPr>
              <a:t>H</a:t>
            </a:r>
            <a:r>
              <a:rPr lang="el-GR" altLang="el-GR" sz="2400" dirty="0" smtClean="0">
                <a:cs typeface="Times New Roman" charset="0"/>
              </a:rPr>
              <a:t> υδάτωση είναι διαφορετική στις διάφορες περιοχές του σώματος διότι εξαρτάται από το πάχος της κερατίνης και τον αριθμό και τη λειτουργικότητα των ιδρωτοποιών αδένων</a:t>
            </a:r>
            <a:r>
              <a:rPr lang="el-GR" altLang="el-GR" sz="2400" dirty="0">
                <a:cs typeface="Times New Roman" charset="0"/>
              </a:rPr>
              <a:t>.</a:t>
            </a:r>
            <a:endParaRPr lang="el-GR" altLang="el-GR" sz="2400" dirty="0" smtClean="0">
              <a:cs typeface="Times New Roman" charset="0"/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>
                <a:cs typeface="Times New Roman" charset="0"/>
              </a:rPr>
              <a:t>Παράγοντες που επηρεάζουν τις μετρήσεις υδάτωσης της κερατίνης στιβάδας </a:t>
            </a:r>
            <a:r>
              <a:rPr lang="el-GR" altLang="el-GR" sz="3300" b="0" dirty="0" smtClean="0">
                <a:cs typeface="Times New Roman" charset="0"/>
              </a:rPr>
              <a:t>(3 </a:t>
            </a:r>
            <a:r>
              <a:rPr lang="el-GR" altLang="el-GR" sz="3300" b="0" dirty="0">
                <a:cs typeface="Times New Roman" charset="0"/>
              </a:rPr>
              <a:t>από 3)</a:t>
            </a:r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26439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Επίδραση της σχετικής υγρασίας στη μέτρηση υδάτωσης της κερατίνης</a:t>
            </a:r>
            <a:endParaRPr lang="el-GR" dirty="0"/>
          </a:p>
        </p:txBody>
      </p:sp>
      <p:grpSp>
        <p:nvGrpSpPr>
          <p:cNvPr id="17" name="Ομάδα 16"/>
          <p:cNvGrpSpPr/>
          <p:nvPr/>
        </p:nvGrpSpPr>
        <p:grpSpPr>
          <a:xfrm>
            <a:off x="431540" y="1620050"/>
            <a:ext cx="8280920" cy="4576065"/>
            <a:chOff x="795772" y="1580837"/>
            <a:chExt cx="8280920" cy="4576065"/>
          </a:xfrm>
        </p:grpSpPr>
        <p:sp>
          <p:nvSpPr>
            <p:cNvPr id="14" name="Ορθογώνιο 13"/>
            <p:cNvSpPr/>
            <p:nvPr/>
          </p:nvSpPr>
          <p:spPr>
            <a:xfrm>
              <a:off x="795772" y="1580837"/>
              <a:ext cx="8280920" cy="45760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43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>
              <a:off x="2414093" y="2060849"/>
              <a:ext cx="0" cy="35283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/>
            <p:cNvCxnSpPr/>
            <p:nvPr/>
          </p:nvCxnSpPr>
          <p:spPr>
            <a:xfrm>
              <a:off x="2278461" y="5589240"/>
              <a:ext cx="517619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Ορθογώνιο 9"/>
            <p:cNvSpPr/>
            <p:nvPr/>
          </p:nvSpPr>
          <p:spPr>
            <a:xfrm>
              <a:off x="2918149" y="3284985"/>
              <a:ext cx="792088" cy="2304256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Ορθογώνιο 10"/>
            <p:cNvSpPr/>
            <p:nvPr/>
          </p:nvSpPr>
          <p:spPr>
            <a:xfrm>
              <a:off x="3710237" y="2780929"/>
              <a:ext cx="792088" cy="2808312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Ορθογώνιο 14"/>
            <p:cNvSpPr/>
            <p:nvPr/>
          </p:nvSpPr>
          <p:spPr>
            <a:xfrm>
              <a:off x="5377267" y="3403151"/>
              <a:ext cx="792088" cy="2186089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Ορθογώνιο 15"/>
            <p:cNvSpPr/>
            <p:nvPr/>
          </p:nvSpPr>
          <p:spPr>
            <a:xfrm>
              <a:off x="6169355" y="2924945"/>
              <a:ext cx="792088" cy="2664296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8" name="Ευθεία γραμμή σύνδεσης 17"/>
            <p:cNvCxnSpPr/>
            <p:nvPr/>
          </p:nvCxnSpPr>
          <p:spPr>
            <a:xfrm flipH="1">
              <a:off x="2270077" y="5239318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>
              <a:off x="2255764" y="4941169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 flipH="1">
              <a:off x="2255764" y="4653137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 flipH="1">
              <a:off x="2261672" y="3815922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Ευθεία γραμμή σύνδεσης 24"/>
            <p:cNvCxnSpPr/>
            <p:nvPr/>
          </p:nvCxnSpPr>
          <p:spPr>
            <a:xfrm flipH="1">
              <a:off x="2270077" y="4077073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/>
            <p:nvPr/>
          </p:nvCxnSpPr>
          <p:spPr>
            <a:xfrm flipH="1">
              <a:off x="2253288" y="4365105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Ευθεία γραμμή σύνδεσης 26"/>
            <p:cNvCxnSpPr/>
            <p:nvPr/>
          </p:nvCxnSpPr>
          <p:spPr>
            <a:xfrm flipH="1">
              <a:off x="2253288" y="354713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Ευθεία γραμμή σύνδεσης 27"/>
            <p:cNvCxnSpPr/>
            <p:nvPr/>
          </p:nvCxnSpPr>
          <p:spPr>
            <a:xfrm flipH="1">
              <a:off x="2238975" y="3248981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Ευθεία γραμμή σύνδεσης 28"/>
            <p:cNvCxnSpPr/>
            <p:nvPr/>
          </p:nvCxnSpPr>
          <p:spPr>
            <a:xfrm flipH="1">
              <a:off x="2238975" y="2960949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εία γραμμή σύνδεσης 29"/>
            <p:cNvCxnSpPr/>
            <p:nvPr/>
          </p:nvCxnSpPr>
          <p:spPr>
            <a:xfrm flipH="1">
              <a:off x="2261672" y="2132857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/>
            <p:nvPr/>
          </p:nvCxnSpPr>
          <p:spPr>
            <a:xfrm flipH="1">
              <a:off x="2253288" y="2384885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 flipH="1">
              <a:off x="2236499" y="2672917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918178" y="541846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49035" y="448386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20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49035" y="365576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40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49035" y="280706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60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13984" y="196358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80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7" name="Ευθεία γραμμή σύνδεσης 36"/>
            <p:cNvCxnSpPr/>
            <p:nvPr/>
          </p:nvCxnSpPr>
          <p:spPr>
            <a:xfrm>
              <a:off x="3134173" y="3145615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Ευθεία γραμμή σύνδεσης 38"/>
            <p:cNvCxnSpPr>
              <a:endCxn id="10" idx="0"/>
            </p:cNvCxnSpPr>
            <p:nvPr/>
          </p:nvCxnSpPr>
          <p:spPr>
            <a:xfrm>
              <a:off x="3314193" y="3145615"/>
              <a:ext cx="0" cy="1393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Ευθεία γραμμή σύνδεσης 40"/>
            <p:cNvCxnSpPr/>
            <p:nvPr/>
          </p:nvCxnSpPr>
          <p:spPr>
            <a:xfrm>
              <a:off x="3854253" y="2672917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Ευθεία γραμμή σύνδεσης 42"/>
            <p:cNvCxnSpPr/>
            <p:nvPr/>
          </p:nvCxnSpPr>
          <p:spPr>
            <a:xfrm>
              <a:off x="4034273" y="2672917"/>
              <a:ext cx="0" cy="1080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Ευθεία γραμμή σύνδεσης 44"/>
            <p:cNvCxnSpPr/>
            <p:nvPr/>
          </p:nvCxnSpPr>
          <p:spPr>
            <a:xfrm>
              <a:off x="5582445" y="3145615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Ευθεία γραμμή σύνδεσης 46"/>
            <p:cNvCxnSpPr/>
            <p:nvPr/>
          </p:nvCxnSpPr>
          <p:spPr>
            <a:xfrm>
              <a:off x="5798469" y="3145615"/>
              <a:ext cx="0" cy="2575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Ευθεία γραμμή σύνδεσης 49"/>
            <p:cNvCxnSpPr/>
            <p:nvPr/>
          </p:nvCxnSpPr>
          <p:spPr>
            <a:xfrm>
              <a:off x="6374533" y="2801888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Ευθεία γραμμή σύνδεσης 51"/>
            <p:cNvCxnSpPr>
              <a:endCxn id="16" idx="0"/>
            </p:cNvCxnSpPr>
            <p:nvPr/>
          </p:nvCxnSpPr>
          <p:spPr>
            <a:xfrm>
              <a:off x="6565399" y="2801888"/>
              <a:ext cx="0" cy="1230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 rot="16200000">
              <a:off x="871059" y="3705242"/>
              <a:ext cx="1295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HYDRATION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44890" y="5599830"/>
              <a:ext cx="1130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FOREARM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98943" y="5599830"/>
              <a:ext cx="1207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FOREHEAD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7236296" y="1733255"/>
              <a:ext cx="288032" cy="3023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" name="Ορθογώνιο 7"/>
            <p:cNvSpPr/>
            <p:nvPr/>
          </p:nvSpPr>
          <p:spPr>
            <a:xfrm>
              <a:off x="7236296" y="2305726"/>
              <a:ext cx="288032" cy="302332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24328" y="1702110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26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%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4328" y="2272226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41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%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RH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4676" y="2694406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T=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19</a:t>
              </a:r>
              <a:r>
                <a:rPr lang="el-GR" baseline="30000" dirty="0" smtClean="0">
                  <a:solidFill>
                    <a:prstClr val="black"/>
                  </a:solidFill>
                  <a:latin typeface="Calibri"/>
                </a:rPr>
                <a:t>ο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47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Ομάδα 55"/>
          <p:cNvGrpSpPr/>
          <p:nvPr/>
        </p:nvGrpSpPr>
        <p:grpSpPr>
          <a:xfrm>
            <a:off x="431540" y="1620050"/>
            <a:ext cx="8280920" cy="4576065"/>
            <a:chOff x="431540" y="1620050"/>
            <a:chExt cx="8280920" cy="4576065"/>
          </a:xfrm>
        </p:grpSpPr>
        <p:sp>
          <p:nvSpPr>
            <p:cNvPr id="6" name="Ορθογώνιο 5"/>
            <p:cNvSpPr/>
            <p:nvPr/>
          </p:nvSpPr>
          <p:spPr>
            <a:xfrm>
              <a:off x="431540" y="1620050"/>
              <a:ext cx="8280920" cy="45760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8C43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7" name="Ευθεία γραμμή σύνδεσης 6"/>
            <p:cNvCxnSpPr/>
            <p:nvPr/>
          </p:nvCxnSpPr>
          <p:spPr>
            <a:xfrm>
              <a:off x="2049861" y="2100062"/>
              <a:ext cx="0" cy="352839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/>
            <p:cNvCxnSpPr/>
            <p:nvPr/>
          </p:nvCxnSpPr>
          <p:spPr>
            <a:xfrm>
              <a:off x="1914229" y="5628453"/>
              <a:ext cx="5176192" cy="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 flipH="1">
              <a:off x="1905845" y="5278531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Ευθεία γραμμή σύνδεσης 13"/>
            <p:cNvCxnSpPr/>
            <p:nvPr/>
          </p:nvCxnSpPr>
          <p:spPr>
            <a:xfrm flipH="1">
              <a:off x="1891532" y="4980382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/>
            <p:nvPr/>
          </p:nvCxnSpPr>
          <p:spPr>
            <a:xfrm flipH="1">
              <a:off x="1891532" y="469235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Ευθεία γραμμή σύνδεσης 15"/>
            <p:cNvCxnSpPr/>
            <p:nvPr/>
          </p:nvCxnSpPr>
          <p:spPr>
            <a:xfrm flipH="1">
              <a:off x="1897440" y="3855135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Ευθεία γραμμή σύνδεσης 16"/>
            <p:cNvCxnSpPr/>
            <p:nvPr/>
          </p:nvCxnSpPr>
          <p:spPr>
            <a:xfrm flipH="1">
              <a:off x="1905845" y="4116286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 flipH="1">
              <a:off x="1889056" y="4404318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εία γραμμή σύνδεσης 18"/>
            <p:cNvCxnSpPr/>
            <p:nvPr/>
          </p:nvCxnSpPr>
          <p:spPr>
            <a:xfrm flipH="1">
              <a:off x="1889056" y="3586343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 flipH="1">
              <a:off x="1874743" y="3288194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1874743" y="3000162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Ευθεία γραμμή σύνδεσης 21"/>
            <p:cNvCxnSpPr/>
            <p:nvPr/>
          </p:nvCxnSpPr>
          <p:spPr>
            <a:xfrm flipH="1">
              <a:off x="1897440" y="217207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 flipH="1">
              <a:off x="1889056" y="2424098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Ευθεία γραμμή σύνδεσης 23"/>
            <p:cNvCxnSpPr/>
            <p:nvPr/>
          </p:nvCxnSpPr>
          <p:spPr>
            <a:xfrm flipH="1">
              <a:off x="1872267" y="2712130"/>
              <a:ext cx="1440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553946" y="5457674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84803" y="452307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20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84803" y="3694981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40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84803" y="2846278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60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49752" y="200279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dirty="0" smtClean="0">
                  <a:solidFill>
                    <a:prstClr val="black"/>
                  </a:solidFill>
                  <a:latin typeface="Calibri"/>
                </a:rPr>
                <a:t>80</a:t>
              </a:r>
              <a:endParaRPr lang="el-GR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506827" y="3744455"/>
              <a:ext cx="1295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HYDRATION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780658" y="5639043"/>
              <a:ext cx="1130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FOREARM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34711" y="5639043"/>
              <a:ext cx="1207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FOREHEAD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Ορθογώνιο 40"/>
            <p:cNvSpPr/>
            <p:nvPr/>
          </p:nvSpPr>
          <p:spPr>
            <a:xfrm>
              <a:off x="6872064" y="1772468"/>
              <a:ext cx="288032" cy="302332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2" name="Ορθογώνιο 41"/>
            <p:cNvSpPr/>
            <p:nvPr/>
          </p:nvSpPr>
          <p:spPr>
            <a:xfrm>
              <a:off x="6872064" y="2344939"/>
              <a:ext cx="288032" cy="302332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60096" y="1741323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19</a:t>
              </a:r>
              <a:r>
                <a:rPr lang="el-GR" baseline="30000" dirty="0" smtClean="0">
                  <a:solidFill>
                    <a:prstClr val="black"/>
                  </a:solidFill>
                  <a:latin typeface="Calibri"/>
                </a:rPr>
                <a:t>ο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60096" y="2311439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23</a:t>
              </a:r>
              <a:r>
                <a:rPr lang="el-GR" baseline="30000" dirty="0" smtClean="0">
                  <a:solidFill>
                    <a:prstClr val="black"/>
                  </a:solidFill>
                  <a:latin typeface="Calibri"/>
                </a:rPr>
                <a:t>ο</a:t>
              </a:r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90444" y="2733619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RH 40%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Επίδραση της </a:t>
            </a:r>
            <a:r>
              <a:rPr lang="el-GR" dirty="0" smtClean="0"/>
              <a:t>θερμοκρασίας στη </a:t>
            </a:r>
            <a:r>
              <a:rPr lang="el-GR" dirty="0"/>
              <a:t>μέτρηση υδάτωσης της κερατίνης</a:t>
            </a:r>
          </a:p>
        </p:txBody>
      </p:sp>
      <p:grpSp>
        <p:nvGrpSpPr>
          <p:cNvPr id="53" name="Ομάδα 52"/>
          <p:cNvGrpSpPr/>
          <p:nvPr/>
        </p:nvGrpSpPr>
        <p:grpSpPr>
          <a:xfrm>
            <a:off x="2553917" y="3000162"/>
            <a:ext cx="792088" cy="2628292"/>
            <a:chOff x="2553917" y="3000162"/>
            <a:chExt cx="792088" cy="2628292"/>
          </a:xfrm>
        </p:grpSpPr>
        <p:sp>
          <p:nvSpPr>
            <p:cNvPr id="9" name="Ορθογώνιο 8"/>
            <p:cNvSpPr/>
            <p:nvPr/>
          </p:nvSpPr>
          <p:spPr>
            <a:xfrm>
              <a:off x="2553917" y="3150064"/>
              <a:ext cx="792088" cy="247839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0" name="Ευθεία γραμμή σύνδεσης 29"/>
            <p:cNvCxnSpPr/>
            <p:nvPr/>
          </p:nvCxnSpPr>
          <p:spPr>
            <a:xfrm>
              <a:off x="2769941" y="3000162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εία γραμμή σύνδεσης 30"/>
            <p:cNvCxnSpPr>
              <a:endCxn id="9" idx="0"/>
            </p:cNvCxnSpPr>
            <p:nvPr/>
          </p:nvCxnSpPr>
          <p:spPr>
            <a:xfrm>
              <a:off x="2949961" y="3000162"/>
              <a:ext cx="0" cy="14990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Ομάδα 53"/>
          <p:cNvGrpSpPr/>
          <p:nvPr/>
        </p:nvGrpSpPr>
        <p:grpSpPr>
          <a:xfrm>
            <a:off x="3346005" y="2002793"/>
            <a:ext cx="792088" cy="3625661"/>
            <a:chOff x="3346005" y="2002793"/>
            <a:chExt cx="792088" cy="3625661"/>
          </a:xfrm>
        </p:grpSpPr>
        <p:sp>
          <p:nvSpPr>
            <p:cNvPr id="10" name="Ορθογώνιο 9"/>
            <p:cNvSpPr/>
            <p:nvPr/>
          </p:nvSpPr>
          <p:spPr>
            <a:xfrm>
              <a:off x="3346005" y="2137077"/>
              <a:ext cx="792088" cy="3491377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2" name="Ευθεία γραμμή σύνδεσης 31"/>
            <p:cNvCxnSpPr/>
            <p:nvPr/>
          </p:nvCxnSpPr>
          <p:spPr>
            <a:xfrm>
              <a:off x="3490021" y="2002793"/>
              <a:ext cx="3600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Ευθεία γραμμή σύνδεσης 32"/>
            <p:cNvCxnSpPr/>
            <p:nvPr/>
          </p:nvCxnSpPr>
          <p:spPr>
            <a:xfrm>
              <a:off x="3670041" y="2002793"/>
              <a:ext cx="0" cy="13428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Ομάδα 51"/>
          <p:cNvGrpSpPr/>
          <p:nvPr/>
        </p:nvGrpSpPr>
        <p:grpSpPr>
          <a:xfrm>
            <a:off x="5013035" y="2525866"/>
            <a:ext cx="792088" cy="3102587"/>
            <a:chOff x="5013035" y="2525866"/>
            <a:chExt cx="792088" cy="3102587"/>
          </a:xfrm>
        </p:grpSpPr>
        <p:sp>
          <p:nvSpPr>
            <p:cNvPr id="11" name="Ορθογώνιο 10"/>
            <p:cNvSpPr/>
            <p:nvPr/>
          </p:nvSpPr>
          <p:spPr>
            <a:xfrm>
              <a:off x="5013035" y="2852850"/>
              <a:ext cx="792088" cy="2775603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4" name="Ευθεία γραμμή σύνδεσης 33"/>
            <p:cNvCxnSpPr/>
            <p:nvPr/>
          </p:nvCxnSpPr>
          <p:spPr>
            <a:xfrm>
              <a:off x="5218213" y="2525866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Ευθεία γραμμή σύνδεσης 34"/>
            <p:cNvCxnSpPr/>
            <p:nvPr/>
          </p:nvCxnSpPr>
          <p:spPr>
            <a:xfrm>
              <a:off x="5434237" y="2525866"/>
              <a:ext cx="0" cy="3269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Ομάδα 54"/>
          <p:cNvGrpSpPr/>
          <p:nvPr/>
        </p:nvGrpSpPr>
        <p:grpSpPr>
          <a:xfrm>
            <a:off x="5805123" y="2089447"/>
            <a:ext cx="792088" cy="3539008"/>
            <a:chOff x="5805123" y="2089447"/>
            <a:chExt cx="792088" cy="3539008"/>
          </a:xfrm>
        </p:grpSpPr>
        <p:sp>
          <p:nvSpPr>
            <p:cNvPr id="12" name="Ορθογώνιο 11"/>
            <p:cNvSpPr/>
            <p:nvPr/>
          </p:nvSpPr>
          <p:spPr>
            <a:xfrm>
              <a:off x="5805123" y="2245688"/>
              <a:ext cx="792088" cy="3382767"/>
            </a:xfrm>
            <a:prstGeom prst="rect">
              <a:avLst/>
            </a:prstGeom>
            <a:pattFill prst="ltHorz">
              <a:fgClr>
                <a:schemeClr val="accent1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36" name="Ευθεία γραμμή σύνδεσης 35"/>
            <p:cNvCxnSpPr/>
            <p:nvPr/>
          </p:nvCxnSpPr>
          <p:spPr>
            <a:xfrm>
              <a:off x="6010301" y="2089447"/>
              <a:ext cx="43204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Ευθεία γραμμή σύνδεσης 36"/>
            <p:cNvCxnSpPr>
              <a:endCxn id="12" idx="0"/>
            </p:cNvCxnSpPr>
            <p:nvPr/>
          </p:nvCxnSpPr>
          <p:spPr>
            <a:xfrm>
              <a:off x="6201167" y="2089447"/>
              <a:ext cx="0" cy="156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9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cs typeface="Times New Roman" charset="0"/>
              </a:rPr>
              <a:t>Προσδιορίζεται η περιεκτικότητα σε υγρασία σε βάθος μέχρι 25 </a:t>
            </a:r>
            <a:r>
              <a:rPr lang="el-GR" altLang="el-GR" sz="2400" dirty="0" err="1" smtClean="0">
                <a:cs typeface="Times New Roman" charset="0"/>
              </a:rPr>
              <a:t>μΜ</a:t>
            </a:r>
            <a:r>
              <a:rPr lang="el-GR" altLang="el-GR" sz="2400" dirty="0" smtClean="0">
                <a:cs typeface="Times New Roman" charset="0"/>
              </a:rPr>
              <a:t>. Η μέθοδος παρουσιάζει το μειονέκτημα ότι εξαρτάται από την παρουσία ηλεκτρολυτών στην επιφάνεια του δέρματος.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err="1" smtClean="0"/>
              <a:t>Αγωγιμομετρία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4212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>
                <a:cs typeface="Times New Roman" charset="0"/>
              </a:rPr>
              <a:t>Η απορρόφηση υπέρυθρης ακτινοβολίας και η αξιολόγηση των χαρακτηριστικών ζωνών απορρόφησης του νερού μπορεί να χρησιμοποιηθεί για τη μέτρηση της υδάτωσης της κερατίνης. Η μέθοδος επιτρέπει τη μέτρηση του βαθμού υδάτωσης μόνο σε βάθος 10μΜ από την επιφάνεια.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Φασματοσκοπία </a:t>
            </a:r>
            <a:r>
              <a:rPr lang="en-US" altLang="el-GR" dirty="0" smtClean="0"/>
              <a:t>IR</a:t>
            </a:r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7442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Τα </a:t>
            </a:r>
            <a:r>
              <a:rPr lang="el-GR" altLang="el-GR" sz="2400" dirty="0" err="1" smtClean="0"/>
              <a:t>κερατινοκύτταρα</a:t>
            </a:r>
            <a:r>
              <a:rPr lang="el-GR" altLang="el-GR" sz="2400" dirty="0" smtClean="0"/>
              <a:t> αποπίπτουν από την επιφάνεια της επιδερμίδας είτε μεμονωμένα είτε ως συσσωματώματα (νιφάδες </a:t>
            </a:r>
            <a:r>
              <a:rPr lang="el-GR" altLang="el-GR" sz="2400" dirty="0" err="1" smtClean="0"/>
              <a:t>κερατινοκυττάρων</a:t>
            </a:r>
            <a:r>
              <a:rPr lang="el-GR" altLang="el-GR" sz="2400" dirty="0" smtClean="0"/>
              <a:t>). 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Η </a:t>
            </a:r>
            <a:r>
              <a:rPr lang="el-GR" altLang="el-GR" sz="2400" b="1" dirty="0" smtClean="0"/>
              <a:t>υδάτωση</a:t>
            </a:r>
            <a:r>
              <a:rPr lang="el-GR" altLang="el-GR" sz="2400" dirty="0" smtClean="0"/>
              <a:t> της κερατίνης καθορίζει σε μεγάλο βαθμό το ρυθμό, το μέγεθος και την </a:t>
            </a:r>
            <a:r>
              <a:rPr lang="el-GR" altLang="el-GR" sz="2400" b="1" dirty="0" smtClean="0"/>
              <a:t>απόπτωση των </a:t>
            </a:r>
            <a:r>
              <a:rPr lang="el-GR" altLang="el-GR" sz="2400" b="1" dirty="0" err="1" smtClean="0"/>
              <a:t>κερατινοκυττάρων</a:t>
            </a:r>
            <a:r>
              <a:rPr lang="el-GR" altLang="el-GR" sz="2400" dirty="0" smtClean="0"/>
              <a:t>. </a:t>
            </a:r>
          </a:p>
          <a:p>
            <a:pPr eaLnBrk="1" hangingPunct="1"/>
            <a:r>
              <a:rPr lang="el-GR" altLang="el-GR" sz="2400" dirty="0" smtClean="0"/>
              <a:t>Στη μέθοδο αυτή αφαιρούνται με ειδική κολλητική ταινία συσσωματώματα </a:t>
            </a:r>
            <a:r>
              <a:rPr lang="el-GR" altLang="el-GR" sz="2400" dirty="0" err="1" smtClean="0"/>
              <a:t>κερατινοκυττάρων</a:t>
            </a:r>
            <a:r>
              <a:rPr lang="el-GR" altLang="el-GR" sz="2400" dirty="0" smtClean="0"/>
              <a:t> (νιφάδες απολέπισης).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με τη χρήση ταινιών συλλογής </a:t>
            </a:r>
            <a:r>
              <a:rPr lang="el-GR" dirty="0" err="1" smtClean="0"/>
              <a:t>κερατινοκυττάρων</a:t>
            </a:r>
            <a:r>
              <a:rPr lang="el-GR" dirty="0" smtClean="0"/>
              <a:t> </a:t>
            </a:r>
            <a:r>
              <a:rPr lang="el-GR" sz="3300" b="0" dirty="0" smtClean="0"/>
              <a:t>(1 από 2)</a:t>
            </a:r>
            <a:endParaRPr lang="el-GR" sz="3300" b="0" dirty="0"/>
          </a:p>
        </p:txBody>
      </p:sp>
    </p:spTree>
    <p:extLst>
      <p:ext uri="{BB962C8B-B14F-4D97-AF65-F5344CB8AC3E}">
        <p14:creationId xmlns:p14="http://schemas.microsoft.com/office/powerpoint/2010/main" val="27360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Τοποθετείται η ταινία σε ειδική συσκευή που φέρει κάμερα </a:t>
            </a:r>
            <a:r>
              <a:rPr lang="en-US" altLang="el-GR" sz="2400" dirty="0" smtClean="0"/>
              <a:t>UVA</a:t>
            </a:r>
            <a:r>
              <a:rPr lang="el-GR" altLang="el-GR" sz="2400" dirty="0" smtClean="0"/>
              <a:t> (</a:t>
            </a:r>
            <a:r>
              <a:rPr lang="en-US" altLang="el-GR" sz="2400" dirty="0" err="1" smtClean="0"/>
              <a:t>Visioscan</a:t>
            </a:r>
            <a:r>
              <a:rPr lang="el-GR" altLang="el-GR" sz="2400" dirty="0" smtClean="0"/>
              <a:t>) και τα </a:t>
            </a:r>
            <a:r>
              <a:rPr lang="el-GR" altLang="el-GR" sz="2400" b="1" dirty="0" smtClean="0"/>
              <a:t>συσσωματώματα των </a:t>
            </a:r>
            <a:r>
              <a:rPr lang="el-GR" altLang="el-GR" sz="2400" b="1" dirty="0" err="1" smtClean="0"/>
              <a:t>κερατινοκυττάρων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απεικονίζονται στην οθόνη του υπολογιστή </a:t>
            </a:r>
            <a:r>
              <a:rPr lang="el-GR" altLang="el-GR" sz="2400" b="1" dirty="0" smtClean="0"/>
              <a:t>ως κηλίδες</a:t>
            </a:r>
            <a:r>
              <a:rPr lang="el-GR" altLang="el-GR" sz="2400" dirty="0" smtClean="0"/>
              <a:t>. Με τη βοήθεια του λογισμικού προσδιορίζεται </a:t>
            </a:r>
            <a:r>
              <a:rPr lang="el-GR" altLang="el-GR" sz="2400" b="1" dirty="0" smtClean="0"/>
              <a:t>το πάχος του συσσωματώματος</a:t>
            </a:r>
            <a:r>
              <a:rPr lang="el-GR" altLang="el-GR" sz="2400" dirty="0" smtClean="0"/>
              <a:t>, ο </a:t>
            </a:r>
            <a:r>
              <a:rPr lang="el-GR" altLang="el-GR" sz="2400" b="1" dirty="0" smtClean="0"/>
              <a:t>δείκτης απόπτωσης </a:t>
            </a:r>
            <a:r>
              <a:rPr lang="el-GR" altLang="el-GR" sz="2400" dirty="0" smtClean="0"/>
              <a:t>(</a:t>
            </a:r>
            <a:r>
              <a:rPr lang="en-US" altLang="el-GR" sz="2400" dirty="0" smtClean="0"/>
              <a:t>desquamation index</a:t>
            </a:r>
            <a:r>
              <a:rPr lang="el-GR" altLang="el-GR" sz="2400" dirty="0" smtClean="0"/>
              <a:t>) και </a:t>
            </a:r>
            <a:r>
              <a:rPr lang="el-GR" altLang="el-GR" sz="2400" b="1" dirty="0" smtClean="0"/>
              <a:t>έμμεσα</a:t>
            </a:r>
            <a:r>
              <a:rPr lang="el-GR" altLang="el-GR" sz="2400" dirty="0" smtClean="0"/>
              <a:t> η  </a:t>
            </a:r>
            <a:r>
              <a:rPr lang="el-GR" altLang="el-GR" sz="2400" b="1" dirty="0" smtClean="0"/>
              <a:t>υδάτωση </a:t>
            </a:r>
            <a:r>
              <a:rPr lang="el-GR" altLang="el-GR" sz="2400" dirty="0" smtClean="0"/>
              <a:t>της κερατίνης στιβάδας.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Μέθοδος με τη χρήση ταινιών συλλογής </a:t>
            </a:r>
            <a:r>
              <a:rPr lang="el-GR" dirty="0" err="1"/>
              <a:t>κερατινοκυττάρων</a:t>
            </a:r>
            <a:r>
              <a:rPr lang="el-GR" dirty="0"/>
              <a:t> </a:t>
            </a:r>
            <a:r>
              <a:rPr lang="el-GR" sz="3300" b="0" dirty="0" smtClean="0"/>
              <a:t>(2 </a:t>
            </a:r>
            <a:r>
              <a:rPr lang="el-GR" sz="3300" b="0" dirty="0"/>
              <a:t>από 2)</a:t>
            </a:r>
            <a:endParaRPr lang="el-GR" dirty="0"/>
          </a:p>
        </p:txBody>
      </p:sp>
      <p:pic>
        <p:nvPicPr>
          <p:cNvPr id="1026" name="Picture 2" descr="http://www.jinhongfan.com.cn/uploads/allimg/130508/1-13050Q41F34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653136"/>
            <a:ext cx="6734175" cy="14859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3627735" y="6211669"/>
            <a:ext cx="2286000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jinhongfan.com.cn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75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sz="2400" dirty="0" smtClean="0">
                <a:cs typeface="Times New Roman" charset="0"/>
              </a:rPr>
              <a:t>Η υδάτωση της κερατίνης στιβάδας επηρεάζει την:</a:t>
            </a:r>
            <a:endParaRPr lang="el-GR" altLang="el-GR" sz="24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l-GR" sz="2400" dirty="0" smtClean="0">
                <a:cs typeface="Times New Roman" charset="0"/>
              </a:rPr>
              <a:t>Ελαστικότητα της επιδερμίδας και  </a:t>
            </a:r>
            <a:endParaRPr lang="el-GR" altLang="el-GR" sz="24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l-GR" sz="2400" dirty="0" smtClean="0">
                <a:cs typeface="Times New Roman" charset="0"/>
              </a:rPr>
              <a:t>Τη διαπερατότητα της κερατίνης από τις ουσίες που εφαρμόζονται τοπικά.</a:t>
            </a:r>
          </a:p>
          <a:p>
            <a:pPr marL="0" indent="0" eaLnBrk="1" hangingPunct="1">
              <a:buNone/>
            </a:pPr>
            <a:r>
              <a:rPr lang="el-GR" altLang="el-GR" sz="2400" dirty="0" smtClean="0">
                <a:cs typeface="Times New Roman" charset="0"/>
              </a:rPr>
              <a:t>Η αύξηση της υδάτωσης της κερατίνης </a:t>
            </a:r>
            <a:r>
              <a:rPr lang="el-GR" altLang="el-GR" sz="2400" dirty="0" smtClean="0"/>
              <a:t>επιτυγχάνεται με</a:t>
            </a:r>
            <a:r>
              <a:rPr lang="en-US" altLang="el-GR" sz="2400" dirty="0" smtClean="0"/>
              <a:t>:</a:t>
            </a:r>
            <a:endParaRPr lang="el-GR" altLang="el-GR" sz="24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l-GR" sz="2400" dirty="0" smtClean="0">
                <a:cs typeface="Times New Roman" charset="0"/>
              </a:rPr>
              <a:t>Υγραντικά,</a:t>
            </a:r>
            <a:endParaRPr lang="el-GR" altLang="el-GR" sz="24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l-GR" sz="2400" dirty="0" smtClean="0">
                <a:cs typeface="Times New Roman" charset="0"/>
              </a:rPr>
              <a:t>Αποφρακτικά και </a:t>
            </a:r>
            <a:endParaRPr lang="el-GR" altLang="el-GR" sz="2400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el-GR" altLang="el-GR" sz="2400" dirty="0" smtClean="0">
                <a:cs typeface="Times New Roman" charset="0"/>
              </a:rPr>
              <a:t>Μαλακτικά.</a:t>
            </a:r>
            <a:endParaRPr lang="el-GR" altLang="el-GR" sz="24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Υδάτωση της κερατίνης</a:t>
            </a:r>
          </a:p>
        </p:txBody>
      </p:sp>
    </p:spTree>
    <p:extLst>
      <p:ext uri="{BB962C8B-B14F-4D97-AF65-F5344CB8AC3E}">
        <p14:creationId xmlns:p14="http://schemas.microsoft.com/office/powerpoint/2010/main" val="4143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 μέθοδος βασίζεται στο γεγονός ότι τ</a:t>
            </a:r>
            <a:r>
              <a:rPr lang="en-US" altLang="el-GR" sz="2400" dirty="0" smtClean="0"/>
              <a:t>o</a:t>
            </a:r>
            <a:r>
              <a:rPr lang="el-GR" altLang="el-GR" sz="2400" dirty="0" smtClean="0"/>
              <a:t> ενυδατωμένο δέρμα έχει υψηλότερη τριβή από το ξηρότερο. </a:t>
            </a:r>
          </a:p>
          <a:p>
            <a:pPr eaLnBrk="1" hangingPunct="1"/>
            <a:r>
              <a:rPr lang="el-GR" altLang="el-GR" sz="2400" dirty="0" smtClean="0"/>
              <a:t>Γραμμική ή κυκλική κίνηση.</a:t>
            </a:r>
          </a:p>
          <a:p>
            <a:pPr eaLnBrk="1" hangingPunct="1"/>
            <a:r>
              <a:rPr lang="el-GR" altLang="el-GR" sz="2400" dirty="0" smtClean="0"/>
              <a:t>Αναπτύσσεται δύναμη τριβής που αντιτίθεται στη σχετική μετακίνηση της κεφαλής. </a:t>
            </a:r>
          </a:p>
          <a:p>
            <a:pPr eaLnBrk="1" hangingPunct="1"/>
            <a:r>
              <a:rPr lang="el-GR" altLang="el-GR" sz="2400" dirty="0" smtClean="0"/>
              <a:t>Αξιολογείται ο συντελεστής τριβής.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Μετρήσεις </a:t>
            </a:r>
            <a:r>
              <a:rPr lang="el-GR" dirty="0" smtClean="0"/>
              <a:t>τριβής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36153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Οι μετρήσεις επηρεάζονται από την ύπαρξη ουσιών στην επιφάνεια του δέρματος. </a:t>
            </a:r>
          </a:p>
          <a:p>
            <a:pPr marL="355600" indent="0" eaLnBrk="1" hangingPunct="1">
              <a:buNone/>
            </a:pP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Τάλκης</a:t>
            </a:r>
            <a:r>
              <a:rPr lang="el-GR" altLang="el-GR" sz="2400" dirty="0" smtClean="0"/>
              <a:t>, λιπαντικά και λάδια μειώνουν τη δύναμη τριβής. </a:t>
            </a:r>
          </a:p>
          <a:p>
            <a:pPr eaLnBrk="1" hangingPunct="1"/>
            <a:r>
              <a:rPr lang="el-GR" altLang="el-GR" sz="2400" dirty="0" smtClean="0"/>
              <a:t>Δοκιμή </a:t>
            </a:r>
            <a:r>
              <a:rPr lang="el-GR" altLang="el-GR" sz="2400" b="1" dirty="0" smtClean="0"/>
              <a:t>σαπουνιών και προϊόντων για το ξύρισμα</a:t>
            </a:r>
            <a:r>
              <a:rPr lang="el-GR" altLang="el-GR" sz="2400" dirty="0" smtClean="0"/>
              <a:t>, για τη </a:t>
            </a:r>
            <a:r>
              <a:rPr lang="el-GR" altLang="el-GR" sz="2400" b="1" dirty="0" smtClean="0"/>
              <a:t>λειαντική επίδραση των </a:t>
            </a:r>
            <a:r>
              <a:rPr lang="el-GR" altLang="el-GR" sz="2400" b="1" dirty="0" err="1" smtClean="0"/>
              <a:t>απολεπιστικών</a:t>
            </a:r>
            <a:r>
              <a:rPr lang="el-GR" altLang="el-GR" sz="2400" b="1" dirty="0" smtClean="0"/>
              <a:t> </a:t>
            </a:r>
            <a:r>
              <a:rPr lang="el-GR" altLang="el-GR" sz="2400" dirty="0" smtClean="0"/>
              <a:t>και για τον </a:t>
            </a:r>
            <a:r>
              <a:rPr lang="el-GR" altLang="el-GR" sz="2400" b="1" dirty="0" smtClean="0"/>
              <a:t>προσδιορισμό του χρόνου απορρόφησης μαλακτικών γαλακτωμάτων</a:t>
            </a:r>
            <a:r>
              <a:rPr lang="el-GR" altLang="el-GR" sz="2400" dirty="0" smtClean="0"/>
              <a:t> από το δέρμα καθώς και για την </a:t>
            </a:r>
            <a:r>
              <a:rPr lang="el-GR" altLang="el-GR" sz="2400" b="1" dirty="0" smtClean="0"/>
              <a:t>αξιολόγηση της </a:t>
            </a:r>
            <a:r>
              <a:rPr lang="el-GR" altLang="el-GR" sz="2400" b="1" dirty="0" err="1" smtClean="0"/>
              <a:t>προσκολλητικότητάς</a:t>
            </a:r>
            <a:r>
              <a:rPr lang="el-GR" altLang="el-GR" sz="2400" b="1" dirty="0" smtClean="0"/>
              <a:t> τους</a:t>
            </a:r>
            <a:r>
              <a:rPr lang="el-GR" altLang="el-GR" sz="2400" dirty="0" smtClean="0"/>
              <a:t>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Μετρήσεις τριβής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93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απόσβεση διάδοσης του ηχητικού κύματος συσχετίζεται με αλλαγές της υδάτωσης της κερατίνης στοιβάδας.</a:t>
            </a: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Υπέρηχοι </a:t>
            </a:r>
            <a:endParaRPr lang="el-GR" dirty="0"/>
          </a:p>
        </p:txBody>
      </p:sp>
      <p:pic>
        <p:nvPicPr>
          <p:cNvPr id="2050" name="Picture 2" descr="http://www.namantechnology.com/images/DermaSca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4176464" cy="32539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86000" y="60094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namantechnology.com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6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Αθανασία </a:t>
            </a:r>
            <a:r>
              <a:rPr lang="el-GR" sz="2000" dirty="0" err="1" smtClean="0"/>
              <a:t>Βαρβαρέσου</a:t>
            </a:r>
            <a:r>
              <a:rPr lang="el-GR" sz="2000" dirty="0" smtClean="0"/>
              <a:t> 2014. </a:t>
            </a:r>
            <a:r>
              <a:rPr lang="el-GR" sz="2000" dirty="0"/>
              <a:t>Αθανασία </a:t>
            </a:r>
            <a:r>
              <a:rPr lang="el-GR" sz="2000" dirty="0" err="1"/>
              <a:t>Βαρβαρέσου</a:t>
            </a:r>
            <a:r>
              <a:rPr lang="el-GR" sz="2000" dirty="0"/>
              <a:t> . </a:t>
            </a:r>
            <a:r>
              <a:rPr lang="el-GR" sz="2000" dirty="0" smtClean="0"/>
              <a:t>«Ειδική </a:t>
            </a:r>
            <a:r>
              <a:rPr lang="el-GR" sz="2000" dirty="0" err="1" smtClean="0"/>
              <a:t>Κοσμητολογία</a:t>
            </a:r>
            <a:r>
              <a:rPr lang="en-US" sz="2000" dirty="0" smtClean="0"/>
              <a:t> </a:t>
            </a:r>
            <a:r>
              <a:rPr lang="el-GR" sz="2000"/>
              <a:t>(Θ). </a:t>
            </a:r>
            <a:r>
              <a:rPr lang="el-GR" sz="2000" dirty="0" smtClean="0"/>
              <a:t>Ενότητα 3</a:t>
            </a:r>
            <a:r>
              <a:rPr lang="en-US" sz="2000" dirty="0" smtClean="0"/>
              <a:t>:</a:t>
            </a:r>
            <a:r>
              <a:rPr lang="el-GR" sz="2000" dirty="0"/>
              <a:t> Προσδιορισμός της υδάτωσης της κερατίνης στιβάδας».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>
                <a:cs typeface="Times New Roman" charset="0"/>
              </a:rPr>
              <a:t>Υγραντικές ουσίες: </a:t>
            </a:r>
            <a:r>
              <a:rPr lang="el-GR" altLang="el-GR" sz="2400" dirty="0" smtClean="0"/>
              <a:t>Έ</a:t>
            </a:r>
            <a:r>
              <a:rPr lang="el-GR" altLang="el-GR" sz="2400" dirty="0" smtClean="0">
                <a:cs typeface="Times New Roman" charset="0"/>
              </a:rPr>
              <a:t>λκουν νερό τόσο από το περιβάλλον όσο και από το κυρίως δέρμα και το συγκρατούν στην κερατίνη στιβάδα. </a:t>
            </a:r>
            <a:r>
              <a:rPr lang="el-GR" altLang="el-GR" sz="2400" dirty="0" err="1" smtClean="0"/>
              <a:t>Γ</a:t>
            </a:r>
            <a:r>
              <a:rPr lang="el-GR" altLang="el-GR" sz="2400" dirty="0" err="1" smtClean="0">
                <a:cs typeface="Times New Roman" charset="0"/>
              </a:rPr>
              <a:t>λυκερόλη</a:t>
            </a:r>
            <a:r>
              <a:rPr lang="el-GR" altLang="el-GR" sz="2400" dirty="0" smtClean="0">
                <a:cs typeface="Times New Roman" charset="0"/>
              </a:rPr>
              <a:t> η οποία προκαλεί μεγάλης διάρκειας ενυδάτωση και έχει τη δυνατότητα να σταθεροποιεί τα λιπίδια της κερατίνης στιβάδας και να βελτιώνει τη λειτουργία του </a:t>
            </a:r>
            <a:r>
              <a:rPr lang="el-GR" altLang="el-GR" sz="2400" dirty="0" err="1" smtClean="0">
                <a:cs typeface="Times New Roman" charset="0"/>
              </a:rPr>
              <a:t>υδρολιπιδικού</a:t>
            </a:r>
            <a:r>
              <a:rPr lang="el-GR" altLang="el-GR" sz="2400" dirty="0" smtClean="0">
                <a:cs typeface="Times New Roman" charset="0"/>
              </a:rPr>
              <a:t> </a:t>
            </a:r>
            <a:r>
              <a:rPr lang="el-GR" altLang="el-GR" sz="2400" dirty="0" err="1" smtClean="0">
                <a:cs typeface="Times New Roman" charset="0"/>
              </a:rPr>
              <a:t>υμενίου</a:t>
            </a:r>
            <a:r>
              <a:rPr lang="el-GR" altLang="el-GR" sz="2400" dirty="0" smtClean="0">
                <a:cs typeface="Times New Roman" charset="0"/>
              </a:rPr>
              <a:t>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Υγραντικές ουσίες </a:t>
            </a:r>
            <a:r>
              <a:rPr lang="el-GR" sz="3200" b="0" dirty="0"/>
              <a:t>(Η</a:t>
            </a:r>
            <a:r>
              <a:rPr lang="en-US" sz="3200" b="0" dirty="0" err="1"/>
              <a:t>umectants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6838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>
                <a:cs typeface="Times New Roman" charset="0"/>
              </a:rPr>
              <a:t>Αποφρακτικές ουσίες:</a:t>
            </a:r>
            <a:r>
              <a:rPr lang="el-GR" altLang="el-GR" sz="2400" dirty="0" smtClean="0">
                <a:cs typeface="Times New Roman" charset="0"/>
              </a:rPr>
              <a:t> </a:t>
            </a:r>
            <a:r>
              <a:rPr lang="el-GR" altLang="el-GR" sz="2400" dirty="0" smtClean="0"/>
              <a:t>Δ</a:t>
            </a:r>
            <a:r>
              <a:rPr lang="el-GR" altLang="el-GR" sz="2400" dirty="0" smtClean="0">
                <a:cs typeface="Times New Roman" charset="0"/>
              </a:rPr>
              <a:t>ημιουργούν συνεχές στρώμα και εμποδίζουν την αποβολή του νερού. </a:t>
            </a:r>
            <a:r>
              <a:rPr lang="el-GR" altLang="el-GR" sz="2400" dirty="0" smtClean="0"/>
              <a:t>Β</a:t>
            </a:r>
            <a:r>
              <a:rPr lang="el-GR" altLang="el-GR" sz="2400" dirty="0" smtClean="0">
                <a:cs typeface="Times New Roman" charset="0"/>
              </a:rPr>
              <a:t>αζελίνη, η οποία διαχέεται επιπροσθέτως ανάμεσα στα λιπίδια της κερατίνης στιβάδας και συνεισφέρει και έτσι στη λειτουργία του φραγμού.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Αποφρακτικές ουσίες </a:t>
            </a:r>
            <a:r>
              <a:rPr lang="el-GR" sz="3200" b="0" dirty="0"/>
              <a:t>(</a:t>
            </a:r>
            <a:r>
              <a:rPr lang="en-US" sz="3200" b="0" dirty="0" err="1"/>
              <a:t>Occlusives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6302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b="1" dirty="0" smtClean="0">
                <a:cs typeface="Times New Roman" charset="0"/>
              </a:rPr>
              <a:t>Μαλακτικές ουσίες:</a:t>
            </a:r>
            <a:r>
              <a:rPr lang="el-GR" altLang="el-GR" sz="2400" dirty="0" smtClean="0">
                <a:cs typeface="Times New Roman" charset="0"/>
              </a:rPr>
              <a:t>  Σχηματίζουν στρώμα στην επιδερμίδα αλλά όχι πλήρως αποφρακτικό. Είναι συνήθως λιπίδια και έχουν δομή παρόμοια με αυτή των λιπιδίων της κερατίνης στιβάδας.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Μαλακτικές ουσίες </a:t>
            </a:r>
            <a:r>
              <a:rPr lang="el-GR" sz="3200" b="0" dirty="0"/>
              <a:t>(Ε</a:t>
            </a:r>
            <a:r>
              <a:rPr lang="en-US" sz="3200" b="0" dirty="0" err="1"/>
              <a:t>mollients</a:t>
            </a:r>
            <a:r>
              <a:rPr lang="en-US" sz="3200" b="0" dirty="0" smtClean="0"/>
              <a:t>)</a:t>
            </a:r>
            <a:endParaRPr lang="el-GR" sz="3200" b="0" dirty="0"/>
          </a:p>
        </p:txBody>
      </p:sp>
    </p:spTree>
    <p:extLst>
      <p:ext uri="{BB962C8B-B14F-4D97-AF65-F5344CB8AC3E}">
        <p14:creationId xmlns:p14="http://schemas.microsoft.com/office/powerpoint/2010/main" val="278985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Ηλεκτρικές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 smtClean="0"/>
              <a:t>Μέτρηση της χωρητικότητας.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l-GR" sz="2400" dirty="0" err="1"/>
              <a:t>Αγωγιμομετρία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Φασματοσκοπία </a:t>
            </a:r>
            <a:r>
              <a:rPr lang="en-US" sz="2400" dirty="0"/>
              <a:t>IR</a:t>
            </a:r>
            <a:r>
              <a:rPr lang="el-GR" sz="2400" dirty="0" smtClean="0"/>
              <a:t>.</a:t>
            </a:r>
          </a:p>
          <a:p>
            <a:r>
              <a:rPr lang="el-GR" sz="2400" dirty="0" smtClean="0"/>
              <a:t>Συλλογή </a:t>
            </a:r>
            <a:r>
              <a:rPr lang="el-GR" sz="2400" dirty="0" err="1" smtClean="0"/>
              <a:t>κερατινοκυττάρων</a:t>
            </a:r>
            <a:r>
              <a:rPr lang="el-GR" sz="2400" dirty="0" smtClean="0"/>
              <a:t>.</a:t>
            </a:r>
          </a:p>
          <a:p>
            <a:r>
              <a:rPr lang="el-GR" sz="2400" dirty="0"/>
              <a:t>Μέτρηση τριβής.</a:t>
            </a:r>
          </a:p>
          <a:p>
            <a:r>
              <a:rPr lang="el-GR" sz="2400" dirty="0"/>
              <a:t>Υπέρηχοι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Μέθοδοι προσδιορισμού της υδάτωσης της κερατίνης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14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l-GR" sz="2400" dirty="0">
                <a:solidFill>
                  <a:prstClr val="black"/>
                </a:solidFill>
                <a:cs typeface="Times New Roman" charset="0"/>
              </a:rPr>
              <a:t>H</a:t>
            </a:r>
            <a:r>
              <a:rPr lang="el-GR" altLang="el-GR" sz="2400" dirty="0">
                <a:solidFill>
                  <a:prstClr val="black"/>
                </a:solidFill>
                <a:cs typeface="Times New Roman" charset="0"/>
              </a:rPr>
              <a:t> μέθοδος της χωρητικότητας βασίζεται  στη μεγάλη διαφορά μεταξύ της διηλεκτρικής σταθεράς του νερού (διηλεκτρική σταθερά νερού, </a:t>
            </a:r>
            <a:r>
              <a:rPr lang="el-GR" altLang="el-GR" sz="2400" i="1" dirty="0">
                <a:solidFill>
                  <a:prstClr val="black"/>
                </a:solidFill>
                <a:cs typeface="Times New Roman" charset="0"/>
              </a:rPr>
              <a:t>ε</a:t>
            </a:r>
            <a:r>
              <a:rPr lang="el-GR" altLang="el-GR" sz="2400" baseline="-30000" dirty="0">
                <a:solidFill>
                  <a:prstClr val="black"/>
                </a:solidFill>
                <a:cs typeface="Times New Roman" charset="0"/>
              </a:rPr>
              <a:t>νερού</a:t>
            </a:r>
            <a:r>
              <a:rPr lang="el-GR" altLang="el-GR" sz="2400" dirty="0">
                <a:solidFill>
                  <a:prstClr val="black"/>
                </a:solidFill>
                <a:cs typeface="Times New Roman" charset="0"/>
              </a:rPr>
              <a:t>=70) και των υπολοίπων ουσιών της κερατίνης στιβάδας (</a:t>
            </a:r>
            <a:r>
              <a:rPr lang="el-GR" altLang="el-GR" sz="2400" i="1" dirty="0" err="1">
                <a:solidFill>
                  <a:prstClr val="black"/>
                </a:solidFill>
                <a:cs typeface="Times New Roman" charset="0"/>
              </a:rPr>
              <a:t>ε</a:t>
            </a:r>
            <a:r>
              <a:rPr lang="el-GR" altLang="el-GR" sz="2400" baseline="-30000" dirty="0" err="1">
                <a:solidFill>
                  <a:prstClr val="black"/>
                </a:solidFill>
                <a:cs typeface="Times New Roman" charset="0"/>
              </a:rPr>
              <a:t>υπολοίπων</a:t>
            </a:r>
            <a:r>
              <a:rPr lang="el-GR" altLang="el-GR" sz="2400" baseline="-30000" dirty="0">
                <a:solidFill>
                  <a:prstClr val="black"/>
                </a:solidFill>
                <a:cs typeface="Times New Roman" charset="0"/>
              </a:rPr>
              <a:t> ουσιών</a:t>
            </a:r>
            <a:r>
              <a:rPr lang="el-GR" altLang="el-GR" sz="2400" dirty="0">
                <a:solidFill>
                  <a:prstClr val="black"/>
                </a:solidFill>
                <a:cs typeface="Times New Roman" charset="0"/>
              </a:rPr>
              <a:t>&lt;7). 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Μέθοδος μέτρησης της χωρητικότητας</a:t>
            </a:r>
            <a:endParaRPr lang="el-GR" dirty="0"/>
          </a:p>
        </p:txBody>
      </p:sp>
      <p:pic>
        <p:nvPicPr>
          <p:cNvPr id="1026" name="Picture 2" descr="http://www.enviroderm.co.uk/WebRoot/BT3/Shops/BT2699/4919/AEB1/F047/994B/C21D/0A0A/33D4/D1B9/cm825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257" y="3573016"/>
            <a:ext cx="3135487" cy="23359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286000" y="596031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enviroderm.co.uk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258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2400" dirty="0" smtClean="0"/>
              <a:t>Η</a:t>
            </a:r>
            <a:r>
              <a:rPr lang="el-GR" altLang="el-GR" sz="2400" dirty="0" smtClean="0">
                <a:cs typeface="Times New Roman" charset="0"/>
              </a:rPr>
              <a:t> μέτρηση δεν επηρεάζεται από την παρουσία αλάτων ή άλλων ουσιών που μπορεί να βρίσκονται στο δέρμα.</a:t>
            </a:r>
          </a:p>
          <a:p>
            <a:pPr eaLnBrk="1" hangingPunct="1"/>
            <a:r>
              <a:rPr lang="el-GR" altLang="el-GR" sz="2400" dirty="0" smtClean="0">
                <a:cs typeface="Times New Roman" charset="0"/>
              </a:rPr>
              <a:t>Το βάθος που εισέρχεται το ηλεκτρικό πεδίο στο δέρμα είναι μικρό.</a:t>
            </a:r>
          </a:p>
          <a:p>
            <a:pPr eaLnBrk="1" hangingPunct="1"/>
            <a:r>
              <a:rPr lang="el-GR" altLang="el-GR" sz="2400" dirty="0" smtClean="0">
                <a:cs typeface="Times New Roman" charset="0"/>
              </a:rPr>
              <a:t>Απαιτείται μόλις ένα δευτερόλεπτο για μεμονωμένη μέτρηση.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cs typeface="Times New Roman" charset="0"/>
              </a:rPr>
              <a:t>Πλεονεκτήματα της μεθόδου </a:t>
            </a:r>
            <a:r>
              <a:rPr lang="el-GR" altLang="el-GR" sz="3200" b="0" dirty="0" smtClean="0">
                <a:cs typeface="Times New Roman" charset="0"/>
              </a:rPr>
              <a:t>(1 από 2)</a:t>
            </a:r>
          </a:p>
        </p:txBody>
      </p:sp>
    </p:spTree>
    <p:extLst>
      <p:ext uri="{BB962C8B-B14F-4D97-AF65-F5344CB8AC3E}">
        <p14:creationId xmlns:p14="http://schemas.microsoft.com/office/powerpoint/2010/main" val="32016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sz="2400" dirty="0" smtClean="0">
                <a:cs typeface="Times New Roman" charset="0"/>
              </a:rPr>
              <a:t>Υπάρχει ελατήριο στην κεφαλή μέτρησης το οποίο εξασφαλίζει σταθερή πίεση στο δέρμα επιτρέποντας σταθερές και </a:t>
            </a:r>
            <a:r>
              <a:rPr lang="el-GR" altLang="el-GR" sz="2400" dirty="0" err="1" smtClean="0">
                <a:cs typeface="Times New Roman" charset="0"/>
              </a:rPr>
              <a:t>αναπαραγώγιμες</a:t>
            </a:r>
            <a:r>
              <a:rPr lang="el-GR" altLang="el-GR" sz="2400" dirty="0" smtClean="0">
                <a:cs typeface="Times New Roman" charset="0"/>
              </a:rPr>
              <a:t> μετρήσεις.</a:t>
            </a:r>
          </a:p>
          <a:p>
            <a:pPr eaLnBrk="1" hangingPunct="1"/>
            <a:r>
              <a:rPr lang="el-GR" altLang="el-GR" sz="2400" dirty="0" smtClean="0"/>
              <a:t>Μ</a:t>
            </a:r>
            <a:r>
              <a:rPr lang="el-GR" altLang="el-GR" sz="2400" dirty="0" smtClean="0">
                <a:cs typeface="Times New Roman" charset="0"/>
              </a:rPr>
              <a:t>εμονωμένες αλλά και συνεχείς μετρήσεις </a:t>
            </a:r>
            <a:endParaRPr lang="el-GR" altLang="el-GR" sz="2400" dirty="0" smtClean="0"/>
          </a:p>
          <a:p>
            <a:pPr eaLnBrk="1" hangingPunct="1"/>
            <a:r>
              <a:rPr lang="el-GR" altLang="el-GR" sz="2400" dirty="0" smtClean="0">
                <a:cs typeface="Times New Roman" charset="0"/>
              </a:rPr>
              <a:t>Μπορούν να γίνουν μετρήσεις ακόμα και σε πολύ μικρές επιφάνειες του σώματος π.χ. αυτί.</a:t>
            </a:r>
          </a:p>
          <a:p>
            <a:pPr eaLnBrk="1" hangingPunct="1"/>
            <a:r>
              <a:rPr lang="el-GR" altLang="el-GR" sz="2400" dirty="0" smtClean="0">
                <a:cs typeface="Times New Roman" charset="0"/>
              </a:rPr>
              <a:t>Προσδιορίζεται η περιεκτικότητα σε νερό μέχρι 125 μ</a:t>
            </a:r>
            <a:r>
              <a:rPr lang="en-US" altLang="el-GR" sz="2400" dirty="0" smtClean="0">
                <a:cs typeface="Times New Roman" charset="0"/>
              </a:rPr>
              <a:t>M</a:t>
            </a:r>
            <a:r>
              <a:rPr lang="el-GR" altLang="el-GR" sz="2400" dirty="0" smtClean="0">
                <a:cs typeface="Times New Roman" charset="0"/>
              </a:rPr>
              <a:t>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>
                <a:cs typeface="Times New Roman" charset="0"/>
              </a:rPr>
              <a:t>Πλεονεκτήματα της μεθόδου </a:t>
            </a:r>
            <a:r>
              <a:rPr lang="el-GR" altLang="el-GR" sz="3200" b="0" dirty="0" smtClean="0">
                <a:cs typeface="Times New Roman" charset="0"/>
              </a:rPr>
              <a:t>(2 από 2)</a:t>
            </a:r>
          </a:p>
        </p:txBody>
      </p:sp>
    </p:spTree>
    <p:extLst>
      <p:ext uri="{BB962C8B-B14F-4D97-AF65-F5344CB8AC3E}">
        <p14:creationId xmlns:p14="http://schemas.microsoft.com/office/powerpoint/2010/main" val="385728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late1">
  <a:themeElements>
    <a:clrScheme name="Προσαρμοσμένο 1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6">
  <a:themeElements>
    <a:clrScheme name="Προσαρμοσμένο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temlate1</Template>
  <TotalTime>41</TotalTime>
  <Words>1504</Words>
  <Application>Microsoft Office PowerPoint</Application>
  <PresentationFormat>Προβολή στην οθόνη (4:3)</PresentationFormat>
  <Paragraphs>167</Paragraphs>
  <Slides>29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29</vt:i4>
      </vt:variant>
    </vt:vector>
  </HeadingPairs>
  <TitlesOfParts>
    <vt:vector size="32" baseType="lpstr">
      <vt:lpstr>temlate1</vt:lpstr>
      <vt:lpstr>OC_template_6</vt:lpstr>
      <vt:lpstr>OC_template_updated</vt:lpstr>
      <vt:lpstr>Ειδική Κοσμητολογία (Θ)</vt:lpstr>
      <vt:lpstr>Υδάτωση της κερατίνης</vt:lpstr>
      <vt:lpstr>Υγραντικές ουσίες (Ηumectants)</vt:lpstr>
      <vt:lpstr>Αποφρακτικές ουσίες (Occlusives)</vt:lpstr>
      <vt:lpstr>Μαλακτικές ουσίες (Εmollients)</vt:lpstr>
      <vt:lpstr>Μέθοδοι προσδιορισμού της υδάτωσης της κερατίνης</vt:lpstr>
      <vt:lpstr>Μέθοδος μέτρησης της χωρητικότητας</vt:lpstr>
      <vt:lpstr>Πλεονεκτήματα της μεθόδου (1 από 2)</vt:lpstr>
      <vt:lpstr>Πλεονεκτήματα της μεθόδου (2 από 2)</vt:lpstr>
      <vt:lpstr>Μειονεκτήματα</vt:lpstr>
      <vt:lpstr>Παράγοντες που επηρεάζουν τις μετρήσεις υδάτωσης της κερατίνης στιβάδας (1 από 3)</vt:lpstr>
      <vt:lpstr>Παράγοντες που επηρεάζουν τις μετρήσεις υδάτωσης της κερατίνης στιβάδας (2 από 3)</vt:lpstr>
      <vt:lpstr>Παράγοντες που επηρεάζουν τις μετρήσεις υδάτωσης της κερατίνης στιβάδας (3 από 3)</vt:lpstr>
      <vt:lpstr>Επίδραση της σχετικής υγρασίας στη μέτρηση υδάτωσης της κερατίνης</vt:lpstr>
      <vt:lpstr>Επίδραση της θερμοκρασίας στη μέτρηση υδάτωσης της κερατίνης</vt:lpstr>
      <vt:lpstr>Αγωγιμομετρία</vt:lpstr>
      <vt:lpstr>Φασματοσκοπία IR</vt:lpstr>
      <vt:lpstr>Μέθοδος με τη χρήση ταινιών συλλογής κερατινοκυττάρων (1 από 2)</vt:lpstr>
      <vt:lpstr>Μέθοδος με τη χρήση ταινιών συλλογής κερατινοκυττάρων (2 από 2)</vt:lpstr>
      <vt:lpstr>Μετρήσεις τριβής (1 από 2)</vt:lpstr>
      <vt:lpstr>Μετρήσεις τριβής (2 από 2)</vt:lpstr>
      <vt:lpstr>Υπέρηχοι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Ειδική Κοσμητολογία</dc:title>
  <dc:creator>opencourses@teiath.gr</dc:creator>
  <cp:lastModifiedBy>fkaram2</cp:lastModifiedBy>
  <cp:revision>9</cp:revision>
  <dcterms:created xsi:type="dcterms:W3CDTF">2014-11-17T12:32:08Z</dcterms:created>
  <dcterms:modified xsi:type="dcterms:W3CDTF">2015-03-04T07:06:09Z</dcterms:modified>
</cp:coreProperties>
</file>