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7"/>
  </p:notesMasterIdLst>
  <p:handoutMasterIdLst>
    <p:handoutMasterId r:id="rId38"/>
  </p:handoutMasterIdLst>
  <p:sldIdLst>
    <p:sldId id="256" r:id="rId3"/>
    <p:sldId id="268" r:id="rId4"/>
    <p:sldId id="26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300" r:id="rId23"/>
    <p:sldId id="301" r:id="rId24"/>
    <p:sldId id="302" r:id="rId25"/>
    <p:sldId id="303" r:id="rId26"/>
    <p:sldId id="304" r:id="rId27"/>
    <p:sldId id="305" r:id="rId28"/>
    <p:sldId id="306" r:id="rId29"/>
    <p:sldId id="257" r:id="rId30"/>
    <p:sldId id="262" r:id="rId31"/>
    <p:sldId id="264" r:id="rId32"/>
    <p:sldId id="307" r:id="rId33"/>
    <p:sldId id="308" r:id="rId34"/>
    <p:sldId id="309" r:id="rId35"/>
    <p:sldId id="310"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51344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770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87103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82612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8601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886798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4175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97859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52313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5742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59401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522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865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5126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3kfxz6oLjQ&amp;spfreload=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jjBoJZ6UFA&amp;spfreload=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91766/question-guy-by-scout-191766"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openclipart.org/user-detail/Scou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zLoN6pD_JeA&amp;spfreload=1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5yzRRvROpE&amp;spfreload=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Gold_question_mark_3d.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awk-Ey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CopperKettle" TargetMode="External"/><Relationship Id="rId4" Type="http://schemas.openxmlformats.org/officeDocument/2006/relationships/hyperlink" Target="http://en.wikipedia.org/wiki/Victor_of_Aveyron#mediaviewer/File:Victor_of_Aveyron.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5</a:t>
            </a:r>
            <a:r>
              <a:rPr lang="el-GR" sz="2800" dirty="0" smtClean="0"/>
              <a:t>:</a:t>
            </a:r>
            <a:r>
              <a:rPr lang="en-US" sz="2800" dirty="0" smtClean="0"/>
              <a:t> </a:t>
            </a:r>
            <a:r>
              <a:rPr lang="el-GR" sz="2800" dirty="0"/>
              <a:t>Παράγοντες που επηρεάζουν την ανάπτυξη του </a:t>
            </a:r>
            <a:r>
              <a:rPr lang="el-GR" sz="2800" dirty="0" smtClean="0"/>
              <a:t>ανθρώπου</a:t>
            </a:r>
          </a:p>
          <a:p>
            <a:pPr>
              <a:spcBef>
                <a:spcPts val="0"/>
              </a:spcBef>
              <a:spcAft>
                <a:spcPts val="1200"/>
              </a:spcAft>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τραγική ιστορία της Τζίνι </a:t>
            </a:r>
            <a:r>
              <a:rPr lang="el-GR" sz="3200" b="0" dirty="0" smtClean="0"/>
              <a:t>(2 </a:t>
            </a:r>
            <a:r>
              <a:rPr lang="el-GR" sz="3200" b="0" dirty="0"/>
              <a:t>από </a:t>
            </a:r>
            <a:r>
              <a:rPr lang="en-US" sz="3200" b="0" dirty="0" smtClean="0"/>
              <a:t>2</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Θέση περιεχομένου 2"/>
          <p:cNvSpPr txBox="1">
            <a:spLocks/>
          </p:cNvSpPr>
          <p:nvPr/>
        </p:nvSpPr>
        <p:spPr>
          <a:xfrm>
            <a:off x="323528" y="1124744"/>
            <a:ext cx="8229600" cy="7200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Παρακολουθήστε το παρακάτω βίντεο</a:t>
            </a:r>
            <a:r>
              <a:rPr lang="en-US" dirty="0" smtClean="0"/>
              <a:t>:</a:t>
            </a:r>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88" y="1844824"/>
            <a:ext cx="636136" cy="636136"/>
          </a:xfrm>
          <a:prstGeom prst="rect">
            <a:avLst/>
          </a:prstGeom>
        </p:spPr>
      </p:pic>
      <p:sp>
        <p:nvSpPr>
          <p:cNvPr id="7" name="Ορθογώνιο 6"/>
          <p:cNvSpPr/>
          <p:nvPr/>
        </p:nvSpPr>
        <p:spPr>
          <a:xfrm>
            <a:off x="1268384" y="1932059"/>
            <a:ext cx="3238579" cy="461665"/>
          </a:xfrm>
          <a:prstGeom prst="rect">
            <a:avLst/>
          </a:prstGeom>
        </p:spPr>
        <p:txBody>
          <a:bodyPr wrap="none">
            <a:spAutoFit/>
          </a:bodyPr>
          <a:lstStyle/>
          <a:p>
            <a:r>
              <a:rPr lang="en-US" sz="2400" dirty="0">
                <a:latin typeface="+mn-lt"/>
                <a:hlinkClick r:id="rId3"/>
              </a:rPr>
              <a:t>Genie The Deprived Girl </a:t>
            </a:r>
            <a:endParaRPr lang="el-GR" sz="2400" dirty="0">
              <a:latin typeface="+mn-lt"/>
            </a:endParaRPr>
          </a:p>
        </p:txBody>
      </p:sp>
    </p:spTree>
    <p:extLst>
      <p:ext uri="{BB962C8B-B14F-4D97-AF65-F5344CB8AC3E}">
        <p14:creationId xmlns:p14="http://schemas.microsoft.com/office/powerpoint/2010/main" val="993100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εξέλιξη των δυο παιδιών</a:t>
            </a:r>
            <a:endParaRPr lang="el-GR" dirty="0"/>
          </a:p>
        </p:txBody>
      </p:sp>
      <p:sp>
        <p:nvSpPr>
          <p:cNvPr id="3" name="Θέση περιεχομένου 2"/>
          <p:cNvSpPr>
            <a:spLocks noGrp="1"/>
          </p:cNvSpPr>
          <p:nvPr>
            <p:ph idx="1"/>
          </p:nvPr>
        </p:nvSpPr>
        <p:spPr/>
        <p:txBody>
          <a:bodyPr/>
          <a:lstStyle/>
          <a:p>
            <a:pPr marL="0" indent="0">
              <a:buNone/>
            </a:pPr>
            <a:r>
              <a:rPr lang="el-GR" dirty="0"/>
              <a:t>Παρά το γεγονός ότι καταβλήθηκαν σημαντικές προσπάθειες από τους ειδικούς για την αποκατάσταση των σοβαρότατων ελλειμμάτων στην ανάπτυξη τόσο του Βίκτωρα όσο και της Τζίνι, κανένα από τα δύο παιδιά δεν κατάφερε να πλησιάσει τα όρια της φυσιολογικής συμπεριφοράς αν και παρουσίασαν κάποια πρόοδο.</a:t>
            </a:r>
          </a:p>
          <a:p>
            <a:r>
              <a:rPr lang="el-GR" dirty="0"/>
              <a:t>Ο Βίκτωρ έμαθε να επικοινωνεί υποτυπωδώς και να γράφει αρκετές λέξεις. Δεν έμαθε ποτέ να μιλάει και να συναλλάσσεται φυσιολογικά με τους άλλους.</a:t>
            </a:r>
          </a:p>
          <a:p>
            <a:r>
              <a:rPr lang="el-GR" dirty="0"/>
              <a:t>Η Τζίνι έμαθε να μασά στερεά τροφή και να αρθρώνει λίγες λέξεις. Ποτέ δεν έμαθε να μιλάει κανονικά ούτε να συμπεριφέρεται σωστά σε κοινωνικές καταστάσεις.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65760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Ερώτημα και πιθανές απαντήσεις</a:t>
            </a:r>
            <a:endParaRPr lang="el-GR" dirty="0"/>
          </a:p>
        </p:txBody>
      </p:sp>
      <p:sp>
        <p:nvSpPr>
          <p:cNvPr id="3" name="Θέση περιεχομένου 2"/>
          <p:cNvSpPr>
            <a:spLocks noGrp="1"/>
          </p:cNvSpPr>
          <p:nvPr>
            <p:ph idx="1"/>
          </p:nvPr>
        </p:nvSpPr>
        <p:spPr/>
        <p:txBody>
          <a:bodyPr/>
          <a:lstStyle/>
          <a:p>
            <a:pPr marL="0" indent="0">
              <a:buNone/>
            </a:pPr>
            <a:r>
              <a:rPr lang="el-GR" dirty="0"/>
              <a:t>Για ποιους λόγους υπήρχε τόση καθυστέρηση στην ανάπτυξη των δύο παιδιών; </a:t>
            </a:r>
          </a:p>
          <a:p>
            <a:r>
              <a:rPr lang="el-GR" dirty="0"/>
              <a:t>Τα παιδιά ενδέχεται να είχαν εκ γενετής σοβαρή νοητική υστέρηση.</a:t>
            </a:r>
          </a:p>
          <a:p>
            <a:r>
              <a:rPr lang="el-GR" dirty="0"/>
              <a:t>Η ανάπτυξη των παιδιών αναχαιτίστηκε εξαιτίας της κοινωνικής τους απομόνωσης.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29763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επίδραση των απόψεων αυτών </a:t>
            </a:r>
            <a:endParaRPr lang="el-GR" dirty="0"/>
          </a:p>
        </p:txBody>
      </p:sp>
      <p:sp>
        <p:nvSpPr>
          <p:cNvPr id="3" name="Θέση περιεχομένου 2"/>
          <p:cNvSpPr>
            <a:spLocks noGrp="1"/>
          </p:cNvSpPr>
          <p:nvPr>
            <p:ph idx="1"/>
          </p:nvPr>
        </p:nvSpPr>
        <p:spPr>
          <a:xfrm>
            <a:off x="498541" y="2204864"/>
            <a:ext cx="8229600" cy="1656184"/>
          </a:xfrm>
          <a:ln w="34925">
            <a:solidFill>
              <a:srgbClr val="004A82"/>
            </a:solidFill>
          </a:ln>
        </p:spPr>
        <p:txBody>
          <a:bodyPr/>
          <a:lstStyle/>
          <a:p>
            <a:pPr marL="0" indent="0" algn="ctr">
              <a:buNone/>
            </a:pPr>
            <a:r>
              <a:rPr lang="el-GR" dirty="0"/>
              <a:t>Οι πεποιθήσεις περί της σχετικής συμβολής της φύσης και της ανατροφής στην ανάπτυξη μπορεί να έχουν μακροπρόθεσμες επιπτώσεις στον τρόπο που η κοινωνία αντιμετωπίζει τα παιδιά.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900752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επίδραση των απόψεων</a:t>
            </a:r>
            <a:endParaRPr lang="el-GR" sz="3200" b="0" dirty="0"/>
          </a:p>
        </p:txBody>
      </p:sp>
      <p:sp>
        <p:nvSpPr>
          <p:cNvPr id="3" name="Θέση περιεχομένου 2"/>
          <p:cNvSpPr>
            <a:spLocks noGrp="1"/>
          </p:cNvSpPr>
          <p:nvPr>
            <p:ph idx="1"/>
          </p:nvPr>
        </p:nvSpPr>
        <p:spPr>
          <a:xfrm>
            <a:off x="467544" y="1484784"/>
            <a:ext cx="8229600" cy="3672408"/>
          </a:xfrm>
        </p:spPr>
        <p:txBody>
          <a:bodyPr/>
          <a:lstStyle/>
          <a:p>
            <a:pPr marL="0" indent="0">
              <a:buNone/>
            </a:pPr>
            <a:r>
              <a:rPr lang="el-GR" b="1" dirty="0">
                <a:solidFill>
                  <a:srgbClr val="820000"/>
                </a:solidFill>
              </a:rPr>
              <a:t>Η κληρονομικότητα</a:t>
            </a:r>
            <a:r>
              <a:rPr lang="el-GR" dirty="0"/>
              <a:t> είναι το καθοριστικό στοιχείο στην ανάπτυξη. </a:t>
            </a:r>
          </a:p>
          <a:p>
            <a:r>
              <a:rPr lang="el-GR" dirty="0"/>
              <a:t>Υιοθετούμε την «απαισιόδοξη» στάση ότι υπάρχουν ελάχιστα περιθώρια εκπαιδευτικής παρέμβασης.</a:t>
            </a:r>
          </a:p>
          <a:p>
            <a:pPr marL="0" indent="0">
              <a:buNone/>
            </a:pPr>
            <a:r>
              <a:rPr lang="el-GR" b="1" dirty="0">
                <a:solidFill>
                  <a:srgbClr val="820000"/>
                </a:solidFill>
              </a:rPr>
              <a:t>Το περιβάλλον </a:t>
            </a:r>
            <a:r>
              <a:rPr lang="el-GR" dirty="0"/>
              <a:t>είναι το καθοριστικό στοιχείο στην ανάπτυξη. </a:t>
            </a:r>
          </a:p>
          <a:p>
            <a:r>
              <a:rPr lang="el-GR" dirty="0"/>
              <a:t>Ενδέχεται να ασκήσουμε υπερβολική πίεση σε παιδιά τα οποία δεν έχουν τις ανάλογες δυνατότητες για μάθηση.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25642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ρόλος των γενετικών παραγόντων</a:t>
            </a:r>
            <a:endParaRPr lang="el-GR" dirty="0"/>
          </a:p>
        </p:txBody>
      </p:sp>
      <p:sp>
        <p:nvSpPr>
          <p:cNvPr id="3" name="Θέση περιεχομένου 2"/>
          <p:cNvSpPr>
            <a:spLocks noGrp="1"/>
          </p:cNvSpPr>
          <p:nvPr>
            <p:ph idx="1"/>
          </p:nvPr>
        </p:nvSpPr>
        <p:spPr/>
        <p:txBody>
          <a:bodyPr/>
          <a:lstStyle/>
          <a:p>
            <a:pPr marL="0" indent="0">
              <a:buNone/>
            </a:pPr>
            <a:r>
              <a:rPr lang="el-GR" dirty="0"/>
              <a:t>Οι γενετικοί παράγοντες θεωρούνται ως αφετηρία της εξέλιξης και ασκούν περισσότερη επίδραση σε βιοσωματικούς τομείς. Συγκεκριμένα καθορίζουν:</a:t>
            </a:r>
          </a:p>
          <a:p>
            <a:r>
              <a:rPr lang="el-GR" dirty="0"/>
              <a:t>Διαδικασίες της ζωής, όπως δομή κυττάρων και οργάνων, κίνηση, γονιμότητα, κ.λ.π.</a:t>
            </a:r>
          </a:p>
          <a:p>
            <a:r>
              <a:rPr lang="el-GR" dirty="0"/>
              <a:t>Τις προϋποθέσεις για την αποτελεσματικότητα της μάθησης</a:t>
            </a:r>
          </a:p>
          <a:p>
            <a:r>
              <a:rPr lang="el-GR" dirty="0"/>
              <a:t>Την εκδίπλωση ατομικών ικανοτήτων σε συνάρτηση με την ωρίμανση, π.χ. το παιδί μιλάει όταν αποκτήσει τη νευροκινητική ωριμότητα του μηχανισμού ομιλίας.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881744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έννοια της ωρίμανσης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Η ωρίμανση αναφέρεται στην ενδογενή, γενετικά προγραμματισμένη διαδικασία ανάπτυξης του ατόμου που σχετίζεται με τη διαδοχική αλλαγή των σωματικών δεδομένων.</a:t>
            </a:r>
          </a:p>
          <a:p>
            <a:r>
              <a:rPr lang="el-GR" dirty="0"/>
              <a:t>Η ωρίμανση, ως βιολογική διαδικασία, τοποθετεί τις ανατομικές προϋποθέσεις μιας ικανότητας και αποτελεί προϋπόθεση για τη μάθηση.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99677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της ωρίμανσης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67544" y="1628800"/>
            <a:ext cx="7859216" cy="2880320"/>
          </a:xfrm>
        </p:spPr>
        <p:txBody>
          <a:bodyPr/>
          <a:lstStyle/>
          <a:p>
            <a:r>
              <a:rPr lang="el-GR" dirty="0"/>
              <a:t>Η ανάπτυξη που καθορίζεται από την ωρίμανση συντελείται αυτόματα, χωρίς ειδική πρακτική άσκηση (π.χ. η κινητική ανάπτυξη του βρέφους). </a:t>
            </a:r>
          </a:p>
          <a:p>
            <a:r>
              <a:rPr lang="el-GR" dirty="0"/>
              <a:t>Τα περιβαλλοντικά ερεθίσματα μπορούν να επηρεάσουν τον ρυθμό ωρίμανσης μιας ικανότητας (π.χ καθυστέρηση της βάδισης στα τυφλά παιδιά) αλλά όχι τη χρονική ακολουθία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Ορθογώνιο 4"/>
          <p:cNvSpPr/>
          <p:nvPr/>
        </p:nvSpPr>
        <p:spPr>
          <a:xfrm>
            <a:off x="323528" y="5149613"/>
            <a:ext cx="8363272" cy="1200329"/>
          </a:xfrm>
          <a:prstGeom prst="rect">
            <a:avLst/>
          </a:prstGeom>
          <a:ln w="25400">
            <a:solidFill>
              <a:srgbClr val="820000"/>
            </a:solidFill>
          </a:ln>
        </p:spPr>
        <p:txBody>
          <a:bodyPr wrap="square">
            <a:spAutoFit/>
          </a:bodyPr>
          <a:lstStyle/>
          <a:p>
            <a:pPr algn="ctr">
              <a:defRPr/>
            </a:pPr>
            <a:r>
              <a:rPr lang="el-GR" sz="2400" dirty="0">
                <a:latin typeface="+mn-lt"/>
                <a:cs typeface="Times New Roman" pitchFamily="18" charset="0"/>
              </a:rPr>
              <a:t>Όταν το περιβάλλον στο οποίο μεγαλώνει ένα παιδί είναι φτωχό σε ερεθίσματα, τότε δυσχεραίνεται η διαδικασία της ωρίμανσης και μπορεί να έχουμε σημαντικές διαταραχές της ανάπτυξης.</a:t>
            </a:r>
            <a:endParaRPr lang="el-GR" sz="2400" dirty="0">
              <a:latin typeface="+mn-lt"/>
            </a:endParaRPr>
          </a:p>
        </p:txBody>
      </p:sp>
    </p:spTree>
    <p:extLst>
      <p:ext uri="{BB962C8B-B14F-4D97-AF65-F5344CB8AC3E}">
        <p14:creationId xmlns:p14="http://schemas.microsoft.com/office/powerpoint/2010/main" val="3967764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πολυπλοκότητα του θέματος</a:t>
            </a:r>
            <a:endParaRPr lang="el-GR" dirty="0"/>
          </a:p>
        </p:txBody>
      </p:sp>
      <p:sp>
        <p:nvSpPr>
          <p:cNvPr id="3" name="Θέση περιεχομένου 2"/>
          <p:cNvSpPr>
            <a:spLocks noGrp="1"/>
          </p:cNvSpPr>
          <p:nvPr>
            <p:ph idx="1"/>
          </p:nvPr>
        </p:nvSpPr>
        <p:spPr>
          <a:xfrm>
            <a:off x="467544" y="1700808"/>
            <a:ext cx="8229600" cy="2592288"/>
          </a:xfrm>
        </p:spPr>
        <p:txBody>
          <a:bodyPr/>
          <a:lstStyle/>
          <a:p>
            <a:r>
              <a:rPr lang="el-GR" dirty="0"/>
              <a:t>Παρόλα αυτά, ακόμα και οι γενετικοί παράγοντες ενδέχεται ορισμένες φορές να τροποποιηθούν σε περιπτώσεις ισχυρών  περιβαλλοντικών επιδράσεων</a:t>
            </a:r>
            <a:r>
              <a:rPr lang="el-GR" dirty="0" smtClean="0"/>
              <a:t>.</a:t>
            </a:r>
            <a:endParaRPr lang="el-GR" dirty="0"/>
          </a:p>
          <a:p>
            <a:r>
              <a:rPr lang="el-GR" dirty="0"/>
              <a:t>Επομένως ο ρόλος κάθε παράγοντα είναι εξαιρετικά δύσκολο να απομονωθεί και να εντοπιστεί με </a:t>
            </a:r>
            <a:r>
              <a:rPr lang="el-GR" dirty="0" smtClean="0"/>
              <a:t>ακρίβεια.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86704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Τι ορίζει η φύση για τη συμπεριφορά ενός λιονταριού;</a:t>
            </a:r>
            <a:endParaRPr lang="el-GR" dirty="0"/>
          </a:p>
        </p:txBody>
      </p:sp>
      <p:sp>
        <p:nvSpPr>
          <p:cNvPr id="3" name="Θέση περιεχομένου 2"/>
          <p:cNvSpPr>
            <a:spLocks noGrp="1"/>
          </p:cNvSpPr>
          <p:nvPr>
            <p:ph idx="1"/>
          </p:nvPr>
        </p:nvSpPr>
        <p:spPr>
          <a:xfrm>
            <a:off x="457200" y="1196752"/>
            <a:ext cx="8229600" cy="576064"/>
          </a:xfrm>
        </p:spPr>
        <p:txBody>
          <a:bodyPr/>
          <a:lstStyle/>
          <a:p>
            <a:r>
              <a:rPr lang="el-GR" dirty="0" smtClean="0"/>
              <a:t>Παρακολουθείστε το παρακάτω βίντεο</a:t>
            </a:r>
            <a:r>
              <a:rPr lang="en-US" dirty="0" smtClean="0"/>
              <a:t>:</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772816"/>
            <a:ext cx="504056" cy="504056"/>
          </a:xfrm>
          <a:prstGeom prst="rect">
            <a:avLst/>
          </a:prstGeom>
        </p:spPr>
      </p:pic>
      <p:sp>
        <p:nvSpPr>
          <p:cNvPr id="6" name="Ορθογώνιο 5"/>
          <p:cNvSpPr/>
          <p:nvPr/>
        </p:nvSpPr>
        <p:spPr>
          <a:xfrm>
            <a:off x="1331640" y="1831890"/>
            <a:ext cx="4154471" cy="461665"/>
          </a:xfrm>
          <a:prstGeom prst="rect">
            <a:avLst/>
          </a:prstGeom>
        </p:spPr>
        <p:txBody>
          <a:bodyPr wrap="none">
            <a:spAutoFit/>
          </a:bodyPr>
          <a:lstStyle/>
          <a:p>
            <a:r>
              <a:rPr lang="en-US" sz="2400" dirty="0">
                <a:latin typeface="+mn-lt"/>
                <a:hlinkClick r:id="rId2"/>
              </a:rPr>
              <a:t>Lion kisses and hugs a rescuer ! </a:t>
            </a:r>
            <a:endParaRPr lang="el-GR" sz="2400" dirty="0">
              <a:latin typeface="+mn-lt"/>
            </a:endParaRPr>
          </a:p>
        </p:txBody>
      </p:sp>
    </p:spTree>
    <p:extLst>
      <p:ext uri="{BB962C8B-B14F-4D97-AF65-F5344CB8AC3E}">
        <p14:creationId xmlns:p14="http://schemas.microsoft.com/office/powerpoint/2010/main" val="240910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Ερωτήματα</a:t>
            </a:r>
            <a:endParaRPr lang="el-GR" dirty="0"/>
          </a:p>
        </p:txBody>
      </p:sp>
      <p:sp>
        <p:nvSpPr>
          <p:cNvPr id="3" name="Θέση περιεχομένου 2"/>
          <p:cNvSpPr>
            <a:spLocks noGrp="1"/>
          </p:cNvSpPr>
          <p:nvPr>
            <p:ph idx="1"/>
          </p:nvPr>
        </p:nvSpPr>
        <p:spPr>
          <a:xfrm>
            <a:off x="465445" y="1341798"/>
            <a:ext cx="8229600" cy="1698575"/>
          </a:xfrm>
        </p:spPr>
        <p:txBody>
          <a:bodyPr/>
          <a:lstStyle/>
          <a:p>
            <a:r>
              <a:rPr lang="el-GR" dirty="0"/>
              <a:t>Ποια είναι η συμβολή της κληρονομικότητας και του περιβάλλοντος στην ανάπτυξη;</a:t>
            </a:r>
          </a:p>
          <a:p>
            <a:r>
              <a:rPr lang="el-GR" dirty="0"/>
              <a:t>Οι άνθρωποι γεννιούνται ή γίνονται;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284984"/>
            <a:ext cx="2420888" cy="2420888"/>
          </a:xfrm>
          <a:prstGeom prst="rect">
            <a:avLst/>
          </a:prstGeom>
        </p:spPr>
      </p:pic>
      <p:sp>
        <p:nvSpPr>
          <p:cNvPr id="6" name="Ορθογώνιο 5"/>
          <p:cNvSpPr/>
          <p:nvPr/>
        </p:nvSpPr>
        <p:spPr>
          <a:xfrm>
            <a:off x="2915816" y="5705872"/>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Question Guy </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Scout</a:t>
            </a:r>
            <a:r>
              <a:rPr lang="en-US" altLang="ja-JP"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34593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ιστορία της </a:t>
            </a:r>
            <a:r>
              <a:rPr lang="en-US" dirty="0" smtClean="0"/>
              <a:t>Tippi</a:t>
            </a:r>
            <a:endParaRPr lang="el-GR" dirty="0"/>
          </a:p>
        </p:txBody>
      </p:sp>
      <p:sp>
        <p:nvSpPr>
          <p:cNvPr id="3" name="Θέση περιεχομένου 2"/>
          <p:cNvSpPr>
            <a:spLocks noGrp="1"/>
          </p:cNvSpPr>
          <p:nvPr>
            <p:ph idx="1"/>
          </p:nvPr>
        </p:nvSpPr>
        <p:spPr/>
        <p:txBody>
          <a:bodyPr/>
          <a:lstStyle/>
          <a:p>
            <a:r>
              <a:rPr lang="el-GR" dirty="0"/>
              <a:t>Αυτή η μικρή Γαλλίδα </a:t>
            </a:r>
            <a:r>
              <a:rPr lang="el-GR" dirty="0" smtClean="0"/>
              <a:t>ονομάζεται Tippi </a:t>
            </a:r>
            <a:r>
              <a:rPr lang="el-GR" dirty="0"/>
              <a:t>και γεννήθηκε στο Nairobi στην Αφρική το1990. Μεγάλωσε μέσα στη ζούγκλα με τους γονείς της που ήταν φωτογράφοι της άγριας φύσης. Επέστρεψε στη Γαλλία σε ηλικία 10 ετών</a:t>
            </a:r>
            <a:r>
              <a:rPr lang="el-GR" dirty="0" smtClean="0"/>
              <a:t>.</a:t>
            </a:r>
            <a:endParaRPr lang="el-GR" dirty="0"/>
          </a:p>
          <a:p>
            <a:pPr marL="0" indent="0" algn="ctr">
              <a:buNone/>
            </a:pPr>
            <a:r>
              <a:rPr lang="el-GR" b="1" dirty="0">
                <a:solidFill>
                  <a:srgbClr val="820000"/>
                </a:solidFill>
              </a:rPr>
              <a:t>Θυμηθείτε την όταν αισθανθείτε φόβο για τα ποντίκια!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Θέση περιεχομένου 2"/>
          <p:cNvSpPr txBox="1">
            <a:spLocks/>
          </p:cNvSpPr>
          <p:nvPr/>
        </p:nvSpPr>
        <p:spPr>
          <a:xfrm>
            <a:off x="457200" y="3789040"/>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Παρακολουθείστε το παρακάτω βίντεο</a:t>
            </a:r>
            <a:r>
              <a:rPr lang="en-US" dirty="0" smtClean="0"/>
              <a:t>:</a:t>
            </a:r>
          </a:p>
          <a:p>
            <a:pPr marL="0" indent="0" fontAlgn="auto">
              <a:spcAft>
                <a:spcPts val="0"/>
              </a:spcAft>
              <a:buFont typeface="Arial" pitchFamily="34" charset="0"/>
              <a:buNone/>
            </a:pPr>
            <a:endParaRPr lang="el-GR" dirty="0"/>
          </a:p>
        </p:txBody>
      </p:sp>
      <p:pic>
        <p:nvPicPr>
          <p:cNvPr id="6" name="Εικόνα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04" y="4365104"/>
            <a:ext cx="504056" cy="504056"/>
          </a:xfrm>
          <a:prstGeom prst="rect">
            <a:avLst/>
          </a:prstGeom>
        </p:spPr>
      </p:pic>
      <p:sp>
        <p:nvSpPr>
          <p:cNvPr id="7" name="Ορθογώνιο 6"/>
          <p:cNvSpPr/>
          <p:nvPr/>
        </p:nvSpPr>
        <p:spPr>
          <a:xfrm>
            <a:off x="1331640" y="4356682"/>
            <a:ext cx="5401672" cy="461665"/>
          </a:xfrm>
          <a:prstGeom prst="rect">
            <a:avLst/>
          </a:prstGeom>
        </p:spPr>
        <p:txBody>
          <a:bodyPr wrap="none">
            <a:spAutoFit/>
          </a:bodyPr>
          <a:lstStyle/>
          <a:p>
            <a:r>
              <a:rPr lang="en-US" sz="2400" dirty="0">
                <a:latin typeface="+mn-lt"/>
                <a:hlinkClick r:id="rId2"/>
              </a:rPr>
              <a:t>Tippi - Bridging the Gap to Africa TRAILER </a:t>
            </a:r>
            <a:endParaRPr lang="el-GR" sz="2400" dirty="0">
              <a:latin typeface="+mn-lt"/>
            </a:endParaRPr>
          </a:p>
        </p:txBody>
      </p:sp>
    </p:spTree>
    <p:extLst>
      <p:ext uri="{BB962C8B-B14F-4D97-AF65-F5344CB8AC3E}">
        <p14:creationId xmlns:p14="http://schemas.microsoft.com/office/powerpoint/2010/main" val="3794003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έννοια των κρίσιμων περιόδων ανάπτυξης</a:t>
            </a:r>
            <a:endParaRPr lang="el-GR" dirty="0"/>
          </a:p>
        </p:txBody>
      </p:sp>
      <p:sp>
        <p:nvSpPr>
          <p:cNvPr id="3" name="Θέση περιεχομένου 2"/>
          <p:cNvSpPr>
            <a:spLocks noGrp="1"/>
          </p:cNvSpPr>
          <p:nvPr>
            <p:ph idx="1"/>
          </p:nvPr>
        </p:nvSpPr>
        <p:spPr/>
        <p:txBody>
          <a:bodyPr>
            <a:normAutofit fontScale="92500"/>
          </a:bodyPr>
          <a:lstStyle/>
          <a:p>
            <a:r>
              <a:rPr lang="el-GR" dirty="0"/>
              <a:t>Κρίσιμες περίοδοι ανάπτυξης είναι αυτές κατά τη διάρκεια των οποίων πρέπει να συμβούν συγκεκριμένα βιολογικά ή περιβαλλοντικά γεγονότα ώστε η ανάπτυξη να είναι φυσιολογική.</a:t>
            </a:r>
          </a:p>
          <a:p>
            <a:r>
              <a:rPr lang="el-GR" dirty="0"/>
              <a:t>Η ύπαρξη κρίσιμων περιόδων έχει αποδειχθεί για ορισμένα ζώα καθώς και για μερικές πτυχές της σωματικής ανάπτυξης του ανθρώπου.</a:t>
            </a:r>
          </a:p>
          <a:p>
            <a:r>
              <a:rPr lang="el-GR" dirty="0"/>
              <a:t>Μελέτες της ανάπτυξης του οπτικού συστήματος σε ζώα έδειξαν ότι η στέρηση οπτικών ερεθισμάτων στους πρώτους μήνες της ζωής τους αναστέλλει την ανάπτυξη της όρασης.</a:t>
            </a:r>
          </a:p>
          <a:p>
            <a:r>
              <a:rPr lang="el-GR" dirty="0"/>
              <a:t>Παιδιά που για οποιονδήποτε λόγο δεν είχαν έχουν εκτεθεί αρκετά στη γλώσσα πριν από την ηλικία των 6 ετών, ώστε να αποκτήσουν την ικανότητα της ομιλίας, μπορεί να μην της αποκτήσουν ποτέ.</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45434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σημερινή θέση της επιστήμης </a:t>
            </a:r>
            <a:r>
              <a:rPr lang="el-GR" sz="3600" b="0" dirty="0" smtClean="0"/>
              <a:t>(1 από 3)</a:t>
            </a:r>
            <a:endParaRPr lang="el-GR" sz="3600" b="0" dirty="0"/>
          </a:p>
        </p:txBody>
      </p:sp>
      <p:sp>
        <p:nvSpPr>
          <p:cNvPr id="3" name="Θέση περιεχομένου 2"/>
          <p:cNvSpPr>
            <a:spLocks noGrp="1"/>
          </p:cNvSpPr>
          <p:nvPr>
            <p:ph idx="1"/>
          </p:nvPr>
        </p:nvSpPr>
        <p:spPr>
          <a:xfrm>
            <a:off x="457200" y="1368093"/>
            <a:ext cx="8229600" cy="1368152"/>
          </a:xfrm>
        </p:spPr>
        <p:txBody>
          <a:bodyPr/>
          <a:lstStyle/>
          <a:p>
            <a:pPr marL="0" indent="0" algn="ctr">
              <a:buNone/>
            </a:pPr>
            <a:r>
              <a:rPr lang="el-GR" dirty="0"/>
              <a:t>Η ανάπτυξη προσδιορίζεται από τη δυναμική </a:t>
            </a:r>
            <a:r>
              <a:rPr lang="el-GR" dirty="0" smtClean="0"/>
              <a:t>αλληλεπίδραση </a:t>
            </a:r>
            <a:r>
              <a:rPr lang="el-GR" dirty="0"/>
              <a:t>γενετικών και περιβαλλοντικών </a:t>
            </a:r>
            <a:r>
              <a:rPr lang="el-GR" dirty="0" smtClean="0"/>
              <a:t>παραγόντων </a:t>
            </a:r>
            <a:r>
              <a:rPr lang="el-GR" dirty="0"/>
              <a:t>από τη στιγμή της σύλληψης.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grpSp>
        <p:nvGrpSpPr>
          <p:cNvPr id="16" name="Ομάδα 15"/>
          <p:cNvGrpSpPr/>
          <p:nvPr/>
        </p:nvGrpSpPr>
        <p:grpSpPr>
          <a:xfrm>
            <a:off x="621269" y="3221938"/>
            <a:ext cx="7901462" cy="1423519"/>
            <a:chOff x="723500" y="3501008"/>
            <a:chExt cx="7901462" cy="1423519"/>
          </a:xfrm>
        </p:grpSpPr>
        <p:sp>
          <p:nvSpPr>
            <p:cNvPr id="5" name="Θέση περιεχομένου 2"/>
            <p:cNvSpPr txBox="1">
              <a:spLocks/>
            </p:cNvSpPr>
            <p:nvPr/>
          </p:nvSpPr>
          <p:spPr>
            <a:xfrm>
              <a:off x="1187624" y="3501008"/>
              <a:ext cx="2088232" cy="432048"/>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Κληρονομικότητα</a:t>
              </a:r>
            </a:p>
            <a:p>
              <a:pPr fontAlgn="auto">
                <a:spcAft>
                  <a:spcPts val="0"/>
                </a:spcAft>
              </a:pPr>
              <a:endParaRPr lang="el-GR" dirty="0"/>
            </a:p>
          </p:txBody>
        </p:sp>
        <p:sp>
          <p:nvSpPr>
            <p:cNvPr id="6" name="Καμπύλο δεξιό βέλος 5"/>
            <p:cNvSpPr/>
            <p:nvPr/>
          </p:nvSpPr>
          <p:spPr>
            <a:xfrm>
              <a:off x="723500" y="3668538"/>
              <a:ext cx="449613" cy="1128613"/>
            </a:xfrm>
            <a:prstGeom prst="curved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 name="Καμπύλο αριστερό βέλος 6"/>
            <p:cNvSpPr/>
            <p:nvPr/>
          </p:nvSpPr>
          <p:spPr>
            <a:xfrm>
              <a:off x="3275856" y="3628383"/>
              <a:ext cx="374550" cy="1168768"/>
            </a:xfrm>
            <a:prstGeom prst="curvedLef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8" name="Θέση περιεχομένου 2"/>
            <p:cNvSpPr txBox="1">
              <a:spLocks/>
            </p:cNvSpPr>
            <p:nvPr/>
          </p:nvSpPr>
          <p:spPr>
            <a:xfrm>
              <a:off x="1202134" y="4492479"/>
              <a:ext cx="2088232" cy="432048"/>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Περιβάλλον </a:t>
              </a:r>
            </a:p>
            <a:p>
              <a:pPr fontAlgn="auto">
                <a:spcAft>
                  <a:spcPts val="0"/>
                </a:spcAft>
              </a:pPr>
              <a:endParaRPr lang="el-GR" dirty="0"/>
            </a:p>
          </p:txBody>
        </p:sp>
        <p:sp>
          <p:nvSpPr>
            <p:cNvPr id="9" name="TextBox 8"/>
            <p:cNvSpPr txBox="1"/>
            <p:nvPr/>
          </p:nvSpPr>
          <p:spPr>
            <a:xfrm>
              <a:off x="1346150" y="4028682"/>
              <a:ext cx="1944216" cy="400110"/>
            </a:xfrm>
            <a:prstGeom prst="rect">
              <a:avLst/>
            </a:prstGeom>
            <a:noFill/>
          </p:spPr>
          <p:txBody>
            <a:bodyPr wrap="square" rtlCol="0">
              <a:spAutoFit/>
            </a:bodyPr>
            <a:lstStyle/>
            <a:p>
              <a:r>
                <a:rPr lang="el-GR" sz="2000" dirty="0" smtClean="0">
                  <a:latin typeface="+mn-lt"/>
                </a:rPr>
                <a:t>Αλληλεπίδραση</a:t>
              </a:r>
              <a:endParaRPr lang="el-GR" sz="2000" dirty="0">
                <a:latin typeface="+mn-lt"/>
              </a:endParaRPr>
            </a:p>
          </p:txBody>
        </p:sp>
        <p:cxnSp>
          <p:nvCxnSpPr>
            <p:cNvPr id="11" name="Ευθύγραμμο βέλος σύνδεσης 10"/>
            <p:cNvCxnSpPr/>
            <p:nvPr/>
          </p:nvCxnSpPr>
          <p:spPr>
            <a:xfrm>
              <a:off x="3779912" y="4060431"/>
              <a:ext cx="26642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3742928" y="4537821"/>
              <a:ext cx="27012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Θέση περιεχομένου 2"/>
            <p:cNvSpPr txBox="1">
              <a:spLocks/>
            </p:cNvSpPr>
            <p:nvPr/>
          </p:nvSpPr>
          <p:spPr>
            <a:xfrm>
              <a:off x="6536730" y="3911873"/>
              <a:ext cx="2088232" cy="792088"/>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Ανθρώπινη Συμπεριφορά</a:t>
              </a:r>
              <a:endParaRPr lang="el-GR" dirty="0"/>
            </a:p>
          </p:txBody>
        </p:sp>
      </p:grpSp>
    </p:spTree>
    <p:extLst>
      <p:ext uri="{BB962C8B-B14F-4D97-AF65-F5344CB8AC3E}">
        <p14:creationId xmlns:p14="http://schemas.microsoft.com/office/powerpoint/2010/main" val="230208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σημερινή θέση της επιστήμης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67544" y="1556792"/>
            <a:ext cx="8229600" cy="1224136"/>
          </a:xfrm>
        </p:spPr>
        <p:txBody>
          <a:bodyPr/>
          <a:lstStyle/>
          <a:p>
            <a:pPr marL="0" indent="0" algn="ctr">
              <a:buNone/>
            </a:pPr>
            <a:r>
              <a:rPr lang="el-GR" dirty="0"/>
              <a:t>Στις μέρες μας δεν τίθεται πλέον «δίλημμα» αλλά «ζήτημα» κληρονομικότητας και περιβάλλοντος. Δεν ασχολούμαστε με το «ποιος παράγοντας» αλλά με το «πόσο» και το «πώς».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723110699"/>
              </p:ext>
            </p:extLst>
          </p:nvPr>
        </p:nvGraphicFramePr>
        <p:xfrm>
          <a:off x="467544" y="2996952"/>
          <a:ext cx="8291264" cy="2743200"/>
        </p:xfrm>
        <a:graphic>
          <a:graphicData uri="http://schemas.openxmlformats.org/drawingml/2006/table">
            <a:tbl>
              <a:tblPr firstRow="1" bandRow="1">
                <a:tableStyleId>{5940675A-B579-460E-94D1-54222C63F5DA}</a:tableStyleId>
              </a:tblPr>
              <a:tblGrid>
                <a:gridCol w="2376264"/>
                <a:gridCol w="5915000"/>
              </a:tblGrid>
              <a:tr h="370840">
                <a:tc>
                  <a:txBody>
                    <a:bodyPr/>
                    <a:lstStyle/>
                    <a:p>
                      <a:r>
                        <a:rPr lang="el-GR" sz="2400" dirty="0" smtClean="0"/>
                        <a:t>Εύρος επίδρασης</a:t>
                      </a:r>
                    </a:p>
                  </a:txBody>
                  <a:tcPr/>
                </a:tc>
                <a:tc>
                  <a:txBody>
                    <a:bodyPr/>
                    <a:lstStyle/>
                    <a:p>
                      <a:r>
                        <a:rPr lang="el-GR" sz="2400" dirty="0" smtClean="0"/>
                        <a:t>Σε ποιο βαθμό η κληρονομικότητα (έμφυτο) και το περιβάλλον (επίκτητο) καθορίζουν την ανάπτυξη;</a:t>
                      </a:r>
                    </a:p>
                  </a:txBody>
                  <a:tcPr/>
                </a:tc>
              </a:tr>
              <a:tr h="370840">
                <a:tc>
                  <a:txBody>
                    <a:bodyPr/>
                    <a:lstStyle/>
                    <a:p>
                      <a:r>
                        <a:rPr lang="el-GR" sz="2400" dirty="0" smtClean="0"/>
                        <a:t>Είδος επίδρασης</a:t>
                      </a:r>
                    </a:p>
                  </a:txBody>
                  <a:tcPr/>
                </a:tc>
                <a:tc>
                  <a:txBody>
                    <a:bodyPr/>
                    <a:lstStyle/>
                    <a:p>
                      <a:r>
                        <a:rPr lang="el-GR" sz="2400" dirty="0" smtClean="0"/>
                        <a:t>Με ποιον τρόπο ο κάθε παράγοντας ασκεί τις επιδράσεις του και με ποιον τρόπο οι παράγοντες αυτοί αλληλεπιδρούν ώστε να καθορίσουν την ανάπτυξη (είδος επίδρασης);</a:t>
                      </a:r>
                    </a:p>
                  </a:txBody>
                  <a:tcPr/>
                </a:tc>
              </a:tr>
            </a:tbl>
          </a:graphicData>
        </a:graphic>
      </p:graphicFrame>
    </p:spTree>
    <p:extLst>
      <p:ext uri="{BB962C8B-B14F-4D97-AF65-F5344CB8AC3E}">
        <p14:creationId xmlns:p14="http://schemas.microsoft.com/office/powerpoint/2010/main" val="4216011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σημερινή θέση της επιστήμης </a:t>
            </a: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502020" y="2492896"/>
            <a:ext cx="8229600" cy="1296144"/>
          </a:xfrm>
        </p:spPr>
        <p:txBody>
          <a:bodyPr/>
          <a:lstStyle/>
          <a:p>
            <a:pPr marL="0" indent="0" algn="ctr">
              <a:buNone/>
            </a:pPr>
            <a:r>
              <a:rPr lang="el-GR" dirty="0"/>
              <a:t>Κληρονομικότητα </a:t>
            </a:r>
            <a:r>
              <a:rPr lang="el-GR" b="1" dirty="0">
                <a:solidFill>
                  <a:srgbClr val="820000"/>
                </a:solidFill>
              </a:rPr>
              <a:t>Χ</a:t>
            </a:r>
            <a:r>
              <a:rPr lang="el-GR" dirty="0"/>
              <a:t> Περιβάλλον </a:t>
            </a:r>
            <a:r>
              <a:rPr lang="el-GR" b="1" dirty="0">
                <a:solidFill>
                  <a:srgbClr val="820000"/>
                </a:solidFill>
              </a:rPr>
              <a:t>Χ</a:t>
            </a:r>
            <a:r>
              <a:rPr lang="el-GR" dirty="0"/>
              <a:t> Χρόνος </a:t>
            </a:r>
            <a:r>
              <a:rPr lang="el-GR" b="1" dirty="0">
                <a:solidFill>
                  <a:srgbClr val="820000"/>
                </a:solidFill>
              </a:rPr>
              <a:t>=</a:t>
            </a:r>
            <a:r>
              <a:rPr lang="el-GR" dirty="0"/>
              <a:t> Επίπεδο ανάπτυξης </a:t>
            </a:r>
          </a:p>
          <a:p>
            <a:pPr marL="0" indent="0" algn="ctr">
              <a:buNone/>
            </a:pPr>
            <a:r>
              <a:rPr lang="el-GR" dirty="0"/>
              <a:t>(Πολλαπλασιαστική Δυναμική σχέση) </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026755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φύση της αλληλεπίδρασης </a:t>
            </a:r>
            <a:r>
              <a:rPr lang="el-GR" sz="3200" b="0" dirty="0" smtClean="0"/>
              <a:t>(1 από 2)</a:t>
            </a:r>
            <a:endParaRPr lang="el-GR" sz="3200" b="0" dirty="0"/>
          </a:p>
        </p:txBody>
      </p:sp>
      <p:sp>
        <p:nvSpPr>
          <p:cNvPr id="3" name="Θέση περιεχομένου 2"/>
          <p:cNvSpPr>
            <a:spLocks noGrp="1"/>
          </p:cNvSpPr>
          <p:nvPr>
            <p:ph idx="1"/>
          </p:nvPr>
        </p:nvSpPr>
        <p:spPr>
          <a:xfrm>
            <a:off x="457200" y="1474656"/>
            <a:ext cx="8229600" cy="1008112"/>
          </a:xfrm>
        </p:spPr>
        <p:txBody>
          <a:bodyPr/>
          <a:lstStyle/>
          <a:p>
            <a:pPr marL="0" indent="0" algn="ctr">
              <a:buNone/>
            </a:pPr>
            <a:r>
              <a:rPr lang="el-GR" dirty="0"/>
              <a:t>Δεν μπορούμε να δούμε τη συνεισφορά του ενός παράγοντα απομονωμένα από τη συνεισφορά του άλλου.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graphicFrame>
        <p:nvGraphicFramePr>
          <p:cNvPr id="5" name="Object 6"/>
          <p:cNvGraphicFramePr>
            <a:graphicFrameLocks noChangeAspect="1"/>
          </p:cNvGraphicFramePr>
          <p:nvPr>
            <p:extLst>
              <p:ext uri="{D42A27DB-BD31-4B8C-83A1-F6EECF244321}">
                <p14:modId xmlns:p14="http://schemas.microsoft.com/office/powerpoint/2010/main" val="3072051001"/>
              </p:ext>
            </p:extLst>
          </p:nvPr>
        </p:nvGraphicFramePr>
        <p:xfrm>
          <a:off x="611560" y="3140968"/>
          <a:ext cx="3817938" cy="1846263"/>
        </p:xfrm>
        <a:graphic>
          <a:graphicData uri="http://schemas.openxmlformats.org/presentationml/2006/ole">
            <mc:AlternateContent xmlns:mc="http://schemas.openxmlformats.org/markup-compatibility/2006">
              <mc:Choice xmlns:v="urn:schemas-microsoft-com:vml" Requires="v">
                <p:oleObj spid="_x0000_s1052" name="Εικόνα bitmap" r:id="rId3" imgW="2228571" imgH="952633" progId="Paint.Picture">
                  <p:embed/>
                </p:oleObj>
              </mc:Choice>
              <mc:Fallback>
                <p:oleObj name="Εικόνα bitmap" r:id="rId3" imgW="2228571" imgH="9526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140968"/>
                        <a:ext cx="3817938"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426422651"/>
              </p:ext>
            </p:extLst>
          </p:nvPr>
        </p:nvGraphicFramePr>
        <p:xfrm>
          <a:off x="5004048" y="3136845"/>
          <a:ext cx="3455988" cy="1911350"/>
        </p:xfrm>
        <a:graphic>
          <a:graphicData uri="http://schemas.openxmlformats.org/presentationml/2006/ole">
            <mc:AlternateContent xmlns:mc="http://schemas.openxmlformats.org/markup-compatibility/2006">
              <mc:Choice xmlns:v="urn:schemas-microsoft-com:vml" Requires="v">
                <p:oleObj spid="_x0000_s1053" name="Εικόνα bitmap" r:id="rId5" imgW="2066667" imgH="961905" progId="Paint.Picture">
                  <p:embed/>
                </p:oleObj>
              </mc:Choice>
              <mc:Fallback>
                <p:oleObj name="Εικόνα bitmap" r:id="rId5" imgW="2066667" imgH="96190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136845"/>
                        <a:ext cx="3455988"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87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φύση της αλληλεπίδρασης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Το άτομο κληρονομεί από τους προγόνους του προδιαθέσεις και δυνατότητες ανάπτυξης πλήθους χαρακτηριστικών, τα οποία όμως, για να δραστηριοποιηθούν και να εκδηλωθούν, είναι απαραίτητο να βρεθούν κάτω από τις κατάλληλες περιβαλλοντικές συνθήκες.</a:t>
            </a:r>
          </a:p>
          <a:p>
            <a:r>
              <a:rPr lang="el-GR" dirty="0"/>
              <a:t>Το ίδιο περιβάλλον μπορεί να έχει διαφορετικά αποτελέσματα σε παιδιά με διαφορετικές κληρονομικές καταβολές.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780710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Παραδείγματα</a:t>
            </a:r>
            <a:endParaRPr lang="el-GR" dirty="0"/>
          </a:p>
        </p:txBody>
      </p:sp>
      <p:sp>
        <p:nvSpPr>
          <p:cNvPr id="3" name="Θέση περιεχομένου 2"/>
          <p:cNvSpPr>
            <a:spLocks noGrp="1"/>
          </p:cNvSpPr>
          <p:nvPr>
            <p:ph idx="1"/>
          </p:nvPr>
        </p:nvSpPr>
        <p:spPr/>
        <p:txBody>
          <a:bodyPr/>
          <a:lstStyle/>
          <a:p>
            <a:r>
              <a:rPr lang="el-GR" dirty="0"/>
              <a:t>Αν ένα άτομο έχει κληρονομήσει τη δυνατότητα να φτάσει σε ύψος 1,85 μ. αλλά έχει πολύ κακή διατροφή, τότε θα υστερήσει στην κάλυψη αυτής της δυνατότητας.</a:t>
            </a:r>
          </a:p>
          <a:p>
            <a:r>
              <a:rPr lang="el-GR" dirty="0"/>
              <a:t>Αν ένα άτομο έχει κληρονομήσει τη δυνατότητα να γίνει εξαίρετος ζωγράφος αλλά δεν του δοθούν τα απαραίτητα ερεθίσματα και οι κατάλληλες ευκαιρίες για εξάσκηση, τότε δεν θα μπορέσει να αξιοποιήσει τις δυνατότητες που κληρονόμησε.</a:t>
            </a:r>
          </a:p>
          <a:p>
            <a:r>
              <a:rPr lang="el-GR" dirty="0"/>
              <a:t>Αν ένα άτομο έχει κληρονομήσει τη δυνατότητα να διαμορφώσει υψηλό δείκτη νοημοσύνης αλλά δεν του δοθούν οι απαραίτητες μαθησιακές ευκαιρίες, τότε δεν θα καλύψει αυτή του τη δυνατότητα.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85231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Γενετικοί και περιβαλλοντικοί παράγοντες</a:t>
            </a:r>
            <a:endParaRPr lang="el-GR" sz="36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039067660"/>
              </p:ext>
            </p:extLst>
          </p:nvPr>
        </p:nvGraphicFramePr>
        <p:xfrm>
          <a:off x="380548" y="1532001"/>
          <a:ext cx="8229600" cy="2865120"/>
        </p:xfrm>
        <a:graphic>
          <a:graphicData uri="http://schemas.openxmlformats.org/drawingml/2006/table">
            <a:tbl>
              <a:tblPr firstRow="1" bandRow="1">
                <a:tableStyleId>{5940675A-B579-460E-94D1-54222C63F5DA}</a:tableStyleId>
              </a:tblPr>
              <a:tblGrid>
                <a:gridCol w="2088232"/>
                <a:gridCol w="6141368"/>
              </a:tblGrid>
              <a:tr h="370840">
                <a:tc>
                  <a:txBody>
                    <a:bodyPr/>
                    <a:lstStyle/>
                    <a:p>
                      <a:r>
                        <a:rPr lang="el-GR" sz="2200" dirty="0" smtClean="0"/>
                        <a:t>Γενετικοί</a:t>
                      </a:r>
                      <a:r>
                        <a:rPr lang="el-GR" sz="2200" baseline="0" dirty="0" smtClean="0"/>
                        <a:t> </a:t>
                      </a:r>
                      <a:r>
                        <a:rPr lang="el-GR" sz="2200" dirty="0" smtClean="0"/>
                        <a:t>(ή ενδογενείς) παράγοντες</a:t>
                      </a:r>
                    </a:p>
                  </a:txBody>
                  <a:tcPr/>
                </a:tc>
                <a:tc>
                  <a:txBody>
                    <a:bodyPr/>
                    <a:lstStyle/>
                    <a:p>
                      <a:r>
                        <a:rPr lang="el-GR" sz="2200" dirty="0" smtClean="0"/>
                        <a:t>Ορίζονται με το γενικό όρο «κληρονομικότητα» και σχετίζονται με βιολογικές μεταβολές οι οποίες οδηγούν σε διαδικασίες ωρίμανσης.</a:t>
                      </a:r>
                    </a:p>
                  </a:txBody>
                  <a:tcPr/>
                </a:tc>
              </a:tr>
              <a:tr h="370840">
                <a:tc>
                  <a:txBody>
                    <a:bodyPr/>
                    <a:lstStyle/>
                    <a:p>
                      <a:r>
                        <a:rPr lang="el-GR" sz="2200" dirty="0" smtClean="0"/>
                        <a:t>Περιβαλλοντικοί (ή εξωγενείς) παράγοντες</a:t>
                      </a:r>
                    </a:p>
                  </a:txBody>
                  <a:tcPr/>
                </a:tc>
                <a:tc>
                  <a:txBody>
                    <a:bodyPr/>
                    <a:lstStyle/>
                    <a:p>
                      <a:r>
                        <a:rPr lang="el-GR" sz="2200" dirty="0" smtClean="0"/>
                        <a:t>Ορίζονται με το γενικό όρο «περιβάλλον» και σχετίζονται με το σύνολο των ερεθισμάτων, των καταστάσεων και των συνθηκών που περιβάλλουν το άτομο καθώς και με τις διαδικασίες της κοινωνικοποίησης και της μάθησης.</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Θέση περιεχομένου 2"/>
          <p:cNvSpPr txBox="1">
            <a:spLocks/>
          </p:cNvSpPr>
          <p:nvPr/>
        </p:nvSpPr>
        <p:spPr>
          <a:xfrm>
            <a:off x="395536" y="4581128"/>
            <a:ext cx="8229600" cy="7200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Παρακολουθήστε το παρακάτω βίντεο</a:t>
            </a:r>
            <a:r>
              <a:rPr lang="en-US" dirty="0" smtClean="0"/>
              <a:t>:</a:t>
            </a:r>
            <a:endParaRPr lang="el-GR" dirty="0"/>
          </a:p>
        </p:txBody>
      </p:sp>
      <p:pic>
        <p:nvPicPr>
          <p:cNvPr id="7" name="Εικόνα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96" y="5301208"/>
            <a:ext cx="636136" cy="636136"/>
          </a:xfrm>
          <a:prstGeom prst="rect">
            <a:avLst/>
          </a:prstGeom>
        </p:spPr>
      </p:pic>
      <p:sp>
        <p:nvSpPr>
          <p:cNvPr id="8" name="Ορθογώνιο 7"/>
          <p:cNvSpPr/>
          <p:nvPr/>
        </p:nvSpPr>
        <p:spPr>
          <a:xfrm>
            <a:off x="1340392" y="5388443"/>
            <a:ext cx="4903330" cy="461665"/>
          </a:xfrm>
          <a:prstGeom prst="rect">
            <a:avLst/>
          </a:prstGeom>
        </p:spPr>
        <p:txBody>
          <a:bodyPr wrap="none">
            <a:spAutoFit/>
          </a:bodyPr>
          <a:lstStyle/>
          <a:p>
            <a:r>
              <a:rPr lang="en-US" sz="2400" dirty="0">
                <a:latin typeface="+mn-lt"/>
                <a:hlinkClick r:id="rId2"/>
              </a:rPr>
              <a:t>What is meant by genetic difference? </a:t>
            </a:r>
            <a:endParaRPr lang="el-GR" sz="2400" dirty="0">
              <a:latin typeface="+mn-lt"/>
            </a:endParaRPr>
          </a:p>
        </p:txBody>
      </p:sp>
    </p:spTree>
    <p:extLst>
      <p:ext uri="{BB962C8B-B14F-4D97-AF65-F5344CB8AC3E}">
        <p14:creationId xmlns:p14="http://schemas.microsoft.com/office/powerpoint/2010/main" val="1319381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5</a:t>
            </a:r>
            <a:r>
              <a:rPr lang="en-US" sz="2000" dirty="0" smtClean="0"/>
              <a:t>:</a:t>
            </a:r>
            <a:r>
              <a:rPr lang="el-GR" sz="2000" dirty="0" smtClean="0"/>
              <a:t> Παράγοντες που επηρεάζουν την ανάπτυξη του ανθρώπου».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09018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655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530299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5105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Δίλημμα</a:t>
            </a:r>
            <a:endParaRPr lang="el-GR" dirty="0"/>
          </a:p>
        </p:txBody>
      </p:sp>
      <p:sp>
        <p:nvSpPr>
          <p:cNvPr id="3" name="Θέση περιεχομένου 2"/>
          <p:cNvSpPr>
            <a:spLocks noGrp="1"/>
          </p:cNvSpPr>
          <p:nvPr>
            <p:ph idx="1"/>
          </p:nvPr>
        </p:nvSpPr>
        <p:spPr>
          <a:xfrm>
            <a:off x="577008" y="1484784"/>
            <a:ext cx="8229600" cy="1080120"/>
          </a:xfrm>
          <a:ln w="25400">
            <a:solidFill>
              <a:srgbClr val="004A82"/>
            </a:solidFill>
          </a:ln>
        </p:spPr>
        <p:txBody>
          <a:bodyPr/>
          <a:lstStyle/>
          <a:p>
            <a:pPr marL="0" indent="0" algn="ctr">
              <a:buNone/>
            </a:pPr>
            <a:r>
              <a:rPr lang="el-GR" dirty="0"/>
              <a:t>Ποιος από τους δύο παράγοντες διαδραματίζει σπουδαιότερο ρόλο στην ανάπτυξη;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487" y="2924944"/>
            <a:ext cx="1103713" cy="2132658"/>
          </a:xfrm>
          <a:prstGeom prst="rect">
            <a:avLst/>
          </a:prstGeom>
        </p:spPr>
      </p:pic>
      <p:sp>
        <p:nvSpPr>
          <p:cNvPr id="6" name="Ορθογώνιο 5"/>
          <p:cNvSpPr/>
          <p:nvPr/>
        </p:nvSpPr>
        <p:spPr>
          <a:xfrm>
            <a:off x="3261455" y="5301208"/>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3"/>
              </a:rPr>
              <a:t>old question mark 3d</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4"/>
              </a:rPr>
              <a:t>Hawk-Eye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36996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απόψεις περιβαλλοντιστών και εμπειριστών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11264985"/>
              </p:ext>
            </p:extLst>
          </p:nvPr>
        </p:nvGraphicFramePr>
        <p:xfrm>
          <a:off x="495544" y="2132856"/>
          <a:ext cx="8229600" cy="1859280"/>
        </p:xfrm>
        <a:graphic>
          <a:graphicData uri="http://schemas.openxmlformats.org/drawingml/2006/table">
            <a:tbl>
              <a:tblPr firstRow="1" bandRow="1">
                <a:tableStyleId>{5940675A-B579-460E-94D1-54222C63F5DA}</a:tableStyleId>
              </a:tblPr>
              <a:tblGrid>
                <a:gridCol w="2304256"/>
                <a:gridCol w="5925344"/>
              </a:tblGrid>
              <a:tr h="370840">
                <a:tc>
                  <a:txBody>
                    <a:bodyPr/>
                    <a:lstStyle/>
                    <a:p>
                      <a:r>
                        <a:rPr lang="el-GR" sz="2200" dirty="0" smtClean="0"/>
                        <a:t>Περιβαλλοντιστές </a:t>
                      </a:r>
                    </a:p>
                    <a:p>
                      <a:r>
                        <a:rPr lang="el-GR" sz="2200" dirty="0" smtClean="0"/>
                        <a:t>(ή εμπειριστές)</a:t>
                      </a:r>
                    </a:p>
                  </a:txBody>
                  <a:tcPr/>
                </a:tc>
                <a:tc>
                  <a:txBody>
                    <a:bodyPr/>
                    <a:lstStyle/>
                    <a:p>
                      <a:r>
                        <a:rPr lang="el-GR" sz="2200" dirty="0" smtClean="0"/>
                        <a:t>Ο άνθρωπος γεννιέται ως άγραφο χαρτί (tabula rasa). Τίποτα δεν κληρονομείται και όλα είναι αποτέλεσμα μάθησης (π.χ. Locke).</a:t>
                      </a:r>
                    </a:p>
                  </a:txBody>
                  <a:tcPr/>
                </a:tc>
              </a:tr>
              <a:tr h="370840">
                <a:tc>
                  <a:txBody>
                    <a:bodyPr/>
                    <a:lstStyle/>
                    <a:p>
                      <a:r>
                        <a:rPr lang="el-GR" sz="2200" dirty="0" smtClean="0"/>
                        <a:t>Φυσιοκράτες</a:t>
                      </a:r>
                    </a:p>
                    <a:p>
                      <a:r>
                        <a:rPr lang="el-GR" sz="2200" dirty="0" smtClean="0"/>
                        <a:t>(ή νατιβιστές)</a:t>
                      </a:r>
                    </a:p>
                  </a:txBody>
                  <a:tcPr/>
                </a:tc>
                <a:tc>
                  <a:txBody>
                    <a:bodyPr/>
                    <a:lstStyle/>
                    <a:p>
                      <a:r>
                        <a:rPr lang="el-GR" sz="2200" dirty="0" smtClean="0"/>
                        <a:t>Η κληρονομικότητα διαδραματίζει τον πρωταρχικό ρόλο στην ανάπτυξη (π.χ. Rousseau).</a:t>
                      </a:r>
                    </a:p>
                  </a:txBody>
                  <a:tcPr/>
                </a:tc>
              </a:tr>
            </a:tbl>
          </a:graphicData>
        </a:graphic>
      </p:graphicFrame>
    </p:spTree>
    <p:extLst>
      <p:ext uri="{BB962C8B-B14F-4D97-AF65-F5344CB8AC3E}">
        <p14:creationId xmlns:p14="http://schemas.microsoft.com/office/powerpoint/2010/main" val="396210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Ας υποθέσουμε ότι τα αποτελέσματα ενός τεστ νοημοσύνης δείχνουν πως τα παιδιά από χαμηλότερα κοινωνικά στρώματα έχουν χαμηλότερες επιδόσεις.</a:t>
            </a:r>
          </a:p>
          <a:p>
            <a:r>
              <a:rPr lang="el-GR" dirty="0"/>
              <a:t>Πώς μπορεί να εξηγήσει το αποτέλεσμα αυτό ένας φυσιοκράτης και ένας εμπειριστής και τι είδους προτάσεις θα κάνει ο καθένας για την πρόληψη του φαινομένου αυτού;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12980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352129834"/>
              </p:ext>
            </p:extLst>
          </p:nvPr>
        </p:nvGraphicFramePr>
        <p:xfrm>
          <a:off x="478516" y="1412776"/>
          <a:ext cx="8229600" cy="4206240"/>
        </p:xfrm>
        <a:graphic>
          <a:graphicData uri="http://schemas.openxmlformats.org/drawingml/2006/table">
            <a:tbl>
              <a:tblPr firstRow="1" bandRow="1">
                <a:tableStyleId>{5940675A-B579-460E-94D1-54222C63F5DA}</a:tableStyleId>
              </a:tblPr>
              <a:tblGrid>
                <a:gridCol w="2088232"/>
                <a:gridCol w="6141368"/>
              </a:tblGrid>
              <a:tr h="370840">
                <a:tc>
                  <a:txBody>
                    <a:bodyPr/>
                    <a:lstStyle/>
                    <a:p>
                      <a:r>
                        <a:rPr lang="el-GR" sz="2200" dirty="0" smtClean="0"/>
                        <a:t>Εμπειριστής</a:t>
                      </a:r>
                    </a:p>
                  </a:txBody>
                  <a:tcPr/>
                </a:tc>
                <a:tc>
                  <a:txBody>
                    <a:bodyPr/>
                    <a:lstStyle/>
                    <a:p>
                      <a:r>
                        <a:rPr lang="el-GR" sz="2200" dirty="0" smtClean="0"/>
                        <a:t>Οι χαμηλές επιδόσεις οφείλονται στις άσχημες συνθήκες διαβίωσης, στο φτωχό σε ερεθίσματα περιβάλλον και στις λιγότερες ευκαιρίες μάθησης των παιδιών αυτών. Προτείνεται ενίσχυση των προγραμμάτων προσχολικής εκπαίδευσης για τα παιδιά των χαμηλών κοινωνικών στρωμάτων.</a:t>
                      </a:r>
                    </a:p>
                  </a:txBody>
                  <a:tcPr/>
                </a:tc>
              </a:tr>
              <a:tr h="370840">
                <a:tc>
                  <a:txBody>
                    <a:bodyPr/>
                    <a:lstStyle/>
                    <a:p>
                      <a:r>
                        <a:rPr lang="el-GR" sz="2200" dirty="0" smtClean="0"/>
                        <a:t>Φυσιοκράτης</a:t>
                      </a:r>
                    </a:p>
                  </a:txBody>
                  <a:tcPr/>
                </a:tc>
                <a:tc>
                  <a:txBody>
                    <a:bodyPr/>
                    <a:lstStyle/>
                    <a:p>
                      <a:r>
                        <a:rPr lang="el-GR" sz="2200" dirty="0" smtClean="0"/>
                        <a:t>Οι χαμηλές επιδόσεις οφείλονται στη χαμηλότερη νοημοσύνη των παιδιών αυτών, η οποία αποδίδεται στις γενετικές τους καταβολές. Προτείνονται προγράμματα καλύτερης διατροφής / φροντίδας των εγκύων των χαμηλών κοινωνικών στρωμάτων.</a:t>
                      </a:r>
                    </a:p>
                  </a:txBody>
                  <a:tcPr/>
                </a:tc>
              </a:tr>
            </a:tbl>
          </a:graphicData>
        </a:graphic>
      </p:graphicFrame>
    </p:spTree>
    <p:extLst>
      <p:ext uri="{BB962C8B-B14F-4D97-AF65-F5344CB8AC3E}">
        <p14:creationId xmlns:p14="http://schemas.microsoft.com/office/powerpoint/2010/main" val="178267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Βίκτωρ, το άγριο αγόρι της Αβε</a:t>
            </a:r>
            <a:r>
              <a:rPr lang="el-GR" dirty="0"/>
              <a:t>ϋ</a:t>
            </a:r>
            <a:r>
              <a:rPr lang="el-GR" dirty="0" smtClean="0"/>
              <a:t>ρόν</a:t>
            </a:r>
            <a:endParaRPr lang="el-GR" dirty="0"/>
          </a:p>
        </p:txBody>
      </p:sp>
      <p:sp>
        <p:nvSpPr>
          <p:cNvPr id="3" name="Θέση περιεχομένου 2"/>
          <p:cNvSpPr>
            <a:spLocks noGrp="1"/>
          </p:cNvSpPr>
          <p:nvPr>
            <p:ph idx="1"/>
          </p:nvPr>
        </p:nvSpPr>
        <p:spPr>
          <a:xfrm>
            <a:off x="34955" y="1182298"/>
            <a:ext cx="6096000" cy="5040560"/>
          </a:xfrm>
        </p:spPr>
        <p:txBody>
          <a:bodyPr/>
          <a:lstStyle/>
          <a:p>
            <a:r>
              <a:rPr lang="el-GR" dirty="0"/>
              <a:t>To χειμώνα του 1800, ένα γυμνό βρώμικο περιπλανώμενο αγόρι, γύρω στα 12, μπήκε σε μια καλύβα στην επαρχία Aveyron της Γαλλίας. Το παιδί δεν φαινόταν να γνωρίζει τις ανέσεις του πολιτισμού. </a:t>
            </a:r>
          </a:p>
          <a:p>
            <a:r>
              <a:rPr lang="el-GR" dirty="0"/>
              <a:t>Όταν του φορούσαν ρούχα, τα έσκιζε. Έτρωγε ωμές πατάτες, ρίζες και καρύδια. Δεν μιλούσε ούτε ανταποκρινόταν στην ανθρώπινη ομιλία και συχνά περπατούσε στα τέσσερα. Απέφευγε συστηματικά τους ανθρώπους. Η συμπεριφορά του το έκανε να βρίσκεται πιο κοντά στην κατάσταση του ζώου.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47" y="1628800"/>
            <a:ext cx="2283842" cy="2868653"/>
          </a:xfrm>
          <a:prstGeom prst="rect">
            <a:avLst/>
          </a:prstGeom>
        </p:spPr>
      </p:pic>
      <p:sp>
        <p:nvSpPr>
          <p:cNvPr id="6" name="Ορθογώνιο 5"/>
          <p:cNvSpPr/>
          <p:nvPr/>
        </p:nvSpPr>
        <p:spPr>
          <a:xfrm>
            <a:off x="6150980" y="4821220"/>
            <a:ext cx="264177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altLang="ja-JP" sz="1200" dirty="0">
                <a:latin typeface="+mn-lt"/>
                <a:hlinkClick r:id="rId4"/>
              </a:rPr>
              <a:t>Victor of Aveyron</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altLang="ja-JP" sz="1200" dirty="0">
                <a:solidFill>
                  <a:schemeClr val="tx1">
                    <a:lumMod val="65000"/>
                    <a:lumOff val="35000"/>
                  </a:schemeClr>
                </a:solidFill>
                <a:latin typeface="+mn-lt"/>
                <a:hlinkClick r:id="rId5"/>
              </a:rPr>
              <a:t>CopperKettle </a:t>
            </a:r>
            <a:r>
              <a:rPr lang="el-GR" sz="1200" dirty="0">
                <a:solidFill>
                  <a:schemeClr val="tx1">
                    <a:lumMod val="65000"/>
                    <a:lumOff val="35000"/>
                  </a:schemeClr>
                </a:solidFill>
                <a:latin typeface="+mn-lt"/>
              </a:rPr>
              <a:t>διαθέσιμο </a:t>
            </a:r>
            <a:r>
              <a:rPr lang="el-GR" sz="1200" dirty="0" smtClean="0">
                <a:solidFill>
                  <a:schemeClr val="tx1">
                    <a:lumMod val="65000"/>
                    <a:lumOff val="35000"/>
                  </a:schemeClr>
                </a:solidFill>
                <a:latin typeface="+mn-lt"/>
              </a:rPr>
              <a:t>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4225036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τραγική ιστορία της Τζίνι </a:t>
            </a:r>
            <a:r>
              <a:rPr lang="el-GR" sz="3200" b="0" dirty="0" smtClean="0"/>
              <a:t>(1 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dirty="0"/>
              <a:t>Το 1970 εντοπίστηκε στο L.Α. ένα δεκατριάχρονο κορίτσι το οποίο μεγάλωνε σε μια αποθήκη, δεμένο σε καρέκλα βρέφους χωρίς καμία ανθρώπινη επαφή. Η μητέρα της ήταν σχεδόν τυφλή ενώ ο πατέρας της έπασχε από βαριά ψυχική </a:t>
            </a:r>
            <a:r>
              <a:rPr lang="el-GR" dirty="0" smtClean="0"/>
              <a:t>ασθένεια.</a:t>
            </a:r>
          </a:p>
          <a:p>
            <a:r>
              <a:rPr lang="el-GR" dirty="0"/>
              <a:t>Όταν εντοπίστηκε, η Τζίνι είχε σωματική ανάπτυξη παιδιού 7 ετών και φορούσε πάνες. Δεν είχε καθόλου λόγο ούτε μπορούσε να περπατήσει. Κατά τη διάρκεια της δίκης εναντίον των γονέων της, αποκαλύφθηκε ότι ο πατέρας απαγόρευε στη γυναίκα του να της μιλάει και ότι ο ίδιος γάβγιζε κοντά στο πρόσωπό της προκειμένου να κάθεται φρόνιμη.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3241481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83026a579c3cea54b9b7a2eedfffda0cb7287"/>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2182</Words>
  <Application>Microsoft Office PowerPoint</Application>
  <PresentationFormat>Προβολή στην οθόνη (4:3)</PresentationFormat>
  <Paragraphs>201</Paragraphs>
  <Slides>34</Slides>
  <Notes>10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37" baseType="lpstr">
      <vt:lpstr>OC_template_updated</vt:lpstr>
      <vt:lpstr>1_OC_template_updated</vt:lpstr>
      <vt:lpstr>Εικόνα bitmap</vt:lpstr>
      <vt:lpstr>Εισαγωγή στην Ψυχολογία</vt:lpstr>
      <vt:lpstr>Ερωτήματα</vt:lpstr>
      <vt:lpstr>Γενετικοί και περιβαλλοντικοί παράγοντες</vt:lpstr>
      <vt:lpstr>Δίλημμα</vt:lpstr>
      <vt:lpstr>Οι απόψεις περιβαλλοντιστών και εμπειριστών</vt:lpstr>
      <vt:lpstr>Παράδειγμα (1 από 2)</vt:lpstr>
      <vt:lpstr>Παράδειγμα (2 από 2)</vt:lpstr>
      <vt:lpstr>Βίκτωρ, το άγριο αγόρι της Αβεϋρόν</vt:lpstr>
      <vt:lpstr>Η τραγική ιστορία της Τζίνι (1 από 2)</vt:lpstr>
      <vt:lpstr>Η τραγική ιστορία της Τζίνι (2 από 2)</vt:lpstr>
      <vt:lpstr>Η εξέλιξη των δυο παιδιών</vt:lpstr>
      <vt:lpstr>Ερώτημα και πιθανές απαντήσεις</vt:lpstr>
      <vt:lpstr>Η επίδραση των απόψεων αυτών </vt:lpstr>
      <vt:lpstr>Η επίδραση των απόψεων</vt:lpstr>
      <vt:lpstr>Ο ρόλος των γενετικών παραγόντων</vt:lpstr>
      <vt:lpstr>Η έννοια της ωρίμανσης (1 από 2)</vt:lpstr>
      <vt:lpstr>Η έννοια της ωρίμανσης (2 από 2)</vt:lpstr>
      <vt:lpstr>Η πολυπλοκότητα του θέματος</vt:lpstr>
      <vt:lpstr>Τι ορίζει η φύση για τη συμπεριφορά ενός λιονταριού;</vt:lpstr>
      <vt:lpstr>Η ιστορία της Tippi</vt:lpstr>
      <vt:lpstr>Η έννοια των κρίσιμων περιόδων ανάπτυξης</vt:lpstr>
      <vt:lpstr>Η σημερινή θέση της επιστήμης (1 από 3)</vt:lpstr>
      <vt:lpstr>Η σημερινή θέση της επιστήμης (2 από 3)</vt:lpstr>
      <vt:lpstr>Η σημερινή θέση της επιστήμης (3 από 3)</vt:lpstr>
      <vt:lpstr>Η φύση της αλληλεπίδρασης (1 από 2)</vt:lpstr>
      <vt:lpstr>Η φύση της αλληλεπίδρασης (2 από 2)</vt:lpstr>
      <vt:lpstr>Παραδείγματα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133</cp:revision>
  <dcterms:created xsi:type="dcterms:W3CDTF">2013-03-04T13:35:19Z</dcterms:created>
  <dcterms:modified xsi:type="dcterms:W3CDTF">2015-04-14T08:39:11Z</dcterms:modified>
</cp:coreProperties>
</file>