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29" r:id="rId2"/>
    <p:sldMasterId id="2147483740" r:id="rId3"/>
  </p:sldMasterIdLst>
  <p:notesMasterIdLst>
    <p:notesMasterId r:id="rId31"/>
  </p:notesMasterIdLst>
  <p:handoutMasterIdLst>
    <p:handoutMasterId r:id="rId32"/>
  </p:handoutMasterIdLst>
  <p:sldIdLst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3" r:id="rId18"/>
    <p:sldId id="270" r:id="rId19"/>
    <p:sldId id="276" r:id="rId20"/>
    <p:sldId id="277" r:id="rId21"/>
    <p:sldId id="271" r:id="rId22"/>
    <p:sldId id="272" r:id="rId23"/>
    <p:sldId id="279" r:id="rId24"/>
    <p:sldId id="280" r:id="rId25"/>
    <p:sldId id="281" r:id="rId26"/>
    <p:sldId id="285" r:id="rId27"/>
    <p:sldId id="286" r:id="rId28"/>
    <p:sldId id="283" r:id="rId29"/>
    <p:sldId id="284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1E"/>
    <a:srgbClr val="F8F8A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107" d="100"/>
          <a:sy n="107" d="100"/>
        </p:scale>
        <p:origin x="-19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0E2902-F9C2-4928-A093-CED97D96E3C5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17D743D4-65BF-4111-B32E-AD434DC68A7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480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A35B03-1AF4-424F-A19E-2BA8F9146C3B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DEDD124D-0169-4271-9B3B-93F63BA4BA8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0590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2CAEDA-577E-4CFF-8D7C-86BA242E70FF}" type="slidenum">
              <a:rPr lang="el-GR" altLang="el-GR" smtClean="0"/>
              <a:pPr/>
              <a:t>6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28626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D124D-0169-4271-9B3B-93F63BA4BA89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269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1CA1-9AF2-4D60-BEDA-58BE11151B6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983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3EC8-D8C6-4326-AC49-03B0476F8B8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370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F3EE1E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200">
                <a:solidFill>
                  <a:srgbClr val="F3EE1E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2000">
                <a:solidFill>
                  <a:srgbClr val="F3EE1E"/>
                </a:solidFill>
              </a:defRPr>
            </a:lvl3pPr>
            <a:lvl4pPr>
              <a:defRPr>
                <a:solidFill>
                  <a:srgbClr val="F3EE1E"/>
                </a:solidFill>
              </a:defRPr>
            </a:lvl4pPr>
            <a:lvl5pPr>
              <a:defRPr>
                <a:solidFill>
                  <a:srgbClr val="F3EE1E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pPr>
              <a:defRPr/>
            </a:pPr>
            <a:fld id="{B58BF980-52AA-4515-88E5-E9597830B41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805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8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3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2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7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3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0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09077-8DD0-42B4-9808-B949FAB14C5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2193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1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F289-33C0-4375-A58F-364F6821D1A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25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9553-8FD1-427E-9D38-827BC051BB4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061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919D-ADFD-441F-B9F5-6294ED81275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375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4417F-6B87-4F76-A879-028E5C19BAC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532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AE77-2418-4E15-B8C4-82D49D9AFF8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153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E671-3558-4F06-9C95-F8AC5DBB276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433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35F0FA-869E-434E-9169-42CD60A4EE3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8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/>
            <a:r>
              <a:rPr lang="el-GR" sz="3600" dirty="0">
                <a:solidFill>
                  <a:prstClr val="black"/>
                </a:solidFill>
                <a:latin typeface="Calibri"/>
              </a:rPr>
              <a:t>ΠΑΡΑΣΙΤΟΛΟΓΙΑ- ΜΥΚΗΤΟΛΟΓΙΑ 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el-GR" altLang="el-GR" sz="2400" b="1" dirty="0" smtClean="0">
                <a:solidFill>
                  <a:prstClr val="black"/>
                </a:solidFill>
              </a:rPr>
              <a:t>Ενότητα 13: </a:t>
            </a:r>
            <a:r>
              <a:rPr lang="el-GR" altLang="el-GR" sz="2400" dirty="0" smtClean="0">
                <a:solidFill>
                  <a:prstClr val="black"/>
                </a:solidFill>
              </a:rPr>
              <a:t>Απομόνωση δερματοφύτων μυκήτων από το χώμα με τη μέθοδο Hair baiting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Ανθούλα Νικολαΐδου</a:t>
            </a: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T</a:t>
            </a:r>
            <a:r>
              <a:rPr lang="el-GR" altLang="el-GR" sz="1800" dirty="0" smtClean="0">
                <a:solidFill>
                  <a:prstClr val="black"/>
                </a:solidFill>
              </a:rPr>
              <a:t>εχνολόγος Ιατρικών Εργαστηρίων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Msc Medical Microbiology </a:t>
            </a:r>
            <a:endParaRPr lang="el-GR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Τμήμα Δημόσιας και Κοινοτικής Υγείας</a:t>
            </a:r>
            <a:endParaRPr lang="el-GR" altLang="el-GR" sz="18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Τοποθέτηση των τριχών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26638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Με τις λαβίδες τοποθετούνται οι τρίχες χωρίς η μία να καλύπτει την άλλη και να καταλαμβάνουν όλη την επιφάνεια.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Είναι απαραίτητο για την ανάπτυξη των σπάνιων κερατινόφιλων μυκήτων χωρίς να εμποδίζονται από άλλους κερατινόφιλους του χώματος.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F761E9-779D-4F7F-8770-8A3E70328F38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Επώαση</a:t>
            </a:r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98575"/>
            <a:ext cx="8229600" cy="1871663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Τοποθετείται το καπάκι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Επώαση σε θερμοκρασία περιβάλλοντος για 10-16 εβδομάδες.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FD18B-8566-499E-B191-F3C1FE3B3E28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Έλεγχος</a:t>
            </a:r>
          </a:p>
        </p:txBody>
      </p:sp>
      <p:sp>
        <p:nvSpPr>
          <p:cNvPr id="18435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79388" y="1989138"/>
            <a:ext cx="4038600" cy="33115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Ελέγχονται δύο φορές την εβδομάδα με στερεοσκόπιο ή μικροσκόπιο για ανάπτυξη μυκήτων στις τρίχες   και για υγρασία.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Διαβροχή με νερό στα τοιχώματα με προσοχή.</a:t>
            </a:r>
          </a:p>
          <a:p>
            <a:pPr eaLnBrk="1" hangingPunct="1">
              <a:spcBef>
                <a:spcPts val="2400"/>
              </a:spcBef>
            </a:pPr>
            <a:endParaRPr lang="el-GR" altLang="el-GR" sz="2000" dirty="0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73175"/>
            <a:ext cx="3455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005263"/>
            <a:ext cx="3455988" cy="2592387"/>
          </a:xfrm>
          <a:noFill/>
        </p:spPr>
      </p:pic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E797BF-B952-46C4-BC06-76C0CC505EE9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3EE1E"/>
                </a:solidFill>
                <a:latin typeface="+mn-lt"/>
              </a:rPr>
              <a:t>Ανάπτυξη μυκήτων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263" y="1196975"/>
            <a:ext cx="6719887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F980-52AA-4515-88E5-E9597830B4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Παρασκεύασμα με λακτοφαινόλη 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788024" y="2276872"/>
            <a:ext cx="4038600" cy="216001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Όταν πάνω στις τρίχες υπάρχει ανάπτυξη η τρίχα τοποθετείται σε πλακάκι με κυανού της λακτοφαινόλης, καλύπτεται με καλυπτρίδα και μικροσκοπείται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2048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4391025" cy="3292475"/>
          </a:xfrm>
          <a:noFill/>
        </p:spPr>
      </p:pic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DEF20-4991-4011-AE02-47A8B033B451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3EE1E"/>
                </a:solidFill>
                <a:latin typeface="+mn-lt"/>
              </a:rPr>
              <a:t>Κάλυψη και μικροσκόπιση</a:t>
            </a:r>
          </a:p>
        </p:txBody>
      </p:sp>
      <p:pic>
        <p:nvPicPr>
          <p:cNvPr id="21507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1863"/>
            <a:ext cx="4038600" cy="3028950"/>
          </a:xfrm>
        </p:spPr>
      </p:pic>
      <p:pic>
        <p:nvPicPr>
          <p:cNvPr id="21508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1863"/>
            <a:ext cx="4038600" cy="3028950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F980-52AA-4515-88E5-E9597830B4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Εμβολιασμός σε </a:t>
            </a:r>
            <a:r>
              <a:rPr lang="en-US" altLang="el-GR" dirty="0" smtClean="0"/>
              <a:t>Sab</a:t>
            </a:r>
            <a:r>
              <a:rPr lang="el-GR" altLang="el-GR" dirty="0" smtClean="0"/>
              <a:t>ο</a:t>
            </a:r>
            <a:r>
              <a:rPr lang="en-US" altLang="el-GR" dirty="0" smtClean="0"/>
              <a:t>uraud agar </a:t>
            </a:r>
            <a:endParaRPr lang="el-GR" altLang="el-GR" dirty="0" smtClean="0"/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84313"/>
            <a:ext cx="4038600" cy="3028950"/>
          </a:xfrm>
          <a:noFill/>
        </p:spPr>
      </p:pic>
      <p:sp>
        <p:nvSpPr>
          <p:cNvPr id="22532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648200" y="1196975"/>
            <a:ext cx="4038600" cy="2443163"/>
          </a:xfrm>
        </p:spPr>
        <p:txBody>
          <a:bodyPr/>
          <a:lstStyle/>
          <a:p>
            <a:pPr eaLnBrk="1" hangingPunct="1"/>
            <a:r>
              <a:rPr lang="el-GR" altLang="el-GR" sz="2200" dirty="0" smtClean="0"/>
              <a:t>Κομμάτια από τρίχες με ανάπτυξη μυκήτων εμβολιάζονται  σε θρεπτικό υλικό  Sabοuraud agar με χλωραμφινικόλη και ακτιδιόνη  κεκλιμένο, σε σωληνάρια με βιδωτό πώμα.</a:t>
            </a:r>
          </a:p>
          <a:p>
            <a:pPr eaLnBrk="1" hangingPunct="1"/>
            <a:endParaRPr lang="el-GR" altLang="el-GR" sz="1800" dirty="0" smtClean="0"/>
          </a:p>
        </p:txBody>
      </p:sp>
      <p:pic>
        <p:nvPicPr>
          <p:cNvPr id="2253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8775" y="3811588"/>
            <a:ext cx="3259138" cy="2444750"/>
          </a:xfrm>
        </p:spPr>
      </p:pic>
      <p:sp>
        <p:nvSpPr>
          <p:cNvPr id="2253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95E7DE-9B25-4A1D-884E-2C8EE436C3EB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F3EE1E"/>
                </a:solidFill>
                <a:latin typeface="+mn-lt"/>
              </a:rPr>
              <a:t>Τρυβλίο</a:t>
            </a:r>
            <a:r>
              <a:rPr lang="en-US" dirty="0" smtClean="0">
                <a:solidFill>
                  <a:srgbClr val="F3EE1E"/>
                </a:solidFill>
                <a:latin typeface="+mn-lt"/>
              </a:rPr>
              <a:t> </a:t>
            </a:r>
            <a:r>
              <a:rPr lang="en-US" sz="3200" b="0" dirty="0" smtClean="0">
                <a:solidFill>
                  <a:srgbClr val="F3EE1E"/>
                </a:solidFill>
                <a:latin typeface="+mn-lt"/>
              </a:rPr>
              <a:t>(1 </a:t>
            </a:r>
            <a:r>
              <a:rPr lang="el-GR" sz="3200" b="0" dirty="0" smtClean="0">
                <a:solidFill>
                  <a:srgbClr val="F3EE1E"/>
                </a:solidFill>
                <a:latin typeface="+mn-lt"/>
              </a:rPr>
              <a:t>από 2)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263" y="1196975"/>
            <a:ext cx="6719887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F980-52AA-4515-88E5-E9597830B4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3EE1E"/>
                </a:solidFill>
              </a:rPr>
              <a:t>Τρυβλίο</a:t>
            </a:r>
            <a:r>
              <a:rPr lang="en-US" altLang="el-GR" dirty="0" smtClean="0">
                <a:solidFill>
                  <a:srgbClr val="F3EE1E"/>
                </a:solidFill>
              </a:rPr>
              <a:t> </a:t>
            </a:r>
            <a:r>
              <a:rPr lang="en-US" altLang="el-GR" sz="3200" b="0" dirty="0" smtClean="0">
                <a:solidFill>
                  <a:srgbClr val="F3EE1E"/>
                </a:solidFill>
              </a:rPr>
              <a:t>(</a:t>
            </a:r>
            <a:r>
              <a:rPr lang="el-GR" altLang="el-GR" sz="3200" b="0" dirty="0" smtClean="0">
                <a:solidFill>
                  <a:srgbClr val="F3EE1E"/>
                </a:solidFill>
              </a:rPr>
              <a:t>2</a:t>
            </a:r>
            <a:r>
              <a:rPr lang="en-US" altLang="el-GR" sz="3200" b="0" dirty="0" smtClean="0">
                <a:solidFill>
                  <a:srgbClr val="F3EE1E"/>
                </a:solidFill>
              </a:rPr>
              <a:t> </a:t>
            </a:r>
            <a:r>
              <a:rPr lang="el-GR" altLang="el-GR" sz="3200" b="0" dirty="0" smtClean="0">
                <a:solidFill>
                  <a:srgbClr val="F3EE1E"/>
                </a:solidFill>
              </a:rPr>
              <a:t>από 2)</a:t>
            </a:r>
            <a:endParaRPr lang="el-GR" altLang="el-GR" dirty="0" smtClean="0">
              <a:solidFill>
                <a:srgbClr val="F3EE1E"/>
              </a:solidFill>
            </a:endParaRP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628775"/>
            <a:ext cx="5354637" cy="4014788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BF980-52AA-4515-88E5-E9597830B4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Επώαση-ταυτοποίηση </a:t>
            </a:r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>
          <a:xfrm>
            <a:off x="471488" y="2852738"/>
            <a:ext cx="8229600" cy="9366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Επώαση 25</a:t>
            </a:r>
            <a:r>
              <a:rPr lang="el-GR" altLang="el-GR" dirty="0" smtClean="0">
                <a:latin typeface="Cambria Math" panose="02040503050406030204" pitchFamily="18" charset="0"/>
              </a:rPr>
              <a:t>°</a:t>
            </a:r>
            <a:r>
              <a:rPr lang="el-GR" altLang="el-GR" dirty="0" smtClean="0"/>
              <a:t> C μέχρι δυο εβδομάδες,</a:t>
            </a:r>
          </a:p>
          <a:p>
            <a:pPr eaLnBrk="1" hangingPunct="1">
              <a:spcBef>
                <a:spcPts val="2400"/>
              </a:spcBef>
              <a:buFont typeface="Arial" panose="020B0604020202020204" pitchFamily="34" charset="0"/>
              <a:buNone/>
            </a:pPr>
            <a:endParaRPr lang="el-GR" altLang="el-GR" dirty="0" smtClean="0"/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E9E93-B1FA-47B2-8C78-80FD2277545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Δερματόφυτα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319587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l-GR" altLang="el-GR" dirty="0" smtClean="0"/>
              <a:t>Παθογόνοι μύκητες που μολύνουν τον άνθρωπο.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Τρέφονται με την κερατίνη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Προσβάλλουν δομές του δέρματος που περιέχουν κερατίνη σε μεγάλη ποσότητα, </a:t>
            </a:r>
          </a:p>
          <a:p>
            <a:pPr marL="914400" lvl="1" indent="-45720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l-GR" altLang="el-GR" dirty="0" smtClean="0"/>
              <a:t>Επιδερμίδα,</a:t>
            </a:r>
          </a:p>
          <a:p>
            <a:pPr marL="914400" lvl="1" indent="-45720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l-GR" altLang="el-GR" dirty="0" smtClean="0"/>
              <a:t>Νύχια,</a:t>
            </a:r>
          </a:p>
          <a:p>
            <a:pPr marL="914400" lvl="1" indent="-45720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l-GR" altLang="el-GR" dirty="0" smtClean="0"/>
              <a:t>Τρίχες.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275E6-A58F-4551-B361-AFCB1183002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Ταυτοποίηση του μύκητα</a:t>
            </a:r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1196975"/>
            <a:ext cx="8229600" cy="1855788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Μελέτη της μορφολογίας της αποικίας,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Μικροσκοπική εξέταση,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Ταυτοποίηση.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195638"/>
            <a:ext cx="417671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ED18E-3C3E-45DD-8920-A67CADE416E5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Ανθούλα Νικολαΐδου 2014. Ανθούλα Νικολαΐδου. «Παρασιτολογία - </a:t>
            </a:r>
            <a:r>
              <a:rPr lang="en-US" sz="2000" dirty="0" smtClean="0"/>
              <a:t>M</a:t>
            </a:r>
            <a:r>
              <a:rPr lang="el-GR" sz="2000" dirty="0" smtClean="0"/>
              <a:t>υκητολογία 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13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 smtClean="0">
                <a:solidFill>
                  <a:prstClr val="black"/>
                </a:solidFill>
              </a:rPr>
              <a:t>Απομόνωση δερματοφύτων μυκήτων από το χώμα με τη μέθοδο Hair baiting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7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eaLnBrk="1" hangingPunct="1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0805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Απομόνωση δερματοφύτων μυκήτων από το χώμα με τη μέθοδο Hair baiting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085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/>
              <a:t>Αρχή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Αποστειρωμένες τρίχες τοποθετούνται στην επιφάνεια του υπό εξέταση χώματος (χρησιμεύουν σαν παγίδα για τα δερματόφυτα του εδάφους και για άλλους κερατινόφιλους μύκητες</a:t>
            </a:r>
            <a:r>
              <a:rPr lang="el-GR" dirty="0" smtClean="0"/>
              <a:t>),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Επωάζονται, 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Αν αναπτυχθούν μύκητες </a:t>
            </a:r>
            <a:r>
              <a:rPr lang="el-GR" dirty="0" smtClean="0"/>
              <a:t>ανακαλλιεργούνται,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Ταυτοποιούνται. </a:t>
            </a: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E2953-5E77-4491-84AD-27394D9A8717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Υλικά-σκεύη-όργανα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76712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Δείγμα του υπό εξέταση  χώματος-σπάτουλα,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Αποστειρωμένα τρυβλία 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Αποστειρωμένες τρίχες τριχωτού κεφαλής  μικρού κοριτσιού,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Αποσταγμένο και αποστειρωμένο νερό- πιπέτα Παστέρ,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Αποστειρωμένες λαβίδες,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Μαρκαδόρος ανεξίτηλος. </a:t>
            </a:r>
          </a:p>
          <a:p>
            <a:pPr eaLnBrk="1" hangingPunct="1">
              <a:spcBef>
                <a:spcPts val="2400"/>
              </a:spcBef>
            </a:pPr>
            <a:endParaRPr lang="el-GR" altLang="el-GR" dirty="0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8A37DD-0691-459E-A165-5C7E43EF1168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Μετά την επώαση και ανάπτυξη μυκήτων για την ταυτοποίηση</a:t>
            </a:r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176712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Διάλυμα λακτοφαινόλης με κυανού του βάμβακα –πιπέτα Παστέρ,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Αντικειμενοφόρες πλάκες-καλυπτρίδες,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Μικροσκόπιο,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Sabouraud agar με χλωραμφινικόλη και ακτιδιόνη  σε σωληνάριο λοξό  ή σε τρυβλίο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 σκεύη και όργανα για καλλιέργεια.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8F3ABA-2225-499E-B7BD-3BD07A211857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Μέθοδος</a:t>
            </a: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176712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Σήμανση του τρυβλίου,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Γέμισμα του τρυβλίου με χώμα,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Ύγρανση του χώματος,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Τοποθέτηση των τριχών,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Επώαση,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Έλεγχος.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DA116-73ED-4E13-8EF4-BDAA32082384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Σήμανση του τρυβλίου </a:t>
            </a:r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Στην περιφέρεια της βάσης του τρυβλίου γράφεται το όνομα, η ημερομηνία και η τοποθεσία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pic>
        <p:nvPicPr>
          <p:cNvPr id="12293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40370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8A978-41E7-4FC2-8109-67D403E7F2DD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Γέμισμα του τρυβλίου με χώμα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152525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Με τη σπάτουλα ή το κουταλάκι γεμίζεται το τρυβλίο λίγο παραπάνω από την μέση με χώμα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pic>
        <p:nvPicPr>
          <p:cNvPr id="14341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32559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25913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F2524B-84E8-4BB3-A1DC-0F4C2A1CD9FD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Ύγρανση του χώματος</a:t>
            </a:r>
          </a:p>
        </p:txBody>
      </p:sp>
      <p:sp>
        <p:nvSpPr>
          <p:cNvPr id="1536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68425"/>
            <a:ext cx="8229600" cy="1079500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Με το πιπετάκι Παστέρ διαβρέχεται το χώμα σε όλη την επιφάνεια χωρίς να πλημμυρίσει</a:t>
            </a:r>
          </a:p>
          <a:p>
            <a:pPr eaLnBrk="1" hangingPunct="1"/>
            <a:endParaRPr lang="el-GR" altLang="el-GR" dirty="0" smtClean="0"/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5654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173E07-F58C-428A-99C8-1A7679DD683C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c159e7aa1a2a2d86b9f3f842a583752b9a736b0"/>
  <p:tag name="ISPRING_RESOURCE_PATHS_HASH_PRESENTER" val="9a2e2d385d2b5df52559819be7d65366c61696c9"/>
</p:tagLst>
</file>

<file path=ppt/theme/theme1.xml><?xml version="1.0" encoding="utf-8"?>
<a:theme xmlns:a="http://schemas.openxmlformats.org/drawingml/2006/main" name="OC_template_updated">
  <a:themeElements>
    <a:clrScheme name="Προσαρμοσμένο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F8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1077</TotalTime>
  <Words>1034</Words>
  <Application>Microsoft Office PowerPoint</Application>
  <PresentationFormat>On-screen Show (4:3)</PresentationFormat>
  <Paragraphs>151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OC_template_updated</vt:lpstr>
      <vt:lpstr>2_OC_template_updated</vt:lpstr>
      <vt:lpstr>3_OC_template_updated</vt:lpstr>
      <vt:lpstr>ΠΑΡΑΣΙΤΟΛΟΓΙΑ- ΜΥΚΗΤΟΛΟΓΙΑ  (Ε)</vt:lpstr>
      <vt:lpstr>Δερματόφυτα</vt:lpstr>
      <vt:lpstr>Απομόνωση δερματοφύτων μυκήτων από το χώμα με τη μέθοδο Hair baiting</vt:lpstr>
      <vt:lpstr>Υλικά-σκεύη-όργανα</vt:lpstr>
      <vt:lpstr>Μετά την επώαση και ανάπτυξη μυκήτων για την ταυτοποίηση</vt:lpstr>
      <vt:lpstr>Μέθοδος</vt:lpstr>
      <vt:lpstr>Σήμανση του τρυβλίου </vt:lpstr>
      <vt:lpstr>Γέμισμα του τρυβλίου με χώμα</vt:lpstr>
      <vt:lpstr>Ύγρανση του χώματος</vt:lpstr>
      <vt:lpstr>Τοποθέτηση των τριχών</vt:lpstr>
      <vt:lpstr>Επώαση</vt:lpstr>
      <vt:lpstr>Έλεγχος</vt:lpstr>
      <vt:lpstr>Ανάπτυξη μυκήτων</vt:lpstr>
      <vt:lpstr>Παρασκεύασμα με λακτοφαινόλη </vt:lpstr>
      <vt:lpstr>Κάλυψη και μικροσκόπιση</vt:lpstr>
      <vt:lpstr>Εμβολιασμός σε Sabοuraud agar </vt:lpstr>
      <vt:lpstr>Τρυβλίο (1 από 2)</vt:lpstr>
      <vt:lpstr>Τρυβλίο (2 από 2)</vt:lpstr>
      <vt:lpstr>Επώαση-ταυτοποίηση </vt:lpstr>
      <vt:lpstr>Ταυτοποίηση του μύκητα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134</cp:revision>
  <dcterms:created xsi:type="dcterms:W3CDTF">2013-11-01T11:26:03Z</dcterms:created>
  <dcterms:modified xsi:type="dcterms:W3CDTF">2015-02-26T15:38:37Z</dcterms:modified>
</cp:coreProperties>
</file>