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1" r:id="rId42"/>
    <p:sldId id="297" r:id="rId43"/>
    <p:sldId id="298" r:id="rId44"/>
    <p:sldId id="257" r:id="rId45"/>
    <p:sldId id="300" r:id="rId46"/>
    <p:sldId id="301" r:id="rId47"/>
    <p:sldId id="305" r:id="rId48"/>
    <p:sldId id="306" r:id="rId49"/>
    <p:sldId id="307" r:id="rId50"/>
    <p:sldId id="304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557FAA"/>
    <a:srgbClr val="007FFF"/>
    <a:srgbClr val="4AFC8E"/>
    <a:srgbClr val="B1FDB8"/>
    <a:srgbClr val="52DDF4"/>
    <a:srgbClr val="06505C"/>
    <a:srgbClr val="81E6F7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112" autoAdjust="0"/>
  </p:normalViewPr>
  <p:slideViewPr>
    <p:cSldViewPr>
      <p:cViewPr>
        <p:scale>
          <a:sx n="78" d="100"/>
          <a:sy n="78" d="100"/>
        </p:scale>
        <p:origin x="-17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30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27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182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963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404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197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36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002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86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6923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153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0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5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6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3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8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6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0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hospital.org/az/Site2934/mainpageS2934P0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longwood.edu/pmorris/2012/10/05/cystic-fibrosi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smithperiod6.wikispaces.com/" TargetMode="External"/><Relationship Id="rId4" Type="http://schemas.openxmlformats.org/officeDocument/2006/relationships/hyperlink" Target="http://smithperiod6.wikispaces.com/Cystic+Fibrosi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ildrenshospital.org/az/Site2934/mainpageS2934P0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md.com/lung/postural-drainage-upper-lobes-fron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5195310@N02/3658043028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25195310@N02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3.0/" TargetMode="External"/><Relationship Id="rId4" Type="http://schemas.openxmlformats.org/officeDocument/2006/relationships/hyperlink" Target="http://amber-planet.deviantart.com/art/lungs-330651517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photos/figur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abay.com/en/figure-person-sports-exercise-37266/" TargetMode="External"/><Relationship Id="rId4" Type="http://schemas.openxmlformats.org/officeDocument/2006/relationships/hyperlink" Target="http://pixabay.com/en/users/Nemo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en/figure-person-sports-exercise-37266/" TargetMode="External"/><Relationship Id="rId5" Type="http://schemas.openxmlformats.org/officeDocument/2006/relationships/hyperlink" Target="http://pixabay.com/en/users/Nemo/" TargetMode="External"/><Relationship Id="rId4" Type="http://schemas.openxmlformats.org/officeDocument/2006/relationships/hyperlink" Target="http://pixabay.com/en/photos/yoga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User:Blue0ctane" TargetMode="External"/><Relationship Id="rId4" Type="http://schemas.openxmlformats.org/officeDocument/2006/relationships/hyperlink" Target="http://en.wikipedia.org/wiki/File:Stress_test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dameducation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ameducati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236385" cy="864096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9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Η Αναπνευστική Φυσικοθεραπεία στην Κυστική Ίνωση</a:t>
            </a:r>
            <a:endParaRPr lang="en-US" sz="2700" dirty="0"/>
          </a:p>
          <a:p>
            <a:endParaRPr lang="el-GR" sz="2700" dirty="0" smtClean="0"/>
          </a:p>
        </p:txBody>
      </p:sp>
      <p:sp>
        <p:nvSpPr>
          <p:cNvPr id="11" name="Ορθογώνιο 10"/>
          <p:cNvSpPr/>
          <p:nvPr/>
        </p:nvSpPr>
        <p:spPr>
          <a:xfrm>
            <a:off x="4860032" y="3617148"/>
            <a:ext cx="3478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Αφροδίτη Ευαγγελοδήμου,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Εργαστηριακή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συνεργάτιδα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971600" y="3603437"/>
            <a:ext cx="3801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Ειρήνη Γραμματοπούλου, Αναπληρώτρια Καθηγήτρια Τμήμα Φυσικοθεραπείας</a:t>
            </a:r>
          </a:p>
        </p:txBody>
      </p:sp>
      <p:pic>
        <p:nvPicPr>
          <p:cNvPr id="13" name="Picture 12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4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3829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2" y="297200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Κλινικά Συμπτώματα της Κυστικής Ίνωσης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200" b="0" dirty="0" smtClean="0"/>
              <a:t>(3 από </a:t>
            </a:r>
            <a:r>
              <a:rPr lang="el-GR" sz="3200" b="0" dirty="0"/>
              <a:t>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808334" cy="480173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/>
              <a:t>Προσβάλλει </a:t>
            </a:r>
            <a:r>
              <a:rPr lang="el-GR" sz="2400" b="1" dirty="0">
                <a:solidFill>
                  <a:srgbClr val="820000"/>
                </a:solidFill>
              </a:rPr>
              <a:t>όλα τα όργανα με επιθηλιακή μεμβράνη</a:t>
            </a:r>
            <a:r>
              <a:rPr lang="el-GR" sz="2400" dirty="0"/>
              <a:t> </a:t>
            </a:r>
            <a:r>
              <a:rPr lang="el-GR" sz="2400" dirty="0" smtClean="0"/>
              <a:t>(κυρίως </a:t>
            </a:r>
            <a:r>
              <a:rPr lang="el-GR" sz="2400" dirty="0"/>
              <a:t>το αναπνευστικό </a:t>
            </a:r>
            <a:r>
              <a:rPr lang="el-GR" sz="2400" dirty="0" smtClean="0"/>
              <a:t>και </a:t>
            </a:r>
            <a:r>
              <a:rPr lang="el-GR" sz="2400" dirty="0"/>
              <a:t>γαστρεντερικό </a:t>
            </a:r>
            <a:r>
              <a:rPr lang="el-GR" sz="2400" dirty="0" smtClean="0"/>
              <a:t>σύστημα)</a:t>
            </a:r>
            <a:endParaRPr lang="el-GR" sz="2400" dirty="0"/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Όλους </a:t>
            </a:r>
            <a:r>
              <a:rPr lang="el-GR" sz="2400" b="1" dirty="0">
                <a:solidFill>
                  <a:srgbClr val="820000"/>
                </a:solidFill>
              </a:rPr>
              <a:t>τους εξωκρινείς </a:t>
            </a:r>
            <a:r>
              <a:rPr lang="el-GR" sz="2400" b="1" dirty="0" smtClean="0">
                <a:solidFill>
                  <a:srgbClr val="820000"/>
                </a:solidFill>
              </a:rPr>
              <a:t>αδένες</a:t>
            </a:r>
            <a:endParaRPr lang="el-GR" sz="2400" dirty="0"/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/>
              <a:t>Επηρεάζει </a:t>
            </a:r>
            <a:r>
              <a:rPr lang="el-GR" sz="2400" dirty="0"/>
              <a:t>τη μεταφορά </a:t>
            </a:r>
            <a:r>
              <a:rPr lang="en-US" sz="2400" dirty="0" smtClean="0"/>
              <a:t>CL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n-US" sz="2400" dirty="0" smtClean="0"/>
              <a:t>Na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/>
              <a:t>Οδηγεί </a:t>
            </a:r>
            <a:r>
              <a:rPr lang="el-GR" sz="2400" dirty="0"/>
              <a:t>σε συσσώρευση παχύρρευστης, κολλώδους βλέννας στους  πνεύμονες και στο πεπτικό </a:t>
            </a:r>
            <a:r>
              <a:rPr lang="el-GR" sz="2400" dirty="0" smtClean="0"/>
              <a:t>σύστημα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6172378" y="5936483"/>
            <a:ext cx="1603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childrenshospital.org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88523"/>
            <a:ext cx="4084086" cy="408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/>
          <p:nvPr/>
        </p:nvSpPr>
        <p:spPr>
          <a:xfrm>
            <a:off x="0" y="6211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(ATS, 2010; Flume et al., 2009; Mcllwaine, 2007; Donaldson et al., 2006; West, 2004; Orenstein, 2004; Wang et al., 2002; Murphy, 1987; Moorkroft, 1998)</a:t>
            </a:r>
          </a:p>
        </p:txBody>
      </p:sp>
    </p:spTree>
    <p:extLst>
      <p:ext uri="{BB962C8B-B14F-4D97-AF65-F5344CB8AC3E}">
        <p14:creationId xmlns:p14="http://schemas.microsoft.com/office/powerpoint/2010/main" val="34445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Κλινικά Συμπτώματα της Κυστικής Ίνωσης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200" b="0" dirty="0" smtClean="0"/>
              <a:t>(4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75252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9600" dirty="0"/>
              <a:t>Το κύριο όργανο που προσβάλλεται είναι το </a:t>
            </a:r>
            <a:r>
              <a:rPr lang="el-GR" sz="9600" b="1" dirty="0">
                <a:solidFill>
                  <a:srgbClr val="820000"/>
                </a:solidFill>
              </a:rPr>
              <a:t>πάγκρεας,</a:t>
            </a:r>
            <a:r>
              <a:rPr lang="el-GR" sz="9600" dirty="0"/>
              <a:t> </a:t>
            </a:r>
            <a:r>
              <a:rPr lang="el-GR" sz="9600" dirty="0" smtClean="0"/>
              <a:t>του οποίου </a:t>
            </a:r>
            <a:r>
              <a:rPr lang="el-GR" sz="9600" dirty="0"/>
              <a:t>ο ιστός ατροφεί και οι πόροι </a:t>
            </a:r>
            <a:r>
              <a:rPr lang="el-GR" sz="9600" dirty="0" smtClean="0"/>
              <a:t>του παραμένουν </a:t>
            </a:r>
            <a:r>
              <a:rPr lang="el-GR" sz="9600" dirty="0"/>
              <a:t>ως διατεταμένες </a:t>
            </a:r>
            <a:r>
              <a:rPr lang="el-GR" sz="9600" dirty="0" smtClean="0"/>
              <a:t>κύστεις</a:t>
            </a:r>
            <a:endParaRPr lang="el-GR" sz="96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9600" b="1" dirty="0">
                <a:solidFill>
                  <a:srgbClr val="820000"/>
                </a:solidFill>
              </a:rPr>
              <a:t>Το 90% των παιδιών με </a:t>
            </a:r>
            <a:r>
              <a:rPr lang="el-GR" sz="9600" b="1" dirty="0" smtClean="0">
                <a:solidFill>
                  <a:srgbClr val="820000"/>
                </a:solidFill>
              </a:rPr>
              <a:t>Κ</a:t>
            </a:r>
            <a:r>
              <a:rPr lang="en-US" sz="9600" b="1" dirty="0" smtClean="0">
                <a:solidFill>
                  <a:srgbClr val="820000"/>
                </a:solidFill>
              </a:rPr>
              <a:t>.</a:t>
            </a:r>
            <a:r>
              <a:rPr lang="el-GR" sz="9600" b="1" dirty="0" smtClean="0">
                <a:solidFill>
                  <a:srgbClr val="820000"/>
                </a:solidFill>
              </a:rPr>
              <a:t>Ι</a:t>
            </a:r>
            <a:r>
              <a:rPr lang="en-US" sz="9600" b="1" dirty="0" smtClean="0">
                <a:solidFill>
                  <a:srgbClr val="820000"/>
                </a:solidFill>
              </a:rPr>
              <a:t>.</a:t>
            </a:r>
            <a:r>
              <a:rPr lang="el-GR" sz="9600" b="1" dirty="0" smtClean="0">
                <a:solidFill>
                  <a:srgbClr val="820000"/>
                </a:solidFill>
              </a:rPr>
              <a:t> </a:t>
            </a:r>
            <a:r>
              <a:rPr lang="el-GR" sz="9600" dirty="0"/>
              <a:t>γεννιούνται με βαριά παγκρεατική ανεπάρκεια, </a:t>
            </a:r>
            <a:r>
              <a:rPr lang="el-GR" sz="9600" dirty="0" smtClean="0"/>
              <a:t>λόγω έλλειψης </a:t>
            </a:r>
            <a:r>
              <a:rPr lang="el-GR" sz="9600" dirty="0"/>
              <a:t>ή </a:t>
            </a:r>
            <a:r>
              <a:rPr lang="el-GR" sz="9600" dirty="0" smtClean="0"/>
              <a:t>ελαττωμένης </a:t>
            </a:r>
            <a:r>
              <a:rPr lang="el-GR" sz="9600" dirty="0"/>
              <a:t>παραγωγής των απαραίτητων </a:t>
            </a:r>
            <a:r>
              <a:rPr lang="el-GR" sz="9600" dirty="0" smtClean="0"/>
              <a:t>πεπτικών ενζύμων</a:t>
            </a:r>
            <a:endParaRPr lang="el-GR" sz="9600" dirty="0"/>
          </a:p>
          <a:p>
            <a:pPr marL="804863" indent="0">
              <a:spcBef>
                <a:spcPts val="1800"/>
              </a:spcBef>
              <a:buNone/>
            </a:pPr>
            <a:r>
              <a:rPr lang="el-GR" sz="9600" b="1" dirty="0" smtClean="0">
                <a:solidFill>
                  <a:srgbClr val="820000"/>
                </a:solidFill>
              </a:rPr>
              <a:t>Αποτέλεσμα: η </a:t>
            </a:r>
            <a:r>
              <a:rPr lang="el-GR" sz="9600" b="1" dirty="0">
                <a:solidFill>
                  <a:srgbClr val="820000"/>
                </a:solidFill>
              </a:rPr>
              <a:t>αδυναμία απορρόφησης των τροφών </a:t>
            </a:r>
          </a:p>
          <a:p>
            <a:pPr marL="804863" indent="0">
              <a:spcBef>
                <a:spcPts val="1800"/>
              </a:spcBef>
              <a:buFont typeface="Calibri" pitchFamily="34" charset="0"/>
              <a:buChar char="→"/>
            </a:pPr>
            <a:r>
              <a:rPr lang="el-GR" sz="9600" dirty="0" smtClean="0"/>
              <a:t> Υποθρεψία </a:t>
            </a:r>
            <a:endParaRPr lang="el-GR" sz="9600" dirty="0"/>
          </a:p>
          <a:p>
            <a:pPr marL="804863" indent="0">
              <a:spcBef>
                <a:spcPts val="1800"/>
              </a:spcBef>
              <a:buFont typeface="Calibri" pitchFamily="34" charset="0"/>
              <a:buChar char="→"/>
            </a:pPr>
            <a:r>
              <a:rPr lang="el-GR" sz="9600" dirty="0" smtClean="0"/>
              <a:t> Κακουχία </a:t>
            </a:r>
            <a:endParaRPr lang="el-GR" sz="9600" dirty="0"/>
          </a:p>
          <a:p>
            <a:pPr marL="804863" indent="0">
              <a:spcBef>
                <a:spcPts val="1800"/>
              </a:spcBef>
              <a:buFont typeface="Calibri" pitchFamily="34" charset="0"/>
              <a:buChar char="→"/>
            </a:pPr>
            <a:r>
              <a:rPr lang="el-GR" sz="9600" dirty="0" smtClean="0"/>
              <a:t> Καθημερινές λοιμώξεις</a:t>
            </a:r>
            <a:endParaRPr lang="el-GR" sz="96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3789040"/>
            <a:ext cx="6676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31640" y="5445224"/>
            <a:ext cx="6676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0" y="6211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(ATS, 2010; Flume et al., 2009; Mcllwaine, 2007; Donaldson et al., 2006; West, 2004; Orenstein, 2004; Wang et al., 2002; </a:t>
            </a:r>
            <a:r>
              <a:rPr lang="en-US" dirty="0" smtClean="0">
                <a:latin typeface="+mn-lt"/>
              </a:rPr>
              <a:t>Moorkroft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1998; Murphy, 1987)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0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Επιδημιολογικά Στοιχεία </a:t>
            </a:r>
            <a:r>
              <a:rPr lang="el-GR" sz="3200" b="0" dirty="0" smtClean="0"/>
              <a:t>(</a:t>
            </a:r>
            <a:r>
              <a:rPr lang="el-GR" sz="3200" b="0" dirty="0"/>
              <a:t>1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Μέση αναλογία φορέων στο γενικό πληθυσμό: 1/20 - </a:t>
            </a:r>
            <a:r>
              <a:rPr lang="el-GR" sz="2400" dirty="0" smtClean="0"/>
              <a:t>1/25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Συχνότητα </a:t>
            </a:r>
            <a:r>
              <a:rPr lang="el-GR" sz="2400" b="1" dirty="0" smtClean="0">
                <a:solidFill>
                  <a:srgbClr val="820000"/>
                </a:solidFill>
              </a:rPr>
              <a:t>νόσου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1:3500 γεννήσεις, καθιστώντας την Κ.Ι</a:t>
            </a:r>
            <a:r>
              <a:rPr lang="el-GR" sz="2400" dirty="0" smtClean="0"/>
              <a:t>. ως </a:t>
            </a:r>
            <a:r>
              <a:rPr lang="el-GR" sz="2400" dirty="0"/>
              <a:t>την πιο συχνή αυτοσωμική υπολειπόμενη γενετική </a:t>
            </a:r>
            <a:r>
              <a:rPr lang="el-GR" sz="2400" dirty="0" smtClean="0"/>
              <a:t>πάθηση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Τα παιδιά κληρονομούν την μετάλλαξη και από τους 2 </a:t>
            </a:r>
            <a:r>
              <a:rPr lang="el-GR" sz="2400" dirty="0" smtClean="0"/>
              <a:t>γονείς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Το Εθνικό Ινστιτούτο Υγείας των </a:t>
            </a:r>
            <a:r>
              <a:rPr lang="el-GR" sz="2400" b="1" dirty="0" smtClean="0"/>
              <a:t>Η.Π.Α: </a:t>
            </a:r>
            <a:r>
              <a:rPr lang="el-GR" sz="2400" dirty="0" smtClean="0"/>
              <a:t>Προτείνει </a:t>
            </a:r>
            <a:r>
              <a:rPr lang="el-GR" sz="2400" dirty="0"/>
              <a:t>γενετικό έλεγχο για </a:t>
            </a:r>
            <a:r>
              <a:rPr lang="el-GR" sz="2400" dirty="0" smtClean="0"/>
              <a:t>Κ.Ι. </a:t>
            </a:r>
            <a:r>
              <a:rPr lang="el-GR" sz="2400" dirty="0"/>
              <a:t>σε ζευγάρια που προγραμματίζουν μια </a:t>
            </a:r>
            <a:r>
              <a:rPr lang="el-GR" sz="2400" dirty="0" smtClean="0"/>
              <a:t>εγκυμοσύνη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(Mcllwaine, 2007; Myers et al., 2006</a:t>
            </a:r>
            <a:r>
              <a:rPr lang="fr-FR" dirty="0" smtClean="0">
                <a:latin typeface="+mn-lt"/>
              </a:rPr>
              <a:t>)</a:t>
            </a:r>
            <a:endParaRPr lang="fr-F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51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Επιδημιολογικά Στοιχεία </a:t>
            </a:r>
            <a:r>
              <a:rPr lang="el-GR" sz="3200" b="0" dirty="0" smtClean="0"/>
              <a:t>(2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Μ.Ο</a:t>
            </a:r>
            <a:r>
              <a:rPr lang="el-GR" sz="2400" b="1" dirty="0">
                <a:solidFill>
                  <a:srgbClr val="004A82"/>
                </a:solidFill>
              </a:rPr>
              <a:t>. ΠΡΟΣΔΟΚΙΜΟΥ ΖΩΗΣ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Εξαρτάται </a:t>
            </a:r>
            <a:r>
              <a:rPr lang="el-GR" sz="2400" dirty="0"/>
              <a:t>από τη χώρα που ζει κανείς και κυμαίνεται από 2,5 μέχρι 40 χρόνια </a:t>
            </a:r>
          </a:p>
          <a:p>
            <a:pPr>
              <a:spcBef>
                <a:spcPts val="2400"/>
              </a:spcBef>
            </a:pPr>
            <a:r>
              <a:rPr lang="el-GR" sz="2400" b="1" dirty="0"/>
              <a:t>ΗΠΑ και Ηνωμένο Βασίλειο</a:t>
            </a:r>
            <a:r>
              <a:rPr lang="el-GR" sz="2400" dirty="0"/>
              <a:t>: 35 - 40 </a:t>
            </a:r>
            <a:r>
              <a:rPr lang="el-GR" sz="2400" dirty="0" smtClean="0"/>
              <a:t>χρόνια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Ελλάδα</a:t>
            </a:r>
            <a:r>
              <a:rPr lang="el-GR" sz="2400" dirty="0"/>
              <a:t>: 20-30 </a:t>
            </a:r>
            <a:r>
              <a:rPr lang="el-GR" sz="2400" dirty="0" smtClean="0"/>
              <a:t>χρόνια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Ιρλανδία</a:t>
            </a:r>
            <a:r>
              <a:rPr lang="el-GR" sz="2400" dirty="0"/>
              <a:t>: 17 </a:t>
            </a:r>
            <a:r>
              <a:rPr lang="el-GR" sz="2400" dirty="0" smtClean="0"/>
              <a:t>χρόνια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Σκόπια</a:t>
            </a:r>
            <a:r>
              <a:rPr lang="el-GR" sz="2400" dirty="0"/>
              <a:t>: 2.5 </a:t>
            </a:r>
            <a:r>
              <a:rPr lang="el-GR" sz="2400" dirty="0" smtClean="0"/>
              <a:t>χρόνια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5004048" y="6093296"/>
            <a:ext cx="4045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+mn-lt"/>
              </a:rPr>
              <a:t>(Mcllwaine, 2007; Myers et al., 2006)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39552" y="1268760"/>
            <a:ext cx="827791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>
                <a:latin typeface="+mn-lt"/>
              </a:rPr>
              <a:t>Το 15% της Κ.Ι.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διαγιγνώσκεται</a:t>
            </a:r>
            <a:r>
              <a:rPr lang="el-GR" sz="2400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με τη γέννηση ενώ το 70% στον 1ο χρόνο ζωής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2996952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Επιδημιολογικά Στοιχεία </a:t>
            </a:r>
            <a:r>
              <a:rPr lang="el-GR" sz="3200" b="0" dirty="0" smtClean="0"/>
              <a:t>(3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Στην Ελλάδα</a:t>
            </a:r>
            <a:r>
              <a:rPr lang="el-GR" sz="2400" b="1" dirty="0" smtClean="0">
                <a:solidFill>
                  <a:srgbClr val="820000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5% των Ελλήνων είναι φορείς (χωρίς συμπτώματα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2400" dirty="0" smtClean="0"/>
              <a:t>Παιδιά και </a:t>
            </a:r>
            <a:r>
              <a:rPr lang="el-GR" sz="2400" dirty="0"/>
              <a:t>ενήλικες &gt; 800 χωρίς επίσημη </a:t>
            </a:r>
            <a:r>
              <a:rPr lang="el-GR" sz="2400" dirty="0" smtClean="0"/>
              <a:t>καταγραφή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2400" dirty="0" smtClean="0"/>
              <a:t>Η Κ.Ι. είναι η πιο βασική κληρονομική νόσος και στη χώρα μας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732240" y="5949280"/>
            <a:ext cx="2155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latin typeface="+mn-lt"/>
              </a:rPr>
              <a:t>(www.disabled.gr)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72816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Επιδημιολογικά Στοιχεία </a:t>
            </a:r>
            <a:r>
              <a:rPr lang="el-GR" sz="3200" b="0" dirty="0" smtClean="0"/>
              <a:t>(4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88032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Οι γεννήσεις παιδιών με ΚΙ είναι 70-90/χρόνο </a:t>
            </a:r>
          </a:p>
          <a:p>
            <a:pPr marL="354013" indent="0">
              <a:spcBef>
                <a:spcPts val="0"/>
              </a:spcBef>
              <a:buClr>
                <a:srgbClr val="820000"/>
              </a:buClr>
              <a:buNone/>
            </a:pPr>
            <a:r>
              <a:rPr lang="el-GR" sz="2400" dirty="0" smtClean="0"/>
              <a:t>(</a:t>
            </a:r>
            <a:r>
              <a:rPr lang="el-GR" sz="2400" dirty="0"/>
              <a:t>10 φορές &gt; από τις γεννήσεις με Μεσογειακή Αναιμία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spcBef>
                <a:spcPts val="30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Παγκόσμια Οργάνωση για την Κυστική Ίνωση (CFW) </a:t>
            </a:r>
          </a:p>
          <a:p>
            <a:pPr>
              <a:spcBef>
                <a:spcPts val="30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Ελληνική Εταιρεία για την Ινώδη Κυστική Νόσο (Ε.Ε.Ι.Κ) 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362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(disabled.gr</a:t>
            </a:r>
            <a:r>
              <a:rPr lang="en-US" dirty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4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500" dirty="0"/>
              <a:t>Αναπνευστικές συνέπειες της </a:t>
            </a:r>
            <a:r>
              <a:rPr lang="el-GR" sz="3500" dirty="0" smtClean="0"/>
              <a:t>Κυστικής Ίνωσης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2800" b="0" dirty="0" smtClean="0"/>
              <a:t>(</a:t>
            </a:r>
            <a:r>
              <a:rPr lang="el-GR" sz="2800" b="0" dirty="0"/>
              <a:t>1 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032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Βρογχιολίτιδα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Διάχυτη βρογχεκτασία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Προοδευτική απόφραξη </a:t>
            </a:r>
            <a:r>
              <a:rPr lang="el-GR" sz="2400" dirty="0" smtClean="0"/>
              <a:t>αεραγωγών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Πνευμονική </a:t>
            </a:r>
            <a:r>
              <a:rPr lang="el-GR" sz="2400" dirty="0" smtClean="0"/>
              <a:t>υπερδιάταση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Υποτροπιάζουσες λοιμώξεις (Pseudomonas aeruginosa) με αυξημένη παραγωγή εκκρίσεων, βρογχοστένωση και </a:t>
            </a:r>
            <a:r>
              <a:rPr lang="el-GR" sz="2400" dirty="0" smtClean="0"/>
              <a:t>επιδεινούμενος λειτουργικός περιορισμός</a:t>
            </a:r>
            <a:endParaRPr lang="el-GR" sz="2400" dirty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+mn-lt"/>
              </a:rPr>
              <a:t>(ATS, 2010; Flume et al., 2009; Mcllwaine, 2007; Donaldson et al., 2006; West, 2004; Orenstein, 2004; Wang et al., 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500" dirty="0"/>
              <a:t>Αναπνευστικές συνέπειες της Κυστικής </a:t>
            </a:r>
            <a:r>
              <a:rPr lang="el-GR" sz="3500" dirty="0" smtClean="0"/>
              <a:t>Ίνωσης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l-GR" sz="2800" b="0" dirty="0" smtClean="0"/>
              <a:t>(2 </a:t>
            </a:r>
            <a:r>
              <a:rPr lang="el-GR" sz="2800" b="0" dirty="0"/>
              <a:t>από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525915" cy="355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17053" y="5445224"/>
            <a:ext cx="1451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blogs.longwood.edu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3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500" dirty="0"/>
              <a:t>Αναπνευστικές συνέπειες της Κυστικής Ίνωσης </a:t>
            </a:r>
            <a:r>
              <a:rPr lang="el-GR" sz="2800" b="0" dirty="0" smtClean="0"/>
              <a:t>(3 </a:t>
            </a:r>
            <a:r>
              <a:rPr lang="el-GR" sz="2800" b="0" dirty="0"/>
              <a:t>από 3)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2926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982888" y="4581127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Cystic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Fibrosis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smithperiod6.wikispaces.com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Πνευμονική λειτουργία στην </a:t>
            </a:r>
            <a:r>
              <a:rPr lang="el-GR" sz="3800" dirty="0" smtClean="0"/>
              <a:t>Κυστική Ίνωση</a:t>
            </a:r>
            <a:endParaRPr lang="el-G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05" y="1953464"/>
            <a:ext cx="8229600" cy="432048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Άνιση κατανομή του πνευμονικού αερισμού</a:t>
            </a:r>
          </a:p>
          <a:p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324605" y="2535213"/>
            <a:ext cx="5074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</a:t>
            </a:r>
            <a:r>
              <a:rPr lang="el-GR" sz="2400" b="1" dirty="0">
                <a:sym typeface="Wingdings 3" pitchFamily="18" charset="2"/>
              </a:rPr>
              <a:t> </a:t>
            </a:r>
            <a:r>
              <a:rPr lang="el-GR" sz="2400" dirty="0" smtClean="0">
                <a:latin typeface="+mn-lt"/>
              </a:rPr>
              <a:t>κυψελιδο-αρτηριακή </a:t>
            </a:r>
            <a:r>
              <a:rPr lang="el-GR" sz="2400" dirty="0">
                <a:latin typeface="+mn-lt"/>
              </a:rPr>
              <a:t>διαφορά Ο2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4605" y="3281849"/>
            <a:ext cx="491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</a:t>
            </a:r>
            <a:r>
              <a:rPr lang="el-GR" sz="2400" b="1" dirty="0">
                <a:sym typeface="Wingdings 3" pitchFamily="18" charset="2"/>
              </a:rPr>
              <a:t> </a:t>
            </a:r>
            <a:r>
              <a:rPr lang="el-GR" sz="2400" dirty="0" smtClean="0">
                <a:latin typeface="+mn-lt"/>
              </a:rPr>
              <a:t>ροή </a:t>
            </a:r>
            <a:r>
              <a:rPr lang="el-GR" sz="2400" dirty="0">
                <a:latin typeface="+mn-lt"/>
              </a:rPr>
              <a:t>στους μικρούς αεραγωγούς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4605" y="4008779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</a:t>
            </a:r>
            <a:r>
              <a:rPr lang="el-GR" sz="2400" b="1" dirty="0">
                <a:sym typeface="Wingdings 3" pitchFamily="18" charset="2"/>
              </a:rPr>
              <a:t> </a:t>
            </a:r>
            <a:r>
              <a:rPr lang="el-GR" sz="2400" dirty="0" smtClean="0">
                <a:latin typeface="+mn-lt"/>
              </a:rPr>
              <a:t>FEV₁ </a:t>
            </a:r>
            <a:r>
              <a:rPr lang="el-GR" sz="2400" dirty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FEF</a:t>
            </a:r>
            <a:r>
              <a:rPr lang="en-US" sz="2400" baseline="-25000" dirty="0" smtClean="0">
                <a:latin typeface="+mn-lt"/>
                <a:sym typeface="Wingdings 3" pitchFamily="18" charset="2"/>
              </a:rPr>
              <a:t>25-75</a:t>
            </a:r>
            <a:r>
              <a:rPr lang="en-US" sz="2400" baseline="-25000" dirty="0">
                <a:latin typeface="+mn-lt"/>
                <a:sym typeface="Wingdings 3" pitchFamily="18" charset="2"/>
              </a:rPr>
              <a:t>%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μη αναστρέψιμη μετά από βρογχοδιαστολή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5029" y="4706745"/>
            <a:ext cx="177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</a:t>
            </a:r>
            <a:r>
              <a:rPr lang="el-GR" sz="2400" b="1" dirty="0">
                <a:sym typeface="Wingdings 3" pitchFamily="18" charset="2"/>
              </a:rPr>
              <a:t> </a:t>
            </a:r>
            <a:r>
              <a:rPr lang="en-US" sz="2400" dirty="0" smtClean="0">
                <a:latin typeface="+mn-lt"/>
                <a:sym typeface="Wingdings 3" pitchFamily="18" charset="2"/>
              </a:rPr>
              <a:t>RV</a:t>
            </a:r>
            <a:r>
              <a:rPr lang="en-US" sz="2400" dirty="0">
                <a:latin typeface="+mn-lt"/>
                <a:sym typeface="Wingdings 3" pitchFamily="18" charset="2"/>
              </a:rPr>
              <a:t>, FRC</a:t>
            </a:r>
            <a:endParaRPr lang="el-GR" sz="2400" dirty="0">
              <a:latin typeface="+mn-lt"/>
              <a:sym typeface="Wingdings 3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4605" y="5414609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</a:t>
            </a:r>
            <a:r>
              <a:rPr lang="el-GR" sz="2400" b="1" dirty="0">
                <a:sym typeface="Wingdings 3" pitchFamily="18" charset="2"/>
              </a:rPr>
              <a:t> </a:t>
            </a:r>
            <a:r>
              <a:rPr lang="el-GR" sz="2400" dirty="0" smtClean="0">
                <a:latin typeface="+mn-lt"/>
                <a:sym typeface="Wingdings 3" pitchFamily="18" charset="2"/>
              </a:rPr>
              <a:t>αντοχή </a:t>
            </a:r>
            <a:r>
              <a:rPr lang="el-GR" sz="2400" dirty="0">
                <a:latin typeface="+mn-lt"/>
                <a:sym typeface="Wingdings 3" pitchFamily="18" charset="2"/>
              </a:rPr>
              <a:t>στην άσκηση με την εξέλιξη της πάθησης</a:t>
            </a:r>
            <a:endParaRPr lang="en-US" sz="2400" dirty="0">
              <a:latin typeface="+mn-lt"/>
              <a:sym typeface="Wingdings 3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12" name="Rectangle 4"/>
          <p:cNvSpPr/>
          <p:nvPr/>
        </p:nvSpPr>
        <p:spPr>
          <a:xfrm>
            <a:off x="-27064" y="6211669"/>
            <a:ext cx="694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+mn-lt"/>
              </a:rPr>
              <a:t>ATS, 2010; Flume et al., 2009; Mcllwaine, 2007; Donaldson et al., 2006; West, 2004; Orenstein, 2004; Wang et al., 2002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Η Αναπνευστική Φυσικοθεραπεία Στην Κυστική Ίνωση-Κ</a:t>
            </a:r>
            <a:r>
              <a:rPr lang="en-US" sz="3800" dirty="0" smtClean="0"/>
              <a:t>.</a:t>
            </a:r>
            <a:r>
              <a:rPr lang="el-GR" sz="3800" dirty="0" smtClean="0"/>
              <a:t>Ι</a:t>
            </a:r>
            <a:r>
              <a:rPr lang="en-US" sz="3800" dirty="0" smtClean="0"/>
              <a:t>.</a:t>
            </a:r>
            <a:endParaRPr lang="el-GR" sz="3800" dirty="0"/>
          </a:p>
        </p:txBody>
      </p:sp>
      <p:sp>
        <p:nvSpPr>
          <p:cNvPr id="5" name="Rectangle 4"/>
          <p:cNvSpPr/>
          <p:nvPr/>
        </p:nvSpPr>
        <p:spPr>
          <a:xfrm>
            <a:off x="325848" y="5373216"/>
            <a:ext cx="842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Λέξεις κλειδιά: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Κυστική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ίνωση,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Αναπνευστική Φυσικοθεραπεία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,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Βρογχική παροχέτευση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grpSp>
        <p:nvGrpSpPr>
          <p:cNvPr id="3" name="Group 2"/>
          <p:cNvGrpSpPr/>
          <p:nvPr/>
        </p:nvGrpSpPr>
        <p:grpSpPr>
          <a:xfrm>
            <a:off x="-503568" y="1916832"/>
            <a:ext cx="10046928" cy="2736304"/>
            <a:chOff x="-503568" y="2060848"/>
            <a:chExt cx="10046928" cy="2736304"/>
          </a:xfrm>
        </p:grpSpPr>
        <p:pic>
          <p:nvPicPr>
            <p:cNvPr id="1027" name="Picture 3" descr="C:\Users\alex\Desktop\dna 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503568" y="2060848"/>
              <a:ext cx="10046928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20741708">
              <a:off x="1521021" y="3016383"/>
              <a:ext cx="217399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>
                  <a:rot lat="1800000" lon="18600000" rev="213211"/>
                </a:camera>
                <a:lightRig rig="threePt" dir="t"/>
              </a:scene3d>
            </a:bodyPr>
            <a:lstStyle/>
            <a:p>
              <a:pPr algn="ctr"/>
              <a:r>
                <a:rPr lang="el-GR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rgbClr val="B1FDB8"/>
                      </a:gs>
                      <a:gs pos="50000">
                        <a:srgbClr val="06505C"/>
                      </a:gs>
                      <a:gs pos="79000">
                        <a:srgbClr val="4AFC8E"/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Κυστική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rgbClr val="B1FDB8"/>
                    </a:gs>
                    <a:gs pos="50000">
                      <a:srgbClr val="06505C"/>
                    </a:gs>
                    <a:gs pos="79000">
                      <a:srgbClr val="4AFC8E"/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1262090">
              <a:off x="5796136" y="3016383"/>
              <a:ext cx="18101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RightFacing">
                  <a:rot lat="1800000" lon="18600000" rev="213211"/>
                </a:camera>
                <a:lightRig rig="threePt" dir="t"/>
              </a:scene3d>
            </a:bodyPr>
            <a:lstStyle/>
            <a:p>
              <a:pPr algn="ctr"/>
              <a:r>
                <a:rPr lang="el-GR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rgbClr val="B1FDB8"/>
                      </a:gs>
                      <a:gs pos="50000">
                        <a:srgbClr val="06505C"/>
                      </a:gs>
                      <a:gs pos="79000">
                        <a:srgbClr val="4AFC8E"/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Ίνωση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rgbClr val="B1FDB8"/>
                    </a:gs>
                    <a:gs pos="50000">
                      <a:srgbClr val="06505C"/>
                    </a:gs>
                    <a:gs pos="79000">
                      <a:srgbClr val="4AFC8E"/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8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/>
              <a:t>Επιπλοκές στην </a:t>
            </a:r>
            <a:r>
              <a:rPr lang="el-GR" sz="3600" dirty="0" smtClean="0"/>
              <a:t>Κυστική Ίνωση </a:t>
            </a:r>
            <a:r>
              <a:rPr lang="el-GR" sz="3200" b="0" dirty="0"/>
              <a:t>(1 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384376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Δ</a:t>
            </a:r>
            <a:r>
              <a:rPr lang="el-GR" sz="2400" dirty="0" smtClean="0"/>
              <a:t>ιαβήτης 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Οστεοπόρωση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Κίρρωση </a:t>
            </a:r>
            <a:r>
              <a:rPr lang="el-GR" sz="2400" dirty="0"/>
              <a:t>ήπατος </a:t>
            </a:r>
          </a:p>
          <a:p>
            <a:pPr>
              <a:spcBef>
                <a:spcPts val="36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Προοδευτική </a:t>
            </a:r>
            <a:r>
              <a:rPr lang="el-GR" sz="2400" dirty="0"/>
              <a:t>αναπνευστική </a:t>
            </a:r>
            <a:r>
              <a:rPr lang="el-GR" sz="2400" dirty="0" smtClean="0"/>
              <a:t>ανεπάρκεια με </a:t>
            </a:r>
            <a:r>
              <a:rPr lang="el-GR" sz="2400" dirty="0"/>
              <a:t>αποτέλεσμα τον θάνατο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27064" y="6211669"/>
            <a:ext cx="694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+mn-lt"/>
              </a:rPr>
              <a:t>ATS, 2010; Flume et al., 2009; Mcllwaine, 2007; Donaldson et al., 2006; West, 2004; Orenstein, 2004; Wang et al., 2002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688" y="50605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>
                <a:latin typeface="+mn-lt"/>
              </a:rPr>
              <a:t>Όταν ένας έφηβος/νεαρός ενήλικας εμφανίζει συμπτώματα χρόνιας βρογχίτιδα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Επιπλοκές στην Κυστική Ίνωση </a:t>
            </a: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Η βρογχεκτασία </a:t>
            </a:r>
            <a:r>
              <a:rPr lang="el-GR" sz="2400" dirty="0"/>
              <a:t>(μόνιμη παθολογική διάταση των βρόγχων με τοπική διαπύηση) είναι εν μέρει αποτέλεσμα αυξημένων εκκρίσεων από τους υπερτροφικούς βλεννογόνους </a:t>
            </a:r>
            <a:r>
              <a:rPr lang="el-GR" sz="2400" dirty="0" smtClean="0"/>
              <a:t>αδένες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δραστηριότητα των κροσσών είναι σημαντικά επηρεασμένη </a:t>
            </a:r>
          </a:p>
          <a:p>
            <a:pPr marL="804863" indent="-354013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/>
              <a:t>Ενσφήνωση </a:t>
            </a:r>
            <a:r>
              <a:rPr lang="el-GR" sz="2400" dirty="0"/>
              <a:t>βλέννας στους μικρούς αεραγωγούς και </a:t>
            </a:r>
          </a:p>
          <a:p>
            <a:pPr marL="804863" indent="-354013"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/>
              <a:t>Πρόκληση </a:t>
            </a:r>
            <a:r>
              <a:rPr lang="el-GR" sz="2400" dirty="0"/>
              <a:t>χρόνιας λοίμωξης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Προσοχή!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59832" y="5607879"/>
            <a:ext cx="216024" cy="144016"/>
          </a:xfrm>
          <a:prstGeom prst="right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75856" y="5429888"/>
            <a:ext cx="307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να </a:t>
            </a:r>
            <a:r>
              <a:rPr lang="el-GR" sz="2400" dirty="0" smtClean="0">
                <a:latin typeface="+mn-lt"/>
              </a:rPr>
              <a:t>ενοχοποιείται </a:t>
            </a:r>
            <a:r>
              <a:rPr lang="el-GR" sz="2400" dirty="0">
                <a:latin typeface="+mn-lt"/>
              </a:rPr>
              <a:t>η </a:t>
            </a:r>
            <a:r>
              <a:rPr lang="el-GR" sz="2400" dirty="0" smtClean="0">
                <a:latin typeface="+mn-lt"/>
              </a:rPr>
              <a:t>Κ.Ι. </a:t>
            </a:r>
            <a:endParaRPr lang="el-GR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12" y="648866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(ATS, 2010; Mcllwaine, 2007; Donaldson et al., 2006; West,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17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Βρογχεκτασία </a:t>
            </a:r>
            <a:r>
              <a:rPr lang="el-GR" sz="3200" b="0" dirty="0" smtClean="0"/>
              <a:t>(1 από 5)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96044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Πρόκειται για μια σχετικά σπάνια </a:t>
            </a:r>
            <a:r>
              <a:rPr lang="el-GR" sz="2400" dirty="0" smtClean="0"/>
              <a:t>νόσο</a:t>
            </a:r>
          </a:p>
          <a:p>
            <a:pPr>
              <a:spcBef>
                <a:spcPts val="2400"/>
              </a:spcBef>
              <a:buClr>
                <a:srgbClr val="820000"/>
              </a:buClr>
              <a:buNone/>
            </a:pP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Η επίπτωση της έχει μειωθεί σημαντικά σήμερα, τουλάχιστον στις αναπτυγμένες </a:t>
            </a:r>
            <a:r>
              <a:rPr lang="el-GR" sz="2400" dirty="0" smtClean="0"/>
              <a:t>χώρες, γεγονός </a:t>
            </a:r>
            <a:r>
              <a:rPr lang="el-GR" sz="2400" dirty="0"/>
              <a:t>που </a:t>
            </a:r>
            <a:r>
              <a:rPr lang="el-GR" sz="2400" dirty="0" smtClean="0"/>
              <a:t>αποδίδεται: </a:t>
            </a:r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στη </a:t>
            </a:r>
            <a:r>
              <a:rPr lang="el-GR" sz="2400" dirty="0"/>
              <a:t>δραστική θεραπεία των λοιμώξεων </a:t>
            </a:r>
            <a:r>
              <a:rPr lang="el-GR" sz="2400" dirty="0" smtClean="0"/>
              <a:t>στην </a:t>
            </a:r>
            <a:r>
              <a:rPr lang="el-GR" sz="2400" dirty="0"/>
              <a:t>παιδική </a:t>
            </a:r>
            <a:r>
              <a:rPr lang="el-GR" sz="2400" dirty="0" smtClean="0"/>
              <a:t>ηλικία</a:t>
            </a:r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στα </a:t>
            </a:r>
            <a:r>
              <a:rPr lang="el-GR" sz="2400" dirty="0"/>
              <a:t>προγράμματα εμβολιασμού </a:t>
            </a:r>
            <a:r>
              <a:rPr lang="el-GR" sz="2400" dirty="0" smtClean="0"/>
              <a:t> </a:t>
            </a:r>
          </a:p>
          <a:p>
            <a:pPr>
              <a:spcBef>
                <a:spcPts val="24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στη </a:t>
            </a:r>
            <a:r>
              <a:rPr lang="el-GR" sz="2400" dirty="0"/>
              <a:t>μείωση της συχνότητας της πνευμονικής </a:t>
            </a:r>
            <a:r>
              <a:rPr lang="el-GR" sz="2400" dirty="0" smtClean="0"/>
              <a:t>φυματίωσης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01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(Νικολοπούλου, </a:t>
            </a:r>
            <a:r>
              <a:rPr lang="el-GR" dirty="0" smtClean="0">
                <a:latin typeface="+mn-lt"/>
              </a:rPr>
              <a:t>Χειλάς, 2007)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55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Βρογχεκτασία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5) </a:t>
            </a:r>
            <a:r>
              <a:rPr lang="el-GR" sz="3200" b="0" dirty="0" smtClean="0"/>
              <a:t/>
            </a:r>
            <a:br>
              <a:rPr lang="el-GR" sz="3200" b="0" dirty="0" smtClean="0"/>
            </a:br>
            <a:r>
              <a:rPr lang="el-GR" sz="3600" dirty="0">
                <a:solidFill>
                  <a:srgbClr val="820000"/>
                </a:solidFill>
              </a:rPr>
              <a:t>Αίτια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834880" cy="37444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Λοιμώξεις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Πρωτοπαθής δυσκινησία κροσσών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Ανοσοανεπάρκεια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Κυστική ίνωση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Ρευματικά νοσήματα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Φλεγμονώδεις νόσοι εντέρου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301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l-GR" dirty="0">
                <a:latin typeface="+mn-lt"/>
              </a:rPr>
              <a:t>(Νικολοπούλου, </a:t>
            </a:r>
            <a:r>
              <a:rPr lang="el-GR" dirty="0" smtClean="0">
                <a:latin typeface="+mn-lt"/>
              </a:rPr>
              <a:t>Χειλάς, 2007)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58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Βρογχεκτασία </a:t>
            </a:r>
            <a:r>
              <a:rPr lang="el-GR" sz="2900" b="0" dirty="0" smtClean="0"/>
              <a:t>(</a:t>
            </a:r>
            <a:r>
              <a:rPr lang="el-GR" sz="2900" b="0" dirty="0"/>
              <a:t>3 από 5) </a:t>
            </a:r>
            <a:br>
              <a:rPr lang="el-GR" sz="2900" b="0" dirty="0"/>
            </a:br>
            <a:r>
              <a:rPr lang="el-GR" sz="3200" dirty="0" smtClean="0">
                <a:solidFill>
                  <a:srgbClr val="820000"/>
                </a:solidFill>
              </a:rPr>
              <a:t>Κλινικά Χαρακτηριστικά</a:t>
            </a:r>
            <a:endParaRPr lang="el-GR" sz="3200" dirty="0">
              <a:solidFill>
                <a:srgbClr val="8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600" dirty="0"/>
              <a:t>Χρόνιος βήχας, με ή χωρίς βλεννοπυώδη απόχρεμψη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Οι εκκρίσεις είναι παχύρευστες, βλεννοπυώδεις ή πυώδεις, σε μεγάλες ποσότητες-κυρίως τις πρωινές </a:t>
            </a:r>
            <a:r>
              <a:rPr lang="el-GR" sz="2600" dirty="0" smtClean="0"/>
              <a:t>ώρες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Οι «ξηρές βρογχεκτασίες» χαρακτηρίζονται από χρόνιο βήχα, πολύ ήπια παραγωγικό και/ή επεισόδια αιμόπτυσης (αιμόπτυση παρουσιάζει το 40-70% των ασθενών με βρογχεκτασίες</a:t>
            </a:r>
            <a:r>
              <a:rPr lang="el-GR" sz="2600" dirty="0" smtClean="0"/>
              <a:t>)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Δύσπνοια και «βράσιμο στο στήθος» αναφέρει το 75% των ασθενών, ενώ το 50% αυτών μπορεί να παρουσιάσει πλευριτικού τύπου θωρακικό </a:t>
            </a:r>
            <a:r>
              <a:rPr lang="el-GR" sz="2600" dirty="0" smtClean="0"/>
              <a:t>άλγος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Σε προχωρημένες </a:t>
            </a:r>
            <a:r>
              <a:rPr lang="el-GR" sz="2600" dirty="0" smtClean="0"/>
              <a:t>καταστάσεις</a:t>
            </a:r>
            <a:r>
              <a:rPr lang="en-US" sz="2600" dirty="0" smtClean="0"/>
              <a:t>,</a:t>
            </a:r>
            <a:r>
              <a:rPr lang="el-GR" sz="2600" dirty="0" smtClean="0"/>
              <a:t> προκύπτει </a:t>
            </a:r>
            <a:r>
              <a:rPr lang="el-GR" sz="2600" dirty="0"/>
              <a:t>αναπνευστική ανεπάρκεια και πνευμονική </a:t>
            </a:r>
            <a:r>
              <a:rPr lang="el-GR" sz="2600" dirty="0" smtClean="0"/>
              <a:t>καρδία</a:t>
            </a:r>
            <a:endParaRPr lang="el-GR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01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(Νικολοπούλου, Χειλάς,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76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Βρογχεκτασία</a:t>
            </a:r>
            <a:r>
              <a:rPr lang="el-GR" dirty="0" smtClean="0"/>
              <a:t>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από 5) </a:t>
            </a:r>
            <a:br>
              <a:rPr lang="el-GR" sz="3200" b="0" dirty="0" smtClean="0"/>
            </a:br>
            <a:r>
              <a:rPr lang="el-GR" sz="3200" dirty="0">
                <a:solidFill>
                  <a:srgbClr val="820000"/>
                </a:solidFill>
              </a:rPr>
              <a:t>Ο ‘φαύλος κύκλος’ της φλεγμονής στις </a:t>
            </a:r>
            <a:r>
              <a:rPr lang="el-GR" sz="3200" dirty="0" smtClean="0">
                <a:solidFill>
                  <a:srgbClr val="820000"/>
                </a:solidFill>
              </a:rPr>
              <a:t>βρογχεκτασίες</a:t>
            </a:r>
            <a:endParaRPr lang="el-GR" sz="3200" b="0" dirty="0"/>
          </a:p>
        </p:txBody>
      </p:sp>
      <p:sp>
        <p:nvSpPr>
          <p:cNvPr id="7" name="Rectangle 6"/>
          <p:cNvSpPr/>
          <p:nvPr/>
        </p:nvSpPr>
        <p:spPr>
          <a:xfrm>
            <a:off x="0" y="3022892"/>
            <a:ext cx="262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Δράση βλαπτικών παραγόντων συνήθως σε έδαφος γενετικής προδιάθεσης</a:t>
            </a:r>
          </a:p>
        </p:txBody>
      </p:sp>
      <p:sp>
        <p:nvSpPr>
          <p:cNvPr id="8" name="Δεξιό βέλος 1"/>
          <p:cNvSpPr/>
          <p:nvPr/>
        </p:nvSpPr>
        <p:spPr>
          <a:xfrm>
            <a:off x="2617562" y="3481434"/>
            <a:ext cx="358775" cy="230188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504863" y="2116972"/>
            <a:ext cx="2685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Μικροβιακή προσβολή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437" y="5225631"/>
            <a:ext cx="2964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Προοδευτική καταστροφή του πνεύμονα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6488668"/>
            <a:ext cx="301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(Νικολοπούλου, Χειλάς,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441221" y="3049223"/>
            <a:ext cx="2459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>
                <a:latin typeface="+mn-lt"/>
              </a:rPr>
              <a:t>Βλαπτική επίδραση των  μικροβίων στο βρογχικό επιθήλιο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638" y="4630266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>
                <a:latin typeface="+mn-lt"/>
              </a:rPr>
              <a:t>Μικροβιακός αποικισμός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75598" y="5388865"/>
            <a:ext cx="1478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dirty="0">
                <a:latin typeface="+mn-lt"/>
              </a:rPr>
              <a:t>Χρόνια φλεγμονή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1106" y="4683798"/>
            <a:ext cx="1540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latin typeface="+mn-lt"/>
              </a:rPr>
              <a:t>Ιστική βλάβη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4864" y="3078832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l-GR" sz="2000" dirty="0">
                <a:latin typeface="+mn-lt"/>
              </a:rPr>
              <a:t>Ελαττωματική </a:t>
            </a:r>
            <a:r>
              <a:rPr lang="el-GR" sz="2000" dirty="0" smtClean="0">
                <a:latin typeface="+mn-lt"/>
              </a:rPr>
              <a:t>βλεννοκροσσωτή </a:t>
            </a:r>
            <a:r>
              <a:rPr lang="el-GR" sz="2000" dirty="0">
                <a:latin typeface="+mn-lt"/>
              </a:rPr>
              <a:t>κάθαρση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1304" y="1598145"/>
            <a:ext cx="249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l-GR" sz="2000" dirty="0">
                <a:latin typeface="+mn-lt"/>
              </a:rPr>
              <a:t>Παραμονή μικροβίων </a:t>
            </a:r>
          </a:p>
          <a:p>
            <a:pPr lvl="0">
              <a:spcAft>
                <a:spcPts val="0"/>
              </a:spcAft>
            </a:pPr>
            <a:r>
              <a:rPr lang="el-GR" sz="2000" dirty="0">
                <a:latin typeface="+mn-lt"/>
              </a:rPr>
              <a:t>στο τραχειοβρογχικό δέντρο</a:t>
            </a:r>
          </a:p>
        </p:txBody>
      </p:sp>
      <p:pic>
        <p:nvPicPr>
          <p:cNvPr id="1028" name="Picture 4" descr="C:\Users\alex\Desktop\curved-arrow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86" y="2399989"/>
            <a:ext cx="656238" cy="6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lex\Desktop\curved-arrow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2264">
            <a:off x="7126199" y="4023543"/>
            <a:ext cx="584274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lex\Desktop\curved-arrow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9751">
            <a:off x="6517214" y="5132324"/>
            <a:ext cx="584274" cy="5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lex\Desktop\curved-arrow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4493">
            <a:off x="4428835" y="5145869"/>
            <a:ext cx="722553" cy="6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lex\Desktop\curved-arrow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5011">
            <a:off x="3734843" y="4183888"/>
            <a:ext cx="576264" cy="5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lex\Desktop\curved-arrow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6493" y="2575236"/>
            <a:ext cx="576264" cy="5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Δεξιό βέλος 1"/>
          <p:cNvSpPr/>
          <p:nvPr/>
        </p:nvSpPr>
        <p:spPr>
          <a:xfrm rot="876498">
            <a:off x="3216968" y="2325242"/>
            <a:ext cx="358775" cy="230188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34" name="Δεξιό βέλος 1"/>
          <p:cNvSpPr/>
          <p:nvPr/>
        </p:nvSpPr>
        <p:spPr>
          <a:xfrm rot="19705991">
            <a:off x="2921447" y="5067663"/>
            <a:ext cx="358775" cy="230188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1" name="Oval 20"/>
          <p:cNvSpPr/>
          <p:nvPr/>
        </p:nvSpPr>
        <p:spPr>
          <a:xfrm>
            <a:off x="5218650" y="3604834"/>
            <a:ext cx="864096" cy="897569"/>
          </a:xfrm>
          <a:prstGeom prst="ellipse">
            <a:avLst/>
          </a:prstGeom>
          <a:solidFill>
            <a:srgbClr val="557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4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Βρογχεκτασία</a:t>
            </a:r>
            <a:r>
              <a:rPr lang="el-GR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5</a:t>
            </a:r>
            <a:r>
              <a:rPr lang="el-GR" sz="3200" b="0" dirty="0" smtClean="0"/>
              <a:t>)</a:t>
            </a:r>
            <a:br>
              <a:rPr lang="el-GR" sz="3200" b="0" dirty="0" smtClean="0"/>
            </a:br>
            <a:r>
              <a:rPr lang="el-GR" sz="3600" dirty="0">
                <a:solidFill>
                  <a:srgbClr val="820000"/>
                </a:solidFill>
              </a:rPr>
              <a:t>Θεραπεία</a:t>
            </a:r>
            <a:r>
              <a:rPr lang="el-GR" sz="3600" b="0" dirty="0" smtClean="0">
                <a:solidFill>
                  <a:srgbClr val="820000"/>
                </a:solidFill>
              </a:rPr>
              <a:t> </a:t>
            </a:r>
            <a:endParaRPr lang="el-GR" sz="3600" b="0" dirty="0">
              <a:solidFill>
                <a:srgbClr val="8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4" y="1700808"/>
            <a:ext cx="8229600" cy="381642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Αντιβιοτικά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Βρογχοδιασταλτικά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Αντιφλεγμονώδεις παράγοντες</a:t>
            </a: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Τεχνικές καθαρισμού των αεραγωγών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Βλεννολυτικοί παράγοντες και ενυδάτωση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91824"/>
            <a:ext cx="137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(ACCP,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1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 Αντιμετώπιση της </a:t>
            </a:r>
            <a:r>
              <a:rPr lang="el-GR" dirty="0" smtClean="0"/>
              <a:t>Κυστικής Ίνωσης </a:t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l-GR" sz="3200" b="0" dirty="0"/>
              <a:t>1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Η αντιμετώπιση της νόσου εμπεριέχει</a:t>
            </a:r>
            <a:r>
              <a:rPr lang="el-GR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Διαιτητική </a:t>
            </a:r>
            <a:r>
              <a:rPr lang="el-GR" sz="2400" dirty="0"/>
              <a:t>αγωγή μαζί με παγκρεατικά ένζυμα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/>
              <a:t>Αντιβιοτικά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Βλεννολυτικά</a:t>
            </a:r>
            <a:r>
              <a:rPr lang="el-GR" sz="2400" dirty="0"/>
              <a:t>, βρογχοδιασταλτικά </a:t>
            </a:r>
            <a:r>
              <a:rPr lang="el-GR" sz="2400" dirty="0" smtClean="0"/>
              <a:t>και </a:t>
            </a:r>
            <a:r>
              <a:rPr lang="el-GR" sz="2400" dirty="0"/>
              <a:t>αντιφλεγμονώδη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/>
              <a:t>Συμβουλευτικές συνεδρίες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/>
              <a:t>Φ/θ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Άσκηση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29889" y="621166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(Daniels, 2010; Brown et al., 2009; Mcllwaine, 2007; Flume et al., 2007; Yankaskas et al., 2004; Kisner, 2003)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67544" y="497459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Πότε αρχίζει η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Φυσικοθεραπεία?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>
                <a:latin typeface="+mn-lt"/>
              </a:rPr>
              <a:t>Μόλις γίνει η διάγνωση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4869160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Αντιμετώπιση της Κυστικής Ίνωσης </a:t>
            </a:r>
            <a:br>
              <a:rPr lang="el-GR" dirty="0"/>
            </a:br>
            <a:r>
              <a:rPr lang="el-GR" sz="3200" b="0" dirty="0" smtClean="0"/>
              <a:t>(2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0" y="1378513"/>
            <a:ext cx="8351392" cy="22322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Η παγκρεατική ανεπάρκεια αντιμετωπίζεται με: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 smtClean="0"/>
              <a:t>Χορήγηση </a:t>
            </a:r>
            <a:r>
              <a:rPr lang="el-GR" sz="2400" dirty="0"/>
              <a:t>παγκρεατικών </a:t>
            </a:r>
            <a:r>
              <a:rPr lang="el-GR" sz="2400" dirty="0" smtClean="0"/>
              <a:t>ενζύμων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dirty="0" smtClean="0"/>
              <a:t>Διατροφή </a:t>
            </a:r>
            <a:r>
              <a:rPr lang="el-GR" sz="2400" dirty="0"/>
              <a:t>πλούσια σε λίπη, υδατάνθρακες, πρωτεΐνες και λιποδιαλυτές </a:t>
            </a:r>
            <a:r>
              <a:rPr lang="el-GR" sz="2400" dirty="0" smtClean="0"/>
              <a:t>βιταμίνες</a:t>
            </a:r>
            <a:endParaRPr lang="el-GR" sz="2400" dirty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0" y="6494012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(Flume et al., 2007; Yankaskas et al., 2004)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113384" y="3789040"/>
            <a:ext cx="83529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Η σωστή διατροφική αγωγή: </a:t>
            </a:r>
          </a:p>
          <a:p>
            <a:pPr marL="354013" indent="-354013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latin typeface="+mn-lt"/>
              </a:rPr>
              <a:t>Θα αντισταθμίσει την παγκρεατική ανεπάρκεια και </a:t>
            </a:r>
          </a:p>
          <a:p>
            <a:pPr marL="354013" indent="-354013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latin typeface="+mn-lt"/>
              </a:rPr>
              <a:t>Θα παρέχει την απαιτούμενη ενέργεια </a:t>
            </a:r>
            <a:r>
              <a:rPr lang="el-GR" sz="2400" dirty="0" smtClean="0">
                <a:latin typeface="+mn-lt"/>
              </a:rPr>
              <a:t>για </a:t>
            </a:r>
            <a:r>
              <a:rPr lang="el-GR" sz="2400" dirty="0">
                <a:latin typeface="+mn-lt"/>
              </a:rPr>
              <a:t>την αντιμετώπιση των λοιμώξεων του αναπνευστικού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9293" y="3501008"/>
            <a:ext cx="7655075" cy="52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Αντιμετώπιση της Κυστικής Ίνωσης </a:t>
            </a:r>
            <a:br>
              <a:rPr lang="el-GR" dirty="0"/>
            </a:br>
            <a:r>
              <a:rPr lang="el-GR" sz="3200" b="0" dirty="0" smtClean="0"/>
              <a:t>(3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80920" cy="421862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Φυσικοθεραπεία </a:t>
            </a:r>
            <a:r>
              <a:rPr lang="el-GR" sz="2600" b="1" dirty="0">
                <a:solidFill>
                  <a:srgbClr val="820000"/>
                </a:solidFill>
              </a:rPr>
              <a:t>στην Κ.Ι</a:t>
            </a:r>
            <a:r>
              <a:rPr lang="el-GR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2400" dirty="0"/>
              <a:t>Τεχνικές για την αποτελεσματική παροχέτευση και αποβολή των εκκρίσεων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2400" dirty="0"/>
              <a:t>Βελτίωση της στάσης του </a:t>
            </a:r>
            <a:r>
              <a:rPr lang="el-GR" sz="2400" dirty="0" smtClean="0"/>
              <a:t>σώματος</a:t>
            </a:r>
            <a:endParaRPr lang="el-GR" sz="2400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2400" dirty="0"/>
              <a:t>Παρότρυνση για φυσική δραστηριότητα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30042" y="4590000"/>
            <a:ext cx="288032" cy="236487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818074" y="4464000"/>
            <a:ext cx="377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καλή φυσική κατάσταση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639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(Daniels, 2010; Mcllwaine, 2007; Flume et al., 2007; Fink, 2007; Kisner, 2003; Samuels, 2000)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9512" y="191683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της Κυστικής Ίνωσης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040560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sz="2400" b="1" dirty="0">
                <a:solidFill>
                  <a:srgbClr val="820000"/>
                </a:solidFill>
              </a:rPr>
              <a:t>συχνότερη κληρονομική νόσος της λευκής φυλής</a:t>
            </a:r>
            <a:r>
              <a:rPr lang="el-GR" sz="2400" dirty="0"/>
              <a:t>,</a:t>
            </a:r>
            <a:r>
              <a:rPr lang="el-GR" sz="2400" b="1" dirty="0">
                <a:solidFill>
                  <a:srgbClr val="004A82"/>
                </a:solidFill>
              </a:rPr>
              <a:t>  </a:t>
            </a:r>
            <a:r>
              <a:rPr lang="el-GR" sz="2400" dirty="0"/>
              <a:t>περιοριστική για τη </a:t>
            </a:r>
            <a:r>
              <a:rPr lang="el-GR" sz="2400" dirty="0" smtClean="0"/>
              <a:t>ζωή, </a:t>
            </a:r>
            <a:r>
              <a:rPr lang="el-GR" sz="2400" dirty="0"/>
              <a:t>που οφείλεται στη μετάλλαξη ενός γονίδιου του εβδόμου χρωμοσώματος και προσβάλλει πολλά σημαντικά ζωτικά όργανα και συστήματα του ανθρώπινου οργανισμού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400" dirty="0"/>
              <a:t>Κληρονομική, μεταβολική, πολυ-συστηματική, γενετική νόσος </a:t>
            </a:r>
            <a:endParaRPr lang="el-GR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(Flume et al., 2009; Mcllwaine, 2007; Donaldson et al., 2006; West, 2004; Orenstein, 2004; Wang et al., 2002)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endParaRPr lang="el-GR" sz="2400" dirty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868448" y="50722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Αεραγωγός με κυστική ίνωση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32" y="4135593"/>
            <a:ext cx="2363665" cy="22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95536" y="119675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5536" y="2780928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6" y="3933056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6519" y="6442876"/>
            <a:ext cx="1603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childrenshospital.org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6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Αντιμετώπιση της Κυστικής Ίνωσης </a:t>
            </a:r>
            <a:br>
              <a:rPr lang="el-GR" dirty="0"/>
            </a:br>
            <a:r>
              <a:rPr lang="el-GR" sz="3200" b="0" dirty="0" smtClean="0"/>
              <a:t>(4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1044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Τρόποι καθαρισμού των βρόγχων  στην Κ.Ι</a:t>
            </a:r>
            <a:r>
              <a:rPr lang="el-GR" sz="2600" b="1" dirty="0" smtClean="0">
                <a:solidFill>
                  <a:srgbClr val="820000"/>
                </a:solidFill>
              </a:rPr>
              <a:t>.</a:t>
            </a:r>
            <a:endParaRPr lang="el-GR" sz="2600" b="1" dirty="0">
              <a:solidFill>
                <a:srgbClr val="820000"/>
              </a:solidFill>
            </a:endParaRPr>
          </a:p>
          <a:p>
            <a:pPr marL="450850" lvl="1" indent="-450850">
              <a:spcAft>
                <a:spcPts val="600"/>
              </a:spcAft>
              <a:buFont typeface="Calibri" pitchFamily="34" charset="0"/>
              <a:buAutoNum type="arabicPeriod"/>
              <a:tabLst>
                <a:tab pos="450850" algn="l"/>
              </a:tabLst>
            </a:pPr>
            <a:r>
              <a:rPr lang="el-GR" sz="2400" b="1" dirty="0">
                <a:solidFill>
                  <a:srgbClr val="004A82"/>
                </a:solidFill>
              </a:rPr>
              <a:t>Ειδικές θέσεις παροχέτευσης </a:t>
            </a:r>
            <a:r>
              <a:rPr lang="el-GR" sz="2400" dirty="0"/>
              <a:t>σε συνδυασμό με τεχνικές με τα χέρια του φυσ/τή [διαφραγματική αναπνοή(</a:t>
            </a:r>
            <a:r>
              <a:rPr lang="en-US" sz="2400" dirty="0"/>
              <a:t>relaxed Tidal Volume)</a:t>
            </a:r>
            <a:r>
              <a:rPr lang="el-GR" sz="2400" dirty="0"/>
              <a:t>, τοπική θωρακική έκπτυξη, π</a:t>
            </a:r>
            <a:r>
              <a:rPr lang="el-GR" sz="2200" dirty="0"/>
              <a:t>λήξεις, δονήσεις]</a:t>
            </a:r>
            <a:endParaRPr lang="en-US" sz="2200" dirty="0"/>
          </a:p>
          <a:p>
            <a:pPr marL="450850" lvl="1" indent="-450850">
              <a:spcAft>
                <a:spcPts val="600"/>
              </a:spcAft>
              <a:buFont typeface="Calibri" pitchFamily="34" charset="0"/>
              <a:buAutoNum type="arabicPeriod"/>
              <a:tabLst>
                <a:tab pos="450850" algn="l"/>
              </a:tabLst>
            </a:pPr>
            <a:r>
              <a:rPr lang="el-GR" sz="2200" b="1" dirty="0">
                <a:solidFill>
                  <a:srgbClr val="004A82"/>
                </a:solidFill>
              </a:rPr>
              <a:t>Δυναμική εκπνευστική προσπάθεια </a:t>
            </a:r>
            <a:r>
              <a:rPr lang="el-GR" sz="2200" dirty="0"/>
              <a:t>(</a:t>
            </a:r>
            <a:r>
              <a:rPr lang="en-US" sz="2200" dirty="0"/>
              <a:t>FET)</a:t>
            </a:r>
          </a:p>
          <a:p>
            <a:pPr marL="450850" lvl="1" indent="-450850">
              <a:spcAft>
                <a:spcPts val="600"/>
              </a:spcAft>
              <a:buFont typeface="Calibri" pitchFamily="34" charset="0"/>
              <a:buAutoNum type="arabicPeriod"/>
              <a:tabLst>
                <a:tab pos="450850" algn="l"/>
              </a:tabLst>
            </a:pPr>
            <a:r>
              <a:rPr lang="el-GR" sz="2200" b="1" dirty="0">
                <a:solidFill>
                  <a:srgbClr val="004A82"/>
                </a:solidFill>
              </a:rPr>
              <a:t>Ενεργητικός κύκλος αναπνευστικών τεχνικών </a:t>
            </a:r>
            <a:r>
              <a:rPr lang="el-GR" sz="2200" dirty="0">
                <a:solidFill>
                  <a:srgbClr val="004A82"/>
                </a:solidFill>
              </a:rPr>
              <a:t>(</a:t>
            </a:r>
            <a:r>
              <a:rPr lang="en-US" sz="2200" dirty="0">
                <a:solidFill>
                  <a:srgbClr val="004A82"/>
                </a:solidFill>
              </a:rPr>
              <a:t>ACBT</a:t>
            </a:r>
            <a:r>
              <a:rPr lang="el-GR" sz="2200" dirty="0">
                <a:solidFill>
                  <a:srgbClr val="004A82"/>
                </a:solidFill>
              </a:rPr>
              <a:t>)</a:t>
            </a:r>
            <a:endParaRPr lang="en-US" sz="2200" dirty="0">
              <a:solidFill>
                <a:srgbClr val="004A82"/>
              </a:solidFill>
            </a:endParaRPr>
          </a:p>
          <a:p>
            <a:pPr marL="450850" lvl="1" indent="-450850">
              <a:spcAft>
                <a:spcPts val="600"/>
              </a:spcAft>
              <a:buFont typeface="Calibri" pitchFamily="34" charset="0"/>
              <a:buAutoNum type="arabicPeriod"/>
              <a:tabLst>
                <a:tab pos="450850" algn="l"/>
              </a:tabLst>
            </a:pPr>
            <a:r>
              <a:rPr lang="el-GR" sz="2200" b="1" dirty="0">
                <a:solidFill>
                  <a:srgbClr val="004A82"/>
                </a:solidFill>
              </a:rPr>
              <a:t>Αυτογενής παροχέτευση </a:t>
            </a:r>
            <a:r>
              <a:rPr lang="el-GR" sz="2200" dirty="0"/>
              <a:t>(</a:t>
            </a:r>
            <a:r>
              <a:rPr lang="en-US" sz="2200" dirty="0"/>
              <a:t>autogenic drainage)</a:t>
            </a:r>
          </a:p>
          <a:p>
            <a:pPr marL="450850" lvl="1" indent="-450850">
              <a:spcAft>
                <a:spcPts val="600"/>
              </a:spcAft>
              <a:buFont typeface="Calibri" pitchFamily="34" charset="0"/>
              <a:buAutoNum type="arabicPeriod"/>
              <a:tabLst>
                <a:tab pos="450850" algn="l"/>
              </a:tabLst>
            </a:pPr>
            <a:r>
              <a:rPr lang="el-GR" sz="2400" b="1" dirty="0">
                <a:solidFill>
                  <a:srgbClr val="004A82"/>
                </a:solidFill>
              </a:rPr>
              <a:t>Άσκηση</a:t>
            </a:r>
            <a:endParaRPr lang="en-US" sz="2400" b="1" dirty="0">
              <a:solidFill>
                <a:srgbClr val="004A82"/>
              </a:solidFill>
            </a:endParaRPr>
          </a:p>
          <a:p>
            <a:pPr marL="450850" lvl="1" indent="-450850">
              <a:spcAft>
                <a:spcPts val="600"/>
              </a:spcAft>
              <a:buFont typeface="Calibri" pitchFamily="34" charset="0"/>
              <a:buAutoNum type="arabicPeriod"/>
              <a:tabLst>
                <a:tab pos="450850" algn="l"/>
              </a:tabLst>
            </a:pPr>
            <a:r>
              <a:rPr lang="el-GR" sz="2400" b="1" dirty="0">
                <a:solidFill>
                  <a:srgbClr val="004A82"/>
                </a:solidFill>
              </a:rPr>
              <a:t>Συνδυασμός</a:t>
            </a:r>
            <a:endParaRPr lang="en-US" sz="2400" b="1" dirty="0">
              <a:solidFill>
                <a:srgbClr val="004A82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630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(Daniels, 2010; Mcllwaine, 2007; Flume et al., 2007; Fink, 2007; Kisner, 2003; Samuels, 2000)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844824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1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Ερευνητική τεκμηρίωση για την μετακίνηση και αποβολή των εκκρίσεων στην </a:t>
            </a:r>
            <a:r>
              <a:rPr lang="el-GR" sz="3600" dirty="0" smtClean="0"/>
              <a:t>Κ.Ι.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15016"/>
            <a:ext cx="8229600" cy="57606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  <a:sym typeface="Wingdings 3" pitchFamily="18" charset="2"/>
              </a:rPr>
              <a:t></a:t>
            </a:r>
            <a:r>
              <a:rPr lang="el-GR" sz="2400" dirty="0" smtClean="0"/>
              <a:t> τον </a:t>
            </a:r>
            <a:r>
              <a:rPr lang="el-GR" sz="2400" dirty="0"/>
              <a:t>πνευμονικό αερισμό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2377989"/>
            <a:ext cx="4773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</a:t>
            </a:r>
            <a:r>
              <a:rPr lang="el-GR" sz="2400" b="1" dirty="0" smtClean="0">
                <a:solidFill>
                  <a:srgbClr val="0070C0"/>
                </a:solidFill>
                <a:sym typeface="Wingdings 3" pitchFamily="18" charset="2"/>
              </a:rPr>
              <a:t> </a:t>
            </a:r>
            <a:r>
              <a:rPr lang="el-GR" sz="2400" dirty="0" smtClean="0">
                <a:latin typeface="+mn-lt"/>
              </a:rPr>
              <a:t>την </a:t>
            </a:r>
            <a:r>
              <a:rPr lang="el-GR" sz="2400" dirty="0">
                <a:latin typeface="+mn-lt"/>
              </a:rPr>
              <a:t>αντίσταση των αεραγωγών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055107"/>
            <a:ext cx="4804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 </a:t>
            </a:r>
            <a:r>
              <a:rPr lang="el-GR" sz="2400" dirty="0" smtClean="0">
                <a:latin typeface="+mn-lt"/>
                <a:sym typeface="Wingdings 3" pitchFamily="18" charset="2"/>
              </a:rPr>
              <a:t>τη σχέση</a:t>
            </a:r>
            <a:r>
              <a:rPr lang="el-GR" sz="2400" dirty="0" smtClean="0">
                <a:latin typeface="+mn-lt"/>
              </a:rPr>
              <a:t> αερισμού/αιμάτωσης</a:t>
            </a:r>
            <a:endParaRPr lang="el-GR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36922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4A82"/>
                </a:solidFill>
                <a:sym typeface="Wingdings 3" pitchFamily="18" charset="2"/>
              </a:rPr>
              <a:t></a:t>
            </a:r>
            <a:r>
              <a:rPr lang="el-GR" sz="2400" dirty="0" smtClean="0">
                <a:latin typeface="+mn-lt"/>
              </a:rPr>
              <a:t> την </a:t>
            </a:r>
            <a:r>
              <a:rPr lang="el-GR" sz="2400" dirty="0">
                <a:latin typeface="+mn-lt"/>
              </a:rPr>
              <a:t>πρωτεολυτική δραστηριότητα </a:t>
            </a:r>
            <a:r>
              <a:rPr lang="el-GR" sz="2400" dirty="0" smtClean="0">
                <a:latin typeface="+mn-lt"/>
              </a:rPr>
              <a:t>στους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622300">
              <a:buClr>
                <a:schemeClr val="tx1"/>
              </a:buClr>
            </a:pPr>
            <a:r>
              <a:rPr lang="el-GR" sz="2400" dirty="0" smtClean="0">
                <a:latin typeface="+mn-lt"/>
              </a:rPr>
              <a:t>αεραγωγούς</a:t>
            </a:r>
            <a:endParaRPr lang="el-GR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532" y="4937050"/>
            <a:ext cx="7188936" cy="461665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Απώτερος σκοπός είναι η βελτίωση της ποιότητας ζωής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65" y="1716904"/>
            <a:ext cx="26463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53195" y="3442517"/>
            <a:ext cx="122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  <a:hlinkClick r:id="rId4"/>
              </a:rPr>
              <a:t>webmd.com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11669"/>
            <a:ext cx="6564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(Daniels, 2010; Mcllwaine, 2007; Flume et al., 2007; Fink, 2007; Kisner, 2003; Samuels, 2000)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4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Άσκηση στην </a:t>
            </a:r>
            <a:r>
              <a:rPr lang="el-GR" sz="4400" dirty="0" smtClean="0"/>
              <a:t>Κυστική Ίνωση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l-GR" sz="3600" b="0" dirty="0"/>
              <a:t>1 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7"/>
            <a:ext cx="5122912" cy="46805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Η ικανότητα </a:t>
            </a:r>
            <a:r>
              <a:rPr lang="el-GR" sz="2600" b="1" dirty="0" smtClean="0">
                <a:solidFill>
                  <a:srgbClr val="820000"/>
                </a:solidFill>
              </a:rPr>
              <a:t>άσκησης</a:t>
            </a:r>
            <a:endParaRPr lang="el-GR" sz="2600" b="1" dirty="0">
              <a:solidFill>
                <a:srgbClr val="820000"/>
              </a:solidFill>
            </a:endParaRPr>
          </a:p>
          <a:p>
            <a:pPr marL="354013" indent="-354013">
              <a:spcBef>
                <a:spcPts val="1800"/>
              </a:spcBef>
            </a:pPr>
            <a:r>
              <a:rPr lang="el-GR" sz="2400" dirty="0" smtClean="0"/>
              <a:t>Διατηρείται </a:t>
            </a:r>
            <a:r>
              <a:rPr lang="el-GR" sz="2400" dirty="0"/>
              <a:t>μέχρι το μέτριο-σοβαρό στάδιο της </a:t>
            </a:r>
            <a:r>
              <a:rPr lang="el-GR" sz="2400" dirty="0" smtClean="0"/>
              <a:t>πάθησης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l-GR" sz="2400" dirty="0" smtClean="0"/>
              <a:t> </a:t>
            </a:r>
            <a:r>
              <a:rPr lang="el-GR" sz="2000" dirty="0"/>
              <a:t>(Moorkroft et </a:t>
            </a:r>
            <a:r>
              <a:rPr lang="el-GR" sz="2000" dirty="0" smtClean="0"/>
              <a:t>al., </a:t>
            </a:r>
            <a:r>
              <a:rPr lang="el-GR" sz="2000" dirty="0"/>
              <a:t>1998</a:t>
            </a:r>
            <a:r>
              <a:rPr lang="el-GR" sz="2000" dirty="0" smtClean="0"/>
              <a:t>)</a:t>
            </a:r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2400" dirty="0"/>
              <a:t>Περιορίζεται στη διάρκεια </a:t>
            </a:r>
            <a:r>
              <a:rPr lang="el-GR" sz="2400" dirty="0" smtClean="0"/>
              <a:t>των παροξυσμών κ μετά </a:t>
            </a:r>
            <a:endParaRPr lang="el-GR" sz="2400" dirty="0"/>
          </a:p>
          <a:p>
            <a:pPr marL="354013" indent="0">
              <a:spcBef>
                <a:spcPts val="0"/>
              </a:spcBef>
              <a:buNone/>
            </a:pPr>
            <a:r>
              <a:rPr lang="el-GR" sz="2000" dirty="0" smtClean="0"/>
              <a:t>(</a:t>
            </a:r>
            <a:r>
              <a:rPr lang="el-GR" sz="2000" dirty="0"/>
              <a:t>McCone, 2002; Selvadurai, 2002; </a:t>
            </a:r>
            <a:r>
              <a:rPr lang="el-GR" sz="2000" dirty="0" smtClean="0"/>
              <a:t>Boas, </a:t>
            </a:r>
            <a:r>
              <a:rPr lang="el-GR" sz="2000" dirty="0"/>
              <a:t>1997</a:t>
            </a:r>
            <a:r>
              <a:rPr lang="el-GR" sz="2000" dirty="0" smtClean="0"/>
              <a:t>)</a:t>
            </a:r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2400" dirty="0"/>
              <a:t>Η κόπωση στα κάτω άκρα </a:t>
            </a:r>
            <a:r>
              <a:rPr lang="el-GR" sz="2400" b="1" dirty="0" smtClean="0">
                <a:sym typeface="Wingdings 3" pitchFamily="18" charset="2"/>
              </a:rPr>
              <a:t> </a:t>
            </a:r>
            <a:r>
              <a:rPr lang="el-GR" sz="2400" dirty="0" smtClean="0"/>
              <a:t>είναι </a:t>
            </a:r>
            <a:r>
              <a:rPr lang="el-GR" sz="2400" dirty="0"/>
              <a:t>το σπουδαιότερο σύμπτωμα που περιορίζει την άσκηση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14" y="2092452"/>
            <a:ext cx="3060340" cy="204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34914" y="3732569"/>
            <a:ext cx="295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Cystic Fibrosis why I run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0474" y="4132679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Running feet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Danielle Walquist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Lynch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239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(Moorkroft 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Άσκηση στην Κυστική Ίνωση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2</a:t>
            </a:r>
            <a:r>
              <a:rPr lang="el-GR" sz="3600" b="0" dirty="0" smtClean="0"/>
              <a:t> </a:t>
            </a:r>
            <a:r>
              <a:rPr lang="el-GR" sz="3600" b="0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150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Η ικανότητα άσκησης περιορίζεται λόγω</a:t>
            </a:r>
            <a:r>
              <a:rPr lang="el-GR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/>
              <a:t>Της απόφραξης των αεραγωγών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Της πνευμονικής υπερδιάτασης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Των αυξημένων αναπνευστικών </a:t>
            </a:r>
            <a:r>
              <a:rPr lang="el-GR" sz="2400" dirty="0" smtClean="0"/>
              <a:t>αναγκών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Των διαταραχών στα αέρια αίματος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Της πνευμονικής υπέρτασης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Της μειωμένης διατροφής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Της δυσλειτουργίας των σκελετικών μυών</a:t>
            </a:r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7400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(McCone, 2002; Selvadurai, 2002; </a:t>
            </a:r>
            <a:r>
              <a:rPr lang="en-US" dirty="0" smtClean="0">
                <a:latin typeface="+mn-lt"/>
              </a:rPr>
              <a:t>Boas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1997)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816"/>
            <a:ext cx="2088232" cy="218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74394" y="3993973"/>
            <a:ext cx="284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lungs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~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aMBER-pLANET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BY-NC-ND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772816"/>
            <a:ext cx="56641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500" dirty="0"/>
              <a:t>Ερευνητική τεκμηρίωση για την επίδραση της </a:t>
            </a:r>
            <a:r>
              <a:rPr lang="el-GR" sz="3500" dirty="0" smtClean="0"/>
              <a:t>άσκησης </a:t>
            </a:r>
            <a:r>
              <a:rPr lang="el-GR" sz="3500" dirty="0"/>
              <a:t>στη βρογχική </a:t>
            </a:r>
            <a:r>
              <a:rPr lang="el-GR" sz="3500" dirty="0" smtClean="0"/>
              <a:t>υγιεινή στην Κ.Ι.</a:t>
            </a:r>
            <a:endParaRPr lang="el-GR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7" y="1254378"/>
            <a:ext cx="8964488" cy="2160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300" dirty="0" smtClean="0"/>
              <a:t>Είναι </a:t>
            </a:r>
            <a:r>
              <a:rPr lang="el-GR" sz="2300" dirty="0"/>
              <a:t>λιγότερο αποτελεσματική </a:t>
            </a:r>
            <a:r>
              <a:rPr lang="el-GR" sz="2300" b="1" dirty="0">
                <a:solidFill>
                  <a:srgbClr val="820000"/>
                </a:solidFill>
              </a:rPr>
              <a:t>vs</a:t>
            </a:r>
            <a:r>
              <a:rPr lang="el-GR" sz="2300" dirty="0"/>
              <a:t> </a:t>
            </a:r>
            <a:r>
              <a:rPr lang="el-GR" sz="2300" b="1" dirty="0">
                <a:solidFill>
                  <a:srgbClr val="004A82"/>
                </a:solidFill>
              </a:rPr>
              <a:t>θέσεις </a:t>
            </a:r>
            <a:r>
              <a:rPr lang="el-GR" sz="2300" b="1" dirty="0" smtClean="0">
                <a:solidFill>
                  <a:srgbClr val="004A82"/>
                </a:solidFill>
              </a:rPr>
              <a:t>+ </a:t>
            </a:r>
            <a:r>
              <a:rPr lang="el-GR" sz="2300" b="1" dirty="0">
                <a:solidFill>
                  <a:srgbClr val="004A82"/>
                </a:solidFill>
              </a:rPr>
              <a:t>πλήξεις</a:t>
            </a:r>
            <a:r>
              <a:rPr lang="el-GR" sz="2300" dirty="0"/>
              <a:t> </a:t>
            </a:r>
            <a:r>
              <a:rPr lang="el-GR" sz="1800" dirty="0"/>
              <a:t>(Thomas, 1995)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300" dirty="0" smtClean="0"/>
              <a:t>Προτείνεται η κολύμβηση </a:t>
            </a:r>
            <a:r>
              <a:rPr lang="el-GR" sz="1800" dirty="0" smtClean="0"/>
              <a:t>(Zach, 1982)</a:t>
            </a:r>
            <a:endParaRPr lang="el-GR" sz="18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l-GR" sz="2300" b="1" dirty="0">
                <a:solidFill>
                  <a:srgbClr val="004A82"/>
                </a:solidFill>
              </a:rPr>
              <a:t>Φ/Θ + άσκηση </a:t>
            </a:r>
            <a:r>
              <a:rPr lang="en-US" sz="2300" b="1" dirty="0" smtClean="0">
                <a:solidFill>
                  <a:srgbClr val="820000"/>
                </a:solidFill>
              </a:rPr>
              <a:t>vs</a:t>
            </a:r>
            <a:r>
              <a:rPr lang="el-GR" sz="2300" dirty="0" smtClean="0"/>
              <a:t> </a:t>
            </a:r>
            <a:r>
              <a:rPr lang="el-GR" sz="2300" b="1" dirty="0">
                <a:solidFill>
                  <a:srgbClr val="004A82"/>
                </a:solidFill>
              </a:rPr>
              <a:t>Φ/Θ</a:t>
            </a:r>
            <a:r>
              <a:rPr lang="el-GR" sz="2300" dirty="0"/>
              <a:t> </a:t>
            </a:r>
            <a:r>
              <a:rPr lang="el-GR" sz="2300" b="1" dirty="0" smtClean="0">
                <a:solidFill>
                  <a:srgbClr val="820000"/>
                </a:solidFill>
              </a:rPr>
              <a:t>vs</a:t>
            </a:r>
            <a:r>
              <a:rPr lang="el-GR" sz="2300" dirty="0" smtClean="0"/>
              <a:t> </a:t>
            </a:r>
            <a:r>
              <a:rPr lang="el-GR" sz="2300" b="1" dirty="0" smtClean="0">
                <a:solidFill>
                  <a:srgbClr val="004A82"/>
                </a:solidFill>
              </a:rPr>
              <a:t>άσκηση</a:t>
            </a:r>
            <a:endParaRPr lang="el-GR" sz="2300" b="1" dirty="0">
              <a:solidFill>
                <a:srgbClr val="004A8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007" y="3547714"/>
            <a:ext cx="58410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300" b="1" dirty="0">
                <a:solidFill>
                  <a:srgbClr val="004A82"/>
                </a:solidFill>
                <a:latin typeface="+mn-lt"/>
              </a:rPr>
              <a:t>Άσκηση + θέσεις παροχέτευσης + </a:t>
            </a:r>
            <a:r>
              <a:rPr lang="el-GR" sz="2300" b="1" dirty="0" smtClean="0">
                <a:solidFill>
                  <a:srgbClr val="004A82"/>
                </a:solidFill>
                <a:latin typeface="+mn-lt"/>
              </a:rPr>
              <a:t>πλήξεις</a:t>
            </a:r>
            <a:endParaRPr lang="el-GR" sz="2300" b="1" dirty="0" smtClean="0">
              <a:solidFill>
                <a:srgbClr val="0070C0"/>
              </a:solidFill>
              <a:latin typeface="+mn-lt"/>
              <a:sym typeface="Wingdings 3" pitchFamily="18" charset="2"/>
            </a:endParaRPr>
          </a:p>
          <a:p>
            <a:pPr marL="268288"/>
            <a:r>
              <a:rPr lang="el-GR" dirty="0" smtClean="0">
                <a:latin typeface="+mn-lt"/>
              </a:rPr>
              <a:t>(</a:t>
            </a:r>
            <a:r>
              <a:rPr lang="el-GR" dirty="0">
                <a:latin typeface="+mn-lt"/>
              </a:rPr>
              <a:t>Orenstein, 2005</a:t>
            </a:r>
            <a:r>
              <a:rPr lang="el-GR" dirty="0" smtClean="0">
                <a:latin typeface="+mn-lt"/>
              </a:rPr>
              <a:t>)</a:t>
            </a:r>
            <a:endParaRPr lang="el-GR" sz="23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839" y="4540041"/>
            <a:ext cx="3424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300" b="1" dirty="0" smtClean="0">
                <a:solidFill>
                  <a:srgbClr val="004A82"/>
                </a:solidFill>
                <a:latin typeface="+mn-lt"/>
              </a:rPr>
              <a:t>Αερόβια άσκηση </a:t>
            </a:r>
          </a:p>
          <a:p>
            <a:pPr marL="354013"/>
            <a:r>
              <a:rPr lang="el-GR" dirty="0" smtClean="0">
                <a:latin typeface="+mn-lt"/>
              </a:rPr>
              <a:t>(</a:t>
            </a:r>
            <a:r>
              <a:rPr lang="el-GR" dirty="0">
                <a:latin typeface="+mn-lt"/>
              </a:rPr>
              <a:t>Orenstein, 2005</a:t>
            </a:r>
            <a:r>
              <a:rPr lang="el-GR" dirty="0" smtClean="0">
                <a:latin typeface="+mn-lt"/>
              </a:rPr>
              <a:t>)</a:t>
            </a:r>
            <a:endParaRPr lang="el-GR" sz="23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887" y="558924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300" dirty="0">
                <a:latin typeface="+mn-lt"/>
              </a:rPr>
              <a:t>Η ικανότητα άσκησης ήταν ο παράγοντας πρόβλεψης για τις προσδοκίες στη ζωή των ασθενών με </a:t>
            </a:r>
            <a:r>
              <a:rPr lang="el-GR" sz="2300" dirty="0" smtClean="0">
                <a:latin typeface="+mn-lt"/>
              </a:rPr>
              <a:t>Κ.Ι. </a:t>
            </a:r>
          </a:p>
          <a:p>
            <a:pPr marL="354013"/>
            <a:r>
              <a:rPr lang="el-GR" dirty="0" smtClean="0">
                <a:latin typeface="+mn-lt"/>
              </a:rPr>
              <a:t>(</a:t>
            </a:r>
            <a:r>
              <a:rPr lang="el-GR" dirty="0">
                <a:latin typeface="+mn-lt"/>
              </a:rPr>
              <a:t>Nixon, 1992)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5148000" y="2464968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dirty="0" smtClean="0">
                <a:latin typeface="+mn-lt"/>
              </a:rPr>
              <a:t>Αποβολή </a:t>
            </a:r>
            <a:r>
              <a:rPr lang="el-GR" sz="2300" dirty="0">
                <a:latin typeface="+mn-lt"/>
              </a:rPr>
              <a:t>σημαντικά μεγαλύτερου όγκου εκκρίσεων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788000" y="2726210"/>
            <a:ext cx="288032" cy="308514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6120000" y="3547714"/>
            <a:ext cx="312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dirty="0" smtClean="0">
                <a:latin typeface="+mn-lt"/>
              </a:rPr>
              <a:t>Βελτίωση </a:t>
            </a:r>
            <a:r>
              <a:rPr lang="el-GR" sz="2300" dirty="0">
                <a:latin typeface="+mn-lt"/>
              </a:rPr>
              <a:t>σε FVC &amp; FEV1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796000" y="3624289"/>
            <a:ext cx="288032" cy="308514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3813832" y="4292078"/>
            <a:ext cx="52024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dirty="0" smtClean="0">
                <a:latin typeface="+mn-lt"/>
              </a:rPr>
              <a:t>Βελτιώνει </a:t>
            </a:r>
            <a:r>
              <a:rPr lang="el-GR" sz="2300" dirty="0">
                <a:latin typeface="+mn-lt"/>
              </a:rPr>
              <a:t>την καρδιο-αναπνευστική ικανότητα, την αυτο-εκτίμηση, την κοινωνικότητα και την ποιότητα ζωής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22567" y="4611557"/>
            <a:ext cx="288032" cy="308514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29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Πνευμονική </a:t>
            </a:r>
            <a:r>
              <a:rPr lang="el-GR" sz="3400" dirty="0" smtClean="0"/>
              <a:t>Αποκατάσταση </a:t>
            </a:r>
            <a:r>
              <a:rPr lang="el-GR" sz="3400" dirty="0"/>
              <a:t>στην Κυστική Ίνωση </a:t>
            </a:r>
            <a:r>
              <a:rPr lang="el-GR" sz="2800" b="0" dirty="0" smtClean="0"/>
              <a:t>(1 </a:t>
            </a:r>
            <a:r>
              <a:rPr lang="el-GR" sz="28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16129"/>
            <a:ext cx="4690864" cy="36004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Στόχοι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 smtClean="0"/>
              <a:t>Η διατήρηση </a:t>
            </a:r>
            <a:r>
              <a:rPr lang="el-GR" sz="2400" dirty="0"/>
              <a:t>και βελτίωση της λειτουργίας των άνω και κάτω </a:t>
            </a:r>
            <a:r>
              <a:rPr lang="el-GR" sz="2400" dirty="0" smtClean="0"/>
              <a:t>άκρων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αποφυγή μείωσης της δύναμης, </a:t>
            </a:r>
            <a:r>
              <a:rPr lang="el-GR" sz="2400" dirty="0" smtClean="0"/>
              <a:t>αντοχής ή </a:t>
            </a:r>
            <a:r>
              <a:rPr lang="el-GR" sz="2400" dirty="0"/>
              <a:t>λειτουργικής </a:t>
            </a:r>
            <a:r>
              <a:rPr lang="el-GR" sz="2400" dirty="0" smtClean="0"/>
              <a:t>ικανότητας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73479"/>
            <a:ext cx="1236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(ATS, 2010)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1963365" cy="35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39552" y="206084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82028" y="5301208"/>
            <a:ext cx="2157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Figure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Nemo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Public Domain CC0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3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Πνευμονική </a:t>
            </a:r>
            <a:r>
              <a:rPr lang="el-GR" sz="3400" dirty="0" smtClean="0"/>
              <a:t>Αποκατάσταση </a:t>
            </a:r>
            <a:r>
              <a:rPr lang="el-GR" sz="3400" dirty="0"/>
              <a:t>στην Κυστική Ίνωση </a:t>
            </a:r>
            <a:r>
              <a:rPr lang="el-GR" sz="2800" b="0" dirty="0" smtClean="0"/>
              <a:t>(2 </a:t>
            </a:r>
            <a:r>
              <a:rPr lang="el-GR" sz="28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Επιβλεπόμενη άσκηση</a:t>
            </a:r>
            <a:r>
              <a:rPr lang="el-GR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 smtClean="0"/>
              <a:t>Μέτριας </a:t>
            </a:r>
            <a:r>
              <a:rPr lang="el-GR" sz="2400" dirty="0"/>
              <a:t>έντασης άσκηση (50% του μέγιστου έργου ή 65-85% της HRmax) (σταθεροί ασθενείς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Τουλάχιστον για 20’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3-5 ημέρες/εβδομάδα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Για </a:t>
            </a:r>
            <a:r>
              <a:rPr lang="el-GR" sz="2400" dirty="0"/>
              <a:t>12-16 εβδομάδες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(Moorkroft 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1998; McCone, 2002; </a:t>
            </a:r>
            <a:r>
              <a:rPr lang="en-US" dirty="0" smtClean="0">
                <a:latin typeface="+mn-lt"/>
              </a:rPr>
              <a:t>Boas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1997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00" y="2996952"/>
            <a:ext cx="3260096" cy="244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3528" y="2132856"/>
            <a:ext cx="8660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Πνευμονική </a:t>
            </a:r>
            <a:r>
              <a:rPr lang="el-GR" sz="3400" dirty="0" smtClean="0"/>
              <a:t>Αποκατάσταση </a:t>
            </a:r>
            <a:r>
              <a:rPr lang="el-GR" sz="3400" dirty="0"/>
              <a:t>στην Κυστική Ίνωση </a:t>
            </a:r>
            <a:r>
              <a:rPr lang="el-GR" sz="2800" b="0" dirty="0" smtClean="0"/>
              <a:t>(3 </a:t>
            </a:r>
            <a:r>
              <a:rPr lang="el-GR" sz="28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sz="2400" b="1" dirty="0">
                <a:solidFill>
                  <a:srgbClr val="820000"/>
                </a:solidFill>
              </a:rPr>
              <a:t>ένταση </a:t>
            </a:r>
            <a:r>
              <a:rPr lang="el-GR" sz="2400" dirty="0"/>
              <a:t>της άσκησης πρέπει να αναπροσαρμόζεται μετά από κάθε παροξυσμό </a:t>
            </a: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600" b="1" dirty="0" smtClean="0">
                <a:solidFill>
                  <a:srgbClr val="004A82"/>
                </a:solidFill>
              </a:rPr>
              <a:t>Πρέπει </a:t>
            </a:r>
            <a:r>
              <a:rPr lang="el-GR" sz="2600" b="1" dirty="0">
                <a:solidFill>
                  <a:srgbClr val="004A82"/>
                </a:solidFill>
              </a:rPr>
              <a:t>να </a:t>
            </a:r>
            <a:r>
              <a:rPr lang="el-GR" sz="2600" b="1" dirty="0" smtClean="0">
                <a:solidFill>
                  <a:srgbClr val="004A82"/>
                </a:solidFill>
              </a:rPr>
              <a:t>εμπεριέχονται</a:t>
            </a:r>
            <a:r>
              <a:rPr lang="en-US" sz="2600" b="1" dirty="0" smtClean="0">
                <a:solidFill>
                  <a:srgbClr val="004A82"/>
                </a:solidFill>
              </a:rPr>
              <a:t>:</a:t>
            </a:r>
            <a:r>
              <a:rPr lang="el-GR" sz="2600" b="1" dirty="0" smtClean="0">
                <a:solidFill>
                  <a:srgbClr val="004A82"/>
                </a:solidFill>
              </a:rPr>
              <a:t> </a:t>
            </a:r>
            <a:endParaRPr lang="el-GR" sz="2600" b="1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  <a:buFont typeface="Calibri" pitchFamily="34" charset="0"/>
              <a:buChar char="‐"/>
            </a:pPr>
            <a:r>
              <a:rPr lang="el-GR" sz="2400" dirty="0" smtClean="0"/>
              <a:t>Περίοδοι </a:t>
            </a:r>
            <a:r>
              <a:rPr lang="el-GR" sz="2400" b="1" dirty="0">
                <a:solidFill>
                  <a:srgbClr val="820000"/>
                </a:solidFill>
              </a:rPr>
              <a:t>προθέρμανσης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820000"/>
                </a:solidFill>
              </a:rPr>
              <a:t>αποθεραπείας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endParaRPr lang="el-GR" sz="2400" dirty="0" smtClean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Clr>
                <a:schemeClr val="tx1"/>
              </a:buClr>
              <a:buFont typeface="Calibri" pitchFamily="34" charset="0"/>
              <a:buChar char="‐"/>
            </a:pPr>
            <a:r>
              <a:rPr lang="el-GR" sz="2400" b="1" dirty="0" smtClean="0">
                <a:solidFill>
                  <a:srgbClr val="820000"/>
                </a:solidFill>
              </a:rPr>
              <a:t>Δραστηριότητες </a:t>
            </a:r>
            <a:r>
              <a:rPr lang="el-GR" sz="2400" b="1" dirty="0">
                <a:solidFill>
                  <a:srgbClr val="820000"/>
                </a:solidFill>
              </a:rPr>
              <a:t>που ευχαριστούν τον </a:t>
            </a:r>
            <a:r>
              <a:rPr lang="el-GR" sz="2400" b="1" dirty="0" smtClean="0">
                <a:solidFill>
                  <a:srgbClr val="820000"/>
                </a:solidFill>
              </a:rPr>
              <a:t>ασθενή,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/>
              <a:t>γιατί αποτελούν κίνητρο για συμμετοχή και μακροπρόθεσμη συνέχιση του προγράμματος </a:t>
            </a:r>
            <a:endParaRPr lang="el-GR" sz="2400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3125874"/>
            <a:ext cx="7848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Ορθογώνιο"/>
          <p:cNvSpPr/>
          <p:nvPr/>
        </p:nvSpPr>
        <p:spPr>
          <a:xfrm>
            <a:off x="0" y="6488668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l-GR" dirty="0" smtClean="0">
                <a:latin typeface="+mn-lt"/>
              </a:rPr>
              <a:t>(De Jong et al., 2001; Sawyer &amp; Clanton, 1993; Enright, 2004; Asher, 1982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5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Πνευμονική </a:t>
            </a:r>
            <a:r>
              <a:rPr lang="el-GR" sz="3400" dirty="0" smtClean="0"/>
              <a:t>Αποκατάσταση </a:t>
            </a:r>
            <a:r>
              <a:rPr lang="el-GR" sz="3400" dirty="0"/>
              <a:t>στην Κυστική Ίνωση </a:t>
            </a:r>
            <a:r>
              <a:rPr lang="el-GR" sz="2800" b="0" dirty="0" smtClean="0"/>
              <a:t>(4 </a:t>
            </a:r>
            <a:r>
              <a:rPr lang="el-GR" sz="28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</a:rPr>
              <a:t>Στη </a:t>
            </a:r>
            <a:r>
              <a:rPr lang="el-GR" sz="2400" b="1" dirty="0">
                <a:solidFill>
                  <a:srgbClr val="004A82"/>
                </a:solidFill>
              </a:rPr>
              <a:t>διάρκεια της άσκησης </a:t>
            </a:r>
            <a:r>
              <a:rPr lang="el-GR" sz="2400" dirty="0"/>
              <a:t>πρέπει να παρακολουθείται ο </a:t>
            </a:r>
            <a:r>
              <a:rPr lang="en-US" sz="2400" dirty="0"/>
              <a:t>SatO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l-GR" sz="2400" dirty="0"/>
              <a:t>και να χορηγείται συμπληρωματικό 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l-GR" sz="2400" baseline="-25000" dirty="0"/>
              <a:t> </a:t>
            </a:r>
            <a:r>
              <a:rPr lang="el-GR" sz="2400" dirty="0"/>
              <a:t>για τη διατήρηση του </a:t>
            </a:r>
            <a:r>
              <a:rPr lang="en-US" sz="2400" dirty="0"/>
              <a:t>SatO</a:t>
            </a:r>
            <a:r>
              <a:rPr lang="en-US" sz="2400" baseline="-25000" dirty="0"/>
              <a:t>2</a:t>
            </a:r>
            <a:r>
              <a:rPr lang="el-GR" sz="2400" baseline="-25000" dirty="0"/>
              <a:t> </a:t>
            </a:r>
            <a:r>
              <a:rPr lang="el-GR" sz="2400" dirty="0"/>
              <a:t>&gt; 90% </a:t>
            </a:r>
            <a:r>
              <a:rPr lang="en-US" sz="1800" dirty="0"/>
              <a:t>(Boas</a:t>
            </a:r>
            <a:r>
              <a:rPr lang="el-GR" sz="1800" dirty="0"/>
              <a:t>,</a:t>
            </a:r>
            <a:r>
              <a:rPr lang="en-US" sz="1800" dirty="0"/>
              <a:t> 1997)</a:t>
            </a:r>
            <a:endParaRPr lang="el-GR" sz="1800" dirty="0"/>
          </a:p>
          <a:p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4A82"/>
                </a:solidFill>
              </a:rPr>
              <a:t>Αποκορεσμό στη διάρκεια της άσκησης </a:t>
            </a:r>
            <a:r>
              <a:rPr lang="el-GR" sz="2400" dirty="0"/>
              <a:t>κάνουν συχνότερα οι ασθενείς με </a:t>
            </a:r>
            <a:r>
              <a:rPr lang="en-US" sz="2400" dirty="0" smtClean="0"/>
              <a:t>FEV1 </a:t>
            </a:r>
            <a:r>
              <a:rPr lang="en-US" sz="2400" dirty="0"/>
              <a:t>&lt; 50% </a:t>
            </a:r>
            <a:r>
              <a:rPr lang="el-GR" sz="2400" dirty="0"/>
              <a:t>της προβλεπόμενης τιμής </a:t>
            </a:r>
            <a:r>
              <a:rPr lang="en-US" sz="1800" dirty="0"/>
              <a:t>(Boas</a:t>
            </a:r>
            <a:r>
              <a:rPr lang="el-GR" sz="1800" dirty="0"/>
              <a:t>,</a:t>
            </a:r>
            <a:r>
              <a:rPr lang="en-US" sz="1800" dirty="0"/>
              <a:t> 1997)</a:t>
            </a:r>
            <a:endParaRPr lang="el-GR" sz="1800" dirty="0"/>
          </a:p>
          <a:p>
            <a:endParaRPr lang="el-GR" sz="1800" b="1" dirty="0"/>
          </a:p>
          <a:p>
            <a:r>
              <a:rPr lang="el-GR" sz="2400" b="1" dirty="0">
                <a:solidFill>
                  <a:srgbClr val="004A82"/>
                </a:solidFill>
              </a:rPr>
              <a:t>Η αντοχή στην άσκηση </a:t>
            </a:r>
            <a:r>
              <a:rPr lang="el-GR" sz="2400" dirty="0"/>
              <a:t>δεν μπορεί να προβλεφθεί από τις μετρήσεις της πνευμονικής λειτουργίας </a:t>
            </a:r>
            <a:r>
              <a:rPr lang="el-GR" sz="1800" dirty="0"/>
              <a:t>(</a:t>
            </a:r>
            <a:r>
              <a:rPr lang="en-US" sz="1800" dirty="0"/>
              <a:t>Frangolias et al</a:t>
            </a:r>
            <a:r>
              <a:rPr lang="el-GR" sz="1800" dirty="0"/>
              <a:t>.,</a:t>
            </a:r>
            <a:r>
              <a:rPr lang="en-US" sz="1800" dirty="0"/>
              <a:t> 2003</a:t>
            </a:r>
            <a:r>
              <a:rPr lang="el-GR" sz="1800" dirty="0"/>
              <a:t>) </a:t>
            </a:r>
          </a:p>
          <a:p>
            <a:pPr>
              <a:buClr>
                <a:schemeClr val="tx1"/>
              </a:buClr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1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Πνευμονική </a:t>
            </a:r>
            <a:r>
              <a:rPr lang="el-GR" sz="3400" dirty="0" smtClean="0"/>
              <a:t>Αποκατάσταση </a:t>
            </a:r>
            <a:r>
              <a:rPr lang="el-GR" sz="3400" dirty="0"/>
              <a:t>στην Κυστική Ίνωση </a:t>
            </a:r>
            <a:r>
              <a:rPr lang="el-GR" sz="2800" b="0" dirty="0" smtClean="0"/>
              <a:t>(5 </a:t>
            </a:r>
            <a:r>
              <a:rPr lang="el-GR" sz="2800" b="0" dirty="0"/>
              <a:t>από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14401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ασθενείς με Κ.Ι. χάνουν πολύ ιδρώτα και αλάτι στη διάρκεια της άσκησης, χωρίς να αισθάνονται δίψα </a:t>
            </a:r>
            <a:endParaRPr lang="el-GR" sz="2400" dirty="0"/>
          </a:p>
        </p:txBody>
      </p:sp>
      <p:sp>
        <p:nvSpPr>
          <p:cNvPr id="5" name="Right Arrow 4"/>
          <p:cNvSpPr/>
          <p:nvPr/>
        </p:nvSpPr>
        <p:spPr>
          <a:xfrm>
            <a:off x="5987610" y="1664780"/>
            <a:ext cx="360040" cy="302840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372200" y="1585368"/>
            <a:ext cx="2401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Πρόσληψη υγρών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636912"/>
            <a:ext cx="8201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Αυστηροί </a:t>
            </a:r>
            <a:r>
              <a:rPr lang="el-GR" sz="2400" dirty="0">
                <a:latin typeface="+mn-lt"/>
              </a:rPr>
              <a:t>κανόνες υγιεινής στη διάρκεια των προγραμμάτων </a:t>
            </a:r>
            <a:r>
              <a:rPr lang="el-GR" sz="2400" dirty="0" smtClean="0">
                <a:latin typeface="+mn-lt"/>
              </a:rPr>
              <a:t>Αποκατάστασης </a:t>
            </a:r>
            <a:r>
              <a:rPr lang="el-GR" sz="2400" dirty="0">
                <a:latin typeface="+mn-lt"/>
              </a:rPr>
              <a:t>για τον κίνδυνο διασποράς των λοιμώξεων σε ασθενείς με βακτηριακή παθογένεια </a:t>
            </a:r>
            <a:r>
              <a:rPr lang="el-GR" sz="2400" dirty="0" smtClean="0">
                <a:latin typeface="+mn-lt"/>
              </a:rPr>
              <a:t>και </a:t>
            </a:r>
            <a:r>
              <a:rPr lang="el-GR" sz="2400" dirty="0">
                <a:latin typeface="+mn-lt"/>
              </a:rPr>
              <a:t>αντοχή στα </a:t>
            </a:r>
            <a:r>
              <a:rPr lang="el-GR" sz="2400" dirty="0" smtClean="0">
                <a:latin typeface="+mn-lt"/>
              </a:rPr>
              <a:t>αντιβιοτικά </a:t>
            </a:r>
            <a:r>
              <a:rPr lang="el-GR" dirty="0" smtClean="0">
                <a:latin typeface="+mn-lt"/>
              </a:rPr>
              <a:t>(</a:t>
            </a:r>
            <a:r>
              <a:rPr lang="el-GR" dirty="0">
                <a:latin typeface="+mn-lt"/>
              </a:rPr>
              <a:t>Blau, 2002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Οι ασθενείς </a:t>
            </a:r>
            <a:r>
              <a:rPr lang="el-GR" sz="2400" dirty="0" smtClean="0">
                <a:latin typeface="+mn-lt"/>
              </a:rPr>
              <a:t>πρέπει </a:t>
            </a:r>
            <a:r>
              <a:rPr lang="el-GR" sz="2400" dirty="0">
                <a:latin typeface="+mn-lt"/>
              </a:rPr>
              <a:t>να ασκούνται σε απόσταση 1 </a:t>
            </a:r>
            <a:r>
              <a:rPr lang="en-US" sz="2400" dirty="0" smtClean="0">
                <a:latin typeface="+mn-lt"/>
              </a:rPr>
              <a:t>m </a:t>
            </a:r>
            <a:r>
              <a:rPr lang="el-GR" sz="2400" dirty="0" smtClean="0">
                <a:latin typeface="+mn-lt"/>
              </a:rPr>
              <a:t>μεταξύ τους, να </a:t>
            </a:r>
            <a:r>
              <a:rPr lang="el-GR" sz="2400" dirty="0">
                <a:latin typeface="+mn-lt"/>
              </a:rPr>
              <a:t>φορούν ‘</a:t>
            </a:r>
            <a:r>
              <a:rPr lang="el-GR" sz="2400" dirty="0" smtClean="0">
                <a:latin typeface="+mn-lt"/>
              </a:rPr>
              <a:t>προστατευτική’ </a:t>
            </a:r>
            <a:r>
              <a:rPr lang="el-GR" sz="2400" dirty="0">
                <a:latin typeface="+mn-lt"/>
              </a:rPr>
              <a:t>μάσκα και γάντια και να </a:t>
            </a:r>
            <a:r>
              <a:rPr lang="el-GR" sz="2400" dirty="0" smtClean="0">
                <a:latin typeface="+mn-lt"/>
              </a:rPr>
              <a:t>χρησιμοποιούν αποστειρωμένα εξαρτήματα </a:t>
            </a:r>
            <a:r>
              <a:rPr lang="el-GR" sz="2400" dirty="0">
                <a:latin typeface="+mn-lt"/>
              </a:rPr>
              <a:t>άσκησης (βάρη, λάστιχα, κ.λ.π) </a:t>
            </a:r>
            <a:r>
              <a:rPr lang="el-GR" dirty="0">
                <a:latin typeface="+mn-lt"/>
              </a:rPr>
              <a:t>(Blau, 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302333" y="1967620"/>
            <a:ext cx="1236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ATS, 2010)</a:t>
            </a:r>
          </a:p>
        </p:txBody>
      </p:sp>
    </p:spTree>
    <p:extLst>
      <p:ext uri="{BB962C8B-B14F-4D97-AF65-F5344CB8AC3E}">
        <p14:creationId xmlns:p14="http://schemas.microsoft.com/office/powerpoint/2010/main" val="2807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Της Κυστικής Ίνωση</a:t>
            </a:r>
            <a:r>
              <a:rPr lang="el-GR" dirty="0"/>
              <a:t>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Η γενετική βλάβη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dirty="0"/>
              <a:t>οφείλεται στη μετάλλαξη του γονιδίου CFTR, που βρίσκεται στο μακρύ σκέλος του χρωμοσώματος 7 </a:t>
            </a: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Το </a:t>
            </a:r>
            <a:r>
              <a:rPr lang="el-GR" sz="2400" b="1" dirty="0">
                <a:solidFill>
                  <a:srgbClr val="820000"/>
                </a:solidFill>
              </a:rPr>
              <a:t>γονίδιο CFTR </a:t>
            </a:r>
            <a:r>
              <a:rPr lang="el-GR" sz="2400" dirty="0"/>
              <a:t>κωδικοποιεί μια ρυθμιστική πρωτεΐνη </a:t>
            </a:r>
            <a:endParaRPr lang="el-GR" sz="2400" dirty="0" smtClean="0"/>
          </a:p>
          <a:p>
            <a:pPr marL="354013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l-GR" sz="2400" dirty="0" smtClean="0"/>
              <a:t>(</a:t>
            </a:r>
            <a:r>
              <a:rPr lang="el-GR" sz="2400" dirty="0"/>
              <a:t>CFTR - Cystic Fibrosis Transmembrane Regulator), η οποία ελέγχει τη διέλευση του χλωρίου από τις μεμβράνες των επιθηλιακών κυττάρων διαφόρων οργάνων του σώματος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28928" y="6211669"/>
            <a:ext cx="7885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(Flume et al., 2009; Mcllwaine, 2007; Donaldson et al., 2006; West, 2004; Orenstein, 2004; Wang et al., 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11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Πνευμονική </a:t>
            </a:r>
            <a:r>
              <a:rPr lang="el-GR" sz="3400" dirty="0" smtClean="0"/>
              <a:t>Αποκατάσταση </a:t>
            </a:r>
            <a:r>
              <a:rPr lang="el-GR" sz="3400" dirty="0"/>
              <a:t>στην </a:t>
            </a:r>
            <a:r>
              <a:rPr lang="el-GR" sz="3400" dirty="0" smtClean="0"/>
              <a:t>Κυστική Ίνωση</a:t>
            </a:r>
            <a:r>
              <a:rPr lang="el-GR" dirty="0" smtClean="0"/>
              <a:t> </a:t>
            </a:r>
            <a:r>
              <a:rPr lang="el-GR" sz="2800" b="0" dirty="0" smtClean="0"/>
              <a:t>(6 </a:t>
            </a:r>
            <a:r>
              <a:rPr lang="el-GR" sz="2800" b="0" dirty="0"/>
              <a:t>από 6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55170"/>
            <a:ext cx="5055340" cy="25202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Η άσκηση </a:t>
            </a:r>
            <a:r>
              <a:rPr lang="el-GR" sz="2400" b="1" dirty="0" smtClean="0">
                <a:solidFill>
                  <a:srgbClr val="820000"/>
                </a:solidFill>
              </a:rPr>
              <a:t>επί </a:t>
            </a:r>
            <a:r>
              <a:rPr lang="el-GR" sz="2400" b="1" dirty="0">
                <a:solidFill>
                  <a:srgbClr val="820000"/>
                </a:solidFill>
              </a:rPr>
              <a:t>1-3 χρόνια </a:t>
            </a:r>
            <a:r>
              <a:rPr lang="el-GR" sz="2400" dirty="0"/>
              <a:t>σχετίζεται με τη διατήρηση της πνευμονικής </a:t>
            </a:r>
            <a:r>
              <a:rPr lang="el-GR" sz="2400" dirty="0" smtClean="0"/>
              <a:t>λειτουργίας</a:t>
            </a:r>
          </a:p>
          <a:p>
            <a:pPr marL="365125" indent="0">
              <a:buNone/>
            </a:pPr>
            <a:r>
              <a:rPr lang="el-GR" sz="1800" dirty="0"/>
              <a:t>(</a:t>
            </a:r>
            <a:r>
              <a:rPr lang="en-US" sz="1800" dirty="0"/>
              <a:t>Schneiderman-Walker, 2000; Klijn, 2004; Moorkroft, 2004; Orenstein, 2005)</a:t>
            </a:r>
          </a:p>
          <a:p>
            <a:endParaRPr lang="el-GR" sz="2400" dirty="0"/>
          </a:p>
        </p:txBody>
      </p:sp>
      <p:sp>
        <p:nvSpPr>
          <p:cNvPr id="5" name="Right Arrow 4"/>
          <p:cNvSpPr/>
          <p:nvPr/>
        </p:nvSpPr>
        <p:spPr>
          <a:xfrm>
            <a:off x="5066286" y="1844824"/>
            <a:ext cx="360040" cy="360039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513359" y="1609342"/>
            <a:ext cx="3630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Κρίσιμη </a:t>
            </a:r>
            <a:r>
              <a:rPr lang="el-GR" sz="2400" dirty="0">
                <a:latin typeface="+mn-lt"/>
              </a:rPr>
              <a:t>για την επιδείνωση της </a:t>
            </a:r>
            <a:r>
              <a:rPr lang="el-GR" sz="2400" dirty="0" smtClean="0">
                <a:latin typeface="+mn-lt"/>
              </a:rPr>
              <a:t>αναπηρίας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3429000"/>
            <a:ext cx="74888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Η αντοχή στην άσκηση </a:t>
            </a:r>
            <a:r>
              <a:rPr lang="el-GR" sz="2400" dirty="0">
                <a:latin typeface="+mn-lt"/>
              </a:rPr>
              <a:t>δεν μπορεί να προβλεφθεί από τις μετρήσεις της πνευμονικής λειτουργίας </a:t>
            </a:r>
            <a:endParaRPr lang="el-GR" sz="2400" dirty="0" smtClean="0">
              <a:latin typeface="+mn-lt"/>
            </a:endParaRPr>
          </a:p>
          <a:p>
            <a:pPr indent="266700">
              <a:buClr>
                <a:schemeClr val="tx1"/>
              </a:buClr>
            </a:pPr>
            <a:r>
              <a:rPr lang="el-GR" sz="2000" dirty="0" smtClean="0">
                <a:latin typeface="+mn-lt"/>
              </a:rPr>
              <a:t>(</a:t>
            </a:r>
            <a:r>
              <a:rPr lang="el-GR" sz="2000" dirty="0">
                <a:latin typeface="+mn-lt"/>
              </a:rPr>
              <a:t>Frangolias et al., 2003)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25" y="3998386"/>
            <a:ext cx="4920568" cy="25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44114" y="6563505"/>
            <a:ext cx="429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yoga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Nemo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Public Domain CC0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9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Ερευνητική τεκμηρίωση της </a:t>
            </a:r>
            <a:r>
              <a:rPr lang="el-GR" sz="3800" dirty="0" smtClean="0"/>
              <a:t>Πνευμονικής </a:t>
            </a:r>
            <a:r>
              <a:rPr lang="el-GR" sz="3800" dirty="0"/>
              <a:t>Α</a:t>
            </a:r>
            <a:r>
              <a:rPr lang="el-GR" sz="3800" dirty="0" smtClean="0"/>
              <a:t>ποκατάστασης </a:t>
            </a:r>
            <a:r>
              <a:rPr lang="el-GR" sz="3800" dirty="0"/>
              <a:t>στην </a:t>
            </a:r>
            <a:r>
              <a:rPr lang="el-GR" sz="3800" dirty="0" smtClean="0"/>
              <a:t>Κυστική Ίνωση</a:t>
            </a:r>
            <a:endParaRPr lang="el-G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87" y="1794303"/>
            <a:ext cx="8229600" cy="57606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l-GR" sz="2400" dirty="0" smtClean="0">
                <a:solidFill>
                  <a:srgbClr val="820000"/>
                </a:solidFill>
                <a:sym typeface="Wingdings 3"/>
              </a:rPr>
              <a:t></a:t>
            </a:r>
            <a:r>
              <a:rPr lang="el-GR" sz="2400" dirty="0" smtClean="0"/>
              <a:t> την καρδιο-αναπνευστική κατάσταση</a:t>
            </a:r>
            <a:endParaRPr lang="el-GR" sz="2400" dirty="0"/>
          </a:p>
          <a:p>
            <a:pPr>
              <a:buClr>
                <a:schemeClr val="tx1"/>
              </a:buClr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09587" y="2546928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820000"/>
                </a:solidFill>
                <a:latin typeface="+mn-lt"/>
                <a:sym typeface="Wingdings 3"/>
              </a:rPr>
              <a:t></a:t>
            </a:r>
            <a:r>
              <a:rPr lang="el-GR" sz="2400" dirty="0" smtClean="0">
                <a:latin typeface="+mn-lt"/>
              </a:rPr>
              <a:t> τη μυική μάζα, αντοχή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dirty="0" smtClean="0">
                <a:latin typeface="+mn-lt"/>
              </a:rPr>
              <a:t>δύναμη </a:t>
            </a:r>
            <a:endParaRPr lang="el-GR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87" y="3218693"/>
            <a:ext cx="487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820000"/>
                </a:solidFill>
                <a:latin typeface="+mn-lt"/>
                <a:sym typeface="Wingdings 3"/>
              </a:rPr>
              <a:t></a:t>
            </a:r>
            <a:r>
              <a:rPr lang="el-GR" sz="2400" dirty="0" smtClean="0">
                <a:latin typeface="+mn-lt"/>
              </a:rPr>
              <a:t>  τη δύσπνοια </a:t>
            </a:r>
            <a:r>
              <a:rPr lang="el-GR" sz="2400" dirty="0">
                <a:latin typeface="+mn-lt"/>
              </a:rPr>
              <a:t>μετά από </a:t>
            </a:r>
            <a:r>
              <a:rPr lang="el-GR" sz="2400" dirty="0" smtClean="0">
                <a:latin typeface="+mn-lt"/>
              </a:rPr>
              <a:t>άσκηση </a:t>
            </a:r>
            <a:endParaRPr lang="el-GR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587" y="3933056"/>
            <a:ext cx="3248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820000"/>
                </a:solidFill>
                <a:latin typeface="+mn-lt"/>
                <a:sym typeface="Wingdings 3"/>
              </a:rPr>
              <a:t></a:t>
            </a:r>
            <a:r>
              <a:rPr lang="el-GR" sz="2400" dirty="0" smtClean="0">
                <a:latin typeface="+mn-lt"/>
                <a:sym typeface="Wingdings 3"/>
              </a:rPr>
              <a:t> </a:t>
            </a:r>
            <a:r>
              <a:rPr lang="el-GR" sz="2400" dirty="0" smtClean="0">
                <a:latin typeface="+mn-lt"/>
              </a:rPr>
              <a:t>την ποιότητα ζωής </a:t>
            </a:r>
            <a:endParaRPr lang="el-GR" sz="24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866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(McCone, 2002; Selvadurai, 2002; Nixon, 1996; Bradley, 2008; Moorkroft,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51" y="1969950"/>
            <a:ext cx="2832993" cy="1889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68311" y="3948395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Stress test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 tooltip="en:User:Blue0ctane"/>
              </a:rPr>
              <a:t>Blue0ctane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4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Προτεινόμενη </a:t>
            </a:r>
            <a:r>
              <a:rPr lang="el-GR" dirty="0" smtClean="0"/>
              <a:t>βιβλιογραφία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760640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en-US" sz="3400" dirty="0" smtClean="0"/>
              <a:t>Borowitz D, Robinson KA, Rosenfeld M, et al. Cystic fibrosis foundation evidence-based guidelines for management of infants with cystic fibrosis. Journal of Pediatrics, 2009; 155:73-93.</a:t>
            </a:r>
          </a:p>
          <a:p>
            <a:pPr marL="457200" indent="-457200"/>
            <a:r>
              <a:rPr lang="en-GB" sz="3400" dirty="0" smtClean="0"/>
              <a:t>Daniels T.  Physiotherapeutic management strategies for the treatment of cystic fibrosis in adults. Journal of Multidisciplinary Healthcare</a:t>
            </a:r>
            <a:r>
              <a:rPr lang="el-GR" sz="3400" dirty="0" smtClean="0"/>
              <a:t>,</a:t>
            </a:r>
            <a:r>
              <a:rPr lang="en-GB" sz="3400" dirty="0" smtClean="0"/>
              <a:t> 2010</a:t>
            </a:r>
            <a:r>
              <a:rPr lang="en-US" sz="3400" dirty="0" smtClean="0"/>
              <a:t>; </a:t>
            </a:r>
            <a:r>
              <a:rPr lang="en-GB" sz="3400" dirty="0" smtClean="0"/>
              <a:t>3</a:t>
            </a:r>
            <a:r>
              <a:rPr lang="el-GR" sz="3400" dirty="0" smtClean="0"/>
              <a:t>:</a:t>
            </a:r>
            <a:r>
              <a:rPr lang="en-GB" sz="3400" dirty="0" smtClean="0"/>
              <a:t>201–212.</a:t>
            </a:r>
            <a:endParaRPr lang="el-GR" sz="3400" dirty="0" smtClean="0"/>
          </a:p>
          <a:p>
            <a:pPr marL="457200" indent="-457200"/>
            <a:r>
              <a:rPr lang="en-US" sz="3400" dirty="0" smtClean="0"/>
              <a:t>Fink J. Forced expiratory technique, directed cough and autogenic drainage. </a:t>
            </a:r>
            <a:r>
              <a:rPr lang="en-GB" sz="3400" dirty="0" smtClean="0"/>
              <a:t>Respir Care</a:t>
            </a:r>
            <a:r>
              <a:rPr lang="el-GR" sz="3400" dirty="0" smtClean="0"/>
              <a:t>,</a:t>
            </a:r>
            <a:r>
              <a:rPr lang="en-GB" sz="3400" dirty="0" smtClean="0"/>
              <a:t> 2007</a:t>
            </a:r>
            <a:r>
              <a:rPr lang="en-US" sz="3400" dirty="0" smtClean="0"/>
              <a:t>; </a:t>
            </a:r>
            <a:r>
              <a:rPr lang="en-GB" sz="3400" dirty="0" smtClean="0"/>
              <a:t>52:1210 –1221.</a:t>
            </a:r>
            <a:endParaRPr lang="el-GR" sz="3400" dirty="0" smtClean="0"/>
          </a:p>
          <a:p>
            <a:pPr marL="457200" indent="-457200"/>
            <a:r>
              <a:rPr lang="en-US" sz="3400" dirty="0" smtClean="0"/>
              <a:t>Kluft J, Beker L, Castagnino M, et al. A comparison of bronchial drainage treatments in cystic fibrosis. Pediatric Pulmonology, 1996; 22: 271–274.</a:t>
            </a:r>
            <a:endParaRPr lang="pt-BR" sz="3400" dirty="0" smtClean="0"/>
          </a:p>
          <a:p>
            <a:pPr marL="457200" indent="-457200"/>
            <a:r>
              <a:rPr lang="en-GB" sz="3400" dirty="0" smtClean="0"/>
              <a:t>Myers L., Horn S. Adherence to chest physiotherapy in adults with cystic fibrosis. Journal of Health Psychology, 2006; 11: 915–926.</a:t>
            </a:r>
            <a:endParaRPr lang="el-GR" sz="3400" dirty="0" smtClean="0"/>
          </a:p>
          <a:p>
            <a:pPr marL="457200" indent="-457200"/>
            <a:r>
              <a:rPr lang="en-GB" sz="3400" dirty="0" smtClean="0"/>
              <a:t>The American Association of Cardiovascular and Pulmory Rehabilitation AACVPR. Guidelines for pulmonary rehabilitation programs. 4</a:t>
            </a:r>
            <a:r>
              <a:rPr lang="en-GB" sz="3400" baseline="30000" dirty="0" smtClean="0"/>
              <a:t>th</a:t>
            </a:r>
            <a:r>
              <a:rPr lang="en-GB" sz="3400" dirty="0" smtClean="0"/>
              <a:t> ed. United States</a:t>
            </a:r>
            <a:r>
              <a:rPr lang="el-GR" sz="3400" dirty="0" smtClean="0"/>
              <a:t>:</a:t>
            </a:r>
            <a:r>
              <a:rPr lang="en-GB" sz="3400" dirty="0" smtClean="0"/>
              <a:t> Human Kinetics</a:t>
            </a:r>
            <a:r>
              <a:rPr lang="el-GR" sz="3400" dirty="0" smtClean="0"/>
              <a:t>,</a:t>
            </a:r>
            <a:r>
              <a:rPr lang="en-GB" sz="3400" dirty="0" smtClean="0"/>
              <a:t> 2010.</a:t>
            </a:r>
            <a:endParaRPr lang="el-GR" sz="34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4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32" y="1844824"/>
            <a:ext cx="2918737" cy="29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11" name="Υπότιτλος 7"/>
          <p:cNvSpPr>
            <a:spLocks noGrp="1"/>
          </p:cNvSpPr>
          <p:nvPr>
            <p:ph type="subTitle" idx="1"/>
          </p:nvPr>
        </p:nvSpPr>
        <p:spPr>
          <a:xfrm>
            <a:off x="1369368" y="521126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grpSp>
        <p:nvGrpSpPr>
          <p:cNvPr id="8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2" name="Picture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3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4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</a:t>
            </a:r>
            <a:r>
              <a:rPr lang="el-GR" sz="2000" dirty="0">
                <a:solidFill>
                  <a:prstClr val="black"/>
                </a:solidFill>
                <a:latin typeface="Calibri" pitchFamily="34" charset="0"/>
              </a:rPr>
              <a:t> Αφροδίτη Ευαγγελοδήμου</a:t>
            </a:r>
            <a:r>
              <a:rPr lang="el-GR" sz="2000" dirty="0" smtClean="0"/>
              <a:t> </a:t>
            </a:r>
            <a:r>
              <a:rPr lang="el-GR" sz="2000" dirty="0"/>
              <a:t>2014. 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>
                <a:solidFill>
                  <a:prstClr val="black"/>
                </a:solidFill>
                <a:latin typeface="Calibri" pitchFamily="34" charset="0"/>
              </a:rPr>
              <a:t>Αφροδίτη Ευαγγελοδήμου</a:t>
            </a:r>
            <a:r>
              <a:rPr lang="el-GR" sz="2000" dirty="0" smtClean="0"/>
              <a:t>. </a:t>
            </a:r>
            <a:r>
              <a:rPr lang="el-GR" sz="2000" dirty="0"/>
              <a:t>«Αναπνευστική Φυσικοθεραπεία. Ενότητα </a:t>
            </a:r>
            <a:r>
              <a:rPr lang="el-GR" sz="2000" dirty="0" smtClean="0"/>
              <a:t>9: </a:t>
            </a:r>
            <a:r>
              <a:rPr lang="el-GR" sz="2000" dirty="0"/>
              <a:t>Η Αναπνευστική Φυσικοθεραπεία στην Κυστική </a:t>
            </a:r>
            <a:r>
              <a:rPr lang="el-GR" sz="2000" dirty="0" smtClean="0"/>
              <a:t>Ίνωση».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1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0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287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Χαρακτηριστικά Της Κυστικής Ίνωσης </a:t>
            </a:r>
            <a:br>
              <a:rPr lang="el-GR" dirty="0" smtClean="0"/>
            </a:b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Νηπιακή-παιδική ηλικία: </a:t>
            </a:r>
            <a:r>
              <a:rPr lang="el-GR" sz="2400" dirty="0"/>
              <a:t>αρχίζουν οι κλινικές </a:t>
            </a:r>
            <a:r>
              <a:rPr lang="el-GR" sz="2400" dirty="0" smtClean="0"/>
              <a:t>εκδηλώσεις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Εφηβεία: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σοβαρές διαταραχές στην πνευμονική </a:t>
            </a:r>
            <a:r>
              <a:rPr lang="el-GR" sz="2400" dirty="0" smtClean="0"/>
              <a:t>λειτουργία</a:t>
            </a:r>
            <a:endParaRPr lang="el-GR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sz="2400" dirty="0"/>
              <a:t>Ελάχιστοι πεθαίνουν αμέσως μετά τη γέννηση λόγω ειλεού από </a:t>
            </a:r>
            <a:r>
              <a:rPr lang="el-GR" sz="2400" dirty="0" smtClean="0"/>
              <a:t>μηκώνιο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Άλλοι παραμένουν μικρόσωμοι με </a:t>
            </a:r>
            <a:r>
              <a:rPr lang="el-GR" sz="2400" dirty="0" smtClean="0"/>
              <a:t>υποθρεψία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πρόοδος στην ιατρική αντιμετώπιση της πάθησης  οδήγησε στην αύξηση του προσδόκιμου όρου ζωής μέχρι την ενήλικη ζωή 					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 Μετά την αναγνώριση της ειδικής γενετικής βλάβης μπορεί να γίνει γονιδιακή θεραπεία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04978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(ATS, 2010; Flume et al., 2009; Mcllwaine, 2007; Donaldson et al., 2006; West, 2004; Orenstein, 2004; Wang et al., 2002; Murphy, 1987; Moorkroft, 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35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Χαρακτηριστικά Της Κυστικής Ίνωσης </a:t>
            </a:r>
            <a:br>
              <a:rPr lang="el-GR" dirty="0"/>
            </a:br>
            <a:r>
              <a:rPr lang="el-GR" sz="3200" b="0" dirty="0" smtClean="0"/>
              <a:t>(2 </a:t>
            </a:r>
            <a:r>
              <a:rPr lang="el-GR" sz="3200" b="0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50" y="1802020"/>
            <a:ext cx="4739890" cy="2088232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Κύριο χαρακτηριστικό της </a:t>
            </a:r>
            <a:r>
              <a:rPr lang="el-GR" sz="2400" b="1" dirty="0" smtClean="0">
                <a:solidFill>
                  <a:srgbClr val="820000"/>
                </a:solidFill>
              </a:rPr>
              <a:t>Κ</a:t>
            </a:r>
            <a:r>
              <a:rPr lang="en-US" sz="2400" b="1" dirty="0" smtClean="0">
                <a:solidFill>
                  <a:srgbClr val="820000"/>
                </a:solidFill>
              </a:rPr>
              <a:t>.</a:t>
            </a:r>
            <a:r>
              <a:rPr lang="el-GR" sz="2400" b="1" dirty="0" smtClean="0">
                <a:solidFill>
                  <a:srgbClr val="820000"/>
                </a:solidFill>
              </a:rPr>
              <a:t>Ι</a:t>
            </a:r>
            <a:r>
              <a:rPr lang="en-US" sz="2400" b="1" dirty="0" smtClean="0">
                <a:solidFill>
                  <a:srgbClr val="820000"/>
                </a:solidFill>
              </a:rPr>
              <a:t>.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/>
              <a:t>είναι η παραγωγή παχύρρευστων και αφυδατωμένων </a:t>
            </a:r>
            <a:r>
              <a:rPr lang="el-GR" sz="2400" b="1" dirty="0">
                <a:solidFill>
                  <a:srgbClr val="004A82"/>
                </a:solidFill>
              </a:rPr>
              <a:t>εκκρίσεων </a:t>
            </a:r>
            <a:r>
              <a:rPr lang="el-GR" sz="2400" dirty="0"/>
              <a:t>κυρίως από τους πνεύμονες και το πάγκρεας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Βέλος προς τα κάτω 2"/>
          <p:cNvSpPr/>
          <p:nvPr/>
        </p:nvSpPr>
        <p:spPr>
          <a:xfrm>
            <a:off x="2051720" y="3721280"/>
            <a:ext cx="629816" cy="503808"/>
          </a:xfrm>
          <a:prstGeom prst="down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3528" y="43902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latin typeface="+mn-lt"/>
              </a:rPr>
              <a:t>Προοδευτική </a:t>
            </a:r>
            <a:r>
              <a:rPr lang="el-GR" sz="2400" dirty="0">
                <a:latin typeface="+mn-lt"/>
              </a:rPr>
              <a:t>καταστροφή του ιστού τους και </a:t>
            </a: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ανεπάρκειά τους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6180071" y="5159781"/>
            <a:ext cx="1603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adameducation.com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76" y="1980000"/>
            <a:ext cx="3810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/>
          <p:nvPr/>
        </p:nvSpPr>
        <p:spPr>
          <a:xfrm>
            <a:off x="0" y="6204978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(ATS, 2010; Flume et al., 2009; Mcllwaine, 2007; Donaldson et al., 2006; West, 2004; Orenstein, 2004; Wang et al., 2002; Murphy, 1987; Moorkroft, 1998)</a:t>
            </a:r>
          </a:p>
        </p:txBody>
      </p:sp>
    </p:spTree>
    <p:extLst>
      <p:ext uri="{BB962C8B-B14F-4D97-AF65-F5344CB8AC3E}">
        <p14:creationId xmlns:p14="http://schemas.microsoft.com/office/powerpoint/2010/main" val="3662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4" y="3347075"/>
            <a:ext cx="2248286" cy="12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27552" y="3213341"/>
            <a:ext cx="6827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dirty="0" smtClean="0">
                <a:latin typeface="+mn-lt"/>
              </a:rPr>
              <a:t>Οι διαταραχές αυτές των ηλεκτρολυτών ελαττώνουν την ποσότητα του υγρού που περιβάλλει τους κροσσούς και την ποσότητα του ύδατος της βλέννας </a:t>
            </a:r>
            <a:endParaRPr lang="el-GR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20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Χαρακτηριστικά Της Κυστικής Ίνωσης 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0" y="1340768"/>
            <a:ext cx="8764133" cy="163451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600" dirty="0" smtClean="0"/>
              <a:t>Η υψηλή συγκέντρωση </a:t>
            </a:r>
            <a:r>
              <a:rPr lang="en-US" sz="2600" dirty="0" smtClean="0"/>
              <a:t>CL</a:t>
            </a:r>
            <a:r>
              <a:rPr lang="el-GR" sz="2600" dirty="0" smtClean="0"/>
              <a:t> και </a:t>
            </a:r>
            <a:r>
              <a:rPr lang="en-US" sz="2600" dirty="0" smtClean="0"/>
              <a:t>Na</a:t>
            </a:r>
            <a:r>
              <a:rPr lang="el-GR" sz="2600" dirty="0" smtClean="0"/>
              <a:t> στον ιδρώτα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600" dirty="0" smtClean="0"/>
              <a:t>Διάχυτη πνευμονική νόσος 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600" dirty="0" smtClean="0"/>
              <a:t>Δυσλειτουργία του παγκρέατος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703616" y="4319685"/>
            <a:ext cx="385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υπολειτουργεί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ο μηχανισμός κάθαρσης των βρόγχων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645752" y="4591168"/>
            <a:ext cx="288032" cy="144016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092280" y="4413670"/>
            <a:ext cx="144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+mn-lt"/>
              </a:rPr>
              <a:t>λοιμώξεις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20" y="54011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4910" y="3046109"/>
            <a:ext cx="8153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271568" y="4591168"/>
            <a:ext cx="288032" cy="144016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4910" y="5209330"/>
            <a:ext cx="8153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/>
          <p:nvPr/>
        </p:nvSpPr>
        <p:spPr>
          <a:xfrm>
            <a:off x="0" y="6211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(ATS, 2010; Flume et al., 2009; Mcllwaine, 2007; Donaldson et al., 2006; West, 2004; Orenstein, 2004; Wang et al., 2002; Murphy, 1987; Moorkroft, 1998)</a:t>
            </a:r>
          </a:p>
        </p:txBody>
      </p:sp>
    </p:spTree>
    <p:extLst>
      <p:ext uri="{BB962C8B-B14F-4D97-AF65-F5344CB8AC3E}">
        <p14:creationId xmlns:p14="http://schemas.microsoft.com/office/powerpoint/2010/main" val="35216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2736"/>
          </a:xfrm>
        </p:spPr>
        <p:txBody>
          <a:bodyPr>
            <a:noAutofit/>
          </a:bodyPr>
          <a:lstStyle/>
          <a:p>
            <a:r>
              <a:rPr lang="el-GR" sz="3800" dirty="0"/>
              <a:t>Κλινικά Συμπτώματα της </a:t>
            </a:r>
            <a:r>
              <a:rPr lang="el-GR" sz="3800" dirty="0" smtClean="0"/>
              <a:t>Κυστικής Ίνωσης </a:t>
            </a:r>
            <a:br>
              <a:rPr lang="el-GR" sz="3800" dirty="0" smtClean="0"/>
            </a:br>
            <a:r>
              <a:rPr lang="el-GR" sz="3200" b="0" dirty="0" smtClean="0"/>
              <a:t>(</a:t>
            </a:r>
            <a:r>
              <a:rPr lang="el-GR" sz="3200" b="0" dirty="0"/>
              <a:t>1 από 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524947"/>
            <a:ext cx="8229600" cy="446449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H ΚΙ οδηγεί σε μεγάλη νοσηρότητα </a:t>
            </a:r>
            <a:r>
              <a:rPr lang="el-GR" sz="2400" dirty="0" smtClean="0"/>
              <a:t>με </a:t>
            </a:r>
            <a:r>
              <a:rPr lang="el-GR" sz="2400" dirty="0"/>
              <a:t>συμπτώματα βήχα &amp; παραγωγή </a:t>
            </a:r>
            <a:r>
              <a:rPr lang="el-GR" sz="2400" dirty="0" smtClean="0"/>
              <a:t>εκκρίσεων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Δύσπνοια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Αιμόπτυση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Πληκτροδακτυλία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Περιορισμό </a:t>
            </a:r>
            <a:r>
              <a:rPr lang="el-GR" sz="2400" dirty="0"/>
              <a:t>της αντοχής στην </a:t>
            </a:r>
            <a:r>
              <a:rPr lang="el-GR" sz="2400" dirty="0" smtClean="0"/>
              <a:t>άσκηση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Λειτουργικούς περιορισμούς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Χαμηλή </a:t>
            </a:r>
            <a:r>
              <a:rPr lang="el-GR" sz="2400" dirty="0"/>
              <a:t>ποιότητα ζωής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8" name="Rectangle 4"/>
          <p:cNvSpPr/>
          <p:nvPr/>
        </p:nvSpPr>
        <p:spPr>
          <a:xfrm>
            <a:off x="0" y="6211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(ATS, 2010; Flume et al., 2009; Mcllwaine, 2007; Donaldson et al., 2006; West, 2004; Orenstein, 2004; Wang et al., 2002; </a:t>
            </a:r>
            <a:r>
              <a:rPr lang="en-US" dirty="0" smtClean="0">
                <a:latin typeface="+mn-lt"/>
              </a:rPr>
              <a:t>Moorkroft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1998; Murphy, 1987)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3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Κλινικά Συμπτώματα της Κυστικής Ίνωσης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200" b="0" dirty="0" smtClean="0"/>
              <a:t>(2 </a:t>
            </a:r>
            <a:r>
              <a:rPr lang="el-GR" sz="3200" b="0" dirty="0"/>
              <a:t>από 4)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775" y="1556792"/>
            <a:ext cx="650645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0295" y="6303803"/>
            <a:ext cx="1603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adameducation.com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78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b11ea3f0e1bc50571512f9756060613bf4d1517f"/>
</p:tagLst>
</file>

<file path=ppt/theme/theme1.xml><?xml version="1.0" encoding="utf-8"?>
<a:theme xmlns:a="http://schemas.openxmlformats.org/drawingml/2006/main" name="OC_template_updated">
  <a:themeElements>
    <a:clrScheme name="Custom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2183</TotalTime>
  <Words>3267</Words>
  <Application>Microsoft Office PowerPoint</Application>
  <PresentationFormat>Προβολή στην οθόνη (4:3)</PresentationFormat>
  <Paragraphs>421</Paragraphs>
  <Slides>49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1" baseType="lpstr">
      <vt:lpstr>OC_template_updated</vt:lpstr>
      <vt:lpstr>1_OC_template_updated</vt:lpstr>
      <vt:lpstr>Αναπνευστική Φυσικοθεραπεία</vt:lpstr>
      <vt:lpstr>Η Αναπνευστική Φυσικοθεραπεία Στην Κυστική Ίνωση-Κ.Ι.</vt:lpstr>
      <vt:lpstr>Ορισμός της Κυστικής Ίνωσης</vt:lpstr>
      <vt:lpstr>Αιτιολογία Της Κυστικής Ίνωσης</vt:lpstr>
      <vt:lpstr>Χαρακτηριστικά Της Κυστικής Ίνωσης  (1 από 3)</vt:lpstr>
      <vt:lpstr>Χαρακτηριστικά Της Κυστικής Ίνωσης  (2 από 3)</vt:lpstr>
      <vt:lpstr>Χαρακτηριστικά Της Κυστικής Ίνωσης  (3 από 3)</vt:lpstr>
      <vt:lpstr>Κλινικά Συμπτώματα της Κυστικής Ίνωσης  (1 από 4)</vt:lpstr>
      <vt:lpstr>Κλινικά Συμπτώματα της Κυστικής Ίνωσης  (2 από 4)</vt:lpstr>
      <vt:lpstr>Κλινικά Συμπτώματα της Κυστικής Ίνωσης  (3 από 4)</vt:lpstr>
      <vt:lpstr>Κλινικά Συμπτώματα της Κυστικής Ίνωσης  (4 από 4)</vt:lpstr>
      <vt:lpstr>Επιδημιολογικά Στοιχεία (1 από 4)</vt:lpstr>
      <vt:lpstr>Επιδημιολογικά Στοιχεία (2 από 4)</vt:lpstr>
      <vt:lpstr>Επιδημιολογικά Στοιχεία (3 από 4)</vt:lpstr>
      <vt:lpstr>Επιδημιολογικά Στοιχεία (4 από 4)</vt:lpstr>
      <vt:lpstr>Αναπνευστικές συνέπειες της Κυστικής Ίνωσης  (1 από 3)</vt:lpstr>
      <vt:lpstr>Αναπνευστικές συνέπειες της Κυστικής Ίνωσης (2 από 3)</vt:lpstr>
      <vt:lpstr>Αναπνευστικές συνέπειες της Κυστικής Ίνωσης (3 από 3)</vt:lpstr>
      <vt:lpstr>Πνευμονική λειτουργία στην Κυστική Ίνωση</vt:lpstr>
      <vt:lpstr>Επιπλοκές στην Κυστική Ίνωση (1 από 2)</vt:lpstr>
      <vt:lpstr>Επιπλοκές στην Κυστική Ίνωση (2 από 2)</vt:lpstr>
      <vt:lpstr>Βρογχεκτασία (1 από 5) </vt:lpstr>
      <vt:lpstr>Βρογχεκτασία (2 από 5)  Αίτια</vt:lpstr>
      <vt:lpstr>Βρογχεκτασία (3 από 5)  Κλινικά Χαρακτηριστικά</vt:lpstr>
      <vt:lpstr>Βρογχεκτασία (4 από 5)  Ο ‘φαύλος κύκλος’ της φλεγμονής στις βρογχεκτασίες</vt:lpstr>
      <vt:lpstr>Βρογχεκτασία (5 από 5) Θεραπεία </vt:lpstr>
      <vt:lpstr> Αντιμετώπιση της Κυστικής Ίνωσης  (1 από 4)</vt:lpstr>
      <vt:lpstr>Αντιμετώπιση της Κυστικής Ίνωσης  (2 από 4)</vt:lpstr>
      <vt:lpstr>Αντιμετώπιση της Κυστικής Ίνωσης  (3 από 4)</vt:lpstr>
      <vt:lpstr>Αντιμετώπιση της Κυστικής Ίνωσης  (4 από 4)</vt:lpstr>
      <vt:lpstr>Ερευνητική τεκμηρίωση για την μετακίνηση και αποβολή των εκκρίσεων στην Κ.Ι.</vt:lpstr>
      <vt:lpstr>Άσκηση στην Κυστική Ίνωση  (1 από 2)</vt:lpstr>
      <vt:lpstr>Άσκηση στην Κυστική Ίνωση  (2 από 2)</vt:lpstr>
      <vt:lpstr>Ερευνητική τεκμηρίωση για την επίδραση της άσκησης στη βρογχική υγιεινή στην Κ.Ι.</vt:lpstr>
      <vt:lpstr>Πνευμονική Αποκατάσταση στην Κυστική Ίνωση (1 από 6)</vt:lpstr>
      <vt:lpstr>Πνευμονική Αποκατάσταση στην Κυστική Ίνωση (2 από 6)</vt:lpstr>
      <vt:lpstr>Πνευμονική Αποκατάσταση στην Κυστική Ίνωση (3 από 6)</vt:lpstr>
      <vt:lpstr>Πνευμονική Αποκατάσταση στην Κυστική Ίνωση (4 από 6)</vt:lpstr>
      <vt:lpstr>Πνευμονική Αποκατάσταση στην Κυστική Ίνωση (5 από 6)</vt:lpstr>
      <vt:lpstr>Πνευμονική Αποκατάσταση στην Κυστική Ίνωση (6 από 6)</vt:lpstr>
      <vt:lpstr>Ερευνητική τεκμηρίωση της Πνευμονικής Αποκατάστασης στην Κυστική Ίνωση</vt:lpstr>
      <vt:lpstr>Προτεινόμενη 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251</cp:revision>
  <dcterms:created xsi:type="dcterms:W3CDTF">2013-05-10T09:22:19Z</dcterms:created>
  <dcterms:modified xsi:type="dcterms:W3CDTF">2015-05-21T10:29:06Z</dcterms:modified>
</cp:coreProperties>
</file>