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33"/>
  </p:notesMasterIdLst>
  <p:handoutMasterIdLst>
    <p:handoutMasterId r:id="rId34"/>
  </p:handoutMasterIdLst>
  <p:sldIdLst>
    <p:sldId id="256" r:id="rId4"/>
    <p:sldId id="271" r:id="rId5"/>
    <p:sldId id="272" r:id="rId6"/>
    <p:sldId id="273" r:id="rId7"/>
    <p:sldId id="274" r:id="rId8"/>
    <p:sldId id="275" r:id="rId9"/>
    <p:sldId id="276" r:id="rId10"/>
    <p:sldId id="277"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57" r:id="rId25"/>
    <p:sldId id="262" r:id="rId26"/>
    <p:sldId id="264" r:id="rId27"/>
    <p:sldId id="269" r:id="rId28"/>
    <p:sldId id="270" r:id="rId29"/>
    <p:sldId id="266" r:id="rId30"/>
    <p:sldId id="292" r:id="rId31"/>
    <p:sldId id="261" r:id="rId32"/>
  </p:sldIdLst>
  <p:sldSz cx="9144000" cy="6858000" type="screen4x3"/>
  <p:notesSz cx="7104063" cy="10234613"/>
  <p:custDataLst>
    <p:tags r:id="rId3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9" d="100"/>
          <a:sy n="79" d="100"/>
        </p:scale>
        <p:origin x="-3942" y="-90"/>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ableStyles" Target="tableStyles.xml"/><Relationship Id="rId21" Type="http://schemas.openxmlformats.org/officeDocument/2006/relationships/slide" Target="slides/slide18.xml"/><Relationship Id="rId34"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gs" Target="tags/tag1.xml"/><Relationship Id="rId8" Type="http://schemas.openxmlformats.org/officeDocument/2006/relationships/slide" Target="slides/slide5.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21</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24</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28</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928720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46783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65576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41356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8641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62541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08984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0009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25010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5687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6945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Διασφάλιση ποιότητας</a:t>
            </a:r>
            <a:endParaRPr lang="el-GR" sz="3600" b="1" dirty="0">
              <a:solidFill>
                <a:schemeClr val="tx1"/>
              </a:solidFill>
              <a:latin typeface="+mn-lt"/>
            </a:endParaRPr>
          </a:p>
        </p:txBody>
      </p:sp>
      <p:sp>
        <p:nvSpPr>
          <p:cNvPr id="3" name="Υπότιτλος 2"/>
          <p:cNvSpPr>
            <a:spLocks noGrp="1"/>
          </p:cNvSpPr>
          <p:nvPr>
            <p:ph type="subTitle" idx="1"/>
          </p:nvPr>
        </p:nvSpPr>
        <p:spPr>
          <a:xfrm>
            <a:off x="0" y="2852936"/>
            <a:ext cx="9144000" cy="2304256"/>
          </a:xfrm>
        </p:spPr>
        <p:txBody>
          <a:bodyPr>
            <a:normAutofit/>
          </a:bodyPr>
          <a:lstStyle/>
          <a:p>
            <a:pPr>
              <a:spcBef>
                <a:spcPts val="0"/>
              </a:spcBef>
            </a:pPr>
            <a:r>
              <a:rPr lang="el-GR" sz="2600" b="1" dirty="0" smtClean="0"/>
              <a:t>Ενότητα 8</a:t>
            </a:r>
            <a:r>
              <a:rPr lang="el-GR" sz="2600" dirty="0" smtClean="0"/>
              <a:t>: Προαπαιτούμενα προγράμματα υγιεινής - προϋποθέσεις για την εφαρμογή του </a:t>
            </a:r>
            <a:r>
              <a:rPr lang="en-US" sz="2600" dirty="0"/>
              <a:t>HACCP </a:t>
            </a:r>
            <a:endParaRPr lang="el-GR" sz="2600" dirty="0" smtClean="0"/>
          </a:p>
          <a:p>
            <a:pPr>
              <a:spcBef>
                <a:spcPts val="0"/>
              </a:spcBef>
              <a:spcAft>
                <a:spcPts val="1800"/>
              </a:spcAft>
            </a:pPr>
            <a:r>
              <a:rPr lang="en-US" sz="2600" dirty="0" smtClean="0"/>
              <a:t>(Prerequisite programs- </a:t>
            </a:r>
            <a:r>
              <a:rPr lang="en-US" sz="2600" dirty="0"/>
              <a:t>PRPS)</a:t>
            </a:r>
            <a:endParaRPr lang="en-US" sz="2600" dirty="0" smtClean="0"/>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Κανόνες </a:t>
            </a:r>
            <a:r>
              <a:rPr lang="el-GR" dirty="0"/>
              <a:t>ο</a:t>
            </a:r>
            <a:r>
              <a:rPr lang="el-GR" dirty="0" smtClean="0"/>
              <a:t>ρθής </a:t>
            </a:r>
            <a:r>
              <a:rPr lang="el-GR" dirty="0"/>
              <a:t>υ</a:t>
            </a:r>
            <a:r>
              <a:rPr lang="el-GR" dirty="0" smtClean="0"/>
              <a:t>γιεινής </a:t>
            </a:r>
            <a:r>
              <a:rPr lang="el-GR" dirty="0"/>
              <a:t>π</a:t>
            </a:r>
            <a:r>
              <a:rPr lang="el-GR" dirty="0" smtClean="0"/>
              <a:t>ρακτικής</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sp>
        <p:nvSpPr>
          <p:cNvPr id="4" name="Θέση περιεχομένου 3"/>
          <p:cNvSpPr>
            <a:spLocks noGrp="1"/>
          </p:cNvSpPr>
          <p:nvPr>
            <p:ph idx="1"/>
          </p:nvPr>
        </p:nvSpPr>
        <p:spPr/>
        <p:txBody>
          <a:bodyPr/>
          <a:lstStyle/>
          <a:p>
            <a:r>
              <a:rPr lang="el-GR" dirty="0" smtClean="0"/>
              <a:t>Σχεδιασμός </a:t>
            </a:r>
            <a:r>
              <a:rPr lang="el-GR" dirty="0"/>
              <a:t>και κανόνες κατασκευής των εργοστασίων παραγωγής </a:t>
            </a:r>
            <a:r>
              <a:rPr lang="el-GR" dirty="0" smtClean="0"/>
              <a:t>τροφίμων</a:t>
            </a:r>
          </a:p>
          <a:p>
            <a:pPr lvl="1"/>
            <a:r>
              <a:rPr lang="el-GR" dirty="0"/>
              <a:t>Θέση του </a:t>
            </a:r>
            <a:r>
              <a:rPr lang="el-GR" dirty="0" smtClean="0"/>
              <a:t>εργοστασίου.</a:t>
            </a:r>
            <a:endParaRPr lang="el-GR" dirty="0"/>
          </a:p>
          <a:p>
            <a:pPr lvl="1"/>
            <a:r>
              <a:rPr lang="el-GR" dirty="0"/>
              <a:t>Γενικές αρχές σχεδιασμού και τεχνικές κατασκευής των </a:t>
            </a:r>
            <a:r>
              <a:rPr lang="el-GR" dirty="0" smtClean="0"/>
              <a:t>κτιρίων.</a:t>
            </a:r>
            <a:endParaRPr lang="el-GR" dirty="0"/>
          </a:p>
          <a:p>
            <a:pPr lvl="1"/>
            <a:r>
              <a:rPr lang="el-GR" dirty="0"/>
              <a:t>Κατασκευή της οροφής, των τοίχων και των </a:t>
            </a:r>
            <a:r>
              <a:rPr lang="el-GR" dirty="0" smtClean="0"/>
              <a:t>δαπέδων.</a:t>
            </a:r>
            <a:endParaRPr lang="el-GR" dirty="0"/>
          </a:p>
        </p:txBody>
      </p:sp>
    </p:spTree>
    <p:extLst>
      <p:ext uri="{BB962C8B-B14F-4D97-AF65-F5344CB8AC3E}">
        <p14:creationId xmlns:p14="http://schemas.microsoft.com/office/powerpoint/2010/main" val="15390778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Καθαρισμός </a:t>
            </a:r>
            <a:r>
              <a:rPr lang="el-GR" dirty="0"/>
              <a:t>και απολύμανση</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10</a:t>
            </a:fld>
            <a:endParaRPr lang="el-GR" dirty="0"/>
          </a:p>
        </p:txBody>
      </p:sp>
      <p:sp>
        <p:nvSpPr>
          <p:cNvPr id="4" name="Θέση περιεχομένου 3"/>
          <p:cNvSpPr>
            <a:spLocks noGrp="1"/>
          </p:cNvSpPr>
          <p:nvPr>
            <p:ph idx="1"/>
          </p:nvPr>
        </p:nvSpPr>
        <p:spPr/>
        <p:txBody>
          <a:bodyPr/>
          <a:lstStyle/>
          <a:p>
            <a:r>
              <a:rPr lang="el-GR" dirty="0"/>
              <a:t>Οι επιφάνειες και ο εξοπλισμός που χρησιμοποιούνται σε μια γραμμή παραγωγής τροφίμων αναπόφευκτα ρυπαίνονται και απαιτούν σωστό καθαρισμό και απολύμανση.</a:t>
            </a:r>
          </a:p>
          <a:p>
            <a:r>
              <a:rPr lang="el-GR" dirty="0"/>
              <a:t>Τα βασικά στάδια του καθαρισμού είναι τα παρακάτω: </a:t>
            </a:r>
          </a:p>
          <a:p>
            <a:pPr lvl="1"/>
            <a:r>
              <a:rPr lang="el-GR" dirty="0" smtClean="0"/>
              <a:t>απομάκρυνση </a:t>
            </a:r>
            <a:r>
              <a:rPr lang="el-GR" dirty="0"/>
              <a:t>μεγάλων ρύπων ή σκουπιδιών, </a:t>
            </a:r>
          </a:p>
          <a:p>
            <a:pPr lvl="1"/>
            <a:r>
              <a:rPr lang="el-GR" dirty="0" smtClean="0"/>
              <a:t>απομάκρυνση </a:t>
            </a:r>
            <a:r>
              <a:rPr lang="el-GR" dirty="0"/>
              <a:t>των υπολειμμάτων ρύπου με απορρυπαντικό, </a:t>
            </a:r>
          </a:p>
          <a:p>
            <a:pPr lvl="1"/>
            <a:r>
              <a:rPr lang="el-GR" dirty="0" smtClean="0"/>
              <a:t>ξέβγαλμα </a:t>
            </a:r>
            <a:r>
              <a:rPr lang="el-GR" dirty="0"/>
              <a:t>του απορρυπαντικού και των ρύπων. </a:t>
            </a:r>
          </a:p>
          <a:p>
            <a:endParaRPr lang="el-GR" dirty="0"/>
          </a:p>
        </p:txBody>
      </p:sp>
    </p:spTree>
    <p:extLst>
      <p:ext uri="{BB962C8B-B14F-4D97-AF65-F5344CB8AC3E}">
        <p14:creationId xmlns:p14="http://schemas.microsoft.com/office/powerpoint/2010/main" val="3584553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Έλεγχος </a:t>
            </a:r>
            <a:r>
              <a:rPr lang="el-GR" dirty="0"/>
              <a:t>παρασίτων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sp>
        <p:nvSpPr>
          <p:cNvPr id="4" name="Θέση περιεχομένου 3"/>
          <p:cNvSpPr>
            <a:spLocks noGrp="1"/>
          </p:cNvSpPr>
          <p:nvPr>
            <p:ph idx="1"/>
          </p:nvPr>
        </p:nvSpPr>
        <p:spPr>
          <a:xfrm>
            <a:off x="251520" y="1412776"/>
            <a:ext cx="8640960" cy="5256584"/>
          </a:xfrm>
        </p:spPr>
        <p:txBody>
          <a:bodyPr>
            <a:normAutofit/>
          </a:bodyPr>
          <a:lstStyle/>
          <a:p>
            <a:r>
              <a:rPr lang="el-GR" sz="2200" dirty="0" smtClean="0"/>
              <a:t>Τα </a:t>
            </a:r>
            <a:r>
              <a:rPr lang="el-GR" sz="2200" dirty="0"/>
              <a:t>πιθανά  παράσιτα σε ένα εργοστάσιο τροφίμων είναι τα παρακάτω:</a:t>
            </a:r>
          </a:p>
          <a:p>
            <a:pPr lvl="1"/>
            <a:r>
              <a:rPr lang="el-GR" sz="2200" dirty="0" smtClean="0"/>
              <a:t>Έντομα</a:t>
            </a:r>
            <a:r>
              <a:rPr lang="el-GR" sz="2200" dirty="0"/>
              <a:t>: κατσαρίδες, σκώροι, μυρμήγκια, κάνθαροι, μύγες, σφήκες, ακάρεα και αράχνες </a:t>
            </a:r>
          </a:p>
          <a:p>
            <a:pPr lvl="1"/>
            <a:r>
              <a:rPr lang="el-GR" sz="2200" dirty="0" smtClean="0"/>
              <a:t>Τρωκτικά</a:t>
            </a:r>
            <a:r>
              <a:rPr lang="el-GR" sz="2200" dirty="0"/>
              <a:t>: αρουραίοι, ποντίκια</a:t>
            </a:r>
            <a:r>
              <a:rPr lang="el-GR" sz="2200" dirty="0" smtClean="0"/>
              <a:t>.</a:t>
            </a:r>
          </a:p>
          <a:p>
            <a:r>
              <a:rPr lang="el-GR" sz="2200" dirty="0"/>
              <a:t>Η διάδοση των παρασίτων μπορεί να γίνει: </a:t>
            </a:r>
          </a:p>
          <a:p>
            <a:pPr lvl="1"/>
            <a:r>
              <a:rPr lang="el-GR" sz="2200" dirty="0"/>
              <a:t>Από το ίδιο το </a:t>
            </a:r>
            <a:r>
              <a:rPr lang="el-GR" sz="2200" dirty="0" smtClean="0"/>
              <a:t>προϊόν,</a:t>
            </a:r>
            <a:endParaRPr lang="el-GR" sz="2200" dirty="0"/>
          </a:p>
          <a:p>
            <a:pPr lvl="1"/>
            <a:r>
              <a:rPr lang="el-GR" sz="2200" dirty="0"/>
              <a:t>Από τη συσκευασία, </a:t>
            </a:r>
          </a:p>
          <a:p>
            <a:pPr lvl="1"/>
            <a:r>
              <a:rPr lang="el-GR" sz="2200" dirty="0"/>
              <a:t>Μέσω των μέσων </a:t>
            </a:r>
            <a:r>
              <a:rPr lang="el-GR" sz="2200" dirty="0" smtClean="0"/>
              <a:t>μεταφοράς,</a:t>
            </a:r>
            <a:endParaRPr lang="el-GR" sz="2200" dirty="0"/>
          </a:p>
          <a:p>
            <a:pPr lvl="1"/>
            <a:r>
              <a:rPr lang="el-GR" sz="2200" dirty="0"/>
              <a:t>Από μια θέση της εγκατάστασης σε </a:t>
            </a:r>
            <a:r>
              <a:rPr lang="el-GR" sz="2200" dirty="0" smtClean="0"/>
              <a:t>άλλη.</a:t>
            </a:r>
            <a:endParaRPr lang="el-GR" sz="2200" dirty="0"/>
          </a:p>
        </p:txBody>
      </p:sp>
    </p:spTree>
    <p:extLst>
      <p:ext uri="{BB962C8B-B14F-4D97-AF65-F5344CB8AC3E}">
        <p14:creationId xmlns:p14="http://schemas.microsoft.com/office/powerpoint/2010/main" val="35825699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Ιχνηλασιμότητα και ασφάλεια </a:t>
            </a:r>
            <a:r>
              <a:rPr lang="el-GR" dirty="0" smtClean="0"/>
              <a:t/>
            </a:r>
            <a:br>
              <a:rPr lang="el-GR" dirty="0" smtClean="0"/>
            </a:br>
            <a:r>
              <a:rPr lang="el-GR" dirty="0" smtClean="0"/>
              <a:t>των </a:t>
            </a:r>
            <a:r>
              <a:rPr lang="el-GR" dirty="0"/>
              <a:t>τροφίμων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sp>
        <p:nvSpPr>
          <p:cNvPr id="4" name="Θέση περιεχομένου 3"/>
          <p:cNvSpPr>
            <a:spLocks noGrp="1"/>
          </p:cNvSpPr>
          <p:nvPr>
            <p:ph idx="1"/>
          </p:nvPr>
        </p:nvSpPr>
        <p:spPr/>
        <p:txBody>
          <a:bodyPr>
            <a:normAutofit/>
          </a:bodyPr>
          <a:lstStyle/>
          <a:p>
            <a:r>
              <a:rPr lang="el-GR" sz="2200" dirty="0"/>
              <a:t>Ο κοινά αποδεκτός ορισμός της ιχνηλασιμότητας είναι αυτός που δίνει το πρότυπο ISO 9000. Σύμφωνα με αυτό,  ως ιχνηλασιμότητα </a:t>
            </a:r>
            <a:r>
              <a:rPr lang="el-GR" sz="2200" dirty="0" smtClean="0"/>
              <a:t>(traceability</a:t>
            </a:r>
            <a:r>
              <a:rPr lang="el-GR" sz="2200" dirty="0"/>
              <a:t>) ορίζεται «η δυνατότητα ιχνηλάτησης του  ιστορικού, της εφαρμογής ή της θέσης αυτού το οποίο είναι υπό εξέταση (μέσω καταγεγραμμένων αναγνωριστικών στοιχείων</a:t>
            </a:r>
            <a:r>
              <a:rPr lang="el-GR" sz="2200" dirty="0" smtClean="0"/>
              <a:t>)».</a:t>
            </a:r>
          </a:p>
          <a:p>
            <a:r>
              <a:rPr lang="el-GR" sz="2200" dirty="0"/>
              <a:t>Όταν αυτό το οποίο εξετάζεται είναι προϊόν, η ιχνηλασιμότητα σχετίζεται με: </a:t>
            </a:r>
            <a:r>
              <a:rPr lang="el-GR" sz="2200" b="1" dirty="0"/>
              <a:t>(α)</a:t>
            </a:r>
            <a:r>
              <a:rPr lang="el-GR" sz="2200" dirty="0"/>
              <a:t> την προέλευση των υλικών και των εξαρτημάτων, </a:t>
            </a:r>
            <a:r>
              <a:rPr lang="el-GR" sz="2200" b="1" dirty="0"/>
              <a:t>(β)</a:t>
            </a:r>
            <a:r>
              <a:rPr lang="el-GR" sz="2200" dirty="0"/>
              <a:t> το ιστορικό της κατεργασίας και </a:t>
            </a:r>
            <a:r>
              <a:rPr lang="el-GR" sz="2200" b="1" dirty="0"/>
              <a:t>(γ)</a:t>
            </a:r>
            <a:r>
              <a:rPr lang="el-GR" sz="2200" dirty="0"/>
              <a:t> τη διανομή και τη θέση του προϊόντος μετά την παράδοση.</a:t>
            </a:r>
          </a:p>
        </p:txBody>
      </p:sp>
    </p:spTree>
    <p:extLst>
      <p:ext uri="{BB962C8B-B14F-4D97-AF65-F5344CB8AC3E}">
        <p14:creationId xmlns:p14="http://schemas.microsoft.com/office/powerpoint/2010/main" val="2400113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προδιαγραφές ενός </a:t>
            </a:r>
            <a:r>
              <a:rPr lang="el-GR" dirty="0" smtClean="0"/>
              <a:t/>
            </a:r>
            <a:br>
              <a:rPr lang="el-GR" dirty="0" smtClean="0"/>
            </a:br>
            <a:r>
              <a:rPr lang="el-GR" dirty="0" smtClean="0"/>
              <a:t>συστήματος ιχνηλασιμότητας </a:t>
            </a:r>
            <a:r>
              <a:rPr lang="el-GR" sz="3000" b="0" dirty="0" smtClean="0"/>
              <a:t>1/3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4" name="Θέση περιεχομένου 3"/>
          <p:cNvSpPr>
            <a:spLocks noGrp="1"/>
          </p:cNvSpPr>
          <p:nvPr>
            <p:ph idx="1"/>
          </p:nvPr>
        </p:nvSpPr>
        <p:spPr/>
        <p:txBody>
          <a:bodyPr>
            <a:noAutofit/>
          </a:bodyPr>
          <a:lstStyle/>
          <a:p>
            <a:r>
              <a:rPr lang="el-GR" dirty="0"/>
              <a:t>Ένα ολοκληρωμένο σύστημα </a:t>
            </a:r>
            <a:r>
              <a:rPr lang="el-GR" dirty="0"/>
              <a:t>ιχνηλασιμότητας</a:t>
            </a:r>
            <a:r>
              <a:rPr lang="el-GR" dirty="0"/>
              <a:t> εμπίπτει στην κατηγορία των συστημάτων MES (</a:t>
            </a:r>
            <a:r>
              <a:rPr lang="el-GR" dirty="0"/>
              <a:t>Management</a:t>
            </a:r>
            <a:r>
              <a:rPr lang="el-GR" dirty="0"/>
              <a:t> </a:t>
            </a:r>
            <a:r>
              <a:rPr lang="el-GR" dirty="0"/>
              <a:t>Execution</a:t>
            </a:r>
            <a:r>
              <a:rPr lang="el-GR" dirty="0"/>
              <a:t> System) και πρέπει να έχει δυνατότητες διαχείρισης της ταυτοποίησης / κωδικοποίησης, παρακολούθησης της ροής των προϊόντων και των συναφών διεργασιών και ποιοτικών ελέγχων, καθώς και συλλογής και διαχείρισης των σχετικών πληροφοριών. </a:t>
            </a:r>
            <a:endParaRPr lang="el-GR" dirty="0" smtClean="0"/>
          </a:p>
        </p:txBody>
      </p:sp>
    </p:spTree>
    <p:extLst>
      <p:ext uri="{BB962C8B-B14F-4D97-AF65-F5344CB8AC3E}">
        <p14:creationId xmlns:p14="http://schemas.microsoft.com/office/powerpoint/2010/main" val="15703987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προδιαγραφές ενός </a:t>
            </a:r>
            <a:r>
              <a:rPr lang="el-GR" dirty="0" smtClean="0"/>
              <a:t/>
            </a:r>
            <a:br>
              <a:rPr lang="el-GR" dirty="0" smtClean="0"/>
            </a:br>
            <a:r>
              <a:rPr lang="el-GR" dirty="0" smtClean="0"/>
              <a:t>συστήματος ιχνηλασιμότητας </a:t>
            </a:r>
            <a:r>
              <a:rPr lang="el-GR" sz="3000" b="0" dirty="0" smtClean="0"/>
              <a:t>2/3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4" name="Θέση περιεχομένου 3"/>
          <p:cNvSpPr>
            <a:spLocks noGrp="1"/>
          </p:cNvSpPr>
          <p:nvPr>
            <p:ph idx="1"/>
          </p:nvPr>
        </p:nvSpPr>
        <p:spPr/>
        <p:txBody>
          <a:bodyPr>
            <a:noAutofit/>
          </a:bodyPr>
          <a:lstStyle/>
          <a:p>
            <a:r>
              <a:rPr lang="el-GR" dirty="0" smtClean="0"/>
              <a:t>Αποτελείται </a:t>
            </a:r>
            <a:r>
              <a:rPr lang="el-GR" dirty="0"/>
              <a:t>από ειδικό λογισμικό, διάφορους διασυνδεδεμένους σταθερούς ή/και κινητούς σταθμούς εργασίας και πρέπει να καλύπτει τις εξής γενικές απαιτήσεις/ προδιαγραφές:</a:t>
            </a:r>
          </a:p>
          <a:p>
            <a:pPr lvl="1"/>
            <a:r>
              <a:rPr lang="el-GR" dirty="0" smtClean="0"/>
              <a:t>Κάλυψη </a:t>
            </a:r>
            <a:r>
              <a:rPr lang="el-GR" dirty="0"/>
              <a:t>των συγκεκριμένων αναγκών και διαδικασιών μιας επιχείρησης.</a:t>
            </a:r>
          </a:p>
          <a:p>
            <a:pPr lvl="1"/>
            <a:r>
              <a:rPr lang="el-GR" dirty="0" smtClean="0"/>
              <a:t>Αρμονική </a:t>
            </a:r>
            <a:r>
              <a:rPr lang="el-GR" dirty="0"/>
              <a:t>ενσωμάτωση και συνεργασία με τα υπάρχοντα συστήματα καταγραφής των διαδικασιών μιας επιχείρησης, καθώς και με τα πληροφοριακά συστήματα και τα συστήματα αυτοματισμού (ERP, MES, MRP, SCADA, PLC, WMS</a:t>
            </a:r>
            <a:r>
              <a:rPr lang="el-GR" dirty="0" smtClean="0"/>
              <a:t>).</a:t>
            </a:r>
            <a:endParaRPr lang="el-GR" dirty="0"/>
          </a:p>
        </p:txBody>
      </p:sp>
    </p:spTree>
    <p:extLst>
      <p:ext uri="{BB962C8B-B14F-4D97-AF65-F5344CB8AC3E}">
        <p14:creationId xmlns:p14="http://schemas.microsoft.com/office/powerpoint/2010/main" val="24381111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a:t>
            </a:r>
            <a:r>
              <a:rPr lang="el-GR" dirty="0"/>
              <a:t>προδιαγραφές ενός </a:t>
            </a:r>
            <a:r>
              <a:rPr lang="el-GR" dirty="0" smtClean="0"/>
              <a:t/>
            </a:r>
            <a:br>
              <a:rPr lang="el-GR" dirty="0" smtClean="0"/>
            </a:br>
            <a:r>
              <a:rPr lang="el-GR" dirty="0" smtClean="0"/>
              <a:t>συστήματος ιχνηλασιμότητας </a:t>
            </a:r>
            <a:r>
              <a:rPr lang="el-GR" sz="3000" b="0" dirty="0" smtClean="0"/>
              <a:t>3/3</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4" name="Θέση περιεχομένου 3"/>
          <p:cNvSpPr>
            <a:spLocks noGrp="1"/>
          </p:cNvSpPr>
          <p:nvPr>
            <p:ph idx="1"/>
          </p:nvPr>
        </p:nvSpPr>
        <p:spPr/>
        <p:txBody>
          <a:bodyPr>
            <a:noAutofit/>
          </a:bodyPr>
          <a:lstStyle/>
          <a:p>
            <a:pPr lvl="1"/>
            <a:r>
              <a:rPr lang="el-GR" dirty="0" smtClean="0"/>
              <a:t>Δυνατότητα </a:t>
            </a:r>
            <a:r>
              <a:rPr lang="el-GR" dirty="0"/>
              <a:t>αυτόματης διασύνδεσης με τα υπάρχοντα συστήματα διασφάλισης της ποιότητας (HACCP, ISO, διαδικασίες ποιοτικού ελέγχου).</a:t>
            </a:r>
          </a:p>
          <a:p>
            <a:pPr lvl="1"/>
            <a:r>
              <a:rPr lang="el-GR" dirty="0" smtClean="0"/>
              <a:t>Ελαχιστοποίηση </a:t>
            </a:r>
            <a:r>
              <a:rPr lang="el-GR" dirty="0"/>
              <a:t>της ανθρώπινης παρέμβασης για την αποφυγή λαθών. Εκεί που εκ των πραγμάτων απαιτείται ανθρώπινη παρέμβαση θα πρέπει ο χειρισμός να είναι εξαιρετικά απλός και εύκολα κατανοητός.</a:t>
            </a:r>
          </a:p>
          <a:p>
            <a:pPr lvl="1"/>
            <a:r>
              <a:rPr lang="el-GR" dirty="0" smtClean="0"/>
              <a:t>Δυνατότητα </a:t>
            </a:r>
            <a:r>
              <a:rPr lang="el-GR" dirty="0"/>
              <a:t>επέκτασης ώστε να μπορούν να καλυφθούν όλες οι μελλοντικές ανάγκες</a:t>
            </a:r>
            <a:r>
              <a:rPr lang="el-GR" dirty="0" smtClean="0"/>
              <a:t>.</a:t>
            </a:r>
            <a:endParaRPr lang="el-GR" dirty="0"/>
          </a:p>
        </p:txBody>
      </p:sp>
    </p:spTree>
    <p:extLst>
      <p:ext uri="{BB962C8B-B14F-4D97-AF65-F5344CB8AC3E}">
        <p14:creationId xmlns:p14="http://schemas.microsoft.com/office/powerpoint/2010/main" val="14679408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Εφαρμογή </a:t>
            </a:r>
            <a:r>
              <a:rPr lang="el-GR" dirty="0"/>
              <a:t>της ιχνηλασιμότητας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16</a:t>
            </a:fld>
            <a:endParaRPr lang="el-GR" dirty="0"/>
          </a:p>
        </p:txBody>
      </p:sp>
      <p:sp>
        <p:nvSpPr>
          <p:cNvPr id="4" name="Θέση περιεχομένου 3"/>
          <p:cNvSpPr>
            <a:spLocks noGrp="1"/>
          </p:cNvSpPr>
          <p:nvPr>
            <p:ph idx="1"/>
          </p:nvPr>
        </p:nvSpPr>
        <p:spPr/>
        <p:txBody>
          <a:bodyPr/>
          <a:lstStyle/>
          <a:p>
            <a:r>
              <a:rPr lang="el-GR" dirty="0"/>
              <a:t>Για την εφαρμογή της ιχνηλασιμότητας όπως προβλέπεται από τους σχετικούς κανονισμούς, απαιτείται τόσο η ατομική, όσο και η συστηματική προσπάθεια όλων των φορέων που εμπλέκονται άμεσα ή έμμεσα στην εφοδιαστική αλυσίδα των τροφίμων. </a:t>
            </a:r>
            <a:endParaRPr lang="el-GR" dirty="0" smtClean="0"/>
          </a:p>
          <a:p>
            <a:r>
              <a:rPr lang="el-GR" dirty="0" smtClean="0"/>
              <a:t>Οι </a:t>
            </a:r>
            <a:r>
              <a:rPr lang="el-GR" dirty="0"/>
              <a:t>φορείς αυτοί είναι δυο κατηγοριών: άμεσοι και έμμεσοι.</a:t>
            </a:r>
          </a:p>
        </p:txBody>
      </p:sp>
    </p:spTree>
    <p:extLst>
      <p:ext uri="{BB962C8B-B14F-4D97-AF65-F5344CB8AC3E}">
        <p14:creationId xmlns:p14="http://schemas.microsoft.com/office/powerpoint/2010/main" val="42812736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Άμεσοι </a:t>
            </a:r>
            <a:r>
              <a:rPr lang="el-GR" dirty="0"/>
              <a:t>φ</a:t>
            </a:r>
            <a:r>
              <a:rPr lang="el-GR" dirty="0" smtClean="0"/>
              <a:t>ορείς</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17</a:t>
            </a:fld>
            <a:endParaRPr lang="el-GR" dirty="0"/>
          </a:p>
        </p:txBody>
      </p:sp>
      <p:sp>
        <p:nvSpPr>
          <p:cNvPr id="4" name="Θέση περιεχομένου 3"/>
          <p:cNvSpPr>
            <a:spLocks noGrp="1"/>
          </p:cNvSpPr>
          <p:nvPr>
            <p:ph idx="1"/>
          </p:nvPr>
        </p:nvSpPr>
        <p:spPr>
          <a:xfrm>
            <a:off x="144016" y="1340768"/>
            <a:ext cx="9036496" cy="5328592"/>
          </a:xfrm>
        </p:spPr>
        <p:txBody>
          <a:bodyPr>
            <a:noAutofit/>
          </a:bodyPr>
          <a:lstStyle/>
          <a:p>
            <a:pPr>
              <a:lnSpc>
                <a:spcPct val="105000"/>
              </a:lnSpc>
              <a:spcBef>
                <a:spcPts val="1000"/>
              </a:spcBef>
            </a:pPr>
            <a:r>
              <a:rPr lang="el-GR" sz="2100" dirty="0" smtClean="0"/>
              <a:t>Οι </a:t>
            </a:r>
            <a:r>
              <a:rPr lang="el-GR" sz="2100" dirty="0"/>
              <a:t>προμηθευτές πρώτων υλών, ζωοτροφών, σπόρων, λιπασμάτων, φυτοφαρμάκων, κτλ.</a:t>
            </a:r>
          </a:p>
          <a:p>
            <a:pPr>
              <a:lnSpc>
                <a:spcPct val="105000"/>
              </a:lnSpc>
              <a:spcBef>
                <a:spcPts val="1000"/>
              </a:spcBef>
            </a:pPr>
            <a:r>
              <a:rPr lang="el-GR" sz="2100" dirty="0" smtClean="0"/>
              <a:t>Τα </a:t>
            </a:r>
            <a:r>
              <a:rPr lang="el-GR" sz="2100" dirty="0"/>
              <a:t>αγροκτήματα (αγροκαλλιέργειες, εκτροφείς ζώων, ιχθυοτροφεία).</a:t>
            </a:r>
          </a:p>
          <a:p>
            <a:pPr>
              <a:lnSpc>
                <a:spcPct val="105000"/>
              </a:lnSpc>
              <a:spcBef>
                <a:spcPts val="1000"/>
              </a:spcBef>
            </a:pPr>
            <a:r>
              <a:rPr lang="el-GR" sz="2100" dirty="0" smtClean="0"/>
              <a:t>Οι </a:t>
            </a:r>
            <a:r>
              <a:rPr lang="el-GR" sz="2100" dirty="0"/>
              <a:t>μεταφορείς (εταιρείας διανομής και αποθήκευσης, Logistics).</a:t>
            </a:r>
          </a:p>
          <a:p>
            <a:pPr>
              <a:lnSpc>
                <a:spcPct val="105000"/>
              </a:lnSpc>
              <a:spcBef>
                <a:spcPts val="1000"/>
              </a:spcBef>
            </a:pPr>
            <a:r>
              <a:rPr lang="el-GR" sz="2100" dirty="0" smtClean="0"/>
              <a:t>Οι </a:t>
            </a:r>
            <a:r>
              <a:rPr lang="el-GR" sz="2100" dirty="0"/>
              <a:t>βιομηχανίες επεξεργασίας και τυποποίησης.</a:t>
            </a:r>
          </a:p>
          <a:p>
            <a:pPr>
              <a:lnSpc>
                <a:spcPct val="105000"/>
              </a:lnSpc>
              <a:spcBef>
                <a:spcPts val="1000"/>
              </a:spcBef>
            </a:pPr>
            <a:r>
              <a:rPr lang="el-GR" sz="2100" dirty="0" smtClean="0"/>
              <a:t>Οι </a:t>
            </a:r>
            <a:r>
              <a:rPr lang="el-GR" sz="2100" dirty="0"/>
              <a:t>εισαγωγείς και οι χονδρέμποροι (τόσο των πρώτων υλών όσο και των έτοιμων προϊόντων).</a:t>
            </a:r>
          </a:p>
          <a:p>
            <a:pPr>
              <a:lnSpc>
                <a:spcPct val="105000"/>
              </a:lnSpc>
              <a:spcBef>
                <a:spcPts val="1000"/>
              </a:spcBef>
            </a:pPr>
            <a:r>
              <a:rPr lang="el-GR" sz="2100" dirty="0" smtClean="0"/>
              <a:t>Τα </a:t>
            </a:r>
            <a:r>
              <a:rPr lang="el-GR" sz="2100" dirty="0"/>
              <a:t>καταστήματα λιανικής πώλησης (Super Markets, οι εταιρείες Μαζικής Εστίασης και τα Catering).</a:t>
            </a:r>
          </a:p>
          <a:p>
            <a:pPr>
              <a:lnSpc>
                <a:spcPct val="105000"/>
              </a:lnSpc>
              <a:spcBef>
                <a:spcPts val="1000"/>
              </a:spcBef>
            </a:pPr>
            <a:r>
              <a:rPr lang="el-GR" sz="2100" dirty="0" smtClean="0"/>
              <a:t>Οι </a:t>
            </a:r>
            <a:r>
              <a:rPr lang="el-GR" sz="2100" dirty="0"/>
              <a:t>καταναλωτές (είτε σε μεμονωμένη, είτε σε οργανωμένη βάση, π.χ. ΙΝΚΑ).</a:t>
            </a:r>
          </a:p>
          <a:p>
            <a:pPr>
              <a:lnSpc>
                <a:spcPct val="105000"/>
              </a:lnSpc>
              <a:spcBef>
                <a:spcPts val="1000"/>
              </a:spcBef>
            </a:pPr>
            <a:r>
              <a:rPr lang="el-GR" sz="2100" dirty="0" smtClean="0"/>
              <a:t>Οι </a:t>
            </a:r>
            <a:r>
              <a:rPr lang="el-GR" sz="2100" dirty="0"/>
              <a:t>κρατικοί φορείς ελέγχου (Ενιαίος Φορέας Ελέγχου Τροφίμων, ΕΦΕΤ), Εθνικός Οργανισμός Φαρμάκων (Ε.Ο.Φ.), Υπουργείο Γεωργίας και Ανάπτυξης</a:t>
            </a:r>
            <a:r>
              <a:rPr lang="el-GR" sz="2100" dirty="0" smtClean="0"/>
              <a:t>.</a:t>
            </a:r>
            <a:endParaRPr lang="el-GR" sz="2100" dirty="0"/>
          </a:p>
        </p:txBody>
      </p:sp>
    </p:spTree>
    <p:extLst>
      <p:ext uri="{BB962C8B-B14F-4D97-AF65-F5344CB8AC3E}">
        <p14:creationId xmlns:p14="http://schemas.microsoft.com/office/powerpoint/2010/main" val="3254363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Έμμεσοι </a:t>
            </a:r>
            <a:r>
              <a:rPr lang="el-GR" dirty="0" smtClean="0"/>
              <a:t>φορείς</a:t>
            </a:r>
            <a:endParaRPr lang="el-GR"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18</a:t>
            </a:fld>
            <a:endParaRPr lang="el-GR" dirty="0"/>
          </a:p>
        </p:txBody>
      </p:sp>
      <p:sp>
        <p:nvSpPr>
          <p:cNvPr id="4" name="Θέση περιεχομένου 3"/>
          <p:cNvSpPr>
            <a:spLocks noGrp="1"/>
          </p:cNvSpPr>
          <p:nvPr>
            <p:ph idx="1"/>
          </p:nvPr>
        </p:nvSpPr>
        <p:spPr>
          <a:xfrm>
            <a:off x="395536" y="1340768"/>
            <a:ext cx="8136904" cy="5328592"/>
          </a:xfrm>
        </p:spPr>
        <p:txBody>
          <a:bodyPr>
            <a:noAutofit/>
          </a:bodyPr>
          <a:lstStyle/>
          <a:p>
            <a:pPr marL="382588" lvl="1">
              <a:lnSpc>
                <a:spcPct val="105000"/>
              </a:lnSpc>
              <a:spcBef>
                <a:spcPts val="1000"/>
              </a:spcBef>
              <a:buFont typeface="Arial" panose="020B0604020202020204" pitchFamily="34" charset="0"/>
              <a:buChar char="•"/>
            </a:pPr>
            <a:r>
              <a:rPr lang="el-GR" sz="2200" dirty="0" smtClean="0"/>
              <a:t>Οι </a:t>
            </a:r>
            <a:r>
              <a:rPr lang="el-GR" sz="2200" dirty="0"/>
              <a:t>νομικοί που εμπλέκονται σε θέματα ερμηνείας των σχετικών κανονισμών.</a:t>
            </a:r>
          </a:p>
          <a:p>
            <a:pPr marL="382588" lvl="1">
              <a:lnSpc>
                <a:spcPct val="105000"/>
              </a:lnSpc>
              <a:spcBef>
                <a:spcPts val="1000"/>
              </a:spcBef>
              <a:buFont typeface="Arial" panose="020B0604020202020204" pitchFamily="34" charset="0"/>
              <a:buChar char="•"/>
            </a:pPr>
            <a:r>
              <a:rPr lang="el-GR" sz="2200" dirty="0" smtClean="0"/>
              <a:t>Ο </a:t>
            </a:r>
            <a:r>
              <a:rPr lang="el-GR" sz="2200" dirty="0"/>
              <a:t>τύπος και τα ΜΜΕ, τα οποία σε κάθε ευκαιρία προβάλλουν έντονα κάθε θέμα που έχει σχέση με την ασφάλεια και την ποιότητα των καταναλωτών και συμβάλλει στην έτσι και αλλιώς αυξημένη ευαισθησία των πολιτών στα θέματα αυτά.</a:t>
            </a:r>
          </a:p>
          <a:p>
            <a:pPr marL="382588" lvl="1">
              <a:lnSpc>
                <a:spcPct val="105000"/>
              </a:lnSpc>
              <a:spcBef>
                <a:spcPts val="1000"/>
              </a:spcBef>
              <a:buFont typeface="Arial" panose="020B0604020202020204" pitchFamily="34" charset="0"/>
              <a:buChar char="•"/>
            </a:pPr>
            <a:r>
              <a:rPr lang="el-GR" sz="2200" dirty="0" smtClean="0"/>
              <a:t>Οι </a:t>
            </a:r>
            <a:r>
              <a:rPr lang="el-GR" sz="2200" dirty="0"/>
              <a:t>εταιρείες παροχής συμβουλών και υλοποίησης συστημάτων ιχνηλασιμότητας.</a:t>
            </a:r>
          </a:p>
          <a:p>
            <a:pPr>
              <a:lnSpc>
                <a:spcPct val="105000"/>
              </a:lnSpc>
              <a:spcBef>
                <a:spcPts val="1000"/>
              </a:spcBef>
            </a:pPr>
            <a:endParaRPr lang="el-GR" sz="2200" dirty="0"/>
          </a:p>
        </p:txBody>
      </p:sp>
    </p:spTree>
    <p:extLst>
      <p:ext uri="{BB962C8B-B14F-4D97-AF65-F5344CB8AC3E}">
        <p14:creationId xmlns:p14="http://schemas.microsoft.com/office/powerpoint/2010/main" val="15951866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Προϋποθέσεις -</a:t>
            </a:r>
            <a:br>
              <a:rPr lang="el-GR" dirty="0" smtClean="0"/>
            </a:br>
            <a:r>
              <a:rPr lang="el-GR" dirty="0" smtClean="0"/>
              <a:t>Προαπαιτούμενα Υγιεινής </a:t>
            </a:r>
            <a:r>
              <a:rPr lang="el-GR" sz="3000" b="0" dirty="0" smtClean="0"/>
              <a:t>1/2</a:t>
            </a:r>
            <a:r>
              <a:rPr lang="el-GR" dirty="0" smtClean="0"/>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
        <p:nvSpPr>
          <p:cNvPr id="3" name="Θέση περιεχομένου 2"/>
          <p:cNvSpPr>
            <a:spLocks noGrp="1"/>
          </p:cNvSpPr>
          <p:nvPr>
            <p:ph idx="1"/>
          </p:nvPr>
        </p:nvSpPr>
        <p:spPr/>
        <p:txBody>
          <a:bodyPr>
            <a:normAutofit/>
          </a:bodyPr>
          <a:lstStyle/>
          <a:p>
            <a:r>
              <a:rPr lang="el-GR" sz="2300" dirty="0"/>
              <a:t>Ως «υγιεινή» χαρακτηρίζονται όλα τα μέτρα/ απαιτήσεις που θεωρούνται προϋποθέσεις/ προαπαιτούμενα και είναι αποφασιστικής σημασίας για την παραγωγή ασφαλών προϊόντων τροφίμων και την εφαρμογή του HACCP</a:t>
            </a:r>
            <a:r>
              <a:rPr lang="el-GR" sz="2300" dirty="0" smtClean="0"/>
              <a:t>.</a:t>
            </a:r>
          </a:p>
          <a:p>
            <a:r>
              <a:rPr lang="el-GR" sz="2300" dirty="0"/>
              <a:t>Όσον αφορά τις Προϋποθέσεις / Προαπαιτούμενα Υγιεινής που έχουν «αποφασιστική» σημασία για την παραγωγή ασφαλών προϊόντων τροφίμων, έχουν αναπτυχθεί πρακτικές για τις βιομηχανίες τροφίμων (Good Manufacture Practices - GMPs, Good Hygiene Practices - GHPs) και έχει γίνει κωδικοποίηση των απαιτήσεων σχεδιασμού και λειτουργίας της βιομηχανίας τροφίμων και εισαγωγή τους σε σχετικά «προγράμματα» (Prerequisite Programs - PRPs).</a:t>
            </a:r>
          </a:p>
        </p:txBody>
      </p:sp>
    </p:spTree>
    <p:extLst>
      <p:ext uri="{BB962C8B-B14F-4D97-AF65-F5344CB8AC3E}">
        <p14:creationId xmlns:p14="http://schemas.microsoft.com/office/powerpoint/2010/main" val="3211067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Ιχνηλασιμότητα</a:t>
            </a:r>
            <a:br>
              <a:rPr lang="el-GR" dirty="0" smtClean="0"/>
            </a:br>
            <a:r>
              <a:rPr lang="el-GR" sz="3000" b="0" dirty="0" smtClean="0"/>
              <a:t>(συμπεράσματα) 1/2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19</a:t>
            </a:fld>
            <a:endParaRPr lang="el-GR" dirty="0"/>
          </a:p>
        </p:txBody>
      </p:sp>
      <p:sp>
        <p:nvSpPr>
          <p:cNvPr id="4" name="Θέση περιεχομένου 3"/>
          <p:cNvSpPr>
            <a:spLocks noGrp="1"/>
          </p:cNvSpPr>
          <p:nvPr>
            <p:ph idx="1"/>
          </p:nvPr>
        </p:nvSpPr>
        <p:spPr/>
        <p:txBody>
          <a:bodyPr>
            <a:noAutofit/>
          </a:bodyPr>
          <a:lstStyle/>
          <a:p>
            <a:r>
              <a:rPr lang="el-GR" sz="2300" dirty="0" smtClean="0"/>
              <a:t>Η </a:t>
            </a:r>
            <a:r>
              <a:rPr lang="el-GR" sz="2300" dirty="0"/>
              <a:t>εφαρμογή της ιχνηλασιμότητας στον κλάδο των τροφίμων είναι πλέον υποχρεωτική. Οι επιχειρήσεις καλούνται να εφαρμόσουν συστήματα ιχνηλασιμότητας και η πολιτεία καλείται να ελέγξει τη συμμόρφωση των επιχειρήσεων με τις απαιτήσεις αυτές.</a:t>
            </a:r>
          </a:p>
          <a:p>
            <a:r>
              <a:rPr lang="el-GR" sz="2300" dirty="0" smtClean="0"/>
              <a:t>Αν </a:t>
            </a:r>
            <a:r>
              <a:rPr lang="el-GR" sz="2300" dirty="0"/>
              <a:t>περιοριστούμε στην ασφάλεια  των τροφίμων τότε ο αντικειμενικός στόχος ενός συστήματος </a:t>
            </a:r>
            <a:r>
              <a:rPr lang="el-GR" sz="2300" dirty="0"/>
              <a:t>ιχνηλασιμότητας</a:t>
            </a:r>
            <a:r>
              <a:rPr lang="el-GR" sz="2300" dirty="0"/>
              <a:t> είναι: Να </a:t>
            </a:r>
            <a:r>
              <a:rPr lang="el-GR" sz="2300" dirty="0"/>
              <a:t>ταυτοποιήσει</a:t>
            </a:r>
            <a:r>
              <a:rPr lang="el-GR" sz="2300" dirty="0"/>
              <a:t> τη συγκεκριμένη ένοχη παρτίδα ενός προϊόντος καθώς και τις πρώτες ύλες που χρησιμοποιήθηκαν για την παραγωγή του και στη συνέχεια να αναζητήσει την παρτίδα αυτή (και κάθε ξεχωριστή μονάδα της συγκεκριμένης παρτίδας) μέσα στην αλυσίδα παραγωγής και διανομής μέχρι τον τελικό καταναλωτή</a:t>
            </a:r>
            <a:r>
              <a:rPr lang="el-GR" sz="2300" dirty="0" smtClean="0"/>
              <a:t>.</a:t>
            </a:r>
            <a:endParaRPr lang="el-GR" sz="2300" dirty="0"/>
          </a:p>
        </p:txBody>
      </p:sp>
    </p:spTree>
    <p:extLst>
      <p:ext uri="{BB962C8B-B14F-4D97-AF65-F5344CB8AC3E}">
        <p14:creationId xmlns:p14="http://schemas.microsoft.com/office/powerpoint/2010/main" val="28324048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Ιχνηλασιμότητα</a:t>
            </a:r>
            <a:br>
              <a:rPr lang="el-GR" dirty="0" smtClean="0"/>
            </a:br>
            <a:r>
              <a:rPr lang="el-GR" sz="3000" b="0" dirty="0" smtClean="0"/>
              <a:t>(συμπεράσματα) 2/2</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4" name="Θέση περιεχομένου 3"/>
          <p:cNvSpPr>
            <a:spLocks noGrp="1"/>
          </p:cNvSpPr>
          <p:nvPr>
            <p:ph idx="1"/>
          </p:nvPr>
        </p:nvSpPr>
        <p:spPr/>
        <p:txBody>
          <a:bodyPr>
            <a:noAutofit/>
          </a:bodyPr>
          <a:lstStyle/>
          <a:p>
            <a:r>
              <a:rPr lang="el-GR" dirty="0" smtClean="0"/>
              <a:t>Η </a:t>
            </a:r>
            <a:r>
              <a:rPr lang="el-GR" dirty="0"/>
              <a:t>ιχνηλασιμότητα δε σχετίζεται μόνο με την ασφάλεια των τροφίμων αλλά προασπίζει και την ποιότητα. Οι επιχειρήσεις βρίσκονται μπροστά στην πρόκληση να προβλέψουν πιθανά κέρδη ή απώλειες και να διευρύνουν τους στόχους που οι ίδιες θα θέσουν για την εφαρμογή της ιχνηλασιμότητας, προχωρώντας πέρα από την υποχρεωτική απαίτηση για ασφάλεια και εγκαθιδρύοντας κατά συνέπεια συστήματα περισσότερο πλήρη και περισσότερο λεπτομερή.</a:t>
            </a:r>
          </a:p>
          <a:p>
            <a:endParaRPr lang="el-GR" dirty="0"/>
          </a:p>
        </p:txBody>
      </p:sp>
    </p:spTree>
    <p:extLst>
      <p:ext uri="{BB962C8B-B14F-4D97-AF65-F5344CB8AC3E}">
        <p14:creationId xmlns:p14="http://schemas.microsoft.com/office/powerpoint/2010/main" val="199856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«Διασφάλιση ποιότητας. Ενότητα </a:t>
            </a:r>
            <a:r>
              <a:rPr lang="el-GR" sz="2000" dirty="0" smtClean="0">
                <a:solidFill>
                  <a:prstClr val="black"/>
                </a:solidFill>
              </a:rPr>
              <a:t>8</a:t>
            </a:r>
            <a:r>
              <a:rPr lang="en-US" sz="2000" dirty="0" smtClean="0">
                <a:solidFill>
                  <a:prstClr val="black"/>
                </a:solidFill>
              </a:rPr>
              <a:t>:</a:t>
            </a:r>
            <a:r>
              <a:rPr lang="el-GR" sz="2000" dirty="0">
                <a:solidFill>
                  <a:prstClr val="black"/>
                </a:solidFill>
              </a:rPr>
              <a:t> Προαπαιτούμενα προγράμματα υγιεινής - προϋποθέσεις για την εφαρμογή του HACCP (</a:t>
            </a:r>
            <a:r>
              <a:rPr lang="el-GR" sz="2000" dirty="0" smtClean="0">
                <a:solidFill>
                  <a:prstClr val="black"/>
                </a:solidFill>
              </a:rPr>
              <a:t>P</a:t>
            </a:r>
            <a:r>
              <a:rPr lang="en-US" sz="2000" dirty="0" smtClean="0">
                <a:solidFill>
                  <a:prstClr val="black"/>
                </a:solidFill>
              </a:rPr>
              <a:t>rerequisite</a:t>
            </a:r>
            <a:r>
              <a:rPr lang="en-US" sz="2000" dirty="0" smtClean="0">
                <a:solidFill>
                  <a:prstClr val="black"/>
                </a:solidFill>
              </a:rPr>
              <a:t> programs </a:t>
            </a:r>
            <a:r>
              <a:rPr lang="en-US" sz="2000" dirty="0" smtClean="0">
                <a:solidFill>
                  <a:prstClr val="black"/>
                </a:solidFill>
              </a:rPr>
              <a:t>-</a:t>
            </a:r>
            <a:r>
              <a:rPr lang="el-GR" sz="2000" dirty="0" smtClean="0">
                <a:solidFill>
                  <a:prstClr val="black"/>
                </a:solidFill>
              </a:rPr>
              <a:t> </a:t>
            </a:r>
            <a:r>
              <a:rPr lang="el-GR" sz="2000" dirty="0">
                <a:solidFill>
                  <a:prstClr val="black"/>
                </a:solidFill>
              </a:rPr>
              <a:t>PRPS)». 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640960" cy="4525963"/>
          </a:xfrm>
        </p:spPr>
        <p:txBody>
          <a:bodyPr>
            <a:noAutofit/>
          </a:bodyPr>
          <a:lstStyle/>
          <a:p>
            <a:pPr marL="0" indent="0">
              <a:spcBef>
                <a:spcPts val="1200"/>
              </a:spcBef>
              <a:buNone/>
            </a:pPr>
            <a:r>
              <a:rPr lang="el-GR" sz="2200" dirty="0" smtClean="0"/>
              <a:t>Το </a:t>
            </a:r>
            <a:r>
              <a:rPr lang="el-GR" sz="2200" dirty="0"/>
              <a:t>Έργο αυτό κάνει χρήση των ακόλουθων έργων</a:t>
            </a:r>
            <a:r>
              <a:rPr lang="el-GR" sz="2200" dirty="0" smtClean="0"/>
              <a:t>:</a:t>
            </a:r>
            <a:endParaRPr lang="en-US" sz="2200" dirty="0" smtClean="0"/>
          </a:p>
          <a:p>
            <a:pPr>
              <a:spcBef>
                <a:spcPts val="1200"/>
              </a:spcBef>
            </a:pPr>
            <a:r>
              <a:rPr lang="el-GR" sz="2200" dirty="0" smtClean="0"/>
              <a:t>Τσάκνης Γιάννης, «Διασφάλιση ποιότητας τροφίμων», Εκδόσεις Παπασωτηρίου, 2008.</a:t>
            </a:r>
          </a:p>
        </p:txBody>
      </p:sp>
    </p:spTree>
    <p:extLst>
      <p:ext uri="{BB962C8B-B14F-4D97-AF65-F5344CB8AC3E}">
        <p14:creationId xmlns:p14="http://schemas.microsoft.com/office/powerpoint/2010/main" val="35698109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solidFill>
                  <a:prstClr val="white"/>
                </a:solidFill>
              </a:rPr>
              <a:t>Προϋποθέσεις -</a:t>
            </a:r>
            <a:br>
              <a:rPr lang="el-GR" dirty="0">
                <a:solidFill>
                  <a:prstClr val="white"/>
                </a:solidFill>
              </a:rPr>
            </a:br>
            <a:r>
              <a:rPr lang="el-GR" dirty="0">
                <a:solidFill>
                  <a:prstClr val="white"/>
                </a:solidFill>
              </a:rPr>
              <a:t>Προαπαιτούμενα Υγιεινής </a:t>
            </a:r>
            <a:r>
              <a:rPr lang="el-GR" sz="3000" b="0" dirty="0" smtClean="0">
                <a:solidFill>
                  <a:prstClr val="white"/>
                </a:solidFill>
              </a:rPr>
              <a:t>2/2</a:t>
            </a:r>
            <a:r>
              <a:rPr lang="el-GR" dirty="0" smtClean="0">
                <a:solidFill>
                  <a:prstClr val="white"/>
                </a:solidFill>
              </a:rPr>
              <a:t> </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
        <p:nvSpPr>
          <p:cNvPr id="3" name="Θέση περιεχομένου 2"/>
          <p:cNvSpPr>
            <a:spLocks noGrp="1"/>
          </p:cNvSpPr>
          <p:nvPr>
            <p:ph idx="1"/>
          </p:nvPr>
        </p:nvSpPr>
        <p:spPr/>
        <p:txBody>
          <a:bodyPr>
            <a:normAutofit/>
          </a:bodyPr>
          <a:lstStyle/>
          <a:p>
            <a:r>
              <a:rPr lang="el-GR" dirty="0"/>
              <a:t>Τα μέτρα «υγιεινής» </a:t>
            </a:r>
            <a:r>
              <a:rPr lang="el-GR" dirty="0" smtClean="0"/>
              <a:t>χωρίζονται </a:t>
            </a:r>
            <a:r>
              <a:rPr lang="el-GR" dirty="0"/>
              <a:t>σε δύο κατηγορίες: </a:t>
            </a:r>
            <a:endParaRPr lang="el-GR" dirty="0" smtClean="0"/>
          </a:p>
          <a:p>
            <a:pPr lvl="1"/>
            <a:r>
              <a:rPr lang="el-GR" dirty="0" smtClean="0"/>
              <a:t>κατασκευαστικές </a:t>
            </a:r>
            <a:r>
              <a:rPr lang="el-GR" dirty="0"/>
              <a:t>προϋποθέσεις/ προαπαιτούμενα/ απαιτήσεις (</a:t>
            </a:r>
            <a:r>
              <a:rPr lang="el-GR" b="1" dirty="0"/>
              <a:t>κατασκευαστικά θέματα</a:t>
            </a:r>
            <a:r>
              <a:rPr lang="el-GR" dirty="0"/>
              <a:t>) κατά το σχεδιασμό της βιομηχανίας τροφίμων, και </a:t>
            </a:r>
            <a:endParaRPr lang="el-GR" dirty="0" smtClean="0"/>
          </a:p>
          <a:p>
            <a:pPr lvl="1"/>
            <a:r>
              <a:rPr lang="el-GR" dirty="0" smtClean="0"/>
              <a:t>προϋποθέσεις</a:t>
            </a:r>
            <a:r>
              <a:rPr lang="el-GR" dirty="0"/>
              <a:t>/ προαπαιτούμενα/ απαιτήσεις κατά τη λειτουργία της βιομηχανίας τροφίμων (</a:t>
            </a:r>
            <a:r>
              <a:rPr lang="el-GR" b="1" dirty="0"/>
              <a:t>λειτουργικά θέματα</a:t>
            </a:r>
            <a:r>
              <a:rPr lang="el-GR" dirty="0"/>
              <a:t>). </a:t>
            </a:r>
            <a:endParaRPr lang="el-GR" dirty="0" smtClean="0"/>
          </a:p>
          <a:p>
            <a:r>
              <a:rPr lang="el-GR" dirty="0"/>
              <a:t>Αυτές οι απαιτήσεις κατά τη λειτουργία της βιομηχανίας τροφίμων πρέπει απαραίτητα να ικανοποιούνται, συμπληρωματικά με τις διαδικασίες του συστήματος HACCP, για τον έλεγχο των CCPs. </a:t>
            </a:r>
          </a:p>
        </p:txBody>
      </p:sp>
    </p:spTree>
    <p:extLst>
      <p:ext uri="{BB962C8B-B14F-4D97-AF65-F5344CB8AC3E}">
        <p14:creationId xmlns:p14="http://schemas.microsoft.com/office/powerpoint/2010/main" val="29338303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Κατάλογος επιθεωρούμενων απαιτήσεων/ προϋποθέσεων </a:t>
            </a:r>
            <a:r>
              <a:rPr lang="el-GR" dirty="0" smtClean="0"/>
              <a:t>υγιεινής </a:t>
            </a:r>
            <a:r>
              <a:rPr lang="el-GR" sz="3000" b="0" dirty="0" smtClean="0"/>
              <a:t>1/4</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829717439"/>
              </p:ext>
            </p:extLst>
          </p:nvPr>
        </p:nvGraphicFramePr>
        <p:xfrm>
          <a:off x="250825" y="1412875"/>
          <a:ext cx="8641806" cy="5294376"/>
        </p:xfrm>
        <a:graphic>
          <a:graphicData uri="http://schemas.openxmlformats.org/drawingml/2006/table">
            <a:tbl>
              <a:tblPr firstRow="1" firstCol="1" lastRow="1" lastCol="1" bandRow="1" bandCol="1"/>
              <a:tblGrid>
                <a:gridCol w="2259071"/>
                <a:gridCol w="3395494"/>
                <a:gridCol w="2987241"/>
              </a:tblGrid>
              <a:tr h="152942">
                <a:tc gridSpan="3">
                  <a:txBody>
                    <a:bodyPr/>
                    <a:lstStyle/>
                    <a:p>
                      <a:pPr marL="0" indent="0" algn="ctr">
                        <a:lnSpc>
                          <a:spcPct val="120000"/>
                        </a:lnSpc>
                        <a:spcBef>
                          <a:spcPts val="600"/>
                        </a:spcBef>
                        <a:spcAft>
                          <a:spcPts val="0"/>
                        </a:spcAft>
                      </a:pPr>
                      <a:r>
                        <a:rPr lang="el-GR" sz="1800" b="1" u="none" dirty="0">
                          <a:effectLst/>
                          <a:latin typeface="+mn-lt"/>
                          <a:ea typeface="Times New Roman"/>
                          <a:cs typeface="Arial"/>
                        </a:rPr>
                        <a:t>ΣΥΣΤΗΜΑ ΠΟΙΟΤΗΤΑΣ - HACCP</a:t>
                      </a:r>
                      <a:endParaRPr lang="el-GR" sz="1800" u="none" dirty="0">
                        <a:effectLst/>
                        <a:latin typeface="+mn-lt"/>
                        <a:ea typeface="Times New Roman"/>
                        <a:cs typeface="Times New Roman"/>
                      </a:endParaRPr>
                    </a:p>
                  </a:txBody>
                  <a:tcPr marL="32556" marR="32556"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bg2">
                        <a:lumMod val="90000"/>
                      </a:schemeClr>
                    </a:solidFill>
                  </a:tcPr>
                </a:tc>
                <a:tc hMerge="1">
                  <a:txBody>
                    <a:bodyPr/>
                    <a:lstStyle/>
                    <a:p>
                      <a:endParaRPr lang="el-GR"/>
                    </a:p>
                  </a:txBody>
                  <a:tcPr/>
                </a:tc>
                <a:tc hMerge="1">
                  <a:txBody>
                    <a:bodyPr/>
                    <a:lstStyle/>
                    <a:p>
                      <a:endParaRPr lang="el-GR"/>
                    </a:p>
                  </a:txBody>
                  <a:tcPr/>
                </a:tc>
              </a:tr>
              <a:tr h="305884">
                <a:tc>
                  <a:txBody>
                    <a:bodyPr/>
                    <a:lstStyle/>
                    <a:p>
                      <a:pPr marL="0" indent="0" algn="l" defTabSz="914400" rtl="0" eaLnBrk="1" latinLnBrk="0" hangingPunct="1">
                        <a:lnSpc>
                          <a:spcPct val="120000"/>
                        </a:lnSpc>
                        <a:spcBef>
                          <a:spcPts val="600"/>
                        </a:spcBef>
                        <a:spcAft>
                          <a:spcPts val="0"/>
                        </a:spcAft>
                      </a:pPr>
                      <a:r>
                        <a:rPr lang="el-GR" sz="1800" b="1" u="none" kern="1200" dirty="0">
                          <a:solidFill>
                            <a:schemeClr val="tx1"/>
                          </a:solidFill>
                          <a:effectLst/>
                          <a:latin typeface="+mn-lt"/>
                          <a:ea typeface="Times New Roman"/>
                          <a:cs typeface="Arial"/>
                        </a:rPr>
                        <a:t>ΠΡΟΫΠΟΘΕΣΕΙΣ</a:t>
                      </a:r>
                    </a:p>
                  </a:txBody>
                  <a:tcPr marL="32556" marR="32556" marT="0" marB="0" anchor="ctr">
                    <a:lnL w="19050" cap="flat" cmpd="dbl"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indent="0" algn="l" defTabSz="914400" rtl="0" eaLnBrk="1" latinLnBrk="0" hangingPunct="1">
                        <a:lnSpc>
                          <a:spcPct val="120000"/>
                        </a:lnSpc>
                        <a:spcBef>
                          <a:spcPts val="600"/>
                        </a:spcBef>
                        <a:spcAft>
                          <a:spcPts val="0"/>
                        </a:spcAft>
                      </a:pPr>
                      <a:r>
                        <a:rPr lang="el-GR" sz="1800" b="1" u="none" kern="1200" dirty="0">
                          <a:solidFill>
                            <a:schemeClr val="tx1"/>
                          </a:solidFill>
                          <a:effectLst/>
                          <a:latin typeface="+mn-lt"/>
                          <a:ea typeface="Times New Roman"/>
                          <a:cs typeface="Arial"/>
                        </a:rPr>
                        <a:t>ΕΛΕΓΧΟΣ ΕΝΤΟΜΩΝ/ΤΡΩΚΤΙΚΩΝ </a:t>
                      </a:r>
                    </a:p>
                  </a:txBody>
                  <a:tcPr marL="32556" marR="32556" marT="0" marB="0" anchor="ctr">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indent="0" algn="l" defTabSz="914400" rtl="0" eaLnBrk="1" latinLnBrk="0" hangingPunct="1">
                        <a:lnSpc>
                          <a:spcPct val="120000"/>
                        </a:lnSpc>
                        <a:spcBef>
                          <a:spcPts val="600"/>
                        </a:spcBef>
                        <a:spcAft>
                          <a:spcPts val="0"/>
                        </a:spcAft>
                      </a:pPr>
                      <a:r>
                        <a:rPr lang="el-GR" sz="1800" b="1" u="none" kern="1200" dirty="0">
                          <a:solidFill>
                            <a:schemeClr val="tx1"/>
                          </a:solidFill>
                          <a:effectLst/>
                          <a:latin typeface="+mn-lt"/>
                          <a:ea typeface="Times New Roman"/>
                          <a:cs typeface="Arial"/>
                        </a:rPr>
                        <a:t>ΥΓΙΕΙΝΗ </a:t>
                      </a:r>
                    </a:p>
                  </a:txBody>
                  <a:tcPr marL="32556" marR="32556" marT="0" marB="0" anchor="ctr">
                    <a:lnL>
                      <a:noFill/>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r>
              <a:tr h="2370604">
                <a:tc>
                  <a:txBody>
                    <a:bodyPr/>
                    <a:lstStyle/>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Ταβάνι /Οροφή, Τοίχοι</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Πατώματα</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Παράθυρα</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Πόρτες</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Φωτισμός</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Αερισμός</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Αποχετεύσεις</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Περίμετρος</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Διαχείριση Αποβλήτων</a:t>
                      </a:r>
                    </a:p>
                  </a:txBody>
                  <a:tcPr marL="32556" marR="32556" marT="0" marB="0">
                    <a:lnL w="19050" cap="flat" cmpd="dbl"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Συμβόλαια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Αποδεικτικά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Δολώματα τρωκτικών</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Εξωτερικά δολώματα</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Παγίδες για έντομα (προκαλούν θάνατο)</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Παγίδες φερομόνης</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Σήτες για έντομα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Σημειωμένες θέσεις μολύνσεων (έντομα, τρωκτικά)</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Τεκμηρίωση 	</a:t>
                      </a:r>
                    </a:p>
                  </a:txBody>
                  <a:tcPr marL="32556" marR="32556"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Γενικές συνθήκες</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Προϋποθέσεις</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Εξοπλισμός </a:t>
                      </a:r>
                    </a:p>
                    <a:p>
                      <a:pPr marL="0" indent="0" algn="l" defTabSz="914400" rtl="0" eaLnBrk="1" latinLnBrk="0" hangingPunct="1">
                        <a:lnSpc>
                          <a:spcPct val="120000"/>
                        </a:lnSpc>
                        <a:spcBef>
                          <a:spcPts val="600"/>
                        </a:spcBef>
                        <a:spcAft>
                          <a:spcPts val="0"/>
                        </a:spcAft>
                      </a:pPr>
                      <a:r>
                        <a:rPr lang="en-US" sz="1800" b="0" u="none" kern="1200" dirty="0">
                          <a:solidFill>
                            <a:schemeClr val="tx1"/>
                          </a:solidFill>
                          <a:effectLst/>
                          <a:latin typeface="+mn-lt"/>
                          <a:ea typeface="Times New Roman"/>
                          <a:cs typeface="Arial"/>
                        </a:rPr>
                        <a:t>CIP</a:t>
                      </a:r>
                      <a:r>
                        <a:rPr lang="el-GR" sz="1800" b="0" u="none" kern="1200" dirty="0">
                          <a:solidFill>
                            <a:schemeClr val="tx1"/>
                          </a:solidFill>
                          <a:effectLst/>
                          <a:latin typeface="+mn-lt"/>
                          <a:ea typeface="Times New Roman"/>
                          <a:cs typeface="Arial"/>
                        </a:rPr>
                        <a:t> (επί τόπου καθαρισμός)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Ομάδα υγιεινής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Σχέδιο υγιεινής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Φύλλα ελέγχου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Τεκμηρίωση </a:t>
                      </a:r>
                    </a:p>
                  </a:txBody>
                  <a:tcPr marL="32556" marR="32556" marT="0" marB="0">
                    <a:lnL>
                      <a:noFill/>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3826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Κατάλογος επιθεωρούμενων απαιτήσεων/ προϋποθέσεων </a:t>
            </a:r>
            <a:r>
              <a:rPr lang="el-GR" dirty="0" smtClean="0"/>
              <a:t>υγιεινής </a:t>
            </a:r>
            <a:r>
              <a:rPr lang="el-GR" sz="3000" b="0" dirty="0" smtClean="0"/>
              <a:t>2/4</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142986514"/>
              </p:ext>
            </p:extLst>
          </p:nvPr>
        </p:nvGraphicFramePr>
        <p:xfrm>
          <a:off x="250825" y="1691992"/>
          <a:ext cx="8641806" cy="3825240"/>
        </p:xfrm>
        <a:graphic>
          <a:graphicData uri="http://schemas.openxmlformats.org/drawingml/2006/table">
            <a:tbl>
              <a:tblPr firstRow="1" firstCol="1" lastRow="1" lastCol="1" bandRow="1" bandCol="1"/>
              <a:tblGrid>
                <a:gridCol w="2259071"/>
                <a:gridCol w="3395494"/>
                <a:gridCol w="2987241"/>
              </a:tblGrid>
              <a:tr h="305884">
                <a:tc>
                  <a:txBody>
                    <a:bodyPr/>
                    <a:lstStyle/>
                    <a:p>
                      <a:pPr marL="0" indent="0" algn="l" defTabSz="914400" rtl="0" eaLnBrk="1" latinLnBrk="0" hangingPunct="1">
                        <a:lnSpc>
                          <a:spcPct val="120000"/>
                        </a:lnSpc>
                        <a:spcBef>
                          <a:spcPts val="600"/>
                        </a:spcBef>
                        <a:spcAft>
                          <a:spcPts val="0"/>
                        </a:spcAft>
                      </a:pPr>
                      <a:r>
                        <a:rPr lang="el-GR" sz="1800" b="1" u="none" kern="1200" dirty="0">
                          <a:solidFill>
                            <a:schemeClr val="tx1"/>
                          </a:solidFill>
                          <a:effectLst/>
                          <a:latin typeface="+mn-lt"/>
                          <a:ea typeface="Times New Roman"/>
                          <a:cs typeface="Arial"/>
                        </a:rPr>
                        <a:t>ΕΞΟΠΛΙΣΜΟΣ</a:t>
                      </a:r>
                    </a:p>
                  </a:txBody>
                  <a:tcPr marL="32556" marR="32556" marT="0" marB="0">
                    <a:lnL w="19050" cap="flat" cmpd="dbl"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indent="0" algn="l" defTabSz="914400" rtl="0" eaLnBrk="1" latinLnBrk="0" hangingPunct="1">
                        <a:lnSpc>
                          <a:spcPct val="120000"/>
                        </a:lnSpc>
                        <a:spcBef>
                          <a:spcPts val="600"/>
                        </a:spcBef>
                        <a:spcAft>
                          <a:spcPts val="0"/>
                        </a:spcAft>
                      </a:pPr>
                      <a:r>
                        <a:rPr lang="el-GR" sz="1800" b="1" u="none" kern="1200" dirty="0">
                          <a:solidFill>
                            <a:schemeClr val="tx1"/>
                          </a:solidFill>
                          <a:effectLst/>
                          <a:latin typeface="+mn-lt"/>
                          <a:ea typeface="Times New Roman"/>
                          <a:cs typeface="Arial"/>
                        </a:rPr>
                        <a:t>ΕΛΕΓΧΟΣ ΔΙΕΡΓΑΣΙΩΝ</a:t>
                      </a:r>
                    </a:p>
                  </a:txBody>
                  <a:tcPr marL="32556" marR="32556"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indent="0" algn="l" defTabSz="914400" rtl="0" eaLnBrk="1" latinLnBrk="0" hangingPunct="1">
                        <a:lnSpc>
                          <a:spcPct val="120000"/>
                        </a:lnSpc>
                        <a:spcBef>
                          <a:spcPts val="600"/>
                        </a:spcBef>
                        <a:spcAft>
                          <a:spcPts val="0"/>
                        </a:spcAft>
                      </a:pPr>
                      <a:r>
                        <a:rPr lang="el-GR" sz="1800" b="1" u="none" kern="1200" dirty="0">
                          <a:solidFill>
                            <a:schemeClr val="tx1"/>
                          </a:solidFill>
                          <a:effectLst/>
                          <a:latin typeface="+mn-lt"/>
                          <a:ea typeface="Times New Roman"/>
                          <a:cs typeface="Arial"/>
                        </a:rPr>
                        <a:t>ΠΡΟΣΩΠΙΚΟ</a:t>
                      </a:r>
                    </a:p>
                  </a:txBody>
                  <a:tcPr marL="32556" marR="32556" marT="0" marB="0">
                    <a:lnL>
                      <a:noFill/>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r>
              <a:tr h="2481062">
                <a:tc>
                  <a:txBody>
                    <a:bodyPr/>
                    <a:lstStyle/>
                    <a:p>
                      <a:pPr marL="0" indent="0" algn="l" defTabSz="914400" rtl="0" eaLnBrk="1" latinLnBrk="0" hangingPunct="1">
                        <a:lnSpc>
                          <a:spcPct val="120000"/>
                        </a:lnSpc>
                        <a:spcBef>
                          <a:spcPts val="600"/>
                        </a:spcBef>
                        <a:spcAft>
                          <a:spcPts val="0"/>
                        </a:spcAft>
                      </a:pPr>
                      <a:r>
                        <a:rPr lang="el-GR" sz="1800" b="0" u="none" kern="1200" dirty="0" smtClean="0">
                          <a:solidFill>
                            <a:schemeClr val="tx1"/>
                          </a:solidFill>
                          <a:effectLst/>
                          <a:latin typeface="+mn-lt"/>
                          <a:ea typeface="Times New Roman"/>
                          <a:cs typeface="Arial"/>
                        </a:rPr>
                        <a:t>Καταλληλότητα</a:t>
                      </a:r>
                      <a:endParaRPr lang="el-GR" sz="1800" b="0" u="none" kern="1200" dirty="0">
                        <a:solidFill>
                          <a:schemeClr val="tx1"/>
                        </a:solidFill>
                        <a:effectLst/>
                        <a:latin typeface="+mn-lt"/>
                        <a:ea typeface="Times New Roman"/>
                        <a:cs typeface="Arial"/>
                      </a:endParaRP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Συνθήκες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Χρώματα</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Μεταφορικές ταινίες /ιμάντες</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Μονώσεις</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Υλικά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Δυναμικότητα</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Βαθμονόμηση</a:t>
                      </a:r>
                    </a:p>
                  </a:txBody>
                  <a:tcPr marL="32556" marR="32556" marT="0" marB="0">
                    <a:lnL w="19050" cap="flat" cmpd="dbl"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 </a:t>
                      </a:r>
                      <a:r>
                        <a:rPr lang="el-GR" sz="1800" b="0" u="none" kern="1200" dirty="0" smtClean="0">
                          <a:solidFill>
                            <a:schemeClr val="tx1"/>
                          </a:solidFill>
                          <a:effectLst/>
                          <a:latin typeface="+mn-lt"/>
                          <a:ea typeface="Times New Roman"/>
                          <a:cs typeface="Arial"/>
                        </a:rPr>
                        <a:t>Θερμοκρασίες</a:t>
                      </a:r>
                      <a:endParaRPr lang="el-GR" sz="1800" b="0" u="none" kern="1200" dirty="0">
                        <a:solidFill>
                          <a:schemeClr val="tx1"/>
                        </a:solidFill>
                        <a:effectLst/>
                        <a:latin typeface="+mn-lt"/>
                        <a:ea typeface="Times New Roman"/>
                        <a:cs typeface="Arial"/>
                      </a:endParaRP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Κατάσταση εξοπλισμού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Έλεγχος συνταγών</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Σταματήματα /καθυστερήσεις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Φύλλα ελέγχου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Τεκμηρίωση</a:t>
                      </a:r>
                    </a:p>
                  </a:txBody>
                  <a:tcPr marL="32556" marR="32556"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 </a:t>
                      </a:r>
                      <a:r>
                        <a:rPr lang="el-GR" sz="1800" b="0" u="none" kern="1200" dirty="0" smtClean="0">
                          <a:solidFill>
                            <a:schemeClr val="tx1"/>
                          </a:solidFill>
                          <a:effectLst/>
                          <a:latin typeface="+mn-lt"/>
                          <a:ea typeface="Times New Roman"/>
                          <a:cs typeface="Arial"/>
                        </a:rPr>
                        <a:t>Αριθμός</a:t>
                      </a:r>
                      <a:endParaRPr lang="el-GR" sz="1800" b="0" u="none" kern="1200" dirty="0">
                        <a:solidFill>
                          <a:schemeClr val="tx1"/>
                        </a:solidFill>
                        <a:effectLst/>
                        <a:latin typeface="+mn-lt"/>
                        <a:ea typeface="Times New Roman"/>
                        <a:cs typeface="Arial"/>
                      </a:endParaRP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Κανόνες υγιεινής</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Εκπαίδευση υγιεινής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Ρούχα/Στολές/Φόρμες  Γάντια Κοσμήματα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Κάπνισμα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Αποδυτήρια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Καντίνα </a:t>
                      </a:r>
                    </a:p>
                    <a:p>
                      <a:pPr marL="0" indent="0" algn="l" defTabSz="914400" rtl="0" eaLnBrk="1" latinLnBrk="0" hangingPunct="1">
                        <a:lnSpc>
                          <a:spcPct val="120000"/>
                        </a:lnSpc>
                        <a:spcBef>
                          <a:spcPts val="600"/>
                        </a:spcBef>
                        <a:spcAft>
                          <a:spcPts val="0"/>
                        </a:spcAft>
                      </a:pPr>
                      <a:r>
                        <a:rPr lang="el-GR" sz="1800" b="0" u="none" kern="1200" dirty="0">
                          <a:solidFill>
                            <a:schemeClr val="tx1"/>
                          </a:solidFill>
                          <a:effectLst/>
                          <a:latin typeface="+mn-lt"/>
                          <a:ea typeface="Times New Roman"/>
                          <a:cs typeface="Arial"/>
                        </a:rPr>
                        <a:t> </a:t>
                      </a:r>
                    </a:p>
                  </a:txBody>
                  <a:tcPr marL="32556" marR="32556" marT="0" marB="0">
                    <a:lnL>
                      <a:noFill/>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139976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Κατάλογος επιθεωρούμενων απαιτήσεων/ προϋποθέσεων </a:t>
            </a:r>
            <a:r>
              <a:rPr lang="el-GR" dirty="0" smtClean="0"/>
              <a:t>υγιεινής </a:t>
            </a:r>
            <a:r>
              <a:rPr lang="el-GR" sz="3000" b="0" dirty="0" smtClean="0"/>
              <a:t>3/4</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graphicFrame>
        <p:nvGraphicFramePr>
          <p:cNvPr id="6" name="Πίνακας 5"/>
          <p:cNvGraphicFramePr>
            <a:graphicFrameLocks noGrp="1"/>
          </p:cNvGraphicFramePr>
          <p:nvPr>
            <p:extLst>
              <p:ext uri="{D42A27DB-BD31-4B8C-83A1-F6EECF244321}">
                <p14:modId xmlns:p14="http://schemas.microsoft.com/office/powerpoint/2010/main" val="2945494191"/>
              </p:ext>
            </p:extLst>
          </p:nvPr>
        </p:nvGraphicFramePr>
        <p:xfrm>
          <a:off x="115903" y="1493994"/>
          <a:ext cx="8912194" cy="4648200"/>
        </p:xfrm>
        <a:graphic>
          <a:graphicData uri="http://schemas.openxmlformats.org/drawingml/2006/table">
            <a:tbl>
              <a:tblPr firstRow="1" firstCol="1" lastRow="1" lastCol="1" bandRow="1" bandCol="1"/>
              <a:tblGrid>
                <a:gridCol w="3145089"/>
                <a:gridCol w="2471535"/>
                <a:gridCol w="3295570"/>
              </a:tblGrid>
              <a:tr h="405127">
                <a:tc>
                  <a:txBody>
                    <a:bodyPr/>
                    <a:lstStyle/>
                    <a:p>
                      <a:pPr marL="0" indent="0" algn="l">
                        <a:lnSpc>
                          <a:spcPct val="150000"/>
                        </a:lnSpc>
                        <a:spcBef>
                          <a:spcPts val="600"/>
                        </a:spcBef>
                        <a:spcAft>
                          <a:spcPts val="0"/>
                        </a:spcAft>
                      </a:pPr>
                      <a:r>
                        <a:rPr lang="el-GR" sz="1800" b="1" dirty="0">
                          <a:effectLst/>
                          <a:latin typeface="+mn-lt"/>
                          <a:ea typeface="Times New Roman"/>
                          <a:cs typeface="Arial"/>
                        </a:rPr>
                        <a:t>ΧΕΙΡΙΣΜΟΙ ΠΡΟΪΟΝΤΩΝ</a:t>
                      </a:r>
                      <a:endParaRPr lang="el-GR" sz="1800" dirty="0">
                        <a:effectLst/>
                        <a:latin typeface="+mn-lt"/>
                        <a:ea typeface="Times New Roman"/>
                        <a:cs typeface="Times New Roman"/>
                      </a:endParaRPr>
                    </a:p>
                  </a:txBody>
                  <a:tcPr marL="56704" marR="56704" marT="0" marB="0" anchor="ctr">
                    <a:lnL w="19050" cap="flat" cmpd="dbl"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Times New Roman"/>
                          <a:cs typeface="Arial"/>
                        </a:rPr>
                        <a:t>ΑΠΟΘΗΚΕΣ</a:t>
                      </a:r>
                    </a:p>
                  </a:txBody>
                  <a:tcPr marL="56704" marR="56704" marT="0" marB="0" anchor="ctr">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indent="0" algn="l" defTabSz="914400" rtl="0" eaLnBrk="1" latinLnBrk="0" hangingPunct="1">
                        <a:lnSpc>
                          <a:spcPct val="150000"/>
                        </a:lnSpc>
                        <a:spcBef>
                          <a:spcPts val="600"/>
                        </a:spcBef>
                        <a:spcAft>
                          <a:spcPts val="0"/>
                        </a:spcAft>
                      </a:pPr>
                      <a:r>
                        <a:rPr lang="el-GR" sz="1800" b="1" kern="1200" dirty="0">
                          <a:solidFill>
                            <a:schemeClr val="tx1"/>
                          </a:solidFill>
                          <a:effectLst/>
                          <a:latin typeface="+mn-lt"/>
                          <a:ea typeface="Times New Roman"/>
                          <a:cs typeface="Arial"/>
                        </a:rPr>
                        <a:t>ΠΡΟΣΩΠΙΚΟ</a:t>
                      </a:r>
                    </a:p>
                  </a:txBody>
                  <a:tcPr marL="56704" marR="56704" marT="0" marB="0" anchor="ctr">
                    <a:lnL>
                      <a:noFill/>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r>
              <a:tr h="4064281">
                <a:tc>
                  <a:txBody>
                    <a:bodyPr/>
                    <a:lstStyle/>
                    <a:p>
                      <a:pPr marL="0" indent="0" algn="l" defTabSz="914400" rtl="0" eaLnBrk="1" latinLnBrk="0" hangingPunct="1">
                        <a:lnSpc>
                          <a:spcPct val="150000"/>
                        </a:lnSpc>
                        <a:spcBef>
                          <a:spcPts val="600"/>
                        </a:spcBef>
                        <a:spcAft>
                          <a:spcPts val="0"/>
                        </a:spcAft>
                      </a:pPr>
                      <a:r>
                        <a:rPr lang="el-GR" sz="1800" b="0" kern="1200" dirty="0" smtClean="0">
                          <a:solidFill>
                            <a:schemeClr val="tx1"/>
                          </a:solidFill>
                          <a:effectLst/>
                          <a:latin typeface="+mn-lt"/>
                          <a:ea typeface="Times New Roman"/>
                          <a:cs typeface="Arial"/>
                        </a:rPr>
                        <a:t>Προσωπικό </a:t>
                      </a:r>
                      <a:endParaRPr lang="el-GR" sz="1800" b="0" kern="1200" dirty="0">
                        <a:solidFill>
                          <a:schemeClr val="tx1"/>
                        </a:solidFill>
                        <a:effectLst/>
                        <a:latin typeface="+mn-lt"/>
                        <a:ea typeface="Times New Roman"/>
                        <a:cs typeface="Arial"/>
                      </a:endParaRP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Πιθανοί κίνδυνοι	</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Επιμολύνσεις</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Προστατευτικά καλύμματα</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	 </a:t>
                      </a:r>
                    </a:p>
                  </a:txBody>
                  <a:tcPr marL="56704" marR="56704" marT="0" marB="0">
                    <a:lnL w="19050" cap="flat" cmpd="dbl"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800" b="0" kern="1200" dirty="0" smtClean="0">
                          <a:solidFill>
                            <a:schemeClr val="tx1"/>
                          </a:solidFill>
                          <a:effectLst/>
                          <a:latin typeface="+mn-lt"/>
                          <a:ea typeface="Times New Roman"/>
                          <a:cs typeface="Arial"/>
                        </a:rPr>
                        <a:t>Πρώτες </a:t>
                      </a:r>
                      <a:r>
                        <a:rPr lang="el-GR" sz="1800" b="0" kern="1200" dirty="0">
                          <a:solidFill>
                            <a:schemeClr val="tx1"/>
                          </a:solidFill>
                          <a:effectLst/>
                          <a:latin typeface="+mn-lt"/>
                          <a:ea typeface="Times New Roman"/>
                          <a:cs typeface="Arial"/>
                        </a:rPr>
                        <a:t>ύλες</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Τελικά προϊόντα </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Υλικά συσκευασίας Θερμοκρασίες</a:t>
                      </a:r>
                    </a:p>
                  </a:txBody>
                  <a:tcPr marL="56704" marR="56704"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800" b="0" kern="1200" dirty="0" smtClean="0">
                          <a:solidFill>
                            <a:schemeClr val="tx1"/>
                          </a:solidFill>
                          <a:effectLst/>
                          <a:latin typeface="+mn-lt"/>
                          <a:ea typeface="Times New Roman"/>
                          <a:cs typeface="Arial"/>
                        </a:rPr>
                        <a:t>Πλύσιμο </a:t>
                      </a:r>
                      <a:r>
                        <a:rPr lang="el-GR" sz="1800" b="0" kern="1200" dirty="0">
                          <a:solidFill>
                            <a:schemeClr val="tx1"/>
                          </a:solidFill>
                          <a:effectLst/>
                          <a:latin typeface="+mn-lt"/>
                          <a:ea typeface="Times New Roman"/>
                          <a:cs typeface="Arial"/>
                        </a:rPr>
                        <a:t>χεριών κατά την είσοδο στις Τουαλέτες</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Σαπούνι	</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Στέγνωμα χεριών</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Πινακίδες για πλύσιμο χεριών</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Βούρτσες για νύχια     </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Ζεστό /κρύο νερό</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Πρώτες βοήθειες</a:t>
                      </a:r>
                    </a:p>
                    <a:p>
                      <a:pPr marL="0" indent="0" algn="l" defTabSz="914400" rtl="0" eaLnBrk="1" latinLnBrk="0" hangingPunct="1">
                        <a:lnSpc>
                          <a:spcPct val="150000"/>
                        </a:lnSpc>
                        <a:spcBef>
                          <a:spcPts val="600"/>
                        </a:spcBef>
                        <a:spcAft>
                          <a:spcPts val="0"/>
                        </a:spcAft>
                      </a:pPr>
                      <a:r>
                        <a:rPr lang="el-GR" sz="1800" b="0" kern="1200" dirty="0">
                          <a:solidFill>
                            <a:schemeClr val="tx1"/>
                          </a:solidFill>
                          <a:effectLst/>
                          <a:latin typeface="+mn-lt"/>
                          <a:ea typeface="Times New Roman"/>
                          <a:cs typeface="Arial"/>
                        </a:rPr>
                        <a:t>Κανονισμοί /νομοθεσία</a:t>
                      </a:r>
                    </a:p>
                  </a:txBody>
                  <a:tcPr marL="56704" marR="56704" marT="0" marB="0">
                    <a:lnL>
                      <a:noFill/>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474906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Κατάλογος επιθεωρούμενων απαιτήσεων/ προϋποθέσεων </a:t>
            </a:r>
            <a:r>
              <a:rPr lang="el-GR" dirty="0" smtClean="0"/>
              <a:t>υγιεινής </a:t>
            </a:r>
            <a:r>
              <a:rPr lang="el-GR" sz="3000" b="0" dirty="0" smtClean="0"/>
              <a:t>4/4</a:t>
            </a:r>
            <a:endParaRPr lang="el-GR" sz="3000" b="0"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graphicFrame>
        <p:nvGraphicFramePr>
          <p:cNvPr id="3" name="Πίνακας 2"/>
          <p:cNvGraphicFramePr>
            <a:graphicFrameLocks noGrp="1"/>
          </p:cNvGraphicFramePr>
          <p:nvPr>
            <p:extLst>
              <p:ext uri="{D42A27DB-BD31-4B8C-83A1-F6EECF244321}">
                <p14:modId xmlns:p14="http://schemas.microsoft.com/office/powerpoint/2010/main" val="3784127303"/>
              </p:ext>
            </p:extLst>
          </p:nvPr>
        </p:nvGraphicFramePr>
        <p:xfrm>
          <a:off x="251520" y="1252846"/>
          <a:ext cx="8784976" cy="5423598"/>
        </p:xfrm>
        <a:graphic>
          <a:graphicData uri="http://schemas.openxmlformats.org/drawingml/2006/table">
            <a:tbl>
              <a:tblPr firstRow="1" firstCol="1" lastRow="1" lastCol="1" bandRow="1" bandCol="1"/>
              <a:tblGrid>
                <a:gridCol w="3168352"/>
                <a:gridCol w="3240360"/>
                <a:gridCol w="2376264"/>
              </a:tblGrid>
              <a:tr h="395319">
                <a:tc gridSpan="3">
                  <a:txBody>
                    <a:bodyPr/>
                    <a:lstStyle/>
                    <a:p>
                      <a:pPr marL="0" indent="0" algn="l">
                        <a:lnSpc>
                          <a:spcPct val="150000"/>
                        </a:lnSpc>
                        <a:spcBef>
                          <a:spcPts val="600"/>
                        </a:spcBef>
                        <a:spcAft>
                          <a:spcPts val="0"/>
                        </a:spcAft>
                      </a:pPr>
                      <a:r>
                        <a:rPr lang="el-GR" sz="1600" b="1" dirty="0" smtClean="0">
                          <a:effectLst/>
                          <a:latin typeface="+mn-lt"/>
                          <a:ea typeface="Times New Roman"/>
                          <a:cs typeface="Arial"/>
                        </a:rPr>
                        <a:t>ΔΙΑΣΦΑΛΙΣΗ </a:t>
                      </a:r>
                      <a:r>
                        <a:rPr lang="el-GR" sz="1600" b="1" dirty="0">
                          <a:effectLst/>
                          <a:latin typeface="+mn-lt"/>
                          <a:ea typeface="Times New Roman"/>
                          <a:cs typeface="Arial"/>
                        </a:rPr>
                        <a:t>ΠΟΙΟΤΗΤΑΣ</a:t>
                      </a:r>
                      <a:r>
                        <a:rPr lang="el-GR" sz="1600" dirty="0">
                          <a:effectLst/>
                          <a:latin typeface="+mn-lt"/>
                          <a:ea typeface="Times New Roman"/>
                          <a:cs typeface="Arial"/>
                        </a:rPr>
                        <a:t>	</a:t>
                      </a:r>
                      <a:endParaRPr lang="el-GR" sz="1600" dirty="0">
                        <a:effectLst/>
                        <a:latin typeface="+mn-lt"/>
                        <a:ea typeface="Times New Roman"/>
                        <a:cs typeface="Times New Roman"/>
                      </a:endParaRPr>
                    </a:p>
                  </a:txBody>
                  <a:tcPr marL="49415" marR="49415"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hMerge="1">
                  <a:txBody>
                    <a:bodyPr/>
                    <a:lstStyle/>
                    <a:p>
                      <a:endParaRPr lang="el-GR"/>
                    </a:p>
                  </a:txBody>
                  <a:tcPr/>
                </a:tc>
                <a:tc hMerge="1">
                  <a:txBody>
                    <a:bodyPr/>
                    <a:lstStyle/>
                    <a:p>
                      <a:endParaRPr lang="el-GR"/>
                    </a:p>
                  </a:txBody>
                  <a:tcPr/>
                </a:tc>
              </a:tr>
              <a:tr h="2772786">
                <a:tc>
                  <a:txBody>
                    <a:bodyPr/>
                    <a:lstStyle/>
                    <a:p>
                      <a:pPr marL="0" indent="0" algn="l">
                        <a:lnSpc>
                          <a:spcPct val="150000"/>
                        </a:lnSpc>
                        <a:spcBef>
                          <a:spcPts val="600"/>
                        </a:spcBef>
                        <a:spcAft>
                          <a:spcPts val="0"/>
                        </a:spcAft>
                      </a:pPr>
                      <a:r>
                        <a:rPr lang="el-GR" sz="1600" b="0" kern="1200" dirty="0" smtClean="0">
                          <a:solidFill>
                            <a:schemeClr val="tx1"/>
                          </a:solidFill>
                          <a:effectLst/>
                          <a:latin typeface="+mn-lt"/>
                          <a:ea typeface="Times New Roman"/>
                          <a:cs typeface="Arial"/>
                        </a:rPr>
                        <a:t>Πολιτική </a:t>
                      </a:r>
                      <a:r>
                        <a:rPr lang="el-GR" sz="1600" b="0" kern="1200" dirty="0">
                          <a:solidFill>
                            <a:schemeClr val="tx1"/>
                          </a:solidFill>
                          <a:effectLst/>
                          <a:latin typeface="+mn-lt"/>
                          <a:ea typeface="Times New Roman"/>
                          <a:cs typeface="Arial"/>
                        </a:rPr>
                        <a:t>Ποιότητας</a:t>
                      </a:r>
                    </a:p>
                    <a:p>
                      <a:pPr marL="0" indent="0" algn="l">
                        <a:lnSpc>
                          <a:spcPct val="150000"/>
                        </a:lnSpc>
                        <a:spcBef>
                          <a:spcPts val="600"/>
                        </a:spcBef>
                        <a:spcAft>
                          <a:spcPts val="0"/>
                        </a:spcAft>
                      </a:pPr>
                      <a:r>
                        <a:rPr lang="el-GR" sz="1600" b="0" kern="1200" dirty="0">
                          <a:solidFill>
                            <a:schemeClr val="tx1"/>
                          </a:solidFill>
                          <a:effectLst/>
                          <a:latin typeface="+mn-lt"/>
                          <a:ea typeface="Times New Roman"/>
                          <a:cs typeface="Arial"/>
                        </a:rPr>
                        <a:t>HACCP</a:t>
                      </a:r>
                    </a:p>
                    <a:p>
                      <a:pPr marL="0" indent="0" algn="l">
                        <a:lnSpc>
                          <a:spcPct val="150000"/>
                        </a:lnSpc>
                        <a:spcBef>
                          <a:spcPts val="600"/>
                        </a:spcBef>
                        <a:spcAft>
                          <a:spcPts val="0"/>
                        </a:spcAft>
                      </a:pPr>
                      <a:r>
                        <a:rPr lang="el-GR" sz="1600" b="0" kern="1200" dirty="0">
                          <a:solidFill>
                            <a:schemeClr val="tx1"/>
                          </a:solidFill>
                          <a:effectLst/>
                          <a:latin typeface="+mn-lt"/>
                          <a:ea typeface="Times New Roman"/>
                          <a:cs typeface="Arial"/>
                        </a:rPr>
                        <a:t>Ιχνηλασιμότητα</a:t>
                      </a:r>
                    </a:p>
                    <a:p>
                      <a:pPr marL="0" indent="0" algn="l">
                        <a:lnSpc>
                          <a:spcPct val="150000"/>
                        </a:lnSpc>
                        <a:spcBef>
                          <a:spcPts val="600"/>
                        </a:spcBef>
                        <a:spcAft>
                          <a:spcPts val="0"/>
                        </a:spcAft>
                      </a:pPr>
                      <a:r>
                        <a:rPr lang="el-GR" sz="1600" b="0" kern="1200" dirty="0">
                          <a:solidFill>
                            <a:schemeClr val="tx1"/>
                          </a:solidFill>
                          <a:effectLst/>
                          <a:latin typeface="+mn-lt"/>
                          <a:ea typeface="Times New Roman"/>
                          <a:cs typeface="Arial"/>
                        </a:rPr>
                        <a:t>Πρώτες ύλες ελεγμένες</a:t>
                      </a:r>
                    </a:p>
                    <a:p>
                      <a:pPr marL="0" indent="0" algn="l">
                        <a:lnSpc>
                          <a:spcPct val="150000"/>
                        </a:lnSpc>
                        <a:spcBef>
                          <a:spcPts val="600"/>
                        </a:spcBef>
                        <a:spcAft>
                          <a:spcPts val="0"/>
                        </a:spcAft>
                      </a:pPr>
                      <a:r>
                        <a:rPr lang="el-GR" sz="1600" b="0" kern="1200" dirty="0">
                          <a:solidFill>
                            <a:schemeClr val="tx1"/>
                          </a:solidFill>
                          <a:effectLst/>
                          <a:latin typeface="+mn-lt"/>
                          <a:ea typeface="Times New Roman"/>
                          <a:cs typeface="Arial"/>
                        </a:rPr>
                        <a:t>Πρώτες ύλες εγκεκριμένες</a:t>
                      </a:r>
                    </a:p>
                    <a:p>
                      <a:pPr marL="0" indent="0" algn="l">
                        <a:lnSpc>
                          <a:spcPct val="150000"/>
                        </a:lnSpc>
                        <a:spcBef>
                          <a:spcPts val="600"/>
                        </a:spcBef>
                        <a:spcAft>
                          <a:spcPts val="0"/>
                        </a:spcAft>
                      </a:pPr>
                      <a:r>
                        <a:rPr lang="el-GR" sz="1600" b="0" kern="1200" dirty="0">
                          <a:solidFill>
                            <a:schemeClr val="tx1"/>
                          </a:solidFill>
                          <a:effectLst/>
                          <a:latin typeface="+mn-lt"/>
                          <a:ea typeface="Times New Roman"/>
                          <a:cs typeface="Arial"/>
                        </a:rPr>
                        <a:t>Συσκευαστικά υλικά</a:t>
                      </a:r>
                    </a:p>
                    <a:p>
                      <a:pPr marL="0" indent="0" algn="l">
                        <a:lnSpc>
                          <a:spcPct val="150000"/>
                        </a:lnSpc>
                        <a:spcBef>
                          <a:spcPts val="600"/>
                        </a:spcBef>
                        <a:spcAft>
                          <a:spcPts val="0"/>
                        </a:spcAft>
                      </a:pPr>
                      <a:r>
                        <a:rPr lang="el-GR" sz="1600" b="0" kern="1200" dirty="0">
                          <a:solidFill>
                            <a:schemeClr val="tx1"/>
                          </a:solidFill>
                          <a:effectLst/>
                          <a:latin typeface="+mn-lt"/>
                          <a:ea typeface="Times New Roman"/>
                          <a:cs typeface="Arial"/>
                        </a:rPr>
                        <a:t>Επιθεωρήσεις προμηθευτών</a:t>
                      </a:r>
                    </a:p>
                    <a:p>
                      <a:pPr marL="0" indent="0" algn="l">
                        <a:lnSpc>
                          <a:spcPct val="150000"/>
                        </a:lnSpc>
                        <a:spcBef>
                          <a:spcPts val="600"/>
                        </a:spcBef>
                        <a:spcAft>
                          <a:spcPts val="0"/>
                        </a:spcAft>
                      </a:pPr>
                      <a:r>
                        <a:rPr lang="el-GR" sz="1600" b="0" kern="1200" dirty="0">
                          <a:solidFill>
                            <a:schemeClr val="tx1"/>
                          </a:solidFill>
                          <a:effectLst/>
                          <a:latin typeface="+mn-lt"/>
                          <a:ea typeface="Times New Roman"/>
                          <a:cs typeface="Arial"/>
                        </a:rPr>
                        <a:t>Απελευθέρωση (θετικά αποτελέσματα) 	</a:t>
                      </a:r>
                    </a:p>
                  </a:txBody>
                  <a:tcPr marL="49415" marR="49415" marT="0" marB="0">
                    <a:lnL w="19050" cap="flat" cmpd="dbl"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600" b="0" kern="1200" dirty="0" smtClean="0">
                          <a:solidFill>
                            <a:schemeClr val="tx1"/>
                          </a:solidFill>
                          <a:effectLst/>
                          <a:latin typeface="+mn-lt"/>
                          <a:ea typeface="Times New Roman"/>
                          <a:cs typeface="Arial"/>
                        </a:rPr>
                        <a:t>Έλεγχοι </a:t>
                      </a:r>
                      <a:r>
                        <a:rPr lang="el-GR" sz="1600" b="0" kern="1200" dirty="0">
                          <a:solidFill>
                            <a:schemeClr val="tx1"/>
                          </a:solidFill>
                          <a:effectLst/>
                          <a:latin typeface="+mn-lt"/>
                          <a:ea typeface="Times New Roman"/>
                          <a:cs typeface="Arial"/>
                        </a:rPr>
                        <a:t>καθαρών βαρών</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Ανιχνευτές μετάλλων</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Ελεγμένοι ανιχνευτές μετάλλων</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Έλεγχοι σε σειρά </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Οπτικές επιθεωρήσεις </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Κωδικοί</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Σφράγιση /ακεραιότητα συσκευασίας </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Θραύση /σπάσιμο γυάλινων περιεκτών</a:t>
                      </a:r>
                    </a:p>
                  </a:txBody>
                  <a:tcPr marL="49415" marR="49415"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600" b="0" kern="1200" dirty="0" smtClean="0">
                          <a:solidFill>
                            <a:schemeClr val="tx1"/>
                          </a:solidFill>
                          <a:effectLst/>
                          <a:latin typeface="+mn-lt"/>
                          <a:ea typeface="Times New Roman"/>
                          <a:cs typeface="Arial"/>
                        </a:rPr>
                        <a:t>Τελικά </a:t>
                      </a:r>
                      <a:r>
                        <a:rPr lang="el-GR" sz="1600" b="0" kern="1200" dirty="0">
                          <a:solidFill>
                            <a:schemeClr val="tx1"/>
                          </a:solidFill>
                          <a:effectLst/>
                          <a:latin typeface="+mn-lt"/>
                          <a:ea typeface="Times New Roman"/>
                          <a:cs typeface="Arial"/>
                        </a:rPr>
                        <a:t>προϊόντα:</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-Αναλύσεις</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-Μικροβιολογικά</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-Οργανοληπτικές εξετάσεις</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-Τεκμηρίωση</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-Διαδικασίες παραπόνων </a:t>
                      </a:r>
                    </a:p>
                  </a:txBody>
                  <a:tcPr marL="49415" marR="49415" marT="0" marB="0">
                    <a:lnL>
                      <a:noFill/>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r h="395319">
                <a:tc>
                  <a:txBody>
                    <a:bodyPr/>
                    <a:lstStyle/>
                    <a:p>
                      <a:pPr marL="0" indent="0" algn="l">
                        <a:lnSpc>
                          <a:spcPct val="150000"/>
                        </a:lnSpc>
                        <a:spcBef>
                          <a:spcPts val="600"/>
                        </a:spcBef>
                        <a:spcAft>
                          <a:spcPts val="0"/>
                        </a:spcAft>
                      </a:pPr>
                      <a:r>
                        <a:rPr lang="el-GR" sz="1600" b="1" kern="1200" dirty="0">
                          <a:solidFill>
                            <a:schemeClr val="tx1"/>
                          </a:solidFill>
                          <a:effectLst/>
                          <a:latin typeface="+mn-lt"/>
                          <a:ea typeface="Times New Roman"/>
                          <a:cs typeface="Arial"/>
                        </a:rPr>
                        <a:t>ΓΕΝΙΚΕΣ ΠΟΛΙΤΙΚΕΣ</a:t>
                      </a:r>
                    </a:p>
                  </a:txBody>
                  <a:tcPr marL="49415" marR="49415" marT="0" marB="0" anchor="ctr">
                    <a:lnL w="19050" cap="flat" cmpd="dbl"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457200" algn="just">
                        <a:lnSpc>
                          <a:spcPct val="150000"/>
                        </a:lnSpc>
                        <a:spcBef>
                          <a:spcPts val="600"/>
                        </a:spcBef>
                        <a:spcAft>
                          <a:spcPts val="0"/>
                        </a:spcAft>
                      </a:pPr>
                      <a:r>
                        <a:rPr lang="el-GR" sz="1600" b="0" kern="1200" dirty="0">
                          <a:solidFill>
                            <a:schemeClr val="tx1"/>
                          </a:solidFill>
                          <a:effectLst/>
                          <a:latin typeface="+mn-lt"/>
                          <a:ea typeface="Times New Roman"/>
                          <a:cs typeface="Arial"/>
                        </a:rPr>
                        <a:t> </a:t>
                      </a:r>
                    </a:p>
                  </a:txBody>
                  <a:tcPr marL="49415" marR="49415" marT="0" marB="0">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indent="457200" algn="just">
                        <a:lnSpc>
                          <a:spcPct val="150000"/>
                        </a:lnSpc>
                        <a:spcBef>
                          <a:spcPts val="600"/>
                        </a:spcBef>
                        <a:spcAft>
                          <a:spcPts val="0"/>
                        </a:spcAft>
                      </a:pPr>
                      <a:r>
                        <a:rPr lang="el-GR" sz="1600" b="0" kern="1200" dirty="0">
                          <a:solidFill>
                            <a:schemeClr val="tx1"/>
                          </a:solidFill>
                          <a:effectLst/>
                          <a:latin typeface="+mn-lt"/>
                          <a:ea typeface="Times New Roman"/>
                          <a:cs typeface="Arial"/>
                        </a:rPr>
                        <a:t> </a:t>
                      </a:r>
                    </a:p>
                  </a:txBody>
                  <a:tcPr marL="49415" marR="49415" marT="0" marB="0">
                    <a:lnL>
                      <a:noFill/>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chemeClr val="accent5">
                        <a:lumMod val="20000"/>
                        <a:lumOff val="80000"/>
                      </a:schemeClr>
                    </a:solidFill>
                  </a:tcPr>
                </a:tc>
              </a:tr>
              <a:tr h="647883">
                <a:tc>
                  <a:txBody>
                    <a:bodyPr/>
                    <a:lstStyle/>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Φυτοφάρμακα/ Εντομοκτόνα		</a:t>
                      </a:r>
                    </a:p>
                  </a:txBody>
                  <a:tcPr marL="49415" marR="49415" marT="0" marB="0" anchor="ctr">
                    <a:lnL w="19050" cap="flat" cmpd="dbl" algn="ctr">
                      <a:solidFill>
                        <a:srgbClr val="000000"/>
                      </a:solidFill>
                      <a:prstDash val="solid"/>
                      <a:round/>
                      <a:headEnd type="none" w="med" len="med"/>
                      <a:tailEnd type="none" w="med" len="med"/>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Πολιτική αντιμετώπισης ζωικών οργανισμών	</a:t>
                      </a:r>
                    </a:p>
                  </a:txBody>
                  <a:tcPr marL="49415" marR="49415" marT="0" marB="0" anchor="ctr">
                    <a:lnL>
                      <a:noFill/>
                    </a:lnL>
                    <a:lnR>
                      <a:noFill/>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-Συσκευασία</a:t>
                      </a:r>
                    </a:p>
                    <a:p>
                      <a:pPr marL="0" indent="0" algn="l" defTabSz="914400" rtl="0" eaLnBrk="1" latinLnBrk="0" hangingPunct="1">
                        <a:lnSpc>
                          <a:spcPct val="150000"/>
                        </a:lnSpc>
                        <a:spcBef>
                          <a:spcPts val="600"/>
                        </a:spcBef>
                        <a:spcAft>
                          <a:spcPts val="0"/>
                        </a:spcAft>
                      </a:pPr>
                      <a:r>
                        <a:rPr lang="el-GR" sz="1600" b="0" kern="1200" dirty="0">
                          <a:solidFill>
                            <a:schemeClr val="tx1"/>
                          </a:solidFill>
                          <a:effectLst/>
                          <a:latin typeface="+mn-lt"/>
                          <a:ea typeface="Times New Roman"/>
                          <a:cs typeface="Arial"/>
                        </a:rPr>
                        <a:t>-Μετανάστευση διαλυτών</a:t>
                      </a:r>
                    </a:p>
                  </a:txBody>
                  <a:tcPr marL="49415" marR="49415" marT="0" marB="0" anchor="ctr">
                    <a:lnL>
                      <a:noFill/>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674300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Διασφάλιση της ασφάλειας </a:t>
            </a:r>
            <a:r>
              <a:rPr lang="el-GR" dirty="0" smtClean="0"/>
              <a:t/>
            </a:r>
            <a:br>
              <a:rPr lang="el-GR" dirty="0" smtClean="0"/>
            </a:br>
            <a:r>
              <a:rPr lang="el-GR" dirty="0" smtClean="0"/>
              <a:t>των </a:t>
            </a:r>
            <a:r>
              <a:rPr lang="el-GR" dirty="0"/>
              <a:t>προμηθειών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sp>
        <p:nvSpPr>
          <p:cNvPr id="4" name="Θέση περιεχομένου 3"/>
          <p:cNvSpPr>
            <a:spLocks noGrp="1"/>
          </p:cNvSpPr>
          <p:nvPr>
            <p:ph idx="1"/>
          </p:nvPr>
        </p:nvSpPr>
        <p:spPr/>
        <p:txBody>
          <a:bodyPr/>
          <a:lstStyle/>
          <a:p>
            <a:r>
              <a:rPr lang="el-GR" dirty="0"/>
              <a:t>Για τη διασφάλιση της ασφάλειας των πρώτων υλών θα πρέπει πρώτα να αναγνωρισθούν όλοι οι κίνδυνοι που σχετίζονται με αυτές. Οι πρώτες ύλες θα πρέπει να μην εγκυμονούν κανέναν κίνδυνο για την δημόσια υγεία ή διαφορετικά θα πρέπει οι αναγνωρισμένοι κίνδυνοι να ελέγχονται στα διάφορα στάδια της παραγωγικής διαδικασίας. Αυτό επιτυγχάνεται με την εγκατάσταση ενός προγράμματος σχεδιασμού και διαχείρισης της ποιότητας των προμηθειών (Supplier Quality Assurance, SQA).</a:t>
            </a:r>
          </a:p>
        </p:txBody>
      </p:sp>
    </p:spTree>
    <p:extLst>
      <p:ext uri="{BB962C8B-B14F-4D97-AF65-F5344CB8AC3E}">
        <p14:creationId xmlns:p14="http://schemas.microsoft.com/office/powerpoint/2010/main" val="17757995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Υγιεινή </a:t>
            </a:r>
            <a:r>
              <a:rPr lang="el-GR" dirty="0"/>
              <a:t>και εκπαίδευση </a:t>
            </a:r>
            <a:r>
              <a:rPr lang="el-GR" dirty="0" smtClean="0"/>
              <a:t/>
            </a:r>
            <a:br>
              <a:rPr lang="el-GR" dirty="0" smtClean="0"/>
            </a:br>
            <a:r>
              <a:rPr lang="el-GR" dirty="0" smtClean="0"/>
              <a:t>του </a:t>
            </a:r>
            <a:r>
              <a:rPr lang="el-GR" dirty="0"/>
              <a:t>προσωπικού</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sp>
        <p:nvSpPr>
          <p:cNvPr id="4" name="Θέση περιεχομένου 3"/>
          <p:cNvSpPr>
            <a:spLocks noGrp="1"/>
          </p:cNvSpPr>
          <p:nvPr>
            <p:ph idx="1"/>
          </p:nvPr>
        </p:nvSpPr>
        <p:spPr/>
        <p:txBody>
          <a:bodyPr/>
          <a:lstStyle/>
          <a:p>
            <a:r>
              <a:rPr lang="el-GR" dirty="0"/>
              <a:t>Όλο το προσωπικό, το οποίο είτε εργάζεται είτε του επιτρέπεται η είσοδος μέσα σε μια μονάδα επεξεργασίας- προετοιμασίας τροφίμων ή αποθήκευσης τελικών προϊόντων, θα πρέπει να συμμορφώνεται με τους κανόνες υγιεινής, που έχουν ορισθεί από την επιχείρηση</a:t>
            </a:r>
            <a:r>
              <a:rPr lang="el-GR" dirty="0" smtClean="0"/>
              <a:t>.</a:t>
            </a:r>
          </a:p>
          <a:p>
            <a:pPr lvl="1"/>
            <a:r>
              <a:rPr lang="el-GR" dirty="0" smtClean="0"/>
              <a:t>Πλύσιμο </a:t>
            </a:r>
            <a:r>
              <a:rPr lang="el-GR" dirty="0"/>
              <a:t>και φροντίδα των </a:t>
            </a:r>
            <a:r>
              <a:rPr lang="el-GR" dirty="0" smtClean="0"/>
              <a:t>χεριών.</a:t>
            </a:r>
          </a:p>
          <a:p>
            <a:pPr lvl="1"/>
            <a:r>
              <a:rPr lang="el-GR" dirty="0" smtClean="0"/>
              <a:t>Ατομική υγιεινή.</a:t>
            </a:r>
          </a:p>
          <a:p>
            <a:pPr lvl="1"/>
            <a:r>
              <a:rPr lang="el-GR" dirty="0" smtClean="0"/>
              <a:t>Επίβλεψη </a:t>
            </a:r>
            <a:r>
              <a:rPr lang="el-GR" dirty="0"/>
              <a:t>της υγείας των εργαζομένων</a:t>
            </a:r>
            <a:r>
              <a:rPr lang="el-GR" dirty="0" smtClean="0"/>
              <a:t>.</a:t>
            </a:r>
          </a:p>
          <a:p>
            <a:pPr lvl="1"/>
            <a:r>
              <a:rPr lang="el-GR" dirty="0" smtClean="0"/>
              <a:t>Εκπαίδευση προσωπικού.</a:t>
            </a:r>
            <a:endParaRPr lang="el-GR" dirty="0"/>
          </a:p>
        </p:txBody>
      </p:sp>
    </p:spTree>
    <p:extLst>
      <p:ext uri="{BB962C8B-B14F-4D97-AF65-F5344CB8AC3E}">
        <p14:creationId xmlns:p14="http://schemas.microsoft.com/office/powerpoint/2010/main" val="6037478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127</TotalTime>
  <Words>1934</Words>
  <Application>Microsoft Office PowerPoint</Application>
  <PresentationFormat>Προβολή στην οθόνη (4:3)</PresentationFormat>
  <Paragraphs>271</Paragraphs>
  <Slides>29</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29</vt:i4>
      </vt:variant>
    </vt:vector>
  </HeadingPairs>
  <TitlesOfParts>
    <vt:vector size="32" baseType="lpstr">
      <vt:lpstr>template</vt:lpstr>
      <vt:lpstr>OC_template_updated</vt:lpstr>
      <vt:lpstr>exo-opistho_simeiomata</vt:lpstr>
      <vt:lpstr>Διασφάλιση ποιότητας</vt:lpstr>
      <vt:lpstr>Προϋποθέσεις - Προαπαιτούμενα Υγιεινής 1/2 </vt:lpstr>
      <vt:lpstr>Προϋποθέσεις - Προαπαιτούμενα Υγιεινής 2/2 </vt:lpstr>
      <vt:lpstr>Κατάλογος επιθεωρούμενων απαιτήσεων/ προϋποθέσεων υγιεινής 1/4</vt:lpstr>
      <vt:lpstr>Κατάλογος επιθεωρούμενων απαιτήσεων/ προϋποθέσεων υγιεινής 2/4</vt:lpstr>
      <vt:lpstr>Κατάλογος επιθεωρούμενων απαιτήσεων/ προϋποθέσεων υγιεινής 3/4</vt:lpstr>
      <vt:lpstr>Κατάλογος επιθεωρούμενων απαιτήσεων/ προϋποθέσεων υγιεινής 4/4</vt:lpstr>
      <vt:lpstr>Διασφάλιση της ασφάλειας  των προμηθειών</vt:lpstr>
      <vt:lpstr>Υγιεινή και εκπαίδευση  του προσωπικού</vt:lpstr>
      <vt:lpstr>Κανόνες ορθής υγιεινής πρακτικής</vt:lpstr>
      <vt:lpstr>Καθαρισμός και απολύμανση</vt:lpstr>
      <vt:lpstr>Έλεγχος παρασίτων </vt:lpstr>
      <vt:lpstr>Ιχνηλασιμότητα και ασφάλεια  των τροφίμων</vt:lpstr>
      <vt:lpstr>Βασικές προδιαγραφές ενός  συστήματος ιχνηλασιμότητας 1/3</vt:lpstr>
      <vt:lpstr>Βασικές προδιαγραφές ενός  συστήματος ιχνηλασιμότητας 2/3</vt:lpstr>
      <vt:lpstr>Βασικές προδιαγραφές ενός  συστήματος ιχνηλασιμότητας 3/3</vt:lpstr>
      <vt:lpstr>Εφαρμογή της ιχνηλασιμότητας </vt:lpstr>
      <vt:lpstr>Άμεσοι φορείς</vt:lpstr>
      <vt:lpstr>Έμμεσοι φορείς</vt:lpstr>
      <vt:lpstr>Ιχνηλασιμότητα (συμπεράσματα) 1/2</vt:lpstr>
      <vt:lpstr>Ιχνηλασιμότητα (συμπεράσματα)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Διασφάλιση ποιότητας</dc:title>
  <dc:creator>opencourses@teiath.gr</dc:creator>
  <cp:lastModifiedBy>natasakar new</cp:lastModifiedBy>
  <cp:revision>16</cp:revision>
  <dcterms:created xsi:type="dcterms:W3CDTF">2015-04-15T10:09:40Z</dcterms:created>
  <dcterms:modified xsi:type="dcterms:W3CDTF">2015-05-06T07:14:35Z</dcterms:modified>
</cp:coreProperties>
</file>