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7" r:id="rId2"/>
  </p:sldMasterIdLst>
  <p:notesMasterIdLst>
    <p:notesMasterId r:id="rId30"/>
  </p:notesMasterIdLst>
  <p:handoutMasterIdLst>
    <p:handoutMasterId r:id="rId31"/>
  </p:handoutMasterIdLst>
  <p:sldIdLst>
    <p:sldId id="354" r:id="rId3"/>
    <p:sldId id="336" r:id="rId4"/>
    <p:sldId id="337" r:id="rId5"/>
    <p:sldId id="338" r:id="rId6"/>
    <p:sldId id="352" r:id="rId7"/>
    <p:sldId id="339" r:id="rId8"/>
    <p:sldId id="340" r:id="rId9"/>
    <p:sldId id="353" r:id="rId10"/>
    <p:sldId id="341" r:id="rId11"/>
    <p:sldId id="342" r:id="rId12"/>
    <p:sldId id="343" r:id="rId13"/>
    <p:sldId id="344" r:id="rId14"/>
    <p:sldId id="345" r:id="rId15"/>
    <p:sldId id="346" r:id="rId16"/>
    <p:sldId id="347" r:id="rId17"/>
    <p:sldId id="348" r:id="rId18"/>
    <p:sldId id="349" r:id="rId19"/>
    <p:sldId id="350" r:id="rId20"/>
    <p:sldId id="351" r:id="rId21"/>
    <p:sldId id="257" r:id="rId22"/>
    <p:sldId id="262" r:id="rId23"/>
    <p:sldId id="264" r:id="rId24"/>
    <p:sldId id="334" r:id="rId25"/>
    <p:sldId id="335" r:id="rId26"/>
    <p:sldId id="266" r:id="rId27"/>
    <p:sldId id="355" r:id="rId28"/>
    <p:sldId id="261" r:id="rId29"/>
  </p:sldIdLst>
  <p:sldSz cx="9144000" cy="6858000" type="screen4x3"/>
  <p:notesSz cx="7104063" cy="10234613"/>
  <p:custDataLst>
    <p:tags r:id="rId3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8" d="100"/>
          <a:sy n="108" d="100"/>
        </p:scale>
        <p:origin x="-1790" y="-77"/>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26/10/2015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26/10/2015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0</a:t>
            </a:fld>
            <a:endParaRPr lang="el-GR">
              <a:solidFill>
                <a:prstClr val="black"/>
              </a:solidFill>
            </a:endParaRP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19</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20</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21</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24</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25</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26</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457200" y="274638"/>
            <a:ext cx="8229600" cy="585152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5A8B6E79-C41C-47D4-B3EA-AE75877F27AE}" type="slidenum">
              <a:rPr lang="el-GR"/>
              <a:pPr>
                <a:defRPr/>
              </a:pPr>
              <a:t>‹#›</a:t>
            </a:fld>
            <a:endParaRPr lang="el-GR"/>
          </a:p>
        </p:txBody>
      </p:sp>
    </p:spTree>
    <p:extLst>
      <p:ext uri="{BB962C8B-B14F-4D97-AF65-F5344CB8AC3E}">
        <p14:creationId xmlns:p14="http://schemas.microsoft.com/office/powerpoint/2010/main" val="32267965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5613" y="273050"/>
            <a:ext cx="8226425"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5613" y="1598613"/>
            <a:ext cx="4037012" cy="44973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5025" y="1598613"/>
            <a:ext cx="4037013" cy="44973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68"/>
          <p:cNvSpPr>
            <a:spLocks noGrp="1" noChangeArrowheads="1"/>
          </p:cNvSpPr>
          <p:nvPr>
            <p:ph type="dt" sz="half" idx="10"/>
          </p:nvPr>
        </p:nvSpPr>
        <p:spPr>
          <a:ln/>
        </p:spPr>
        <p:txBody>
          <a:bodyPr/>
          <a:lstStyle>
            <a:lvl1pPr>
              <a:defRPr/>
            </a:lvl1pPr>
          </a:lstStyle>
          <a:p>
            <a:pPr>
              <a:defRPr/>
            </a:pPr>
            <a:endParaRPr lang="el-GR"/>
          </a:p>
        </p:txBody>
      </p:sp>
      <p:sp>
        <p:nvSpPr>
          <p:cNvPr id="6" name="Rectangle 69"/>
          <p:cNvSpPr>
            <a:spLocks noGrp="1" noChangeArrowheads="1"/>
          </p:cNvSpPr>
          <p:nvPr>
            <p:ph type="ftr" sz="quarter" idx="11"/>
          </p:nvPr>
        </p:nvSpPr>
        <p:spPr>
          <a:ln/>
        </p:spPr>
        <p:txBody>
          <a:bodyPr/>
          <a:lstStyle>
            <a:lvl1pPr>
              <a:defRPr/>
            </a:lvl1pPr>
          </a:lstStyle>
          <a:p>
            <a:pPr>
              <a:defRPr/>
            </a:pPr>
            <a:endParaRPr lang="el-GR"/>
          </a:p>
        </p:txBody>
      </p:sp>
      <p:sp>
        <p:nvSpPr>
          <p:cNvPr id="7" name="Rectangle 70"/>
          <p:cNvSpPr>
            <a:spLocks noGrp="1" noChangeArrowheads="1"/>
          </p:cNvSpPr>
          <p:nvPr>
            <p:ph type="sldNum" sz="quarter" idx="12"/>
          </p:nvPr>
        </p:nvSpPr>
        <p:spPr>
          <a:ln/>
        </p:spPr>
        <p:txBody>
          <a:bodyPr/>
          <a:lstStyle>
            <a:lvl1pPr>
              <a:defRPr/>
            </a:lvl1pPr>
          </a:lstStyle>
          <a:p>
            <a:pPr>
              <a:defRPr/>
            </a:pPr>
            <a:fld id="{9A6B2A85-8E50-48C8-B4CC-1D5593343AF7}" type="slidenum">
              <a:rPr lang="el-GR"/>
              <a:pPr>
                <a:defRPr/>
              </a:pPr>
              <a:t>‹#›</a:t>
            </a:fld>
            <a:endParaRPr lang="el-GR"/>
          </a:p>
        </p:txBody>
      </p:sp>
    </p:spTree>
    <p:extLst>
      <p:ext uri="{BB962C8B-B14F-4D97-AF65-F5344CB8AC3E}">
        <p14:creationId xmlns:p14="http://schemas.microsoft.com/office/powerpoint/2010/main" val="1450705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Τίτλος, Κείμενο και 2 Αντικεί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5613" y="273050"/>
            <a:ext cx="8226425"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5613" y="1598613"/>
            <a:ext cx="4037012" cy="44973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quarter" idx="2"/>
          </p:nvPr>
        </p:nvSpPr>
        <p:spPr>
          <a:xfrm>
            <a:off x="4645025" y="1598613"/>
            <a:ext cx="4037013" cy="21717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περιεχομένου"/>
          <p:cNvSpPr>
            <a:spLocks noGrp="1"/>
          </p:cNvSpPr>
          <p:nvPr>
            <p:ph sz="quarter" idx="3"/>
          </p:nvPr>
        </p:nvSpPr>
        <p:spPr>
          <a:xfrm>
            <a:off x="4645025" y="3922713"/>
            <a:ext cx="4037013" cy="2173287"/>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Rectangle 68"/>
          <p:cNvSpPr>
            <a:spLocks noGrp="1" noChangeArrowheads="1"/>
          </p:cNvSpPr>
          <p:nvPr>
            <p:ph type="dt" sz="half" idx="10"/>
          </p:nvPr>
        </p:nvSpPr>
        <p:spPr>
          <a:ln/>
        </p:spPr>
        <p:txBody>
          <a:bodyPr/>
          <a:lstStyle>
            <a:lvl1pPr>
              <a:defRPr/>
            </a:lvl1pPr>
          </a:lstStyle>
          <a:p>
            <a:pPr>
              <a:defRPr/>
            </a:pPr>
            <a:endParaRPr lang="el-GR"/>
          </a:p>
        </p:txBody>
      </p:sp>
      <p:sp>
        <p:nvSpPr>
          <p:cNvPr id="7" name="Rectangle 69"/>
          <p:cNvSpPr>
            <a:spLocks noGrp="1" noChangeArrowheads="1"/>
          </p:cNvSpPr>
          <p:nvPr>
            <p:ph type="ftr" sz="quarter" idx="11"/>
          </p:nvPr>
        </p:nvSpPr>
        <p:spPr>
          <a:ln/>
        </p:spPr>
        <p:txBody>
          <a:bodyPr/>
          <a:lstStyle>
            <a:lvl1pPr>
              <a:defRPr/>
            </a:lvl1pPr>
          </a:lstStyle>
          <a:p>
            <a:pPr>
              <a:defRPr/>
            </a:pPr>
            <a:endParaRPr lang="el-GR"/>
          </a:p>
        </p:txBody>
      </p:sp>
      <p:sp>
        <p:nvSpPr>
          <p:cNvPr id="8" name="Rectangle 70"/>
          <p:cNvSpPr>
            <a:spLocks noGrp="1" noChangeArrowheads="1"/>
          </p:cNvSpPr>
          <p:nvPr>
            <p:ph type="sldNum" sz="quarter" idx="12"/>
          </p:nvPr>
        </p:nvSpPr>
        <p:spPr>
          <a:ln/>
        </p:spPr>
        <p:txBody>
          <a:bodyPr/>
          <a:lstStyle>
            <a:lvl1pPr>
              <a:defRPr/>
            </a:lvl1pPr>
          </a:lstStyle>
          <a:p>
            <a:pPr>
              <a:defRPr/>
            </a:pPr>
            <a:fld id="{FD44D2F1-36AF-4DAC-A37B-F5A38B843057}" type="slidenum">
              <a:rPr lang="el-GR"/>
              <a:pPr>
                <a:defRPr/>
              </a:pPr>
              <a:t>‹#›</a:t>
            </a:fld>
            <a:endParaRPr lang="el-GR"/>
          </a:p>
        </p:txBody>
      </p:sp>
    </p:spTree>
    <p:extLst>
      <p:ext uri="{BB962C8B-B14F-4D97-AF65-F5344CB8AC3E}">
        <p14:creationId xmlns:p14="http://schemas.microsoft.com/office/powerpoint/2010/main" val="1955043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301625" y="228600"/>
            <a:ext cx="8510588" cy="1325563"/>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301625" y="1676400"/>
            <a:ext cx="4194175" cy="44227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76400"/>
            <a:ext cx="4194175" cy="4422775"/>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822D6A36-C79F-4406-A57B-D223EDAF0314}" type="slidenum">
              <a:rPr lang="el-GR"/>
              <a:pPr>
                <a:defRPr/>
              </a:pPr>
              <a:t>‹#›</a:t>
            </a:fld>
            <a:endParaRPr lang="el-GR"/>
          </a:p>
        </p:txBody>
      </p:sp>
    </p:spTree>
    <p:extLst>
      <p:ext uri="{BB962C8B-B14F-4D97-AF65-F5344CB8AC3E}">
        <p14:creationId xmlns:p14="http://schemas.microsoft.com/office/powerpoint/2010/main" val="2135563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7001411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888461953"/>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564468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950079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90690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94765299"/>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4094071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8877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54076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92457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 id="2147483708" r:id="rId12"/>
    <p:sldLayoutId id="2147483709" r:id="rId13"/>
    <p:sldLayoutId id="2147483710" r:id="rId14"/>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3899556"/>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lideplayer.gr/slide/201006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player.gr/slide/2010065/"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Υλικά Γραφικών Τεχνών (Ε)</a:t>
            </a:r>
            <a:endParaRPr lang="el-GR" sz="3600" b="1" dirty="0">
              <a:solidFill>
                <a:schemeClr val="tx1"/>
              </a:solidFill>
              <a:latin typeface="+mn-lt"/>
            </a:endParaRPr>
          </a:p>
        </p:txBody>
      </p:sp>
      <p:sp>
        <p:nvSpPr>
          <p:cNvPr id="3" name="Υπότιτλος 2"/>
          <p:cNvSpPr>
            <a:spLocks noGrp="1"/>
          </p:cNvSpPr>
          <p:nvPr>
            <p:ph type="subTitle" idx="1"/>
          </p:nvPr>
        </p:nvSpPr>
        <p:spPr>
          <a:xfrm>
            <a:off x="1178521" y="3096543"/>
            <a:ext cx="6786959" cy="1752600"/>
          </a:xfrm>
        </p:spPr>
        <p:txBody>
          <a:bodyPr>
            <a:normAutofit lnSpcReduction="10000"/>
          </a:bodyPr>
          <a:lstStyle/>
          <a:p>
            <a:pPr>
              <a:spcBef>
                <a:spcPts val="0"/>
              </a:spcBef>
              <a:spcAft>
                <a:spcPts val="1200"/>
              </a:spcAft>
            </a:pPr>
            <a:r>
              <a:rPr lang="el-GR" sz="2800" b="1" dirty="0" smtClean="0"/>
              <a:t>Ενότητα 8</a:t>
            </a:r>
            <a:r>
              <a:rPr lang="el-GR" sz="2800" dirty="0" smtClean="0"/>
              <a:t>:</a:t>
            </a:r>
            <a:r>
              <a:rPr lang="en-US" sz="2800" dirty="0" smtClean="0"/>
              <a:t> </a:t>
            </a:r>
            <a:r>
              <a:rPr lang="el-GR" sz="2800" dirty="0" smtClean="0"/>
              <a:t>Διάβρωση μετάλλων </a:t>
            </a:r>
          </a:p>
          <a:p>
            <a:pPr>
              <a:spcBef>
                <a:spcPts val="0"/>
              </a:spcBef>
            </a:pPr>
            <a:r>
              <a:rPr lang="el-GR" sz="2400" dirty="0" smtClean="0"/>
              <a:t>Βασιλική </a:t>
            </a:r>
            <a:r>
              <a:rPr lang="el-GR" sz="2400" dirty="0" err="1" smtClean="0"/>
              <a:t>Μπέλεση</a:t>
            </a:r>
            <a:endParaRPr lang="el-GR" sz="2400" dirty="0" smtClean="0"/>
          </a:p>
          <a:p>
            <a:pPr>
              <a:spcBef>
                <a:spcPts val="0"/>
              </a:spcBef>
            </a:pPr>
            <a:r>
              <a:rPr lang="el-GR" sz="2400" dirty="0" smtClean="0"/>
              <a:t>Τμήμα Γραφιστικής </a:t>
            </a:r>
          </a:p>
          <a:p>
            <a:pPr>
              <a:spcBef>
                <a:spcPts val="0"/>
              </a:spcBef>
            </a:pPr>
            <a:r>
              <a:rPr lang="el-GR" sz="2400" dirty="0" smtClean="0"/>
              <a:t>Κατεύθυνση Τεχνολογίας Γραφικών Τεχνών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solidFill>
                  <a:prstClr val="black"/>
                </a:solidFill>
                <a:latin typeface="Calibri"/>
              </a:rPr>
              <a:t>Ανοικτά Ακαδημαϊκά </a:t>
            </a:r>
            <a:r>
              <a:rPr lang="el-GR" sz="1600" dirty="0" smtClean="0">
                <a:solidFill>
                  <a:prstClr val="black"/>
                </a:solidFill>
                <a:latin typeface="Calibri"/>
              </a:rPr>
              <a:t>Μαθήματα στο ΤΕΙ Αθήνας</a:t>
            </a:r>
            <a:endParaRPr lang="el-GR" sz="1600" dirty="0">
              <a:solidFill>
                <a:prstClr val="black"/>
              </a:solidFill>
              <a:latin typeface="Calibri"/>
            </a:endParaRPr>
          </a:p>
        </p:txBody>
      </p:sp>
      <p:graphicFrame>
        <p:nvGraphicFramePr>
          <p:cNvPr id="11" name="Table 3"/>
          <p:cNvGraphicFramePr>
            <a:graphicFrameLocks noGrp="1"/>
          </p:cNvGraphicFramePr>
          <p:nvPr>
            <p:extLst>
              <p:ext uri="{D42A27DB-BD31-4B8C-83A1-F6EECF244321}">
                <p14:modId xmlns:p14="http://schemas.microsoft.com/office/powerpoint/2010/main" val="3410273647"/>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3"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4"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303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mc:AlternateContent xmlns:mc="http://schemas.openxmlformats.org/markup-compatibility/2006" xmlns:a14="http://schemas.microsoft.com/office/drawing/2010/main">
        <mc:Choice Requires="a14">
          <p:sp>
            <p:nvSpPr>
              <p:cNvPr id="3" name="2 - Θέση περιεχομένου"/>
              <p:cNvSpPr>
                <a:spLocks noGrp="1"/>
              </p:cNvSpPr>
              <p:nvPr>
                <p:ph idx="1"/>
              </p:nvPr>
            </p:nvSpPr>
            <p:spPr/>
            <p:txBody>
              <a:bodyPr/>
              <a:lstStyle/>
              <a:p>
                <a:r>
                  <a:rPr lang="el-GR" sz="2800" dirty="0" smtClean="0"/>
                  <a:t>Η κατάσταση της ισορροπίας που υπεισέρχεται μεταξύ του μετάλλου και των ιόντων του περιγράφεται από την ακόλουθη χημική εξίσωση:</a:t>
                </a:r>
              </a:p>
              <a:p>
                <a:endParaRPr lang="el-GR" dirty="0" smtClean="0"/>
              </a:p>
              <a:p>
                <a:pPr algn="ctr">
                  <a:buNone/>
                </a:pPr>
                <a14:m>
                  <m:oMathPara xmlns:m="http://schemas.openxmlformats.org/officeDocument/2006/math">
                    <m:oMathParaPr>
                      <m:jc m:val="centerGroup"/>
                    </m:oMathParaPr>
                    <m:oMath xmlns:m="http://schemas.openxmlformats.org/officeDocument/2006/math">
                      <m:r>
                        <m:rPr>
                          <m:sty m:val="p"/>
                        </m:rPr>
                        <a:rPr lang="el-GR" sz="2400" b="0" i="0" dirty="0" smtClean="0">
                          <a:latin typeface="Cambria Math"/>
                        </a:rPr>
                        <m:t>Μ</m:t>
                      </m:r>
                      <m:r>
                        <a:rPr lang="pt-BR" sz="2400" i="0" dirty="0" smtClean="0">
                          <a:latin typeface="Cambria Math"/>
                        </a:rPr>
                        <m:t> </m:t>
                      </m:r>
                      <m:r>
                        <a:rPr lang="en-US" sz="2400" i="0" dirty="0" smtClean="0">
                          <a:latin typeface="Cambria Math"/>
                          <a:ea typeface="Cambria Math"/>
                          <a:sym typeface="Wingdings"/>
                        </a:rPr>
                        <m:t>↔</m:t>
                      </m:r>
                      <m:sSup>
                        <m:sSupPr>
                          <m:ctrlPr>
                            <a:rPr lang="en-US" sz="2400" i="1" dirty="0" smtClean="0">
                              <a:latin typeface="Cambria Math"/>
                              <a:ea typeface="Cambria Math"/>
                              <a:sym typeface="Wingdings"/>
                            </a:rPr>
                          </m:ctrlPr>
                        </m:sSupPr>
                        <m:e>
                          <m:r>
                            <m:rPr>
                              <m:sty m:val="p"/>
                            </m:rPr>
                            <a:rPr lang="en-US" sz="2400" i="0" dirty="0">
                              <a:latin typeface="Cambria Math"/>
                            </a:rPr>
                            <m:t>M</m:t>
                          </m:r>
                        </m:e>
                        <m:sup>
                          <m:r>
                            <m:rPr>
                              <m:sty m:val="p"/>
                            </m:rPr>
                            <a:rPr lang="en-US" sz="2400" b="0" i="0" dirty="0" smtClean="0">
                              <a:latin typeface="Cambria Math"/>
                              <a:ea typeface="Cambria Math"/>
                              <a:sym typeface="Wingdings"/>
                            </a:rPr>
                            <m:t>n</m:t>
                          </m:r>
                          <m:r>
                            <a:rPr lang="en-US" sz="2400" b="0" i="0" dirty="0" smtClean="0">
                              <a:latin typeface="Cambria Math"/>
                              <a:ea typeface="Cambria Math"/>
                              <a:sym typeface="Wingdings"/>
                            </a:rPr>
                            <m:t>+</m:t>
                          </m:r>
                        </m:sup>
                      </m:sSup>
                      <m:r>
                        <m:rPr>
                          <m:sty m:val="p"/>
                        </m:rPr>
                        <a:rPr lang="en-US" sz="2400" b="0" i="0" dirty="0" smtClean="0">
                          <a:latin typeface="Cambria Math"/>
                        </a:rPr>
                        <m:t>n</m:t>
                      </m:r>
                      <m:sSup>
                        <m:sSupPr>
                          <m:ctrlPr>
                            <a:rPr lang="en-US" sz="2400" i="1" dirty="0" smtClean="0">
                              <a:latin typeface="Cambria Math"/>
                              <a:ea typeface="Cambria Math"/>
                              <a:sym typeface="Wingdings"/>
                            </a:rPr>
                          </m:ctrlPr>
                        </m:sSupPr>
                        <m:e>
                          <m:r>
                            <m:rPr>
                              <m:sty m:val="p"/>
                            </m:rPr>
                            <a:rPr lang="en-US" sz="2400" b="0" i="0" dirty="0" smtClean="0">
                              <a:latin typeface="Cambria Math"/>
                              <a:ea typeface="Cambria Math"/>
                              <a:sym typeface="Wingdings"/>
                            </a:rPr>
                            <m:t>e</m:t>
                          </m:r>
                        </m:e>
                        <m:sup>
                          <m:r>
                            <a:rPr lang="en-US" sz="2400" b="0" i="0" dirty="0" smtClean="0">
                              <a:latin typeface="Cambria Math"/>
                              <a:ea typeface="Cambria Math"/>
                              <a:sym typeface="Wingdings"/>
                            </a:rPr>
                            <m:t>−</m:t>
                          </m:r>
                        </m:sup>
                      </m:sSup>
                      <m:r>
                        <m:rPr>
                          <m:sty m:val="p"/>
                        </m:rPr>
                        <a:rPr lang="el-GR" sz="2400" b="0" i="0" dirty="0" smtClean="0">
                          <a:latin typeface="Cambria Math"/>
                        </a:rPr>
                        <m:t>η</m:t>
                      </m:r>
                      <m:r>
                        <a:rPr lang="el-GR" sz="2400" b="0" i="0" dirty="0" smtClean="0">
                          <a:latin typeface="Cambria Math"/>
                        </a:rPr>
                        <m:t> </m:t>
                      </m:r>
                      <m:r>
                        <m:rPr>
                          <m:sty m:val="p"/>
                        </m:rPr>
                        <a:rPr lang="el-GR" sz="2400" b="0" i="0" dirty="0" smtClean="0">
                          <a:latin typeface="Cambria Math"/>
                        </a:rPr>
                        <m:t>στην</m:t>
                      </m:r>
                      <m:r>
                        <a:rPr lang="el-GR" sz="2400" b="0" i="0" dirty="0" smtClean="0">
                          <a:latin typeface="Cambria Math"/>
                        </a:rPr>
                        <m:t> </m:t>
                      </m:r>
                      <m:r>
                        <m:rPr>
                          <m:sty m:val="p"/>
                        </m:rPr>
                        <a:rPr lang="el-GR" sz="2400" b="0" i="0" dirty="0" smtClean="0">
                          <a:latin typeface="Cambria Math"/>
                        </a:rPr>
                        <m:t>παρούσα</m:t>
                      </m:r>
                      <m:r>
                        <a:rPr lang="el-GR" sz="2400" b="0" i="0" dirty="0" smtClean="0">
                          <a:latin typeface="Cambria Math"/>
                        </a:rPr>
                        <m:t> </m:t>
                      </m:r>
                      <m:r>
                        <m:rPr>
                          <m:sty m:val="p"/>
                        </m:rPr>
                        <a:rPr lang="el-GR" sz="2400" b="0" i="0" dirty="0" smtClean="0">
                          <a:latin typeface="Cambria Math"/>
                        </a:rPr>
                        <m:t>κατάσταση</m:t>
                      </m:r>
                      <m:r>
                        <a:rPr lang="el-GR" sz="2400" b="0" i="0" dirty="0" smtClean="0">
                          <a:latin typeface="Cambria Math"/>
                        </a:rPr>
                        <m:t> </m:t>
                      </m:r>
                      <m:r>
                        <m:rPr>
                          <m:sty m:val="p"/>
                        </m:rPr>
                        <a:rPr lang="en-US" sz="2400" b="0" i="0" dirty="0" smtClean="0">
                          <a:latin typeface="Cambria Math"/>
                        </a:rPr>
                        <m:t>Zn</m:t>
                      </m:r>
                      <m:r>
                        <a:rPr lang="en-US" sz="2400" i="0" dirty="0">
                          <a:latin typeface="Cambria Math"/>
                          <a:ea typeface="Cambria Math"/>
                          <a:sym typeface="Wingdings"/>
                        </a:rPr>
                        <m:t>↔</m:t>
                      </m:r>
                      <m:sSup>
                        <m:sSupPr>
                          <m:ctrlPr>
                            <a:rPr lang="en-US" sz="2400" i="1" dirty="0">
                              <a:latin typeface="Cambria Math"/>
                              <a:ea typeface="Cambria Math"/>
                              <a:sym typeface="Wingdings"/>
                            </a:rPr>
                          </m:ctrlPr>
                        </m:sSupPr>
                        <m:e>
                          <m:r>
                            <m:rPr>
                              <m:sty m:val="p"/>
                            </m:rPr>
                            <a:rPr lang="el-GR" sz="2400" b="0" i="0" dirty="0" smtClean="0">
                              <a:latin typeface="Cambria Math"/>
                            </a:rPr>
                            <m:t>Ζ</m:t>
                          </m:r>
                        </m:e>
                        <m:sup>
                          <m:r>
                            <a:rPr lang="el-GR" sz="2400" b="0" i="0" dirty="0" smtClean="0">
                              <a:latin typeface="Cambria Math"/>
                              <a:ea typeface="Cambria Math"/>
                              <a:sym typeface="Wingdings"/>
                            </a:rPr>
                            <m:t>2</m:t>
                          </m:r>
                          <m:r>
                            <a:rPr lang="en-US" sz="2400" i="0" dirty="0">
                              <a:latin typeface="Cambria Math"/>
                              <a:ea typeface="Cambria Math"/>
                              <a:sym typeface="Wingdings"/>
                            </a:rPr>
                            <m:t>+</m:t>
                          </m:r>
                        </m:sup>
                      </m:sSup>
                      <m:r>
                        <a:rPr lang="el-GR" sz="2400" b="0" i="0" dirty="0" smtClean="0">
                          <a:latin typeface="Cambria Math"/>
                          <a:ea typeface="Cambria Math"/>
                          <a:sym typeface="Wingdings"/>
                        </a:rPr>
                        <m:t>+2</m:t>
                      </m:r>
                      <m:sSup>
                        <m:sSupPr>
                          <m:ctrlPr>
                            <a:rPr lang="en-US" sz="2400" i="1" dirty="0">
                              <a:latin typeface="Cambria Math"/>
                              <a:ea typeface="Cambria Math"/>
                              <a:sym typeface="Wingdings"/>
                            </a:rPr>
                          </m:ctrlPr>
                        </m:sSupPr>
                        <m:e>
                          <m:r>
                            <m:rPr>
                              <m:sty m:val="p"/>
                            </m:rPr>
                            <a:rPr lang="en-US" sz="2400" i="0" dirty="0">
                              <a:latin typeface="Cambria Math"/>
                              <a:ea typeface="Cambria Math"/>
                              <a:sym typeface="Wingdings"/>
                            </a:rPr>
                            <m:t>e</m:t>
                          </m:r>
                        </m:e>
                        <m:sup>
                          <m:r>
                            <a:rPr lang="en-US" sz="2400" i="0" dirty="0">
                              <a:latin typeface="Cambria Math"/>
                              <a:ea typeface="Cambria Math"/>
                              <a:sym typeface="Wingdings"/>
                            </a:rPr>
                            <m:t>−</m:t>
                          </m:r>
                        </m:sup>
                      </m:sSup>
                    </m:oMath>
                  </m:oMathPara>
                </a14:m>
                <a:endParaRPr lang="el-GR" sz="2400" dirty="0"/>
              </a:p>
            </p:txBody>
          </p:sp>
        </mc:Choice>
        <mc:Fallback xmlns="">
          <p:sp>
            <p:nvSpPr>
              <p:cNvPr id="3" name="2 - Θέση περιεχομένου"/>
              <p:cNvSpPr>
                <a:spLocks noGrp="1" noRot="1" noChangeAspect="1" noMove="1" noResize="1" noEditPoints="1" noAdjustHandles="1" noChangeArrowheads="1" noChangeShapeType="1" noTextEdit="1"/>
              </p:cNvSpPr>
              <p:nvPr>
                <p:ph idx="1"/>
              </p:nvPr>
            </p:nvSpPr>
            <p:spPr>
              <a:blipFill rotWithShape="1">
                <a:blip r:embed="rId2"/>
                <a:stretch>
                  <a:fillRect l="-1259" t="-1088"/>
                </a:stretch>
              </a:blipFill>
            </p:spPr>
            <p:txBody>
              <a:bodyPr/>
              <a:lstStyle/>
              <a:p>
                <a:r>
                  <a:rPr lang="el-GR">
                    <a:noFill/>
                  </a:rPr>
                  <a:t> </a:t>
                </a:r>
              </a:p>
            </p:txBody>
          </p:sp>
        </mc:Fallback>
      </mc:AlternateContent>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pic>
        <p:nvPicPr>
          <p:cNvPr id="5" name="Picture 3"/>
          <p:cNvPicPr>
            <a:picLocks noChangeAspect="1" noChangeArrowheads="1"/>
          </p:cNvPicPr>
          <p:nvPr/>
        </p:nvPicPr>
        <p:blipFill>
          <a:blip r:embed="rId3"/>
          <a:srcRect/>
          <a:stretch>
            <a:fillRect/>
          </a:stretch>
        </p:blipFill>
        <p:spPr bwMode="auto">
          <a:xfrm>
            <a:off x="857224" y="4071942"/>
            <a:ext cx="7334250" cy="752475"/>
          </a:xfrm>
          <a:prstGeom prst="rect">
            <a:avLst/>
          </a:prstGeom>
          <a:noFill/>
          <a:ln w="9525">
            <a:noFill/>
            <a:miter lim="800000"/>
            <a:headEnd/>
            <a:tailEnd/>
          </a:ln>
          <a:effectLst/>
        </p:spPr>
      </p:pic>
    </p:spTree>
    <p:extLst>
      <p:ext uri="{BB962C8B-B14F-4D97-AF65-F5344CB8AC3E}">
        <p14:creationId xmlns:p14="http://schemas.microsoft.com/office/powerpoint/2010/main" val="3048277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δυναμικό οξειδοαναγωγής του </a:t>
            </a:r>
            <a:r>
              <a:rPr lang="el-GR" dirty="0" err="1" smtClean="0"/>
              <a:t>ημιστοιχείου</a:t>
            </a:r>
            <a:endParaRPr lang="el-GR" dirty="0"/>
          </a:p>
        </p:txBody>
      </p:sp>
      <p:sp>
        <p:nvSpPr>
          <p:cNvPr id="3" name="2 - Θέση περιεχομένου"/>
          <p:cNvSpPr>
            <a:spLocks noGrp="1"/>
          </p:cNvSpPr>
          <p:nvPr>
            <p:ph idx="1"/>
          </p:nvPr>
        </p:nvSpPr>
        <p:spPr/>
        <p:txBody>
          <a:bodyPr>
            <a:normAutofit/>
          </a:bodyPr>
          <a:lstStyle/>
          <a:p>
            <a:pPr>
              <a:spcAft>
                <a:spcPts val="600"/>
              </a:spcAft>
            </a:pPr>
            <a:r>
              <a:rPr lang="el-GR" sz="2400" dirty="0" smtClean="0"/>
              <a:t>Δηλαδή στην ισορροπία όσα ιόντα εκπέμπονται στη μονάδα του χρόνου από το μεταλλικό έλασμα προς το διάλυμα, άλλα τόσα αποτίθενται στη μονάδα του χρόνου από το διάλυμα προς το έλασμα.</a:t>
            </a:r>
          </a:p>
          <a:p>
            <a:pPr>
              <a:spcAft>
                <a:spcPts val="600"/>
              </a:spcAft>
            </a:pPr>
            <a:r>
              <a:rPr lang="el-GR" sz="2400" dirty="0" smtClean="0"/>
              <a:t>Η δε διαφορά δυναμικού που αναπτύσσεται μεταξύ της αρνητικά φορτισμένης επιφάνειας του μετάλλου και του διαλύματος που φέρει θετικά ιόντα ονομάζεται </a:t>
            </a:r>
            <a:r>
              <a:rPr lang="el-GR" sz="2400" b="1" dirty="0" smtClean="0"/>
              <a:t>δυναμικό οξειδοαναγωγής του </a:t>
            </a:r>
            <a:r>
              <a:rPr lang="el-GR" sz="2400" b="1" dirty="0" err="1" smtClean="0"/>
              <a:t>ημιστοιχείου</a:t>
            </a:r>
            <a:r>
              <a:rPr lang="el-GR" sz="2400" dirty="0" smtClean="0"/>
              <a:t> ή </a:t>
            </a:r>
            <a:r>
              <a:rPr lang="el-GR" sz="2400" dirty="0" err="1" smtClean="0"/>
              <a:t>ηλεκτροδιακό</a:t>
            </a:r>
            <a:r>
              <a:rPr lang="el-GR" sz="2400" dirty="0" smtClean="0"/>
              <a:t> δυναμικό ή ηλεκτρολυτικό δυναμικό του μετάλλου.</a:t>
            </a:r>
          </a:p>
          <a:p>
            <a:pPr>
              <a:spcAft>
                <a:spcPts val="600"/>
              </a:spcAft>
            </a:pP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342077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γαλβανικό στοιχείο</a:t>
            </a:r>
            <a:endParaRPr lang="el-GR" dirty="0"/>
          </a:p>
        </p:txBody>
      </p:sp>
      <p:sp>
        <p:nvSpPr>
          <p:cNvPr id="3" name="2 - Θέση περιεχομένου"/>
          <p:cNvSpPr>
            <a:spLocks noGrp="1"/>
          </p:cNvSpPr>
          <p:nvPr>
            <p:ph idx="1"/>
          </p:nvPr>
        </p:nvSpPr>
        <p:spPr/>
        <p:txBody>
          <a:bodyPr>
            <a:normAutofit/>
          </a:bodyPr>
          <a:lstStyle/>
          <a:p>
            <a:pPr>
              <a:spcAft>
                <a:spcPts val="600"/>
              </a:spcAft>
            </a:pPr>
            <a:r>
              <a:rPr lang="el-GR" sz="2400" dirty="0" smtClean="0"/>
              <a:t>Να σημειωθεί ότι το δυναμικό ενός </a:t>
            </a:r>
            <a:r>
              <a:rPr lang="el-GR" sz="2400" dirty="0" err="1" smtClean="0"/>
              <a:t>ημιστοιχείου</a:t>
            </a:r>
            <a:r>
              <a:rPr lang="el-GR" sz="2400" dirty="0" smtClean="0"/>
              <a:t> δεν μπορεί να μετρηθεί απευθείας. Γι αυτό μετράται αφού συνδυαστεί με ένα ηλεκτρόδιο αναφοράς, δηλαδή με ένα ηλεκτρόδιο του οποίου η διαφορά δυναμικού με το διάλυμά του θεωρείται γνωστή (π.χ. το πρότυπο ηλεκτρόδιο υδρογόνου).</a:t>
            </a:r>
          </a:p>
          <a:p>
            <a:pPr>
              <a:spcAft>
                <a:spcPts val="600"/>
              </a:spcAft>
            </a:pPr>
            <a:r>
              <a:rPr lang="el-GR" sz="2400" dirty="0" smtClean="0"/>
              <a:t>Σε αυτή την περίπτωση τα δύο ηλεκτρόδια δημιουργούν ένα </a:t>
            </a:r>
            <a:r>
              <a:rPr lang="el-GR" sz="2400" b="1" dirty="0" smtClean="0"/>
              <a:t>γαλβανικό στοιχείο</a:t>
            </a:r>
            <a:r>
              <a:rPr lang="el-GR" sz="2400" dirty="0" smtClean="0"/>
              <a:t> (συνδυασμός δύο ηλεκτροδίων). Στα γαλβανικά στοιχεία το αρνητικό ηλεκτρόδιο ονομάζεται άνοδος και σε αυτό λαμβάνει χώρα οξείδωση του μετάλλου. Στο θετικό ηλεκτρόδιο λαμβάνει χώρα η αναγωγή και ονομάζεται κάθοδος.</a:t>
            </a:r>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1422497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l-GR" sz="2400" dirty="0" smtClean="0"/>
              <a:t>πρότυπο ηλεκτρόδιο υδρογόνου- κανονικό δυναμικό-</a:t>
            </a:r>
            <a:br>
              <a:rPr lang="el-GR" sz="2400" dirty="0" smtClean="0"/>
            </a:br>
            <a:r>
              <a:rPr lang="el-GR" sz="2400" dirty="0" smtClean="0"/>
              <a:t>ηλεκτροχημική σειρά των στοιχείων</a:t>
            </a:r>
            <a:endParaRPr lang="el-GR" sz="2400" dirty="0"/>
          </a:p>
        </p:txBody>
      </p:sp>
      <p:sp>
        <p:nvSpPr>
          <p:cNvPr id="3" name="2 - Θέση περιεχομένου"/>
          <p:cNvSpPr>
            <a:spLocks noGrp="1"/>
          </p:cNvSpPr>
          <p:nvPr>
            <p:ph idx="1"/>
          </p:nvPr>
        </p:nvSpPr>
        <p:spPr/>
        <p:txBody>
          <a:bodyPr>
            <a:noAutofit/>
          </a:bodyPr>
          <a:lstStyle/>
          <a:p>
            <a:r>
              <a:rPr lang="el-GR" sz="2200" dirty="0" smtClean="0"/>
              <a:t>Στο </a:t>
            </a:r>
            <a:r>
              <a:rPr lang="el-GR" sz="2200" b="1" dirty="0" smtClean="0"/>
              <a:t>πρότυπο ηλεκτρόδιο υδρογόνου </a:t>
            </a:r>
            <a:r>
              <a:rPr lang="el-GR" sz="2200" dirty="0" smtClean="0"/>
              <a:t>δόθηκε η αυθαίρετη τιμή μηδέν </a:t>
            </a:r>
            <a:r>
              <a:rPr lang="en-US" sz="2200" dirty="0" smtClean="0"/>
              <a:t>Volt</a:t>
            </a:r>
            <a:r>
              <a:rPr lang="el-GR" sz="2200" dirty="0" smtClean="0"/>
              <a:t> (για κάθε θερμοκρασία) με πρόταση του </a:t>
            </a:r>
            <a:r>
              <a:rPr lang="en-US" sz="2200" dirty="0" smtClean="0"/>
              <a:t>Nernst</a:t>
            </a:r>
            <a:r>
              <a:rPr lang="el-GR" sz="2200" dirty="0" smtClean="0"/>
              <a:t>.</a:t>
            </a:r>
          </a:p>
          <a:p>
            <a:r>
              <a:rPr lang="el-GR" sz="2200" dirty="0" smtClean="0"/>
              <a:t>Για την δημιουργία του διοχετεύεται σε γυάλινο σωλήνα αέριο </a:t>
            </a:r>
            <a:r>
              <a:rPr lang="en-US" sz="2200" dirty="0" smtClean="0"/>
              <a:t>H</a:t>
            </a:r>
            <a:r>
              <a:rPr lang="el-GR" sz="2200" baseline="-25000" dirty="0" smtClean="0"/>
              <a:t>2</a:t>
            </a:r>
            <a:r>
              <a:rPr lang="el-GR" sz="2200" dirty="0" smtClean="0"/>
              <a:t> πίεσης 1 </a:t>
            </a:r>
            <a:r>
              <a:rPr lang="en-US" sz="2200" dirty="0" err="1" smtClean="0"/>
              <a:t>Atm</a:t>
            </a:r>
            <a:r>
              <a:rPr lang="el-GR" sz="2200" dirty="0" smtClean="0"/>
              <a:t>, όπου έρχεται σε επαφή με ένα ηλεκτρόδιο </a:t>
            </a:r>
            <a:r>
              <a:rPr lang="en-US" sz="2200" dirty="0" smtClean="0"/>
              <a:t>Pt </a:t>
            </a:r>
            <a:r>
              <a:rPr lang="el-GR" sz="2200" dirty="0" smtClean="0"/>
              <a:t>βυθισμένο σε διάλυμα </a:t>
            </a:r>
            <a:r>
              <a:rPr lang="en-US" sz="2200" dirty="0" err="1" smtClean="0"/>
              <a:t>HCl</a:t>
            </a:r>
            <a:r>
              <a:rPr lang="en-US" sz="2200" dirty="0" smtClean="0"/>
              <a:t> </a:t>
            </a:r>
            <a:r>
              <a:rPr lang="el-GR" sz="2200" dirty="0" smtClean="0"/>
              <a:t>1Μ.</a:t>
            </a:r>
          </a:p>
          <a:p>
            <a:r>
              <a:rPr lang="el-GR" sz="2200" dirty="0" smtClean="0"/>
              <a:t>Επίσης, κάθε μέταλλο βυθισμένο σε διάλυμα ιόντων του εμφανίζει δυναμικό. Στην περίπτωση όπου η </a:t>
            </a:r>
            <a:r>
              <a:rPr lang="el-GR" sz="2200" dirty="0" err="1" smtClean="0"/>
              <a:t>ενεργότητα</a:t>
            </a:r>
            <a:r>
              <a:rPr lang="el-GR" sz="2200" dirty="0" smtClean="0"/>
              <a:t> των ιόντων του διαλύματος ισούται με την μονάδα ή έχει συγκέντρωση 1Μ, θερμοκρασία 25 </a:t>
            </a:r>
            <a:r>
              <a:rPr lang="el-GR" sz="2200" baseline="30000" dirty="0" smtClean="0"/>
              <a:t>ο</a:t>
            </a:r>
            <a:r>
              <a:rPr lang="en-US" sz="2200" dirty="0" smtClean="0"/>
              <a:t>C </a:t>
            </a:r>
            <a:r>
              <a:rPr lang="el-GR" sz="2200" dirty="0" smtClean="0"/>
              <a:t>και πίεση αερίων 1 </a:t>
            </a:r>
            <a:r>
              <a:rPr lang="en-US" sz="2200" dirty="0" err="1" smtClean="0"/>
              <a:t>Atm</a:t>
            </a:r>
            <a:r>
              <a:rPr lang="el-GR" sz="2200" dirty="0" smtClean="0"/>
              <a:t>, το δυναμικό αυτό του μετάλλου ονομάζεται </a:t>
            </a:r>
            <a:r>
              <a:rPr lang="el-GR" sz="2200" b="1" dirty="0" smtClean="0"/>
              <a:t>κανονικό δυναμικό</a:t>
            </a:r>
            <a:r>
              <a:rPr lang="el-GR" sz="2200" dirty="0" smtClean="0"/>
              <a:t>.</a:t>
            </a:r>
          </a:p>
          <a:p>
            <a:r>
              <a:rPr lang="el-GR" sz="2200" dirty="0" smtClean="0"/>
              <a:t>Τα κανονικά δυναμικά όλων των μετάλλων έχουν καταταγεί σε μία σειρά (Πίνακας 1). Η κατάταξη όλων των κανονικών δυναμικών σε μία σειρά ως προς το πρότυπο ηλεκτρόδιο του υδρογόνου λέγεται </a:t>
            </a:r>
            <a:r>
              <a:rPr lang="el-GR" sz="2200" b="1" dirty="0" smtClean="0"/>
              <a:t>ηλεκτροχημική σειρά των στοιχείων</a:t>
            </a:r>
            <a:r>
              <a:rPr lang="el-GR" sz="2200" dirty="0" smtClean="0"/>
              <a:t>.</a:t>
            </a:r>
          </a:p>
          <a:p>
            <a:endParaRPr lang="el-GR" sz="22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982159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normAutofit/>
          </a:bodyPr>
          <a:lstStyle/>
          <a:p>
            <a:pPr>
              <a:spcAft>
                <a:spcPts val="600"/>
              </a:spcAft>
            </a:pPr>
            <a:r>
              <a:rPr lang="el-GR" sz="2400" dirty="0" smtClean="0"/>
              <a:t>Όταν το δυναμικό αναγωγής μιας </a:t>
            </a:r>
            <a:r>
              <a:rPr lang="el-GR" sz="2400" dirty="0" err="1" smtClean="0"/>
              <a:t>ημιαντίδρασης</a:t>
            </a:r>
            <a:r>
              <a:rPr lang="el-GR" sz="2400" dirty="0" smtClean="0"/>
              <a:t> για ένα μέταλλο είναι θετικό, το μέταλλο έχει την τάση να αναχθεί, δηλαδή να παραμείνει σε ελεύθερη κατάσταση.</a:t>
            </a:r>
          </a:p>
          <a:p>
            <a:pPr>
              <a:spcAft>
                <a:spcPts val="600"/>
              </a:spcAft>
            </a:pPr>
            <a:r>
              <a:rPr lang="el-GR" sz="2400" dirty="0" smtClean="0"/>
              <a:t>Αν πάλι το δυναμικό αναγωγής είναι αρνητικό, το μέταλλο έχει την τάση να οξειδωθεί.</a:t>
            </a:r>
          </a:p>
          <a:p>
            <a:pPr>
              <a:spcAft>
                <a:spcPts val="600"/>
              </a:spcAft>
            </a:pPr>
            <a:r>
              <a:rPr lang="el-GR" sz="2400" dirty="0" smtClean="0"/>
              <a:t>Γενικά το μέταλλο με την αρνητικότερη τιμή </a:t>
            </a:r>
            <a:r>
              <a:rPr lang="el-GR" sz="2400" dirty="0" err="1" smtClean="0"/>
              <a:t>Ε</a:t>
            </a:r>
            <a:r>
              <a:rPr lang="el-GR" sz="2400" baseline="30000" dirty="0" err="1" smtClean="0"/>
              <a:t>ο</a:t>
            </a:r>
            <a:r>
              <a:rPr lang="el-GR" sz="2400" dirty="0" smtClean="0"/>
              <a:t> αποτελεί την άνοδο του στοιχείου.</a:t>
            </a:r>
          </a:p>
          <a:p>
            <a:pPr>
              <a:spcAft>
                <a:spcPts val="600"/>
              </a:spcAft>
            </a:pPr>
            <a:endParaRPr lang="el-GR" sz="24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705383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32536" y="116632"/>
            <a:ext cx="4011464" cy="1368152"/>
          </a:xfrm>
        </p:spPr>
        <p:txBody>
          <a:bodyPr>
            <a:normAutofit fontScale="90000"/>
          </a:bodyPr>
          <a:lstStyle/>
          <a:p>
            <a:r>
              <a:rPr lang="el-GR" dirty="0" smtClean="0"/>
              <a:t>Πρότυπα δυναμικά αναγωγής, </a:t>
            </a:r>
            <a:r>
              <a:rPr lang="el-GR" dirty="0" err="1" smtClean="0"/>
              <a:t>Ε</a:t>
            </a:r>
            <a:r>
              <a:rPr lang="el-GR" baseline="30000" dirty="0" err="1" smtClean="0"/>
              <a:t>ο</a:t>
            </a:r>
            <a:endParaRPr lang="el-GR" baseline="30000" dirty="0"/>
          </a:p>
        </p:txBody>
      </p:sp>
      <p:pic>
        <p:nvPicPr>
          <p:cNvPr id="24578" name="Picture 2"/>
          <p:cNvPicPr>
            <a:picLocks noChangeAspect="1" noChangeArrowheads="1"/>
          </p:cNvPicPr>
          <p:nvPr/>
        </p:nvPicPr>
        <p:blipFill>
          <a:blip r:embed="rId2"/>
          <a:srcRect/>
          <a:stretch>
            <a:fillRect/>
          </a:stretch>
        </p:blipFill>
        <p:spPr bwMode="auto">
          <a:xfrm>
            <a:off x="0" y="25888"/>
            <a:ext cx="5132536" cy="6443231"/>
          </a:xfrm>
          <a:prstGeom prst="rect">
            <a:avLst/>
          </a:prstGeom>
          <a:noFill/>
          <a:ln w="9525">
            <a:noFill/>
            <a:miter lim="800000"/>
            <a:headEnd/>
            <a:tailEnd/>
          </a:ln>
          <a:effectLst/>
        </p:spPr>
      </p:pic>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830816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2"/>
          <p:cNvSpPr>
            <a:spLocks noGrp="1" noRot="1" noChangeArrowheads="1"/>
          </p:cNvSpPr>
          <p:nvPr>
            <p:ph type="title"/>
          </p:nvPr>
        </p:nvSpPr>
        <p:spPr/>
        <p:txBody>
          <a:bodyPr>
            <a:normAutofit/>
          </a:bodyPr>
          <a:lstStyle/>
          <a:p>
            <a:r>
              <a:rPr lang="el-GR" sz="3600" b="1" dirty="0" smtClean="0"/>
              <a:t>Πειραματικό μέρος</a:t>
            </a:r>
            <a:r>
              <a:rPr lang="el-GR" sz="3600" dirty="0" smtClean="0"/>
              <a:t> </a:t>
            </a:r>
            <a:endParaRPr lang="el-GR" sz="3600" dirty="0"/>
          </a:p>
        </p:txBody>
      </p:sp>
      <p:sp>
        <p:nvSpPr>
          <p:cNvPr id="1041411" name="Rectangle 3"/>
          <p:cNvSpPr>
            <a:spLocks noGrp="1" noRot="1" noChangeArrowheads="1"/>
          </p:cNvSpPr>
          <p:nvPr>
            <p:ph idx="1"/>
          </p:nvPr>
        </p:nvSpPr>
        <p:spPr>
          <a:xfrm>
            <a:off x="457200" y="1196752"/>
            <a:ext cx="8229600" cy="5661248"/>
          </a:xfrm>
        </p:spPr>
        <p:txBody>
          <a:bodyPr>
            <a:normAutofit/>
          </a:bodyPr>
          <a:lstStyle/>
          <a:p>
            <a:pPr>
              <a:buFont typeface="Wingdings" pitchFamily="2" charset="2"/>
              <a:buNone/>
            </a:pPr>
            <a:r>
              <a:rPr lang="el-GR" sz="2400" b="1" dirty="0" smtClean="0">
                <a:solidFill>
                  <a:srgbClr val="820000"/>
                </a:solidFill>
              </a:rPr>
              <a:t>Υλικά</a:t>
            </a:r>
            <a:r>
              <a:rPr lang="el-GR" sz="2400" b="1" dirty="0">
                <a:solidFill>
                  <a:srgbClr val="820000"/>
                </a:solidFill>
              </a:rPr>
              <a:t>:</a:t>
            </a:r>
            <a:endParaRPr lang="el-GR" sz="2400" dirty="0">
              <a:solidFill>
                <a:srgbClr val="820000"/>
              </a:solidFill>
            </a:endParaRPr>
          </a:p>
          <a:p>
            <a:r>
              <a:rPr lang="el-GR" sz="2400" dirty="0"/>
              <a:t>Σιδερένια καρφιά</a:t>
            </a:r>
          </a:p>
          <a:p>
            <a:r>
              <a:rPr lang="el-GR" sz="2400" dirty="0"/>
              <a:t>Σμυριδόχαρτο ή ατσαλόσυρμα</a:t>
            </a:r>
          </a:p>
          <a:p>
            <a:r>
              <a:rPr lang="el-GR" sz="2400" dirty="0"/>
              <a:t>Σύρμα ή λεπτό έλασμα ψευδαργύρου</a:t>
            </a:r>
          </a:p>
          <a:p>
            <a:r>
              <a:rPr lang="el-GR" sz="2400" dirty="0"/>
              <a:t>Σύρμα χαλκού</a:t>
            </a:r>
          </a:p>
          <a:p>
            <a:r>
              <a:rPr lang="el-GR" sz="2400" dirty="0" err="1"/>
              <a:t>Κρυσταλλωτήριο</a:t>
            </a:r>
            <a:endParaRPr lang="el-GR" sz="2400" dirty="0"/>
          </a:p>
          <a:p>
            <a:pPr>
              <a:buFont typeface="Wingdings" pitchFamily="2" charset="2"/>
              <a:buNone/>
            </a:pPr>
            <a:endParaRPr lang="el-GR" sz="2400" b="1" dirty="0"/>
          </a:p>
          <a:p>
            <a:pPr>
              <a:buFont typeface="Wingdings" pitchFamily="2" charset="2"/>
              <a:buNone/>
            </a:pPr>
            <a:r>
              <a:rPr lang="el-GR" sz="2400" b="1" dirty="0">
                <a:solidFill>
                  <a:srgbClr val="820000"/>
                </a:solidFill>
              </a:rPr>
              <a:t>Χημικά αντιδραστήρια</a:t>
            </a:r>
            <a:r>
              <a:rPr lang="en-US" sz="2400" b="1" dirty="0">
                <a:solidFill>
                  <a:srgbClr val="820000"/>
                </a:solidFill>
              </a:rPr>
              <a:t>:</a:t>
            </a:r>
            <a:endParaRPr lang="el-GR" sz="2400" dirty="0">
              <a:solidFill>
                <a:srgbClr val="820000"/>
              </a:solidFill>
            </a:endParaRPr>
          </a:p>
          <a:p>
            <a:r>
              <a:rPr lang="el-GR" sz="2400" dirty="0"/>
              <a:t>Ακετόνη</a:t>
            </a:r>
          </a:p>
          <a:p>
            <a:r>
              <a:rPr lang="el-GR" sz="2400" dirty="0"/>
              <a:t>Άγαρ-</a:t>
            </a:r>
            <a:r>
              <a:rPr lang="el-GR" sz="2400" dirty="0" err="1"/>
              <a:t>άγαρ</a:t>
            </a:r>
            <a:endParaRPr lang="el-GR" sz="2400" dirty="0"/>
          </a:p>
          <a:p>
            <a:r>
              <a:rPr lang="el-GR" sz="2400" dirty="0" err="1"/>
              <a:t>Φαινολοφθαλεΐνη</a:t>
            </a:r>
            <a:endParaRPr lang="el-GR" sz="2400" dirty="0"/>
          </a:p>
          <a:p>
            <a:r>
              <a:rPr lang="el-GR" sz="2400" dirty="0" err="1"/>
              <a:t>Σιδηροκιανιούχο</a:t>
            </a:r>
            <a:r>
              <a:rPr lang="el-GR" sz="2400" dirty="0"/>
              <a:t> κάλιο </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7897606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42435" name="Rectangle 3"/>
          <p:cNvSpPr>
            <a:spLocks noGrp="1" noRot="1" noChangeArrowheads="1"/>
          </p:cNvSpPr>
          <p:nvPr>
            <p:ph idx="1"/>
          </p:nvPr>
        </p:nvSpPr>
        <p:spPr/>
        <p:txBody>
          <a:bodyPr/>
          <a:lstStyle/>
          <a:p>
            <a:pPr>
              <a:spcAft>
                <a:spcPts val="600"/>
              </a:spcAft>
            </a:pPr>
            <a:r>
              <a:rPr lang="el-GR" sz="2400" dirty="0">
                <a:effectLst/>
              </a:rPr>
              <a:t>Παίρνουμε τρία σιδερένια καρφιά τα οποία καθαρίζουμε επιφανειακά με σμυριδόχαρτο και τα </a:t>
            </a:r>
            <a:r>
              <a:rPr lang="el-GR" sz="2400" dirty="0" err="1">
                <a:effectLst/>
              </a:rPr>
              <a:t>εκπλένουμε</a:t>
            </a:r>
            <a:r>
              <a:rPr lang="el-GR" sz="2400" dirty="0">
                <a:effectLst/>
              </a:rPr>
              <a:t> με διαλύτη ακετόνη προκειμένου να απομακρυνθεί το λίπος.</a:t>
            </a:r>
          </a:p>
          <a:p>
            <a:pPr>
              <a:spcAft>
                <a:spcPts val="600"/>
              </a:spcAft>
            </a:pPr>
            <a:r>
              <a:rPr lang="el-GR" sz="2400" dirty="0">
                <a:effectLst/>
              </a:rPr>
              <a:t>Αρχικά, στο ένα καρφί περιτυλίγεται σύρμα ή λεπτό έλασμα ψευδαργύρου που επίσης έχει καθαρισθεί με ακετόνη.</a:t>
            </a:r>
          </a:p>
          <a:p>
            <a:pPr>
              <a:spcAft>
                <a:spcPts val="600"/>
              </a:spcAft>
            </a:pPr>
            <a:r>
              <a:rPr lang="el-GR" sz="2400" dirty="0">
                <a:effectLst/>
              </a:rPr>
              <a:t>Η ίδια διαδικασία ακολουθείται για το δεύτερο καρφί, αλλά με σύρμα χαλκού.</a:t>
            </a:r>
          </a:p>
          <a:p>
            <a:pPr>
              <a:spcAft>
                <a:spcPts val="600"/>
              </a:spcAft>
            </a:pPr>
            <a:r>
              <a:rPr lang="el-GR" sz="2400" dirty="0">
                <a:effectLst/>
              </a:rPr>
              <a:t>Τέλος, το τρίτο καρφί παραμένει ως έχει.</a:t>
            </a:r>
          </a:p>
          <a:p>
            <a:pPr>
              <a:spcAft>
                <a:spcPts val="600"/>
              </a:spcAft>
              <a:buFont typeface="Wingdings" pitchFamily="2" charset="2"/>
              <a:buNone/>
            </a:pPr>
            <a:r>
              <a:rPr lang="el-GR" sz="2400" dirty="0">
                <a:effectLst/>
              </a:rPr>
              <a:t>	</a:t>
            </a:r>
          </a:p>
          <a:p>
            <a:pPr>
              <a:spcAft>
                <a:spcPts val="600"/>
              </a:spcAft>
              <a:buFont typeface="Wingdings" pitchFamily="2" charset="2"/>
              <a:buNone/>
            </a:pPr>
            <a:r>
              <a:rPr lang="el-GR" sz="2400" dirty="0">
                <a:effectLst/>
              </a:rPr>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13239172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1043459" name="Rectangle 3"/>
          <p:cNvSpPr>
            <a:spLocks noGrp="1" noRot="1" noChangeArrowheads="1"/>
          </p:cNvSpPr>
          <p:nvPr>
            <p:ph idx="1"/>
          </p:nvPr>
        </p:nvSpPr>
        <p:spPr>
          <a:xfrm>
            <a:off x="457200" y="1196752"/>
            <a:ext cx="8229600" cy="5661248"/>
          </a:xfrm>
        </p:spPr>
        <p:txBody>
          <a:bodyPr>
            <a:normAutofit lnSpcReduction="10000"/>
          </a:bodyPr>
          <a:lstStyle/>
          <a:p>
            <a:r>
              <a:rPr lang="el-GR" sz="2400" dirty="0" smtClean="0">
                <a:effectLst/>
              </a:rPr>
              <a:t>Τα </a:t>
            </a:r>
            <a:r>
              <a:rPr lang="el-GR" sz="2400" dirty="0">
                <a:effectLst/>
              </a:rPr>
              <a:t>τρία καρφιά τοποθετούνται σε αβαθές </a:t>
            </a:r>
            <a:r>
              <a:rPr lang="el-GR" sz="2400" dirty="0" err="1">
                <a:effectLst/>
              </a:rPr>
              <a:t>κρυσταλλωτήριο</a:t>
            </a:r>
            <a:r>
              <a:rPr lang="el-GR" sz="2400" dirty="0">
                <a:effectLst/>
              </a:rPr>
              <a:t> χωρίς να βρίσκονται σε επαφή μεταξύ τους.</a:t>
            </a:r>
          </a:p>
          <a:p>
            <a:r>
              <a:rPr lang="el-GR" sz="2400" dirty="0" smtClean="0">
                <a:effectLst/>
              </a:rPr>
              <a:t>Παράλληλα</a:t>
            </a:r>
            <a:r>
              <a:rPr lang="el-GR" sz="2400" dirty="0">
                <a:effectLst/>
              </a:rPr>
              <a:t>, σε ποτήρι ζέσεως θερμαίνονται 100 </a:t>
            </a:r>
            <a:r>
              <a:rPr lang="en-US" sz="2400" dirty="0">
                <a:effectLst/>
              </a:rPr>
              <a:t>ml</a:t>
            </a:r>
            <a:r>
              <a:rPr lang="el-GR" sz="2400" dirty="0">
                <a:effectLst/>
              </a:rPr>
              <a:t> νερού δικτύου έως βρασμού.</a:t>
            </a:r>
          </a:p>
          <a:p>
            <a:r>
              <a:rPr lang="el-GR" sz="2400" dirty="0" smtClean="0">
                <a:effectLst/>
              </a:rPr>
              <a:t>Μόλις </a:t>
            </a:r>
            <a:r>
              <a:rPr lang="el-GR" sz="2400" dirty="0">
                <a:effectLst/>
              </a:rPr>
              <a:t>διακοπεί η θέρμανση προσθέτεται</a:t>
            </a:r>
          </a:p>
          <a:p>
            <a:pPr lvl="1"/>
            <a:r>
              <a:rPr lang="el-GR" sz="2400" b="1" dirty="0" smtClean="0">
                <a:solidFill>
                  <a:srgbClr val="820000"/>
                </a:solidFill>
                <a:effectLst/>
              </a:rPr>
              <a:t>1.5 </a:t>
            </a:r>
            <a:r>
              <a:rPr lang="en-US" sz="2400" b="1" dirty="0">
                <a:solidFill>
                  <a:srgbClr val="820000"/>
                </a:solidFill>
                <a:effectLst/>
              </a:rPr>
              <a:t>g</a:t>
            </a:r>
            <a:r>
              <a:rPr lang="el-GR" sz="2400" b="1" dirty="0">
                <a:solidFill>
                  <a:srgbClr val="820000"/>
                </a:solidFill>
                <a:effectLst/>
              </a:rPr>
              <a:t> </a:t>
            </a:r>
            <a:r>
              <a:rPr lang="el-GR" sz="2400" b="1" dirty="0" err="1">
                <a:solidFill>
                  <a:srgbClr val="820000"/>
                </a:solidFill>
                <a:effectLst/>
              </a:rPr>
              <a:t>άγαρ</a:t>
            </a:r>
            <a:r>
              <a:rPr lang="el-GR" sz="2400" b="1" dirty="0">
                <a:solidFill>
                  <a:srgbClr val="820000"/>
                </a:solidFill>
                <a:effectLst/>
              </a:rPr>
              <a:t>-</a:t>
            </a:r>
            <a:r>
              <a:rPr lang="el-GR" sz="2400" b="1" dirty="0" err="1">
                <a:solidFill>
                  <a:srgbClr val="820000"/>
                </a:solidFill>
                <a:effectLst/>
              </a:rPr>
              <a:t>άγαρ</a:t>
            </a:r>
            <a:r>
              <a:rPr lang="el-GR" sz="2400" b="1" dirty="0">
                <a:solidFill>
                  <a:srgbClr val="820000"/>
                </a:solidFill>
                <a:effectLst/>
              </a:rPr>
              <a:t> υπό συνεχή ανάδευση</a:t>
            </a:r>
          </a:p>
          <a:p>
            <a:pPr lvl="1"/>
            <a:r>
              <a:rPr lang="el-GR" sz="2400" b="1" dirty="0" smtClean="0">
                <a:solidFill>
                  <a:schemeClr val="tx2"/>
                </a:solidFill>
                <a:effectLst/>
              </a:rPr>
              <a:t>4 </a:t>
            </a:r>
            <a:r>
              <a:rPr lang="en-US" sz="2400" b="1" dirty="0">
                <a:solidFill>
                  <a:schemeClr val="tx2"/>
                </a:solidFill>
                <a:effectLst/>
              </a:rPr>
              <a:t>g </a:t>
            </a:r>
            <a:r>
              <a:rPr lang="en-US" sz="2400" b="1" dirty="0" err="1">
                <a:solidFill>
                  <a:schemeClr val="tx2"/>
                </a:solidFill>
                <a:effectLst/>
              </a:rPr>
              <a:t>NaCl</a:t>
            </a:r>
            <a:endParaRPr lang="el-GR" sz="2400" b="1" dirty="0">
              <a:solidFill>
                <a:schemeClr val="tx2"/>
              </a:solidFill>
              <a:effectLst/>
            </a:endParaRPr>
          </a:p>
          <a:p>
            <a:pPr lvl="1"/>
            <a:r>
              <a:rPr lang="el-GR" sz="2400" b="1" dirty="0" smtClean="0">
                <a:solidFill>
                  <a:srgbClr val="820000"/>
                </a:solidFill>
                <a:effectLst/>
              </a:rPr>
              <a:t>10 </a:t>
            </a:r>
            <a:r>
              <a:rPr lang="el-GR" sz="2400" b="1" dirty="0">
                <a:solidFill>
                  <a:srgbClr val="820000"/>
                </a:solidFill>
                <a:effectLst/>
              </a:rPr>
              <a:t>σταγόνες </a:t>
            </a:r>
            <a:r>
              <a:rPr lang="el-GR" sz="2400" b="1" dirty="0" err="1" smtClean="0">
                <a:solidFill>
                  <a:srgbClr val="820000"/>
                </a:solidFill>
                <a:effectLst/>
              </a:rPr>
              <a:t>σιδηροκ</a:t>
            </a:r>
            <a:r>
              <a:rPr lang="el-GR" sz="2400" b="1" dirty="0" err="1">
                <a:solidFill>
                  <a:srgbClr val="820000"/>
                </a:solidFill>
              </a:rPr>
              <a:t>υ</a:t>
            </a:r>
            <a:r>
              <a:rPr lang="el-GR" sz="2400" b="1" dirty="0" err="1" smtClean="0">
                <a:solidFill>
                  <a:srgbClr val="820000"/>
                </a:solidFill>
                <a:effectLst/>
              </a:rPr>
              <a:t>ανιούχου</a:t>
            </a:r>
            <a:r>
              <a:rPr lang="el-GR" sz="2400" b="1" dirty="0" smtClean="0">
                <a:solidFill>
                  <a:srgbClr val="820000"/>
                </a:solidFill>
                <a:effectLst/>
              </a:rPr>
              <a:t> </a:t>
            </a:r>
            <a:r>
              <a:rPr lang="el-GR" sz="2400" b="1" dirty="0">
                <a:solidFill>
                  <a:srgbClr val="820000"/>
                </a:solidFill>
                <a:effectLst/>
              </a:rPr>
              <a:t>καλίου 0.1 </a:t>
            </a:r>
            <a:r>
              <a:rPr lang="el-GR" sz="2400" b="1" dirty="0" smtClean="0">
                <a:solidFill>
                  <a:srgbClr val="820000"/>
                </a:solidFill>
                <a:effectLst/>
              </a:rPr>
              <a:t>Μ </a:t>
            </a:r>
            <a:r>
              <a:rPr lang="el-GR" sz="2400" dirty="0" smtClean="0">
                <a:effectLst/>
              </a:rPr>
              <a:t>και</a:t>
            </a:r>
            <a:endParaRPr lang="el-GR" sz="2400" dirty="0">
              <a:effectLst/>
            </a:endParaRPr>
          </a:p>
          <a:p>
            <a:pPr lvl="1"/>
            <a:r>
              <a:rPr lang="el-GR" sz="2400" b="1" dirty="0" smtClean="0">
                <a:solidFill>
                  <a:schemeClr val="accent4">
                    <a:lumMod val="75000"/>
                  </a:schemeClr>
                </a:solidFill>
                <a:effectLst/>
              </a:rPr>
              <a:t>5 </a:t>
            </a:r>
            <a:r>
              <a:rPr lang="el-GR" sz="2400" b="1" dirty="0">
                <a:solidFill>
                  <a:schemeClr val="accent4">
                    <a:lumMod val="75000"/>
                  </a:schemeClr>
                </a:solidFill>
                <a:effectLst/>
              </a:rPr>
              <a:t>σταγόνες </a:t>
            </a:r>
            <a:r>
              <a:rPr lang="el-GR" sz="2400" b="1" dirty="0" err="1">
                <a:solidFill>
                  <a:schemeClr val="accent4">
                    <a:lumMod val="75000"/>
                  </a:schemeClr>
                </a:solidFill>
                <a:effectLst/>
              </a:rPr>
              <a:t>φαινολοφθαλεΐνης</a:t>
            </a:r>
            <a:r>
              <a:rPr lang="el-GR" sz="2400" b="1" dirty="0">
                <a:solidFill>
                  <a:schemeClr val="accent4">
                    <a:lumMod val="75000"/>
                  </a:schemeClr>
                </a:solidFill>
                <a:effectLst/>
              </a:rPr>
              <a:t> 0.1 %.</a:t>
            </a:r>
          </a:p>
          <a:p>
            <a:r>
              <a:rPr lang="el-GR" sz="2400" dirty="0" smtClean="0">
                <a:effectLst/>
              </a:rPr>
              <a:t>Στη </a:t>
            </a:r>
            <a:r>
              <a:rPr lang="el-GR" sz="2400" dirty="0">
                <a:effectLst/>
              </a:rPr>
              <a:t>συνέχεια το θερμό διάλυμα </a:t>
            </a:r>
            <a:r>
              <a:rPr lang="el-GR" sz="2400" dirty="0" err="1">
                <a:effectLst/>
              </a:rPr>
              <a:t>αποχύνεται</a:t>
            </a:r>
            <a:r>
              <a:rPr lang="el-GR" sz="2400" dirty="0">
                <a:effectLst/>
              </a:rPr>
              <a:t> στο </a:t>
            </a:r>
            <a:r>
              <a:rPr lang="el-GR" sz="2400" dirty="0" err="1">
                <a:effectLst/>
              </a:rPr>
              <a:t>κρυσταλλωτήριο</a:t>
            </a:r>
            <a:r>
              <a:rPr lang="el-GR" sz="2400" dirty="0">
                <a:effectLst/>
              </a:rPr>
              <a:t> που βρίσκονται τα καρφιά και αφήνεται ακίνητο μέχρι τη στερεοποίηση της πηκτής.</a:t>
            </a:r>
          </a:p>
          <a:p>
            <a:r>
              <a:rPr lang="el-GR" sz="2400" dirty="0" smtClean="0">
                <a:effectLst/>
              </a:rPr>
              <a:t>Μετά </a:t>
            </a:r>
            <a:r>
              <a:rPr lang="el-GR" sz="2400" dirty="0">
                <a:effectLst/>
              </a:rPr>
              <a:t>το πέρας δύο ωρών παρατηρούμε τα χρώματα γύρω από κάθε καρφί. </a:t>
            </a:r>
            <a:endParaRPr lang="el-GR" sz="240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3331192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Βιβλιογραφία</a:t>
            </a:r>
            <a:endParaRPr lang="el-GR" dirty="0"/>
          </a:p>
        </p:txBody>
      </p:sp>
      <p:sp>
        <p:nvSpPr>
          <p:cNvPr id="3" name="2 - Θέση περιεχομένου"/>
          <p:cNvSpPr>
            <a:spLocks noGrp="1"/>
          </p:cNvSpPr>
          <p:nvPr>
            <p:ph idx="1"/>
          </p:nvPr>
        </p:nvSpPr>
        <p:spPr/>
        <p:txBody>
          <a:bodyPr>
            <a:normAutofit fontScale="62500" lnSpcReduction="20000"/>
          </a:bodyPr>
          <a:lstStyle/>
          <a:p>
            <a:pPr lvl="0">
              <a:lnSpc>
                <a:spcPct val="120000"/>
              </a:lnSpc>
            </a:pPr>
            <a:r>
              <a:rPr lang="el-GR" dirty="0" smtClean="0"/>
              <a:t>Ν. </a:t>
            </a:r>
            <a:r>
              <a:rPr lang="el-GR" dirty="0" err="1" smtClean="0"/>
              <a:t>Καρακασίδης</a:t>
            </a:r>
            <a:r>
              <a:rPr lang="el-GR" dirty="0" smtClean="0"/>
              <a:t>, “Η συμπεριφορά στη διάβρωση του </a:t>
            </a:r>
            <a:r>
              <a:rPr lang="el-GR" dirty="0" err="1" smtClean="0"/>
              <a:t>λακκαρισμένου</a:t>
            </a:r>
            <a:r>
              <a:rPr lang="el-GR" dirty="0" smtClean="0"/>
              <a:t> λευκοσιδήρου σε κονσέρβες τροφίμων – Έλεγχος </a:t>
            </a:r>
            <a:r>
              <a:rPr lang="en-US" dirty="0" smtClean="0"/>
              <a:t>in vitro</a:t>
            </a:r>
            <a:r>
              <a:rPr lang="el-GR" dirty="0" smtClean="0"/>
              <a:t> και </a:t>
            </a:r>
            <a:r>
              <a:rPr lang="en-US" dirty="0" smtClean="0"/>
              <a:t>in situ</a:t>
            </a:r>
            <a:r>
              <a:rPr lang="el-GR" dirty="0" smtClean="0"/>
              <a:t>” Διδακτορική Διατριβή, ΕΜΠ, Τμήμα Χημικών Μηχανικών, 1993.</a:t>
            </a:r>
          </a:p>
          <a:p>
            <a:pPr lvl="0">
              <a:lnSpc>
                <a:spcPct val="120000"/>
              </a:lnSpc>
            </a:pPr>
            <a:r>
              <a:rPr lang="el-GR" dirty="0" smtClean="0"/>
              <a:t>Σ. Παπαδάκης, Συσκευασία Τροφίμων, Εκδόσεις </a:t>
            </a:r>
            <a:r>
              <a:rPr lang="el-GR" dirty="0" err="1" smtClean="0"/>
              <a:t>Τζιόλα</a:t>
            </a:r>
            <a:r>
              <a:rPr lang="el-GR" dirty="0" smtClean="0"/>
              <a:t>, 2010.</a:t>
            </a:r>
          </a:p>
          <a:p>
            <a:pPr lvl="0">
              <a:lnSpc>
                <a:spcPct val="120000"/>
              </a:lnSpc>
            </a:pPr>
            <a:r>
              <a:rPr lang="el-GR" dirty="0" smtClean="0"/>
              <a:t>N. Κουλουμπή, «Διάβρωση και Προστασία», Ε.Μ.Π, Αθήνα 2010.</a:t>
            </a:r>
          </a:p>
          <a:p>
            <a:pPr lvl="0">
              <a:lnSpc>
                <a:spcPct val="120000"/>
              </a:lnSpc>
            </a:pPr>
            <a:r>
              <a:rPr lang="el-GR" dirty="0" smtClean="0"/>
              <a:t>Θ.Ν. </a:t>
            </a:r>
            <a:r>
              <a:rPr lang="el-GR" dirty="0" err="1" smtClean="0"/>
              <a:t>Σκουλικίδης</a:t>
            </a:r>
            <a:r>
              <a:rPr lang="el-GR" dirty="0" smtClean="0"/>
              <a:t>, «Διάβρωση και Συντήρηση των Δομικών Υλικών των Μνημείων», Πανεπιστημιακές Εκδόσεις Κρήτης , (ΠΕΚ), 2000.</a:t>
            </a:r>
          </a:p>
          <a:p>
            <a:pPr lvl="0">
              <a:lnSpc>
                <a:spcPct val="120000"/>
              </a:lnSpc>
            </a:pPr>
            <a:r>
              <a:rPr lang="el-GR" dirty="0" smtClean="0"/>
              <a:t>Ε. </a:t>
            </a:r>
            <a:r>
              <a:rPr lang="el-GR" dirty="0" err="1" smtClean="0"/>
              <a:t>Ντάφλου</a:t>
            </a:r>
            <a:r>
              <a:rPr lang="el-GR" dirty="0" smtClean="0"/>
              <a:t>, «Ανθεκτικότητα οργανικών επικαλύψεων που περιέχουν αναστολείς διάβρωσης» Διδακτορική Διατριβή, ΕΜΠ, Τμήμα Χημικών Μηχανικών, 2012.</a:t>
            </a:r>
          </a:p>
          <a:p>
            <a:pPr lvl="0">
              <a:lnSpc>
                <a:spcPct val="120000"/>
              </a:lnSpc>
            </a:pPr>
            <a:r>
              <a:rPr lang="el-GR" dirty="0" smtClean="0"/>
              <a:t>Φ. </a:t>
            </a:r>
            <a:r>
              <a:rPr lang="el-GR" dirty="0" err="1" smtClean="0"/>
              <a:t>Νόμπελης</a:t>
            </a:r>
            <a:r>
              <a:rPr lang="el-GR" dirty="0" smtClean="0"/>
              <a:t>, Χημεία για Τεχνολόγους, 2</a:t>
            </a:r>
            <a:r>
              <a:rPr lang="el-GR" baseline="30000" dirty="0" smtClean="0"/>
              <a:t>η</a:t>
            </a:r>
            <a:r>
              <a:rPr lang="el-GR" dirty="0" smtClean="0"/>
              <a:t> Έκδοση, Μακεδονικές Εκδόσεις, 2003.</a:t>
            </a:r>
          </a:p>
          <a:p>
            <a:pPr lvl="0">
              <a:lnSpc>
                <a:spcPct val="120000"/>
              </a:lnSpc>
            </a:pPr>
            <a:r>
              <a:rPr lang="el-GR" dirty="0" smtClean="0">
                <a:hlinkClick r:id="rId2"/>
              </a:rPr>
              <a:t>Διάβρωση των μέταλλων ΤΕΙ Πειραιά ΣΤΕΦ  Τίμημα Φυσικής Χημείας και Τεχνολογίας Υλικών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279952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00042"/>
            <a:ext cx="8229600" cy="908720"/>
          </a:xfrm>
        </p:spPr>
        <p:txBody>
          <a:bodyPr>
            <a:normAutofit fontScale="90000"/>
          </a:bodyPr>
          <a:lstStyle/>
          <a:p>
            <a:r>
              <a:rPr lang="el-GR" dirty="0" smtClean="0"/>
              <a:t>Μέταλλα που χρησιμοποιούνται στις Γραφικές Τέχνες</a:t>
            </a:r>
            <a:r>
              <a:rPr lang="en-US" dirty="0" smtClean="0"/>
              <a:t> </a:t>
            </a:r>
            <a:r>
              <a:rPr lang="el-GR" dirty="0" smtClean="0"/>
              <a:t>είναι</a:t>
            </a:r>
            <a:r>
              <a:rPr lang="en-US" dirty="0" smtClean="0"/>
              <a:t>:</a:t>
            </a:r>
            <a:r>
              <a:rPr lang="el-GR" dirty="0" smtClean="0"/>
              <a:t/>
            </a:r>
            <a:br>
              <a:rPr lang="el-GR" dirty="0" smtClean="0"/>
            </a:br>
            <a:endParaRPr lang="el-GR" dirty="0"/>
          </a:p>
        </p:txBody>
      </p:sp>
      <p:sp>
        <p:nvSpPr>
          <p:cNvPr id="950275" name="Rectangle 3"/>
          <p:cNvSpPr>
            <a:spLocks noGrp="1" noRot="1" noChangeArrowheads="1"/>
          </p:cNvSpPr>
          <p:nvPr>
            <p:ph idx="1"/>
          </p:nvPr>
        </p:nvSpPr>
        <p:spPr/>
        <p:txBody>
          <a:bodyPr>
            <a:normAutofit/>
          </a:bodyPr>
          <a:lstStyle/>
          <a:p>
            <a:pPr>
              <a:lnSpc>
                <a:spcPct val="110000"/>
              </a:lnSpc>
            </a:pPr>
            <a:r>
              <a:rPr lang="el-GR" sz="2800" dirty="0" smtClean="0"/>
              <a:t>Χαλκός</a:t>
            </a:r>
          </a:p>
          <a:p>
            <a:pPr>
              <a:lnSpc>
                <a:spcPct val="110000"/>
              </a:lnSpc>
            </a:pPr>
            <a:r>
              <a:rPr lang="el-GR" sz="2800" dirty="0" smtClean="0"/>
              <a:t>Αλουμίνιο</a:t>
            </a:r>
          </a:p>
          <a:p>
            <a:pPr>
              <a:lnSpc>
                <a:spcPct val="110000"/>
              </a:lnSpc>
            </a:pPr>
            <a:r>
              <a:rPr lang="el-GR" sz="2800" dirty="0" smtClean="0"/>
              <a:t>Ψευδάργυρος </a:t>
            </a:r>
          </a:p>
          <a:p>
            <a:pPr>
              <a:lnSpc>
                <a:spcPct val="110000"/>
              </a:lnSpc>
            </a:pPr>
            <a:r>
              <a:rPr lang="el-GR" sz="2800" dirty="0" smtClean="0"/>
              <a:t>Μαγνήσιο</a:t>
            </a:r>
          </a:p>
          <a:p>
            <a:pPr>
              <a:lnSpc>
                <a:spcPct val="110000"/>
              </a:lnSpc>
            </a:pPr>
            <a:r>
              <a:rPr lang="el-GR" sz="2800" dirty="0" smtClean="0"/>
              <a:t>κ.α.</a:t>
            </a:r>
          </a:p>
          <a:p>
            <a:pPr>
              <a:lnSpc>
                <a:spcPct val="110000"/>
              </a:lnSpc>
              <a:buFont typeface="Wingdings" pitchFamily="2" charset="2"/>
              <a:buNone/>
            </a:pPr>
            <a:endParaRPr lang="el-GR" sz="2800" dirty="0" smtClean="0"/>
          </a:p>
          <a:p>
            <a:pPr>
              <a:lnSpc>
                <a:spcPct val="110000"/>
              </a:lnSpc>
              <a:buFont typeface="Wingdings" pitchFamily="2" charset="2"/>
              <a:buNone/>
            </a:pPr>
            <a:r>
              <a:rPr lang="el-GR" sz="2800" dirty="0" smtClean="0"/>
              <a:t>Στη μεταλλική συσκευασία χρησιμοποιείται ευρύτατα</a:t>
            </a:r>
            <a:r>
              <a:rPr lang="en-US" sz="2800" dirty="0" smtClean="0"/>
              <a:t>:</a:t>
            </a:r>
            <a:endParaRPr lang="el-GR" sz="2800" dirty="0" smtClean="0"/>
          </a:p>
          <a:p>
            <a:pPr>
              <a:lnSpc>
                <a:spcPct val="110000"/>
              </a:lnSpc>
            </a:pPr>
            <a:r>
              <a:rPr lang="el-GR" sz="2800" dirty="0" smtClean="0"/>
              <a:t>Λευκοσίδηρος</a:t>
            </a:r>
          </a:p>
          <a:p>
            <a:pPr>
              <a:lnSpc>
                <a:spcPct val="110000"/>
              </a:lnSpc>
            </a:pPr>
            <a:r>
              <a:rPr lang="el-GR" sz="2800" dirty="0" smtClean="0"/>
              <a:t>Επιχρωμιωμένος χάλυβας</a:t>
            </a:r>
            <a:endParaRPr lang="el-GR" sz="2800" dirty="0">
              <a:effectLst/>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15875314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9" name="Ομάδα 8"/>
          <p:cNvGrpSpPr/>
          <p:nvPr/>
        </p:nvGrpSpPr>
        <p:grpSpPr>
          <a:xfrm>
            <a:off x="1767633" y="5931169"/>
            <a:ext cx="5828703" cy="768532"/>
            <a:chOff x="1767633" y="5931169"/>
            <a:chExt cx="5828703" cy="768532"/>
          </a:xfrm>
        </p:grpSpPr>
        <p:pic>
          <p:nvPicPr>
            <p:cNvPr id="10"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2"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Βασιλική </a:t>
            </a:r>
            <a:r>
              <a:rPr lang="el-GR" sz="2000" dirty="0" smtClean="0"/>
              <a:t>Μπέλεση 2014</a:t>
            </a:r>
            <a:r>
              <a:rPr lang="el-GR" sz="2000" dirty="0"/>
              <a:t>. </a:t>
            </a:r>
            <a:r>
              <a:rPr lang="el-GR" sz="2000"/>
              <a:t>Βασιλική </a:t>
            </a:r>
            <a:r>
              <a:rPr lang="el-GR" sz="2000" smtClean="0"/>
              <a:t>Μπέλεση. </a:t>
            </a:r>
            <a:r>
              <a:rPr lang="el-GR" sz="2000" dirty="0"/>
              <a:t>«Υλικά Γραφικών Τεχνών (Ε). Ενότητα 1: </a:t>
            </a:r>
            <a:r>
              <a:rPr lang="el-GR" sz="2000" dirty="0" smtClean="0"/>
              <a:t>Εισαγωγή».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097823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36702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1900" dirty="0" smtClean="0"/>
              <a:t>Το </a:t>
            </a:r>
            <a:r>
              <a:rPr lang="el-GR" sz="1900" dirty="0"/>
              <a:t>Έργο αυτό κάνει χρήση </a:t>
            </a:r>
            <a:r>
              <a:rPr lang="el-GR" sz="1900" dirty="0" smtClean="0"/>
              <a:t>περιεχομένου από τα ακόλουθα έργα</a:t>
            </a:r>
            <a:r>
              <a:rPr lang="en-US" sz="1900" dirty="0" smtClean="0"/>
              <a:t>:</a:t>
            </a:r>
            <a:endParaRPr lang="el-GR" sz="1900" dirty="0" smtClean="0"/>
          </a:p>
          <a:p>
            <a:pPr lvl="0">
              <a:lnSpc>
                <a:spcPct val="120000"/>
              </a:lnSpc>
            </a:pPr>
            <a:r>
              <a:rPr lang="el-GR" sz="1900" dirty="0"/>
              <a:t>Ν. </a:t>
            </a:r>
            <a:r>
              <a:rPr lang="el-GR" sz="1900" dirty="0" err="1"/>
              <a:t>Καρακασίδης</a:t>
            </a:r>
            <a:r>
              <a:rPr lang="el-GR" sz="1900" dirty="0"/>
              <a:t>, “Η συμπεριφορά στη διάβρωση του </a:t>
            </a:r>
            <a:r>
              <a:rPr lang="el-GR" sz="1900" dirty="0" err="1"/>
              <a:t>λακκαρισμένου</a:t>
            </a:r>
            <a:r>
              <a:rPr lang="el-GR" sz="1900" dirty="0"/>
              <a:t> λευκοσιδήρου σε κονσέρβες τροφίμων – Έλεγχος </a:t>
            </a:r>
            <a:r>
              <a:rPr lang="en-US" sz="1900" dirty="0"/>
              <a:t>in vitro</a:t>
            </a:r>
            <a:r>
              <a:rPr lang="el-GR" sz="1900" dirty="0"/>
              <a:t> και </a:t>
            </a:r>
            <a:r>
              <a:rPr lang="en-US" sz="1900" dirty="0"/>
              <a:t>in situ</a:t>
            </a:r>
            <a:r>
              <a:rPr lang="el-GR" sz="1900" dirty="0"/>
              <a:t>” Διδακτορική Διατριβή, ΕΜΠ, Τμήμα Χημικών Μηχανικών, 1993.</a:t>
            </a:r>
          </a:p>
          <a:p>
            <a:pPr lvl="0">
              <a:lnSpc>
                <a:spcPct val="120000"/>
              </a:lnSpc>
            </a:pPr>
            <a:r>
              <a:rPr lang="el-GR" sz="1900" dirty="0"/>
              <a:t>Σ. Παπαδάκης, Συσκευασία Τροφίμων, Εκδόσεις </a:t>
            </a:r>
            <a:r>
              <a:rPr lang="el-GR" sz="1900" dirty="0" err="1"/>
              <a:t>Τζιόλα</a:t>
            </a:r>
            <a:r>
              <a:rPr lang="el-GR" sz="1900" dirty="0"/>
              <a:t>, 2010.</a:t>
            </a:r>
          </a:p>
          <a:p>
            <a:pPr lvl="0">
              <a:lnSpc>
                <a:spcPct val="120000"/>
              </a:lnSpc>
            </a:pPr>
            <a:r>
              <a:rPr lang="el-GR" sz="1900" dirty="0"/>
              <a:t>N. Κουλουμπή, «Διάβρωση και Προστασία», Ε.Μ.Π, Αθήνα 2010.</a:t>
            </a:r>
          </a:p>
          <a:p>
            <a:pPr lvl="0">
              <a:lnSpc>
                <a:spcPct val="120000"/>
              </a:lnSpc>
            </a:pPr>
            <a:r>
              <a:rPr lang="el-GR" sz="1900" dirty="0"/>
              <a:t>Θ.Ν. </a:t>
            </a:r>
            <a:r>
              <a:rPr lang="el-GR" sz="1900" dirty="0" err="1"/>
              <a:t>Σκουλικίδης</a:t>
            </a:r>
            <a:r>
              <a:rPr lang="el-GR" sz="1900" dirty="0"/>
              <a:t>, «Διάβρωση και Συντήρηση των Δομικών Υλικών των Μνημείων», Πανεπιστημιακές Εκδόσεις Κρήτης , (ΠΕΚ), 2000.</a:t>
            </a:r>
          </a:p>
          <a:p>
            <a:pPr lvl="0">
              <a:lnSpc>
                <a:spcPct val="120000"/>
              </a:lnSpc>
            </a:pPr>
            <a:r>
              <a:rPr lang="el-GR" sz="1900" dirty="0"/>
              <a:t>Ε. </a:t>
            </a:r>
            <a:r>
              <a:rPr lang="el-GR" sz="1900" dirty="0" err="1"/>
              <a:t>Ντάφλου</a:t>
            </a:r>
            <a:r>
              <a:rPr lang="el-GR" sz="1900" dirty="0"/>
              <a:t>, «Ανθεκτικότητα οργανικών επικαλύψεων που περιέχουν αναστολείς διάβρωσης» Διδακτορική Διατριβή, ΕΜΠ, Τμήμα Χημικών Μηχανικών, 2012.</a:t>
            </a:r>
          </a:p>
          <a:p>
            <a:pPr lvl="0">
              <a:lnSpc>
                <a:spcPct val="120000"/>
              </a:lnSpc>
            </a:pPr>
            <a:r>
              <a:rPr lang="el-GR" sz="1900" dirty="0"/>
              <a:t>Φ. </a:t>
            </a:r>
            <a:r>
              <a:rPr lang="el-GR" sz="1900" dirty="0" err="1"/>
              <a:t>Νόμπελης</a:t>
            </a:r>
            <a:r>
              <a:rPr lang="el-GR" sz="1900" dirty="0"/>
              <a:t>, Χημεία για Τεχνολόγους, 2</a:t>
            </a:r>
            <a:r>
              <a:rPr lang="el-GR" sz="1900" baseline="30000" dirty="0"/>
              <a:t>η</a:t>
            </a:r>
            <a:r>
              <a:rPr lang="el-GR" sz="1900" dirty="0"/>
              <a:t> Έκδοση, Μακεδονικές Εκδόσεις, 2003.</a:t>
            </a:r>
          </a:p>
          <a:p>
            <a:pPr lvl="0">
              <a:lnSpc>
                <a:spcPct val="120000"/>
              </a:lnSpc>
            </a:pPr>
            <a:r>
              <a:rPr lang="el-GR" sz="1900" dirty="0">
                <a:hlinkClick r:id="rId3"/>
              </a:rPr>
              <a:t>Διάβρωση των </a:t>
            </a:r>
            <a:r>
              <a:rPr lang="el-GR" sz="1900" dirty="0" smtClean="0">
                <a:hlinkClick r:id="rId3"/>
              </a:rPr>
              <a:t>μετάλλων </a:t>
            </a:r>
            <a:r>
              <a:rPr lang="el-GR" sz="1900" dirty="0">
                <a:hlinkClick r:id="rId3"/>
              </a:rPr>
              <a:t>ΤΕΙ Πειραιά ΣΤΕΦ  </a:t>
            </a:r>
            <a:r>
              <a:rPr lang="el-GR" sz="1900" dirty="0" smtClean="0">
                <a:hlinkClick r:id="rId3"/>
              </a:rPr>
              <a:t>Τμήμα </a:t>
            </a:r>
            <a:r>
              <a:rPr lang="el-GR" sz="1900" dirty="0">
                <a:hlinkClick r:id="rId3"/>
              </a:rPr>
              <a:t>Φυσικής Χημείας και Τεχνολογίας Υλικών </a:t>
            </a:r>
            <a:endParaRPr lang="el-GR" sz="1900" dirty="0"/>
          </a:p>
        </p:txBody>
      </p:sp>
    </p:spTree>
    <p:extLst>
      <p:ext uri="{BB962C8B-B14F-4D97-AF65-F5344CB8AC3E}">
        <p14:creationId xmlns:p14="http://schemas.microsoft.com/office/powerpoint/2010/main" val="1565889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smtClean="0"/>
              <a:t>Χρήσεις μετάλλων στις γραφικές τέχνες</a:t>
            </a:r>
            <a:endParaRPr lang="el-GR" dirty="0"/>
          </a:p>
        </p:txBody>
      </p:sp>
      <p:sp>
        <p:nvSpPr>
          <p:cNvPr id="3" name="2 - Θέση περιεχομένου"/>
          <p:cNvSpPr>
            <a:spLocks noGrp="1"/>
          </p:cNvSpPr>
          <p:nvPr>
            <p:ph idx="1"/>
          </p:nvPr>
        </p:nvSpPr>
        <p:spPr/>
        <p:txBody>
          <a:bodyPr>
            <a:normAutofit/>
          </a:bodyPr>
          <a:lstStyle/>
          <a:p>
            <a:pPr marL="0" indent="0">
              <a:buNone/>
            </a:pPr>
            <a:r>
              <a:rPr lang="el-GR" sz="2800" dirty="0" smtClean="0"/>
              <a:t>Τα μέταλλα χρησιμοποιούνται </a:t>
            </a:r>
            <a:r>
              <a:rPr lang="el-GR" sz="2800" b="1" dirty="0" smtClean="0"/>
              <a:t>ως εκτυπωτικά υποστρώματα</a:t>
            </a:r>
            <a:r>
              <a:rPr lang="el-GR" sz="2800" dirty="0" smtClean="0"/>
              <a:t> (μεταλλική συσκευασία, τυπωμένα κυκλώματα), σε </a:t>
            </a:r>
            <a:r>
              <a:rPr lang="el-GR" sz="2800" b="1" dirty="0" smtClean="0"/>
              <a:t>κυλίνδρους εκτύπωσης</a:t>
            </a:r>
            <a:r>
              <a:rPr lang="el-GR" sz="2800" dirty="0" smtClean="0"/>
              <a:t>, ως </a:t>
            </a:r>
            <a:r>
              <a:rPr lang="el-GR" sz="2800" b="1" dirty="0" err="1" smtClean="0"/>
              <a:t>πιγμέντα</a:t>
            </a:r>
            <a:r>
              <a:rPr lang="el-GR" sz="2800" dirty="0" smtClean="0"/>
              <a:t> αγώγιμων μελανιών κ.α.</a:t>
            </a:r>
            <a:endParaRPr lang="el-GR" sz="2800" dirty="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237106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Ηλεκτροχημεία των φαινομένων της διάβρωσης</a:t>
            </a:r>
            <a:endParaRPr lang="el-GR" sz="4800" dirty="0"/>
          </a:p>
        </p:txBody>
      </p:sp>
      <p:sp>
        <p:nvSpPr>
          <p:cNvPr id="3" name="2 - Θέση περιεχομένου"/>
          <p:cNvSpPr>
            <a:spLocks noGrp="1"/>
          </p:cNvSpPr>
          <p:nvPr>
            <p:ph idx="1"/>
          </p:nvPr>
        </p:nvSpPr>
        <p:spPr/>
        <p:txBody>
          <a:bodyPr>
            <a:normAutofit/>
          </a:bodyPr>
          <a:lstStyle/>
          <a:p>
            <a:r>
              <a:rPr lang="el-GR" sz="2400" dirty="0" smtClean="0"/>
              <a:t>Όλα τα υλικά δεν είναι απεριόριστα σταθερά μέσα στο περιβάλλον τους. Στην φθορά τους συμβάλλουν περιβαλλοντικοί παράγοντες, μηχανικές κακώσεις κ.α. Η φθορά των υλικών αρχίζει συνήθως από την επιφάνειά τους. </a:t>
            </a:r>
          </a:p>
          <a:p>
            <a:r>
              <a:rPr lang="el-GR" sz="2400" dirty="0" smtClean="0"/>
              <a:t>Τα μέταλλα με εξαίρεση τον </a:t>
            </a:r>
            <a:r>
              <a:rPr lang="en-US" sz="2400" dirty="0" smtClean="0"/>
              <a:t>Hg</a:t>
            </a:r>
            <a:r>
              <a:rPr lang="el-GR" sz="2400" dirty="0" smtClean="0"/>
              <a:t> και τον </a:t>
            </a:r>
            <a:r>
              <a:rPr lang="en-US" sz="2400" dirty="0" smtClean="0"/>
              <a:t>Au</a:t>
            </a:r>
            <a:r>
              <a:rPr lang="el-GR" sz="2400" dirty="0" smtClean="0"/>
              <a:t> βρίσκονται στην φύση με την μορφή των μεταλλευμάτων ως οξείδια, θειούχες ενώσεις, άλατα κ.τ.λ. (οξειδωμένη κατάσταση), δηλαδή απαντώνται σε μη καθαρή μορφή.</a:t>
            </a:r>
          </a:p>
          <a:p>
            <a:pPr marL="0" indent="0"/>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614909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200" b="1" dirty="0" smtClean="0"/>
              <a:t>Ηλεκτροχημεία των φαινομένων της διάβρωσης</a:t>
            </a:r>
            <a:endParaRPr lang="el-GR" sz="4800" dirty="0"/>
          </a:p>
        </p:txBody>
      </p:sp>
      <p:sp>
        <p:nvSpPr>
          <p:cNvPr id="3" name="2 - Θέση περιεχομένου"/>
          <p:cNvSpPr>
            <a:spLocks noGrp="1"/>
          </p:cNvSpPr>
          <p:nvPr>
            <p:ph idx="1"/>
          </p:nvPr>
        </p:nvSpPr>
        <p:spPr/>
        <p:txBody>
          <a:bodyPr>
            <a:normAutofit/>
          </a:bodyPr>
          <a:lstStyle/>
          <a:p>
            <a:r>
              <a:rPr lang="el-GR" sz="2400" dirty="0" smtClean="0"/>
              <a:t>Στην συνέχεια προκειμένου να αξιοποιηθούν μετατρέπονται σε μέταλλα με κατάλληλες φυσικοχημικές διεργασίες που απαιτούν ενέργεια. Μέρος της ενέργειας αυτής παραμένει στα μέταλλα με αποτέλεσμα να έχουν μεγαλύτερη εσωτερική ενέργεια από αυτήν του αρχικού μεταλλεύματος.</a:t>
            </a:r>
          </a:p>
          <a:p>
            <a:pPr>
              <a:buNone/>
            </a:pPr>
            <a:endParaRPr lang="el-GR" sz="2400" dirty="0" smtClean="0"/>
          </a:p>
          <a:p>
            <a:r>
              <a:rPr lang="el-GR" sz="2400" dirty="0" smtClean="0"/>
              <a:t>Γι αυτό τα μέταλλα αν αφεθούν ελεύθερα στην ατμόσφαιρα έχουν την αυθόρμητη τάση να μετατραπούν σε οξείδια ή άλλες ενώσεις (2</a:t>
            </a:r>
            <a:r>
              <a:rPr lang="el-GR" sz="2400" baseline="30000" dirty="0" smtClean="0"/>
              <a:t>ος</a:t>
            </a:r>
            <a:r>
              <a:rPr lang="el-GR" sz="2400" dirty="0" smtClean="0"/>
              <a:t> </a:t>
            </a:r>
            <a:r>
              <a:rPr lang="el-GR" sz="2400" dirty="0" err="1" smtClean="0"/>
              <a:t>θερμοδυναμικός</a:t>
            </a:r>
            <a:r>
              <a:rPr lang="el-GR" sz="2400" dirty="0" smtClean="0"/>
              <a:t> νόμος). Η προδιάθεση αυτή των μεταλλικών υλικών αποτελεί το αίτιο της διάβρωσης.</a:t>
            </a:r>
          </a:p>
          <a:p>
            <a:pPr marL="0" indent="0"/>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169938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Ορισμός για την διάβρωση</a:t>
            </a:r>
            <a:endParaRPr lang="el-GR" dirty="0"/>
          </a:p>
        </p:txBody>
      </p:sp>
      <p:sp>
        <p:nvSpPr>
          <p:cNvPr id="3" name="2 - Θέση περιεχομένου"/>
          <p:cNvSpPr>
            <a:spLocks noGrp="1"/>
          </p:cNvSpPr>
          <p:nvPr>
            <p:ph idx="1"/>
          </p:nvPr>
        </p:nvSpPr>
        <p:spPr/>
        <p:txBody>
          <a:bodyPr>
            <a:noAutofit/>
          </a:bodyPr>
          <a:lstStyle/>
          <a:p>
            <a:pPr marL="0" indent="0">
              <a:buNone/>
            </a:pPr>
            <a:r>
              <a:rPr lang="el-GR" sz="2400" dirty="0" smtClean="0"/>
              <a:t>Υπάρχουν διάφοροι ορισμοί για την διάβρωση και ακολουθεί ακόμη ένας:</a:t>
            </a:r>
          </a:p>
          <a:p>
            <a:r>
              <a:rPr lang="el-GR" sz="2400" dirty="0" smtClean="0"/>
              <a:t>Με τον όρο διάβρωση ενός μετάλλου εννοούμε το σύνολο των πολύπλοκων χημικών φαινομένων που λαμβάνουν χώρα σε αυτό, υπό την επίδραση του άμεσου περιβάλλοντός του οδηγώντας στην αλλοίωση του, με αποτέλεσμα τη χειροτέρευση των φυσικών και χημικών ιδιοτήτων του.</a:t>
            </a:r>
          </a:p>
          <a:p>
            <a:r>
              <a:rPr lang="el-GR" sz="2400" dirty="0" smtClean="0"/>
              <a:t>Έτσι λοιπόν </a:t>
            </a:r>
            <a:r>
              <a:rPr lang="el-GR" sz="2400" b="1" dirty="0" smtClean="0"/>
              <a:t>στη βάση κάθε φαινομένου διάβρωσης υπάρχει μία αντίδραση οξείδωσης</a:t>
            </a:r>
            <a:r>
              <a:rPr lang="el-GR" sz="2400" dirty="0" smtClean="0"/>
              <a:t>. Σε κάθε αντίδραση οξείδωσης έχουμε αποβολή ηλεκτρονίων. Αντίθετα, στις αντιδράσεις αναγωγής λαμβάνει χώρα πρόσληψη ηλεκτρονίων.</a:t>
            </a:r>
          </a:p>
          <a:p>
            <a:pPr>
              <a:buNone/>
            </a:pPr>
            <a:r>
              <a:rPr lang="el-GR" sz="2400" dirty="0" smtClean="0"/>
              <a:t>     π.χ.	</a:t>
            </a:r>
            <a:r>
              <a:rPr lang="pt-BR" sz="2400" dirty="0" smtClean="0"/>
              <a:t>Cu </a:t>
            </a:r>
            <a:r>
              <a:rPr lang="en-US" sz="2400" dirty="0" smtClean="0">
                <a:sym typeface="Wingdings"/>
              </a:rPr>
              <a:t></a:t>
            </a:r>
            <a:r>
              <a:rPr lang="en-US" sz="2400" dirty="0" smtClean="0"/>
              <a:t> </a:t>
            </a:r>
            <a:r>
              <a:rPr lang="pt-BR" sz="2400" dirty="0" smtClean="0"/>
              <a:t>Cu</a:t>
            </a:r>
            <a:r>
              <a:rPr lang="el-GR" sz="2400" baseline="30000" dirty="0" smtClean="0"/>
              <a:t>2+</a:t>
            </a:r>
            <a:r>
              <a:rPr lang="el-GR" sz="2400" dirty="0" smtClean="0"/>
              <a:t> + 2</a:t>
            </a:r>
            <a:r>
              <a:rPr lang="pt-BR" sz="2400" dirty="0" smtClean="0"/>
              <a:t>e</a:t>
            </a:r>
            <a:r>
              <a:rPr lang="el-GR" sz="2400" baseline="30000" dirty="0" smtClean="0"/>
              <a:t>-</a:t>
            </a:r>
            <a:r>
              <a:rPr lang="el-GR" sz="2400" dirty="0" smtClean="0"/>
              <a:t> (οξείδωση)</a:t>
            </a:r>
          </a:p>
          <a:p>
            <a:pPr>
              <a:buNone/>
            </a:pPr>
            <a:r>
              <a:rPr lang="el-GR" sz="2400" dirty="0" smtClean="0"/>
              <a:t>		</a:t>
            </a:r>
            <a:r>
              <a:rPr lang="pt-BR" sz="2400" dirty="0" smtClean="0"/>
              <a:t>Cu</a:t>
            </a:r>
            <a:r>
              <a:rPr lang="el-GR" sz="2400" baseline="30000" dirty="0" smtClean="0"/>
              <a:t>2+</a:t>
            </a:r>
            <a:r>
              <a:rPr lang="el-GR" sz="2400" dirty="0" smtClean="0"/>
              <a:t> + 2</a:t>
            </a:r>
            <a:r>
              <a:rPr lang="pt-BR" sz="2400" dirty="0" smtClean="0"/>
              <a:t>e</a:t>
            </a:r>
            <a:r>
              <a:rPr lang="el-GR" sz="2400" baseline="30000" dirty="0" smtClean="0"/>
              <a:t>-</a:t>
            </a:r>
            <a:r>
              <a:rPr lang="el-GR" sz="2400" dirty="0" smtClean="0"/>
              <a:t> </a:t>
            </a:r>
            <a:r>
              <a:rPr lang="en-US" sz="2400" dirty="0" smtClean="0">
                <a:sym typeface="Wingdings"/>
              </a:rPr>
              <a:t></a:t>
            </a:r>
            <a:r>
              <a:rPr lang="en-US" sz="2400" dirty="0" smtClean="0"/>
              <a:t> </a:t>
            </a:r>
            <a:r>
              <a:rPr lang="pt-BR" sz="2400" dirty="0" smtClean="0"/>
              <a:t>Cu</a:t>
            </a:r>
            <a:r>
              <a:rPr lang="el-GR" sz="2400" dirty="0" smtClean="0"/>
              <a:t> (αναγωγή)</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10543324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2 - Θέση περιεχομένου"/>
          <p:cNvSpPr>
            <a:spLocks noGrp="1"/>
          </p:cNvSpPr>
          <p:nvPr>
            <p:ph idx="1"/>
          </p:nvPr>
        </p:nvSpPr>
        <p:spPr>
          <a:xfrm>
            <a:off x="457200" y="1196752"/>
            <a:ext cx="4546848" cy="5040560"/>
          </a:xfrm>
        </p:spPr>
        <p:txBody>
          <a:bodyPr>
            <a:normAutofit/>
          </a:bodyPr>
          <a:lstStyle/>
          <a:p>
            <a:r>
              <a:rPr lang="el-GR" sz="2400" dirty="0" smtClean="0"/>
              <a:t>Έστω μία μεταλλική πλάκα π.χ. </a:t>
            </a:r>
            <a:r>
              <a:rPr lang="en-US" sz="2400" dirty="0" smtClean="0"/>
              <a:t>Zn</a:t>
            </a:r>
            <a:r>
              <a:rPr lang="el-GR" sz="2400" dirty="0" smtClean="0"/>
              <a:t>, μέρος της οποίας (φάση Ι) βυθίζεται σε διάλυμα ηλεκτρολύτη π.χ. </a:t>
            </a:r>
            <a:r>
              <a:rPr lang="en-US" sz="2400" dirty="0" err="1" smtClean="0"/>
              <a:t>ZnSO</a:t>
            </a:r>
            <a:r>
              <a:rPr lang="el-GR" sz="2400" baseline="-25000" dirty="0" smtClean="0"/>
              <a:t>4</a:t>
            </a:r>
            <a:r>
              <a:rPr lang="el-GR" sz="2400" dirty="0" smtClean="0"/>
              <a:t> (φάση ΙΙ). </a:t>
            </a:r>
          </a:p>
          <a:p>
            <a:r>
              <a:rPr lang="el-GR" sz="2400" dirty="0" smtClean="0"/>
              <a:t>Σε αυτή την περίπτωση τα άτομα της επιφάνειας του μετάλλου (φάση Ι) περνούν στην υγρή φάση (φάση ΙΙ) με την μορφή ιόντων, ενώ ταυτόχρονα αποβάλλουν ηλεκτρόνια.</a:t>
            </a:r>
          </a:p>
        </p:txBody>
      </p:sp>
      <p:pic>
        <p:nvPicPr>
          <p:cNvPr id="23554" name="Picture 2"/>
          <p:cNvPicPr>
            <a:picLocks noChangeAspect="1" noChangeArrowheads="1"/>
          </p:cNvPicPr>
          <p:nvPr/>
        </p:nvPicPr>
        <p:blipFill>
          <a:blip r:embed="rId2"/>
          <a:stretch>
            <a:fillRect/>
          </a:stretch>
        </p:blipFill>
        <p:spPr bwMode="auto">
          <a:xfrm>
            <a:off x="4865825" y="1283224"/>
            <a:ext cx="3873411" cy="4756977"/>
          </a:xfrm>
          <a:prstGeom prst="rect">
            <a:avLst/>
          </a:prstGeom>
          <a:noFill/>
          <a:ln>
            <a:no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15725297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err="1" smtClean="0"/>
              <a:t>διπλοστοιβάδα</a:t>
            </a:r>
            <a:r>
              <a:rPr lang="el-GR" dirty="0" smtClean="0"/>
              <a:t> </a:t>
            </a:r>
            <a:r>
              <a:rPr lang="en-US" dirty="0" smtClean="0"/>
              <a:t>Helmholtz</a:t>
            </a:r>
            <a:endParaRPr lang="el-GR" dirty="0"/>
          </a:p>
        </p:txBody>
      </p:sp>
      <p:sp>
        <p:nvSpPr>
          <p:cNvPr id="3" name="2 - Θέση περιεχομένου"/>
          <p:cNvSpPr>
            <a:spLocks noGrp="1"/>
          </p:cNvSpPr>
          <p:nvPr>
            <p:ph idx="1"/>
          </p:nvPr>
        </p:nvSpPr>
        <p:spPr>
          <a:xfrm>
            <a:off x="457200" y="1196752"/>
            <a:ext cx="4330824" cy="5040560"/>
          </a:xfrm>
        </p:spPr>
        <p:txBody>
          <a:bodyPr>
            <a:normAutofit/>
          </a:bodyPr>
          <a:lstStyle/>
          <a:p>
            <a:r>
              <a:rPr lang="el-GR" sz="2400" dirty="0" smtClean="0"/>
              <a:t>Αντίστοιχα, τα ηλεκτρόνια που αποβάλλονται μένουν στην επιφάνεια του μετάλλου φορτίζοντάς την αρνητικά. </a:t>
            </a:r>
          </a:p>
          <a:p>
            <a:r>
              <a:rPr lang="el-GR" sz="2400" dirty="0" smtClean="0"/>
              <a:t>Τα δημιουργούμενα ιόντα στο διάλυμα παραμένουν κοντά στην επιφάνεια του μετάλλου σχηματίζοντας την </a:t>
            </a:r>
            <a:r>
              <a:rPr lang="el-GR" sz="2400" dirty="0" err="1" smtClean="0"/>
              <a:t>διπλοστοιβάδα</a:t>
            </a:r>
            <a:r>
              <a:rPr lang="el-GR" sz="2400" dirty="0" smtClean="0"/>
              <a:t> </a:t>
            </a:r>
            <a:r>
              <a:rPr lang="en-US" sz="2400" dirty="0" smtClean="0"/>
              <a:t>Helmholtz</a:t>
            </a:r>
            <a:r>
              <a:rPr lang="el-GR" sz="2400" dirty="0" smtClean="0"/>
              <a:t>, που αναφέρεται ως ηλεκτρική </a:t>
            </a:r>
            <a:r>
              <a:rPr lang="el-GR" sz="2400" dirty="0" err="1" smtClean="0"/>
              <a:t>διπλοστοιβάδα</a:t>
            </a:r>
            <a:r>
              <a:rPr lang="el-GR" sz="2400" dirty="0" smtClean="0"/>
              <a:t> ή ηλεκτροχημική ή διάχυτη </a:t>
            </a:r>
            <a:r>
              <a:rPr lang="el-GR" sz="2400" dirty="0" err="1" smtClean="0"/>
              <a:t>διπλοστοιβάδα</a:t>
            </a:r>
            <a:r>
              <a:rPr lang="el-GR" sz="2400" dirty="0" smtClean="0"/>
              <a:t>. </a:t>
            </a:r>
            <a:endParaRPr lang="el-GR" sz="2400" dirty="0"/>
          </a:p>
        </p:txBody>
      </p:sp>
      <p:pic>
        <p:nvPicPr>
          <p:cNvPr id="5" name="Picture 2"/>
          <p:cNvPicPr>
            <a:picLocks noChangeAspect="1" noChangeArrowheads="1"/>
          </p:cNvPicPr>
          <p:nvPr/>
        </p:nvPicPr>
        <p:blipFill>
          <a:blip r:embed="rId2"/>
          <a:stretch>
            <a:fillRect/>
          </a:stretch>
        </p:blipFill>
        <p:spPr bwMode="auto">
          <a:xfrm>
            <a:off x="4865825" y="1283224"/>
            <a:ext cx="3873411" cy="4756977"/>
          </a:xfrm>
          <a:prstGeom prst="rect">
            <a:avLst/>
          </a:prstGeom>
          <a:noFill/>
          <a:ln>
            <a:noFill/>
          </a:ln>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1656984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ηλεκτρόδιο - </a:t>
            </a:r>
            <a:r>
              <a:rPr lang="el-GR" dirty="0" err="1" smtClean="0"/>
              <a:t>ημιστοιχείο</a:t>
            </a:r>
            <a:r>
              <a:rPr lang="el-GR" dirty="0" smtClean="0"/>
              <a:t> - </a:t>
            </a:r>
            <a:r>
              <a:rPr lang="el-GR" dirty="0" err="1" smtClean="0"/>
              <a:t>διεπιφάνεια</a:t>
            </a:r>
            <a:endParaRPr lang="el-GR" dirty="0"/>
          </a:p>
        </p:txBody>
      </p:sp>
      <p:sp>
        <p:nvSpPr>
          <p:cNvPr id="3" name="2 - Θέση περιεχομένου"/>
          <p:cNvSpPr>
            <a:spLocks noGrp="1"/>
          </p:cNvSpPr>
          <p:nvPr>
            <p:ph idx="1"/>
          </p:nvPr>
        </p:nvSpPr>
        <p:spPr/>
        <p:txBody>
          <a:bodyPr>
            <a:normAutofit/>
          </a:bodyPr>
          <a:lstStyle/>
          <a:p>
            <a:r>
              <a:rPr lang="el-GR" sz="2400" dirty="0" smtClean="0"/>
              <a:t>Έτσι, η μία φάση είναι αγωγός ηλεκτρονίων (φάση Ι) ενώ η άλλη είναι αγώγιμη μέσω των ιόντων του ηλεκτρολύτη (φάση ΙΙ). Το σύστημα αυτό χαρακτηρίζεται ως </a:t>
            </a:r>
            <a:r>
              <a:rPr lang="el-GR" sz="2400" b="1" dirty="0" smtClean="0"/>
              <a:t>ηλεκτρόδιο</a:t>
            </a:r>
            <a:r>
              <a:rPr lang="el-GR" sz="2400" dirty="0" smtClean="0"/>
              <a:t>.</a:t>
            </a:r>
          </a:p>
          <a:p>
            <a:r>
              <a:rPr lang="el-GR" sz="2400" dirty="0" smtClean="0"/>
              <a:t>Το ηλεκτρόδιο είναι ένα σύστημα ηλεκτρικά αγώγιμων φάσεων όπου στη μία τουλάχιστον φάση υπάρχουν ή μπορούν να δημιουργηθούν ιόντα.</a:t>
            </a:r>
          </a:p>
          <a:p>
            <a:r>
              <a:rPr lang="el-GR" sz="2400" dirty="0" smtClean="0"/>
              <a:t>Επίσης, χαρακτηρίζεται ως </a:t>
            </a:r>
            <a:r>
              <a:rPr lang="el-GR" sz="2400" b="1" dirty="0" err="1" smtClean="0"/>
              <a:t>ημιστοιχείο</a:t>
            </a:r>
            <a:r>
              <a:rPr lang="el-GR" sz="2400" dirty="0" smtClean="0"/>
              <a:t> νοούμενο με το λουτρό που το περιβάλλει και συμβολίζεται ως </a:t>
            </a:r>
            <a:r>
              <a:rPr lang="en-US" sz="2400" dirty="0" smtClean="0"/>
              <a:t>Zn</a:t>
            </a:r>
            <a:r>
              <a:rPr lang="el-GR" sz="2400" dirty="0" smtClean="0"/>
              <a:t>/</a:t>
            </a:r>
            <a:r>
              <a:rPr lang="en-US" sz="2400" dirty="0" smtClean="0"/>
              <a:t>Zn</a:t>
            </a:r>
            <a:r>
              <a:rPr lang="el-GR" sz="2400" baseline="30000" dirty="0" smtClean="0"/>
              <a:t>2+</a:t>
            </a:r>
            <a:r>
              <a:rPr lang="el-GR" sz="2400" dirty="0" smtClean="0"/>
              <a:t>.</a:t>
            </a:r>
          </a:p>
          <a:p>
            <a:r>
              <a:rPr lang="el-GR" sz="2400" dirty="0" smtClean="0"/>
              <a:t>Η δε κοινή επιφάνεια μετάλλου-διαλύματος ονομάζεται </a:t>
            </a:r>
            <a:r>
              <a:rPr lang="el-GR" sz="2400" b="1" dirty="0" err="1" smtClean="0"/>
              <a:t>διεπιφάνεια</a:t>
            </a:r>
            <a:r>
              <a:rPr lang="el-GR" sz="2400" dirty="0" smtClean="0"/>
              <a:t>. </a:t>
            </a:r>
          </a:p>
          <a:p>
            <a:endParaRPr lang="el-GR" sz="24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39035679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dbf0779cbea5e6b6636e56dad8337d1edb6e1fbb"/>
</p:tagLst>
</file>

<file path=ppt/theme/theme1.xml><?xml version="1.0" encoding="utf-8"?>
<a:theme xmlns:a="http://schemas.openxmlformats.org/drawingml/2006/main" name="exo-opistho_simeiomata">
  <a:themeElements>
    <a:clrScheme name="Custom 1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717</TotalTime>
  <Words>1972</Words>
  <Application>Microsoft Office PowerPoint</Application>
  <PresentationFormat>On-screen Show (4:3)</PresentationFormat>
  <Paragraphs>183</Paragraphs>
  <Slides>27</Slides>
  <Notes>8</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exo-opistho_simeiomata</vt:lpstr>
      <vt:lpstr>OC_template_updated</vt:lpstr>
      <vt:lpstr>Υλικά Γραφικών Τεχνών (Ε)</vt:lpstr>
      <vt:lpstr>Μέταλλα που χρησιμοποιούνται στις Γραφικές Τέχνες είναι: </vt:lpstr>
      <vt:lpstr>Χρήσεις μετάλλων στις γραφικές τέχνες</vt:lpstr>
      <vt:lpstr>Ηλεκτροχημεία των φαινομένων της διάβρωσης</vt:lpstr>
      <vt:lpstr>Ηλεκτροχημεία των φαινομένων της διάβρωσης</vt:lpstr>
      <vt:lpstr>Ορισμός για την διάβρωση</vt:lpstr>
      <vt:lpstr>PowerPoint Presentation</vt:lpstr>
      <vt:lpstr>διπλοστοιβάδα Helmholtz</vt:lpstr>
      <vt:lpstr>ηλεκτρόδιο - ημιστοιχείο - διεπιφάνεια</vt:lpstr>
      <vt:lpstr>PowerPoint Presentation</vt:lpstr>
      <vt:lpstr>δυναμικό οξειδοαναγωγής του ημιστοιχείου</vt:lpstr>
      <vt:lpstr>γαλβανικό στοιχείο</vt:lpstr>
      <vt:lpstr>πρότυπο ηλεκτρόδιο υδρογόνου- κανονικό δυναμικό- ηλεκτροχημική σειρά των στοιχείων</vt:lpstr>
      <vt:lpstr>PowerPoint Presentation</vt:lpstr>
      <vt:lpstr>Πρότυπα δυναμικά αναγωγής, Εο</vt:lpstr>
      <vt:lpstr>Πειραματικό μέρος </vt:lpstr>
      <vt:lpstr>PowerPoint Presentation</vt:lpstr>
      <vt:lpstr>PowerPoint Presentation</vt:lpstr>
      <vt:lpstr>Βιβλιογραφία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alex</dc:creator>
  <cp:lastModifiedBy>alex</cp:lastModifiedBy>
  <cp:revision>148</cp:revision>
  <dcterms:created xsi:type="dcterms:W3CDTF">2015-05-19T06:24:50Z</dcterms:created>
  <dcterms:modified xsi:type="dcterms:W3CDTF">2015-10-26T11:52:32Z</dcterms:modified>
</cp:coreProperties>
</file>