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57" r:id="rId22"/>
    <p:sldId id="262" r:id="rId23"/>
    <p:sldId id="264" r:id="rId24"/>
    <p:sldId id="269" r:id="rId25"/>
    <p:sldId id="270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B8F49-550F-4B3D-A5BA-A901B2F7123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9769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C0A928-CC70-499D-A6D3-F2B819DFE92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99906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781187-B058-4935-921D-A53EBA7A573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739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04894F-02E4-4F23-9385-643A7B44680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0015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w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Κίνηση σε μια διάσταση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Αικατερίνη </a:t>
            </a:r>
            <a:r>
              <a:rPr lang="el-GR" sz="2200" dirty="0" err="1" smtClean="0"/>
              <a:t>Σκουρολιάκου</a:t>
            </a:r>
            <a:r>
              <a:rPr lang="el-GR" sz="2200" dirty="0" smtClean="0"/>
              <a:t>, Επίκουρη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Μηχανικών </a:t>
            </a:r>
            <a:r>
              <a:rPr lang="el-GR" sz="2200" dirty="0" smtClean="0"/>
              <a:t>Ενεργειακής Τεχνολογίας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25" y="1628800"/>
            <a:ext cx="3354288" cy="2459811"/>
          </a:xfrm>
          <a:noFill/>
          <a:ln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9552" y="4581128"/>
            <a:ext cx="8424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>
                <a:latin typeface="+mn-lt"/>
              </a:rPr>
              <a:t>Ποια η στιγμιαία ταχύτητα για </a:t>
            </a:r>
            <a:r>
              <a:rPr lang="en-US" altLang="el-GR" sz="2400">
                <a:latin typeface="+mn-lt"/>
              </a:rPr>
              <a:t>t=1sec, t=3sec, t=4,5sec, t=7,5sec</a:t>
            </a:r>
            <a:endParaRPr lang="el-GR" altLang="el-GR" sz="240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54759" y="1124744"/>
            <a:ext cx="3994150" cy="1271588"/>
            <a:chOff x="0" y="0"/>
            <a:chExt cx="2516" cy="801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158" y="0"/>
              <a:ext cx="235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200" dirty="0">
                  <a:latin typeface="+mn-lt"/>
                </a:rPr>
                <a:t>Μέση επιτάχυνση</a:t>
              </a:r>
            </a:p>
          </p:txBody>
        </p:sp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0" y="255"/>
            <a:ext cx="1429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1" name="Equation" r:id="rId3" imgW="1130040" imgH="431640" progId="Equation.3">
                    <p:embed/>
                  </p:oleObj>
                </mc:Choice>
                <mc:Fallback>
                  <p:oleObj name="Equation" r:id="rId3" imgW="11300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55"/>
                          <a:ext cx="1429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5795963" y="1164084"/>
            <a:ext cx="2952750" cy="1303338"/>
            <a:chOff x="3379" y="0"/>
            <a:chExt cx="1860" cy="821"/>
          </a:xfrm>
        </p:grpSpPr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3515" y="255"/>
            <a:ext cx="1534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name="Equation" r:id="rId5" imgW="1066680" imgH="393480" progId="Equation.3">
                    <p:embed/>
                  </p:oleObj>
                </mc:Choice>
                <mc:Fallback>
                  <p:oleObj name="Equation" r:id="rId5" imgW="1066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255"/>
                          <a:ext cx="1534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379" y="0"/>
              <a:ext cx="186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200" dirty="0">
                  <a:latin typeface="+mn-lt"/>
                </a:rPr>
                <a:t>Στιγμιαία επιτάχυνση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605"/>
              </p:ext>
            </p:extLst>
          </p:nvPr>
        </p:nvGraphicFramePr>
        <p:xfrm>
          <a:off x="0" y="2652538"/>
          <a:ext cx="9144000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Chart" r:id="rId7" imgW="7096049" imgH="3229128" progId="Excel.Chart.8">
                  <p:embed/>
                </p:oleObj>
              </mc:Choice>
              <mc:Fallback>
                <p:oleObj name="Chart" r:id="rId7" imgW="7096049" imgH="32291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52538"/>
                        <a:ext cx="9144000" cy="4160838"/>
                      </a:xfrm>
                      <a:prstGeom prst="rect">
                        <a:avLst/>
                      </a:prstGeom>
                      <a:solidFill>
                        <a:srgbClr val="E2E2E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755650" y="4957588"/>
            <a:ext cx="5256213" cy="122396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987675" y="4668663"/>
            <a:ext cx="4032250" cy="144145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94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692080"/>
              </p:ext>
            </p:extLst>
          </p:nvPr>
        </p:nvGraphicFramePr>
        <p:xfrm>
          <a:off x="2694958" y="2504297"/>
          <a:ext cx="3754084" cy="301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Εικόνα bitmap" r:id="rId3" imgW="2219635" imgH="1781424" progId="Paint.Picture">
                  <p:embed/>
                </p:oleObj>
              </mc:Choice>
              <mc:Fallback>
                <p:oleObj name="Εικόνα bitmap" r:id="rId3" imgW="2219635" imgH="17814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958" y="2504297"/>
                        <a:ext cx="3754084" cy="301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81369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Ποιο είναι το πρόσημο της ταχύτητας και της επιτάχυνσης στα σημεία Α, Β </a:t>
            </a:r>
            <a:r>
              <a:rPr lang="en-US" altLang="el-GR" sz="2200" dirty="0">
                <a:latin typeface="+mn-lt"/>
              </a:rPr>
              <a:t>C. D, E</a:t>
            </a:r>
            <a:r>
              <a:rPr lang="el-GR" altLang="el-GR" sz="2200" dirty="0">
                <a:latin typeface="+mn-lt"/>
              </a:rPr>
              <a:t>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5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005104"/>
              </p:ext>
            </p:extLst>
          </p:nvPr>
        </p:nvGraphicFramePr>
        <p:xfrm>
          <a:off x="2618156" y="2924944"/>
          <a:ext cx="3618814" cy="285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Εικόνα bitmap" r:id="rId3" imgW="2314286" imgH="1828571" progId="Paint.Picture">
                  <p:embed/>
                </p:oleObj>
              </mc:Choice>
              <mc:Fallback>
                <p:oleObj name="Εικόνα bitmap" r:id="rId3" imgW="2314286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156" y="2924944"/>
                        <a:ext cx="3618814" cy="2859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7544" y="1340768"/>
            <a:ext cx="79200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Σε διάγραμμα χ=</a:t>
            </a:r>
            <a:r>
              <a:rPr lang="en-US" altLang="el-GR" sz="2400" dirty="0">
                <a:latin typeface="+mn-lt"/>
              </a:rPr>
              <a:t>f(t) </a:t>
            </a:r>
            <a:r>
              <a:rPr lang="el-GR" altLang="el-GR" sz="2400" dirty="0">
                <a:latin typeface="+mn-lt"/>
              </a:rPr>
              <a:t>για το πρόσημο της ταχύτητας εκτιμώ την κλίση της εφαπτομένης και για το πρόσημο της επιτάχυνσης την καμπυλότητα του διαγράμματος.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1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/>
              <a:t>Κίνηση με σταθερή επιτάχυνση α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377409"/>
              </p:ext>
            </p:extLst>
          </p:nvPr>
        </p:nvGraphicFramePr>
        <p:xfrm>
          <a:off x="683567" y="1412776"/>
          <a:ext cx="3240361" cy="1780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3" imgW="1155600" imgH="634680" progId="Equation.3">
                  <p:embed/>
                </p:oleObj>
              </mc:Choice>
              <mc:Fallback>
                <p:oleObj name="Equation" r:id="rId3" imgW="11556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1412776"/>
                        <a:ext cx="3240361" cy="1780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69144680"/>
              </p:ext>
            </p:extLst>
          </p:nvPr>
        </p:nvGraphicFramePr>
        <p:xfrm>
          <a:off x="4644008" y="1341438"/>
          <a:ext cx="4429970" cy="201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Chart" r:id="rId5" imgW="7096049" imgH="3229128" progId="Excel.Chart.8">
                  <p:embed/>
                </p:oleObj>
              </mc:Choice>
              <mc:Fallback>
                <p:oleObj name="Chart" r:id="rId5" imgW="7096049" imgH="32291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341438"/>
                        <a:ext cx="4429970" cy="2016472"/>
                      </a:xfrm>
                      <a:prstGeom prst="rect">
                        <a:avLst/>
                      </a:prstGeom>
                      <a:solidFill>
                        <a:srgbClr val="E2E2E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40324369"/>
              </p:ext>
            </p:extLst>
          </p:nvPr>
        </p:nvGraphicFramePr>
        <p:xfrm>
          <a:off x="0" y="3860800"/>
          <a:ext cx="4429970" cy="201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hart" r:id="rId7" imgW="7096049" imgH="3229128" progId="Excel.Chart.8">
                  <p:embed/>
                </p:oleObj>
              </mc:Choice>
              <mc:Fallback>
                <p:oleObj name="Chart" r:id="rId7" imgW="7096049" imgH="32291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0800"/>
                        <a:ext cx="4429970" cy="2016472"/>
                      </a:xfrm>
                      <a:prstGeom prst="rect">
                        <a:avLst/>
                      </a:prstGeom>
                      <a:solidFill>
                        <a:srgbClr val="E2E2E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46377829"/>
              </p:ext>
            </p:extLst>
          </p:nvPr>
        </p:nvGraphicFramePr>
        <p:xfrm>
          <a:off x="4644008" y="3860800"/>
          <a:ext cx="4429970" cy="201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hart" r:id="rId9" imgW="7096049" imgH="3229128" progId="Excel.Chart.8">
                  <p:embed/>
                </p:oleObj>
              </mc:Choice>
              <mc:Fallback>
                <p:oleObj name="Chart" r:id="rId9" imgW="7096049" imgH="32291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860800"/>
                        <a:ext cx="4429970" cy="2016472"/>
                      </a:xfrm>
                      <a:prstGeom prst="rect">
                        <a:avLst/>
                      </a:prstGeom>
                      <a:solidFill>
                        <a:srgbClr val="E2E2E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2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292" grpId="0"/>
      <p:bldOleChart spid="12293" grpId="0"/>
      <p:bldOleChart spid="122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14732"/>
            <a:ext cx="3024336" cy="2458284"/>
          </a:xfrm>
          <a:noFill/>
          <a:ln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0" y="3644900"/>
            <a:ext cx="86042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Δύο αυτοκίνητα </a:t>
            </a:r>
            <a:r>
              <a:rPr lang="en-US" altLang="el-GR" sz="2200" dirty="0">
                <a:latin typeface="+mn-lt"/>
              </a:rPr>
              <a:t>A </a:t>
            </a:r>
            <a:r>
              <a:rPr lang="el-GR" altLang="el-GR" sz="2200" dirty="0">
                <a:latin typeface="+mn-lt"/>
              </a:rPr>
              <a:t>και Β κινούνται κατά μήκος του άξονα χ.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Σε ποια θέση βρίσκονται, ποιο το πρόσημο της ταχύτητας και της επιτάχυνσης τις χρονικές στιγμές </a:t>
            </a:r>
            <a:r>
              <a:rPr lang="en-US" altLang="el-GR" sz="2200" dirty="0">
                <a:latin typeface="+mn-lt"/>
              </a:rPr>
              <a:t>t=0, t=1, t=3s.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Συναντιούνται ποτέ τα δύο οχήματα;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Σχεδιάστε το διάγραμμα </a:t>
            </a:r>
            <a:r>
              <a:rPr lang="en-US" altLang="el-GR" sz="2200" dirty="0">
                <a:latin typeface="+mn-lt"/>
              </a:rPr>
              <a:t>u=f(t)</a:t>
            </a:r>
            <a:r>
              <a:rPr lang="el-GR" altLang="el-GR" sz="2200" dirty="0">
                <a:latin typeface="+mn-lt"/>
              </a:rPr>
              <a:t> για τα δύο οχήματα.  </a:t>
            </a:r>
            <a:r>
              <a:rPr lang="el-GR" altLang="el-GR" sz="2200" dirty="0" err="1">
                <a:latin typeface="+mn-lt"/>
              </a:rPr>
              <a:t>Εχουν</a:t>
            </a:r>
            <a:r>
              <a:rPr lang="el-GR" altLang="el-GR" sz="2200" dirty="0">
                <a:latin typeface="+mn-lt"/>
              </a:rPr>
              <a:t> ποτέ την ίδια ταχύτητα;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latin typeface="+mn-lt"/>
              </a:rPr>
              <a:t>Γίνεται προσπέραση και αν </a:t>
            </a:r>
            <a:r>
              <a:rPr lang="el-GR" altLang="el-GR" sz="2200" dirty="0" smtClean="0">
                <a:latin typeface="+mn-lt"/>
              </a:rPr>
              <a:t>ναι </a:t>
            </a:r>
            <a:r>
              <a:rPr lang="el-GR" altLang="el-GR" sz="2200" dirty="0">
                <a:latin typeface="+mn-lt"/>
              </a:rPr>
              <a:t>πότε;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5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9036496" cy="5661248"/>
          </a:xfrm>
        </p:spPr>
        <p:txBody>
          <a:bodyPr>
            <a:noAutofit/>
          </a:bodyPr>
          <a:lstStyle/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l-GR" altLang="el-GR" sz="2100" dirty="0"/>
              <a:t>Τα κύρια σεισμικά κύματα διαδίδονται με ταχύτητα 6,5</a:t>
            </a:r>
            <a:r>
              <a:rPr lang="en-US" altLang="el-GR" sz="2100" dirty="0"/>
              <a:t>k</a:t>
            </a:r>
            <a:r>
              <a:rPr lang="el-GR" altLang="el-GR" sz="2100" dirty="0"/>
              <a:t> </a:t>
            </a:r>
            <a:r>
              <a:rPr lang="en-US" altLang="el-GR" sz="2100" dirty="0"/>
              <a:t>m/s</a:t>
            </a:r>
            <a:r>
              <a:rPr lang="el-GR" altLang="el-GR" sz="2100" dirty="0"/>
              <a:t> ενώ τα δευτερεύοντα με ταχύτητα 3,5</a:t>
            </a:r>
            <a:r>
              <a:rPr lang="en-US" altLang="el-GR" sz="2100" dirty="0"/>
              <a:t>km/s.  </a:t>
            </a:r>
            <a:r>
              <a:rPr lang="el-GR" altLang="el-GR" sz="2100" dirty="0"/>
              <a:t>Η χρονική διαφορά άφιξης των κυμάτων στον σεισμογράφο επιτρέπει τον προσδιορισμό της απόστασης του επίκεντρου.  </a:t>
            </a:r>
            <a:r>
              <a:rPr lang="el-GR" altLang="el-GR" sz="2100" dirty="0" smtClean="0"/>
              <a:t>Εάν </a:t>
            </a:r>
            <a:r>
              <a:rPr lang="el-GR" altLang="el-GR" sz="2100" dirty="0"/>
              <a:t>η χρονική διαφορά είναι 33</a:t>
            </a:r>
            <a:r>
              <a:rPr lang="en-US" altLang="el-GR" sz="2100" dirty="0"/>
              <a:t>sec</a:t>
            </a:r>
            <a:r>
              <a:rPr lang="el-GR" altLang="el-GR" sz="2100" dirty="0"/>
              <a:t> ποια η απόσταση του επίκεντρου;</a:t>
            </a: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l-GR" altLang="el-GR" sz="2100" dirty="0"/>
              <a:t>Οι μετρήσεις (σε πίστα και ευθεία) των επιδόσεων μιας </a:t>
            </a:r>
            <a:r>
              <a:rPr lang="en-US" altLang="el-GR" sz="2100" dirty="0"/>
              <a:t>Bugatti Veyron</a:t>
            </a:r>
            <a:r>
              <a:rPr lang="el-GR" altLang="el-GR" sz="2100" dirty="0"/>
              <a:t> δίνονται στον πίνακα.  Σχεδιάστε ένα διάγραμμα </a:t>
            </a:r>
            <a:r>
              <a:rPr lang="en-US" altLang="el-GR" sz="2100" dirty="0"/>
              <a:t>u=f(t)</a:t>
            </a:r>
            <a:r>
              <a:rPr lang="el-GR" altLang="el-GR" sz="2100" dirty="0"/>
              <a:t>.  Η επιτάχυνση είναι σταθερή; </a:t>
            </a:r>
            <a:r>
              <a:rPr lang="el-GR" altLang="el-GR" sz="2100" dirty="0" smtClean="0"/>
              <a:t>Υπολογίστε </a:t>
            </a:r>
            <a:r>
              <a:rPr lang="el-GR" altLang="el-GR" sz="2100" dirty="0"/>
              <a:t>τη μέση επιτάχυνση μεταξύ 0 και 2,1</a:t>
            </a:r>
            <a:r>
              <a:rPr lang="en-US" altLang="el-GR" sz="2100" dirty="0"/>
              <a:t>s, </a:t>
            </a:r>
            <a:r>
              <a:rPr lang="el-GR" altLang="el-GR" sz="2100" dirty="0"/>
              <a:t>2,1 και </a:t>
            </a:r>
            <a:r>
              <a:rPr lang="en-US" altLang="el-GR" sz="2100" dirty="0"/>
              <a:t>20s, </a:t>
            </a:r>
            <a:r>
              <a:rPr lang="el-GR" altLang="el-GR" sz="2100" dirty="0"/>
              <a:t>20 και 53 </a:t>
            </a:r>
            <a:r>
              <a:rPr lang="en-US" altLang="el-GR" sz="2100" dirty="0"/>
              <a:t>s. </a:t>
            </a:r>
            <a:r>
              <a:rPr lang="el-GR" altLang="el-GR" sz="2100" dirty="0" smtClean="0"/>
              <a:t>Τα </a:t>
            </a:r>
            <a:r>
              <a:rPr lang="el-GR" altLang="el-GR" sz="2100" dirty="0"/>
              <a:t>αποτελέσματα είναι συμβατά με το διάγραμμα; </a:t>
            </a:r>
          </a:p>
          <a:p>
            <a:pPr marL="1371600" lvl="2" indent="-457200">
              <a:lnSpc>
                <a:spcPct val="90000"/>
              </a:lnSpc>
            </a:pPr>
            <a:r>
              <a:rPr lang="el-GR" altLang="el-GR" sz="2100" dirty="0"/>
              <a:t>Χρόνος </a:t>
            </a:r>
            <a:r>
              <a:rPr lang="en-US" altLang="el-GR" sz="2100" dirty="0"/>
              <a:t>(s) </a:t>
            </a:r>
            <a:r>
              <a:rPr lang="el-GR" altLang="el-GR" sz="2100" dirty="0"/>
              <a:t>   </a:t>
            </a:r>
            <a:r>
              <a:rPr lang="en-US" altLang="el-GR" sz="2100" dirty="0"/>
              <a:t>0 </a:t>
            </a:r>
            <a:r>
              <a:rPr lang="el-GR" altLang="el-GR" sz="2100" dirty="0"/>
              <a:t>	</a:t>
            </a:r>
            <a:r>
              <a:rPr lang="en-US" altLang="el-GR" sz="2100" dirty="0"/>
              <a:t>2,1 </a:t>
            </a:r>
            <a:r>
              <a:rPr lang="el-GR" altLang="el-GR" sz="2100" dirty="0"/>
              <a:t>	</a:t>
            </a:r>
            <a:r>
              <a:rPr lang="en-US" altLang="el-GR" sz="2100" dirty="0"/>
              <a:t>20 </a:t>
            </a:r>
            <a:r>
              <a:rPr lang="el-GR" altLang="el-GR" sz="2100" dirty="0"/>
              <a:t>	</a:t>
            </a:r>
            <a:r>
              <a:rPr lang="en-US" altLang="el-GR" sz="2100" dirty="0"/>
              <a:t>53</a:t>
            </a:r>
          </a:p>
          <a:p>
            <a:pPr marL="1371600" lvl="2" indent="-457200">
              <a:lnSpc>
                <a:spcPct val="90000"/>
              </a:lnSpc>
            </a:pPr>
            <a:r>
              <a:rPr lang="el-GR" altLang="el-GR" sz="2100" dirty="0"/>
              <a:t>Ταχύτητα:     0 	96 	320 	404</a:t>
            </a: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l-GR" altLang="el-GR" sz="2100" dirty="0"/>
              <a:t>Δύο αυτοκίνητα κατευθύνονται το ένα πάνω στο άλλο.  Τη χρονική στιγμή 0 το αυτοκίνητο 1 είναι ακίνητο ενώ το 2 κινείται προς τα αριστερά με ταχύτητα </a:t>
            </a:r>
            <a:r>
              <a:rPr lang="en-US" altLang="el-GR" sz="2100" dirty="0"/>
              <a:t>u</a:t>
            </a:r>
            <a:r>
              <a:rPr lang="en-US" altLang="el-GR" sz="2100" baseline="-25000" dirty="0"/>
              <a:t>0</a:t>
            </a:r>
            <a:r>
              <a:rPr lang="el-GR" altLang="el-GR" sz="2100" dirty="0"/>
              <a:t>. </a:t>
            </a:r>
            <a:r>
              <a:rPr lang="el-GR" altLang="el-GR" sz="2100" dirty="0" smtClean="0"/>
              <a:t>Το </a:t>
            </a:r>
            <a:r>
              <a:rPr lang="el-GR" altLang="el-GR" sz="2100" dirty="0"/>
              <a:t>αυτοκίνητο 1 αρχίζει να κινείται με σταθερή επιτάχυνση ενώ το 2 συνεχίζει με σταθερή ταχύτητα. </a:t>
            </a:r>
            <a:r>
              <a:rPr lang="el-GR" altLang="el-GR" sz="2100" dirty="0" smtClean="0"/>
              <a:t>Ποια </a:t>
            </a:r>
            <a:r>
              <a:rPr lang="el-GR" altLang="el-GR" sz="2100" dirty="0"/>
              <a:t>χρονική στιγμή συγκρούονται;  Ποια η ταχύτητα του 1 όταν συγκρούεται με το 2. </a:t>
            </a:r>
            <a:r>
              <a:rPr lang="el-GR" altLang="el-GR" sz="2100" dirty="0" smtClean="0"/>
              <a:t>Φτιάξτε </a:t>
            </a:r>
            <a:r>
              <a:rPr lang="el-GR" altLang="el-GR" sz="2100" dirty="0"/>
              <a:t>τα διαγράμματα χ=</a:t>
            </a:r>
            <a:r>
              <a:rPr lang="en-US" altLang="el-GR" sz="2100" dirty="0"/>
              <a:t>f(t) </a:t>
            </a:r>
            <a:r>
              <a:rPr lang="el-GR" altLang="el-GR" sz="2100" dirty="0"/>
              <a:t>και </a:t>
            </a:r>
            <a:r>
              <a:rPr lang="en-US" altLang="el-GR" sz="2100" dirty="0"/>
              <a:t>u= f(t)</a:t>
            </a:r>
            <a:r>
              <a:rPr lang="el-GR" altLang="el-GR" sz="2100" dirty="0"/>
              <a:t> για τα δύο αυτοκίνητα. </a:t>
            </a:r>
          </a:p>
          <a:p>
            <a:pPr marL="609600" indent="-609600">
              <a:lnSpc>
                <a:spcPct val="90000"/>
              </a:lnSpc>
            </a:pPr>
            <a:endParaRPr lang="el-GR" altLang="el-GR" sz="21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0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95536" y="1412776"/>
                <a:ext cx="8424936" cy="45259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l-GR" altLang="el-GR" sz="2800" dirty="0" smtClean="0"/>
                  <a:t>Σωματίδιο </a:t>
                </a:r>
                <a:r>
                  <a:rPr lang="el-GR" altLang="el-GR" sz="2800" dirty="0"/>
                  <a:t>κινείται κατά μήκος του άξονα χ σύμφωνα με την </a:t>
                </a:r>
                <a:r>
                  <a:rPr lang="el-GR" altLang="el-GR" sz="2800" dirty="0" smtClean="0"/>
                  <a:t>εξίσωση.</a:t>
                </a:r>
                <a:endParaRPr lang="el-GR" altLang="el-G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b="1" i="1" smtClean="0">
                          <a:latin typeface="Cambria Math"/>
                        </a:rPr>
                        <m:t>𝒙</m:t>
                      </m:r>
                      <m:r>
                        <a:rPr lang="en-US" altLang="el-GR" b="1" i="1" smtClean="0">
                          <a:latin typeface="Cambria Math"/>
                        </a:rPr>
                        <m:t>=</m:t>
                      </m:r>
                      <m:r>
                        <a:rPr lang="en-US" altLang="el-GR" b="1" i="1" smtClean="0">
                          <a:latin typeface="Cambria Math"/>
                        </a:rPr>
                        <m:t>𝟐</m:t>
                      </m:r>
                      <m:r>
                        <a:rPr lang="en-US" altLang="el-GR" b="1" i="1" smtClean="0">
                          <a:latin typeface="Cambria Math"/>
                        </a:rPr>
                        <m:t>+</m:t>
                      </m:r>
                      <m:r>
                        <a:rPr lang="en-US" altLang="el-GR" b="1" i="1" smtClean="0">
                          <a:latin typeface="Cambria Math"/>
                        </a:rPr>
                        <m:t>𝟑</m:t>
                      </m:r>
                      <m:r>
                        <a:rPr lang="en-US" altLang="el-GR" b="1" i="1" smtClean="0">
                          <a:latin typeface="Cambria Math"/>
                        </a:rPr>
                        <m:t>𝒕</m:t>
                      </m:r>
                      <m:r>
                        <a:rPr lang="en-US" altLang="el-GR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l-GR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l-GR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altLang="el-GR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altLang="el-GR" b="1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l-GR" altLang="el-GR" sz="2800" dirty="0" smtClean="0"/>
                  <a:t>Ποια </a:t>
                </a:r>
                <a:r>
                  <a:rPr lang="el-GR" altLang="el-GR" sz="2800" dirty="0"/>
                  <a:t>η θέση, η ταχύτητα και η επιτάχυνση του σωματιδίου τη χρονική στιγμή </a:t>
                </a:r>
                <a:r>
                  <a:rPr lang="en-US" altLang="el-GR" sz="2800" dirty="0"/>
                  <a:t>t=3sec.</a:t>
                </a:r>
                <a:endParaRPr lang="el-GR" altLang="el-GR" sz="2800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l-GR" altLang="el-GR" sz="2800" dirty="0"/>
                  <a:t>Σε ποια θέση βρίσκεται το σωματίδιο όταν αλλάζει κατεύθυνση;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95536" y="1412776"/>
                <a:ext cx="8424936" cy="4525963"/>
              </a:xfrm>
              <a:blipFill rotWithShape="1">
                <a:blip r:embed="rId2"/>
                <a:stretch>
                  <a:fillRect l="-1520" t="-1348" r="-20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el-GR" altLang="el-GR" sz="2200" dirty="0" smtClean="0"/>
              <a:t>Δύο </a:t>
            </a:r>
            <a:r>
              <a:rPr lang="el-GR" altLang="el-GR" sz="2200" dirty="0"/>
              <a:t>σώματα κινούνται με αρχική ταχύτητα -8</a:t>
            </a:r>
            <a:r>
              <a:rPr lang="en-US" altLang="el-GR" sz="2200" dirty="0"/>
              <a:t>m/s</a:t>
            </a:r>
            <a:r>
              <a:rPr lang="el-GR" altLang="el-GR" sz="2200" dirty="0"/>
              <a:t>, τελική ταχύτητα 16</a:t>
            </a:r>
            <a:r>
              <a:rPr lang="en-US" altLang="el-GR" sz="2200" dirty="0"/>
              <a:t>m/s </a:t>
            </a:r>
            <a:r>
              <a:rPr lang="el-GR" altLang="el-GR" sz="2200" dirty="0"/>
              <a:t>και σταθερές επιταχύνσεις.  Το πρώτο σώμα μετατοπίζεται κατά 20</a:t>
            </a:r>
            <a:r>
              <a:rPr lang="en-US" altLang="el-GR" sz="2200" dirty="0"/>
              <a:t>m, </a:t>
            </a:r>
            <a:r>
              <a:rPr lang="el-GR" altLang="el-GR" sz="2200" dirty="0"/>
              <a:t>το δεύτερο διανύει συνολική απόσταση 22</a:t>
            </a:r>
            <a:r>
              <a:rPr lang="en-US" altLang="el-GR" sz="2200" dirty="0"/>
              <a:t>m.  </a:t>
            </a:r>
            <a:r>
              <a:rPr lang="el-GR" altLang="el-GR" sz="2200" dirty="0"/>
              <a:t>Βρείτε τις επιταχύνσεις τους.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el-GR" altLang="el-GR" sz="2200" dirty="0" smtClean="0"/>
              <a:t>Σε </a:t>
            </a:r>
            <a:r>
              <a:rPr lang="el-GR" altLang="el-GR" sz="2200" dirty="0"/>
              <a:t>μια κούρσα των 100</a:t>
            </a:r>
            <a:r>
              <a:rPr lang="en-US" altLang="el-GR" sz="2200" dirty="0"/>
              <a:t>m</a:t>
            </a:r>
            <a:r>
              <a:rPr lang="el-GR" altLang="el-GR" sz="2200" dirty="0"/>
              <a:t> δύο αθλητές επιταχύνουν ομαλά και μέσα σε 2</a:t>
            </a:r>
            <a:r>
              <a:rPr lang="en-US" altLang="el-GR" sz="2200" dirty="0"/>
              <a:t>s</a:t>
            </a:r>
            <a:r>
              <a:rPr lang="el-GR" altLang="el-GR" sz="2200" dirty="0"/>
              <a:t> και 3</a:t>
            </a:r>
            <a:r>
              <a:rPr lang="en-US" altLang="el-GR" sz="2200" dirty="0"/>
              <a:t>s</a:t>
            </a:r>
            <a:r>
              <a:rPr lang="el-GR" altLang="el-GR" sz="2200" dirty="0"/>
              <a:t> αντίστοιχα, η ταχύτητά τους φτάνει στη μέγιστη τιμή της την οποία διατηρεί για το υπόλοιπο της κούρσας.  Οι δύο αθλητές τερματίζουν ταυτόχρονα με χρόνο 10,4</a:t>
            </a:r>
            <a:r>
              <a:rPr lang="en-US" altLang="el-GR" sz="2200" dirty="0"/>
              <a:t>s</a:t>
            </a:r>
            <a:r>
              <a:rPr lang="el-GR" altLang="el-GR" sz="22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el-GR" altLang="el-GR" sz="2200" dirty="0"/>
              <a:t>Ποια η επιτάχυνση του καθενός;</a:t>
            </a:r>
          </a:p>
          <a:p>
            <a:pPr lvl="1">
              <a:lnSpc>
                <a:spcPct val="120000"/>
              </a:lnSpc>
            </a:pPr>
            <a:r>
              <a:rPr lang="el-GR" altLang="el-GR" sz="2200" dirty="0"/>
              <a:t>Ποια η μέγιστη τιμή της ταχύτητας του καθενός;</a:t>
            </a:r>
          </a:p>
          <a:p>
            <a:pPr lvl="1">
              <a:lnSpc>
                <a:spcPct val="120000"/>
              </a:lnSpc>
            </a:pPr>
            <a:r>
              <a:rPr lang="el-GR" altLang="el-GR" sz="2200" dirty="0"/>
              <a:t>Ποιος προηγείται στα 6 </a:t>
            </a:r>
            <a:r>
              <a:rPr lang="en-US" altLang="el-GR" sz="2200" dirty="0"/>
              <a:t>s </a:t>
            </a:r>
            <a:r>
              <a:rPr lang="el-GR" altLang="el-GR" sz="2200" dirty="0"/>
              <a:t>και πόσο;</a:t>
            </a:r>
          </a:p>
          <a:p>
            <a:pPr lvl="1">
              <a:lnSpc>
                <a:spcPct val="120000"/>
              </a:lnSpc>
            </a:pPr>
            <a:r>
              <a:rPr lang="el-GR" altLang="el-GR" sz="2200" dirty="0"/>
              <a:t>Ποια είναι η μέγιστη απόσταση μεταξύ των δύο και πότε συμβαίνει;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9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Σκεφτείτε το</a:t>
            </a:r>
            <a:r>
              <a:rPr lang="el-GR" dirty="0" smtClean="0"/>
              <a:t>...</a:t>
            </a:r>
            <a:endParaRPr lang="el-GR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1052736"/>
            <a:ext cx="3240360" cy="3305822"/>
          </a:xfrm>
          <a:noFill/>
          <a:ln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6024" y="4797425"/>
            <a:ext cx="88924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Τα σώματα Α </a:t>
            </a:r>
            <a:r>
              <a:rPr lang="el-GR" altLang="el-GR" sz="2400" dirty="0" smtClean="0">
                <a:latin typeface="+mn-lt"/>
              </a:rPr>
              <a:t>και </a:t>
            </a:r>
            <a:r>
              <a:rPr lang="el-GR" altLang="el-GR" sz="2400" dirty="0">
                <a:latin typeface="+mn-lt"/>
              </a:rPr>
              <a:t>Β συνδέονται μέσω της άκαμπτης ράβδου μήκους </a:t>
            </a:r>
            <a:r>
              <a:rPr lang="en-US" altLang="el-GR" sz="2400" dirty="0">
                <a:latin typeface="+mn-lt"/>
              </a:rPr>
              <a:t>L</a:t>
            </a:r>
            <a:r>
              <a:rPr lang="en-US" altLang="el-GR" sz="2400" dirty="0" smtClean="0">
                <a:latin typeface="+mn-lt"/>
              </a:rPr>
              <a:t>.</a:t>
            </a:r>
            <a:r>
              <a:rPr lang="el-GR" altLang="el-GR" sz="2400" dirty="0" smtClean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Υποθέστε ότι το σώμα Α </a:t>
            </a:r>
            <a:r>
              <a:rPr lang="el-GR" altLang="el-GR" sz="2400" dirty="0" smtClean="0">
                <a:latin typeface="+mn-lt"/>
              </a:rPr>
              <a:t>ολισθαίνει </a:t>
            </a:r>
            <a:r>
              <a:rPr lang="el-GR" altLang="el-GR" sz="2400" dirty="0">
                <a:latin typeface="+mn-lt"/>
              </a:rPr>
              <a:t>προς τα αριστερά με σταθερή ταχύτητα </a:t>
            </a:r>
            <a:r>
              <a:rPr lang="en-US" altLang="el-GR" sz="2400" dirty="0">
                <a:latin typeface="+mn-lt"/>
              </a:rPr>
              <a:t>v</a:t>
            </a:r>
            <a:r>
              <a:rPr lang="el-GR" altLang="el-GR" sz="2400" dirty="0">
                <a:latin typeface="+mn-lt"/>
              </a:rPr>
              <a:t>.  Βρείτε την ταχύτητα </a:t>
            </a:r>
            <a:r>
              <a:rPr lang="en-US" altLang="el-GR" sz="2400" dirty="0">
                <a:latin typeface="+mn-lt"/>
              </a:rPr>
              <a:t>v</a:t>
            </a:r>
            <a:r>
              <a:rPr lang="el-GR" altLang="el-GR" sz="2400" dirty="0">
                <a:latin typeface="+mn-lt"/>
              </a:rPr>
              <a:t>β του σώματος </a:t>
            </a:r>
            <a:r>
              <a:rPr lang="en-US" altLang="el-GR" sz="2400" dirty="0">
                <a:latin typeface="+mn-lt"/>
              </a:rPr>
              <a:t>B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smtClean="0">
                <a:latin typeface="+mn-lt"/>
              </a:rPr>
              <a:t>σε </a:t>
            </a:r>
            <a:r>
              <a:rPr lang="el-GR" altLang="el-GR" sz="2400" dirty="0">
                <a:latin typeface="+mn-lt"/>
              </a:rPr>
              <a:t>σχέση με τη γωνία θ και τη </a:t>
            </a:r>
            <a:r>
              <a:rPr lang="en-US" altLang="el-GR" sz="2400" dirty="0" smtClean="0">
                <a:latin typeface="+mn-lt"/>
              </a:rPr>
              <a:t>v.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altLang="el-GR" b="1" dirty="0"/>
              <a:t>Θέση</a:t>
            </a:r>
            <a:r>
              <a:rPr lang="el-GR" altLang="el-GR" dirty="0"/>
              <a:t> σώματος, συμβολίζεται συνήθως με </a:t>
            </a:r>
            <a:r>
              <a:rPr lang="el-GR" altLang="el-GR" b="1" dirty="0"/>
              <a:t>χ: </a:t>
            </a:r>
            <a:r>
              <a:rPr lang="el-GR" altLang="el-GR" dirty="0"/>
              <a:t>πού βρίσκεται το σώμα σε σχέση με ένα σημείο αναφοράς (αρχή συστήματος αξόνων).</a:t>
            </a:r>
          </a:p>
          <a:p>
            <a:pPr algn="just"/>
            <a:r>
              <a:rPr lang="el-GR" altLang="el-GR" dirty="0"/>
              <a:t>Πλήρης περιγραφή της κίνησης </a:t>
            </a:r>
            <a:r>
              <a:rPr lang="el-GR" altLang="el-GR" dirty="0" err="1"/>
              <a:t>προυποθέτει</a:t>
            </a:r>
            <a:r>
              <a:rPr lang="el-GR" altLang="el-GR" dirty="0"/>
              <a:t> τη γνώση της θέσης του σώματος οποιαδήποτε χρονική στιγμή </a:t>
            </a:r>
            <a:r>
              <a:rPr lang="en-US" altLang="el-GR" b="1" dirty="0"/>
              <a:t>t</a:t>
            </a:r>
            <a:r>
              <a:rPr lang="en-US" altLang="el-GR" dirty="0"/>
              <a:t>.</a:t>
            </a:r>
            <a:endParaRPr lang="el-GR" altLang="el-GR" dirty="0"/>
          </a:p>
          <a:p>
            <a:pPr lvl="1" algn="just"/>
            <a:r>
              <a:rPr lang="el-GR" altLang="el-GR" dirty="0"/>
              <a:t>Γραφική </a:t>
            </a:r>
            <a:r>
              <a:rPr lang="el-GR" altLang="el-GR" dirty="0" smtClean="0"/>
              <a:t>αναπαράσταση.</a:t>
            </a:r>
            <a:endParaRPr lang="el-GR" altLang="el-GR" dirty="0"/>
          </a:p>
          <a:p>
            <a:pPr lvl="1" algn="just"/>
            <a:r>
              <a:rPr lang="el-GR" altLang="el-GR" dirty="0"/>
              <a:t>Εξίσωση </a:t>
            </a:r>
            <a:r>
              <a:rPr lang="el-GR" altLang="el-GR" dirty="0" smtClean="0"/>
              <a:t>κίνησης.</a:t>
            </a:r>
            <a:endParaRPr lang="el-GR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12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Αικατερίνη </a:t>
            </a:r>
            <a:r>
              <a:rPr lang="el-GR" sz="2000" dirty="0" err="1"/>
              <a:t>Σκουρολιάκου</a:t>
            </a:r>
            <a:r>
              <a:rPr lang="el-GR" sz="2000" dirty="0"/>
              <a:t>. «Φυσική </a:t>
            </a:r>
            <a:r>
              <a:rPr lang="el-GR" sz="2000" dirty="0" smtClean="0"/>
              <a:t>(Θ). Ενότητα 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Κίνηση σε μια διάσταση».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/>
              <a:t>Τρόποι αναπαράστασης της κίνησης</a:t>
            </a:r>
          </a:p>
        </p:txBody>
      </p:sp>
      <p:pic>
        <p:nvPicPr>
          <p:cNvPr id="2458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95" y="1268760"/>
            <a:ext cx="5853817" cy="2000165"/>
          </a:xfrm>
          <a:noFill/>
          <a:ln/>
        </p:spPr>
      </p:pic>
      <p:pic>
        <p:nvPicPr>
          <p:cNvPr id="2458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35" y="3671364"/>
            <a:ext cx="3567398" cy="2709964"/>
          </a:xfrm>
          <a:noFill/>
          <a:ln/>
        </p:spPr>
      </p:pic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0" y="1340768"/>
            <a:ext cx="3402216" cy="1944216"/>
            <a:chOff x="612" y="1253"/>
            <a:chExt cx="1724" cy="900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426"/>
              <a:ext cx="1495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592" name="Group 16"/>
            <p:cNvGrpSpPr>
              <a:grpSpLocks/>
            </p:cNvGrpSpPr>
            <p:nvPr/>
          </p:nvGrpSpPr>
          <p:grpSpPr bwMode="auto">
            <a:xfrm>
              <a:off x="612" y="1253"/>
              <a:ext cx="1724" cy="192"/>
              <a:chOff x="249" y="1071"/>
              <a:chExt cx="1769" cy="274"/>
            </a:xfrm>
          </p:grpSpPr>
          <p:sp>
            <p:nvSpPr>
              <p:cNvPr id="24589" name="Text Box 13"/>
              <p:cNvSpPr txBox="1">
                <a:spLocks noChangeArrowheads="1"/>
              </p:cNvSpPr>
              <p:nvPr/>
            </p:nvSpPr>
            <p:spPr bwMode="auto">
              <a:xfrm>
                <a:off x="249" y="1071"/>
                <a:ext cx="499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000"/>
                  <a:t>Σημείο</a:t>
                </a:r>
              </a:p>
            </p:txBody>
          </p:sp>
          <p:sp>
            <p:nvSpPr>
              <p:cNvPr id="24590" name="Text Box 14"/>
              <p:cNvSpPr txBox="1">
                <a:spLocks noChangeArrowheads="1"/>
              </p:cNvSpPr>
              <p:nvPr/>
            </p:nvSpPr>
            <p:spPr bwMode="auto">
              <a:xfrm>
                <a:off x="1066" y="1071"/>
                <a:ext cx="36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400"/>
                  <a:t>t(s)</a:t>
                </a:r>
                <a:endParaRPr lang="el-GR" altLang="el-GR" sz="1400"/>
              </a:p>
            </p:txBody>
          </p:sp>
          <p:sp>
            <p:nvSpPr>
              <p:cNvPr id="24591" name="Text Box 15"/>
              <p:cNvSpPr txBox="1">
                <a:spLocks noChangeArrowheads="1"/>
              </p:cNvSpPr>
              <p:nvPr/>
            </p:nvSpPr>
            <p:spPr bwMode="auto">
              <a:xfrm>
                <a:off x="1655" y="1071"/>
                <a:ext cx="363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400"/>
                  <a:t>x(m)</a:t>
                </a:r>
                <a:endParaRPr lang="el-GR" altLang="el-GR" sz="1400"/>
              </a:p>
            </p:txBody>
          </p:sp>
        </p:grpSp>
      </p:grp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3996881" y="3573016"/>
            <a:ext cx="4751833" cy="1412875"/>
            <a:chOff x="2699" y="2296"/>
            <a:chExt cx="2858" cy="890"/>
          </a:xfrm>
        </p:grpSpPr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2699" y="2296"/>
              <a:ext cx="2858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200" b="1" dirty="0">
                  <a:latin typeface="+mn-lt"/>
                </a:rPr>
                <a:t>Μετατόπιση</a:t>
              </a:r>
              <a:r>
                <a:rPr lang="el-GR" altLang="el-GR" sz="2200" dirty="0">
                  <a:latin typeface="+mn-lt"/>
                </a:rPr>
                <a:t>: αλλαγή στη θέση του σώματος μεταξύ δύο </a:t>
              </a:r>
              <a:r>
                <a:rPr lang="el-GR" altLang="el-GR" sz="2200" dirty="0" smtClean="0">
                  <a:latin typeface="+mn-lt"/>
                </a:rPr>
                <a:t>χρονικών </a:t>
              </a:r>
              <a:r>
                <a:rPr lang="el-GR" altLang="el-GR" sz="2200" dirty="0">
                  <a:latin typeface="+mn-lt"/>
                </a:rPr>
                <a:t>στιγμών</a:t>
              </a:r>
            </a:p>
            <a:p>
              <a:pPr>
                <a:spcBef>
                  <a:spcPct val="50000"/>
                </a:spcBef>
              </a:pPr>
              <a:endParaRPr lang="el-GR" altLang="el-GR" sz="2200" dirty="0">
                <a:latin typeface="+mn-lt"/>
              </a:endParaRPr>
            </a:p>
          </p:txBody>
        </p:sp>
        <p:graphicFrame>
          <p:nvGraphicFramePr>
            <p:cNvPr id="24595" name="Object 19"/>
            <p:cNvGraphicFramePr>
              <a:graphicFrameLocks noChangeAspect="1"/>
            </p:cNvGraphicFramePr>
            <p:nvPr/>
          </p:nvGraphicFramePr>
          <p:xfrm>
            <a:off x="3061" y="2704"/>
            <a:ext cx="1633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6" imgW="774360" imgH="228600" progId="Equation.3">
                    <p:embed/>
                  </p:oleObj>
                </mc:Choice>
                <mc:Fallback>
                  <p:oleObj name="Equation" r:id="rId6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04"/>
                          <a:ext cx="1633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4140201" y="5210199"/>
            <a:ext cx="4608513" cy="1027113"/>
            <a:chOff x="2608" y="3203"/>
            <a:chExt cx="2903" cy="647"/>
          </a:xfrm>
        </p:grpSpPr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2608" y="3430"/>
              <a:ext cx="290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200" dirty="0">
                  <a:latin typeface="+mn-lt"/>
                </a:rPr>
                <a:t>Μέση ταχύτητα </a:t>
              </a:r>
              <a:r>
                <a:rPr lang="en-US" altLang="el-GR" sz="2200" dirty="0">
                  <a:latin typeface="+mn-lt"/>
                </a:rPr>
                <a:t>u</a:t>
              </a:r>
              <a:r>
                <a:rPr lang="el-GR" altLang="el-GR" sz="2200" baseline="-25000" dirty="0">
                  <a:latin typeface="+mn-lt"/>
                </a:rPr>
                <a:t>μ</a:t>
              </a:r>
            </a:p>
          </p:txBody>
        </p:sp>
        <p:graphicFrame>
          <p:nvGraphicFramePr>
            <p:cNvPr id="2459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321610"/>
                </p:ext>
              </p:extLst>
            </p:nvPr>
          </p:nvGraphicFramePr>
          <p:xfrm>
            <a:off x="4150" y="3203"/>
            <a:ext cx="897" cy="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8" imgW="545760" imgH="393480" progId="Equation.3">
                    <p:embed/>
                  </p:oleObj>
                </mc:Choice>
                <mc:Fallback>
                  <p:oleObj name="Equation" r:id="rId8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3203"/>
                          <a:ext cx="897" cy="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4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551699"/>
              </p:ext>
            </p:extLst>
          </p:nvPr>
        </p:nvGraphicFramePr>
        <p:xfrm>
          <a:off x="3131840" y="2420888"/>
          <a:ext cx="2655540" cy="238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990360" imgH="888840" progId="Equation.3">
                  <p:embed/>
                </p:oleObj>
              </mc:Choice>
              <mc:Fallback>
                <p:oleObj name="Equation" r:id="rId3" imgW="9903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420888"/>
                        <a:ext cx="2655540" cy="2383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28800"/>
            <a:ext cx="6337300" cy="4525962"/>
          </a:xfrm>
        </p:spPr>
        <p:txBody>
          <a:bodyPr/>
          <a:lstStyle/>
          <a:p>
            <a:r>
              <a:rPr lang="el-GR" altLang="el-GR" sz="2800" dirty="0"/>
              <a:t>Εξίσωση κίνησης </a:t>
            </a:r>
            <a:r>
              <a:rPr lang="en-US" altLang="el-GR" sz="2800" dirty="0"/>
              <a:t>x</a:t>
            </a:r>
            <a:r>
              <a:rPr lang="el-GR" altLang="el-GR" sz="2800" dirty="0"/>
              <a:t>=</a:t>
            </a:r>
            <a:r>
              <a:rPr lang="en-US" altLang="el-GR" sz="2800" dirty="0"/>
              <a:t>f(t)</a:t>
            </a:r>
            <a:r>
              <a:rPr lang="el-GR" altLang="el-GR" sz="2800" dirty="0"/>
              <a:t>:</a:t>
            </a:r>
          </a:p>
          <a:p>
            <a:pPr lvl="1"/>
            <a:endParaRPr lang="el-GR" alt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54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Ευθύγραμμη ομαλή κίνηση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894763"/>
              </p:ext>
            </p:extLst>
          </p:nvPr>
        </p:nvGraphicFramePr>
        <p:xfrm>
          <a:off x="2843808" y="1340767"/>
          <a:ext cx="3600400" cy="232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Εικόνα bitmap" r:id="rId3" imgW="2038095" imgH="1314286" progId="Paint.Picture">
                  <p:embed/>
                </p:oleObj>
              </mc:Choice>
              <mc:Fallback>
                <p:oleObj name="Εικόνα bitmap" r:id="rId3" imgW="2038095" imgH="13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340767"/>
                        <a:ext cx="3600400" cy="2321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5707098"/>
              </p:ext>
            </p:extLst>
          </p:nvPr>
        </p:nvGraphicFramePr>
        <p:xfrm>
          <a:off x="3167211" y="4365104"/>
          <a:ext cx="2592387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672840" imgH="634680" progId="Equation.3">
                  <p:embed/>
                </p:oleObj>
              </mc:Choice>
              <mc:Fallback>
                <p:oleObj name="Equation" r:id="rId5" imgW="6728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211" y="4365104"/>
                        <a:ext cx="2592387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99592" y="3789040"/>
            <a:ext cx="71276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Η μέση ταχύτητα ταυτίζεται με τη στιγμιαία </a:t>
            </a:r>
            <a:r>
              <a:rPr lang="el-GR" altLang="el-GR" sz="2200" dirty="0" smtClean="0">
                <a:latin typeface="+mn-lt"/>
              </a:rPr>
              <a:t>ταχύτητα.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2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61940"/>
              </p:ext>
            </p:extLst>
          </p:nvPr>
        </p:nvGraphicFramePr>
        <p:xfrm>
          <a:off x="2699792" y="1196752"/>
          <a:ext cx="6120680" cy="278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hart" r:id="rId3" imgW="7096049" imgH="3229128" progId="Excel.Chart.8">
                  <p:embed/>
                </p:oleObj>
              </mc:Choice>
              <mc:Fallback>
                <p:oleObj name="Chart" r:id="rId3" imgW="7096049" imgH="32291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196752"/>
                        <a:ext cx="6120680" cy="2785115"/>
                      </a:xfrm>
                      <a:prstGeom prst="rect">
                        <a:avLst/>
                      </a:prstGeom>
                      <a:solidFill>
                        <a:srgbClr val="E2E2E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Group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31178757"/>
              </p:ext>
            </p:extLst>
          </p:nvPr>
        </p:nvGraphicFramePr>
        <p:xfrm>
          <a:off x="107504" y="1196752"/>
          <a:ext cx="1979613" cy="4389120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</a:tblGrid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 (s)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x(m)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18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32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72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98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128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162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52" name="Object 3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23612251"/>
              </p:ext>
            </p:extLst>
          </p:nvPr>
        </p:nvGraphicFramePr>
        <p:xfrm>
          <a:off x="2699792" y="4005064"/>
          <a:ext cx="4680520" cy="269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5" imgW="7096049" imgH="3229128" progId="Excel.Chart.8">
                  <p:embed/>
                </p:oleObj>
              </mc:Choice>
              <mc:Fallback>
                <p:oleObj name="Chart" r:id="rId5" imgW="7096049" imgH="32291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05064"/>
                        <a:ext cx="4680520" cy="2696112"/>
                      </a:xfrm>
                      <a:prstGeom prst="rect">
                        <a:avLst/>
                      </a:prstGeom>
                      <a:solidFill>
                        <a:srgbClr val="E2E2E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8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122" grpId="0"/>
      <p:bldOleChart spid="5122" grpId="1"/>
      <p:bldOleChart spid="5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645494"/>
              </p:ext>
            </p:extLst>
          </p:nvPr>
        </p:nvGraphicFramePr>
        <p:xfrm>
          <a:off x="0" y="1052736"/>
          <a:ext cx="9256713" cy="392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art" r:id="rId3" imgW="7096049" imgH="3229128" progId="Excel.Chart.8">
                  <p:embed/>
                </p:oleObj>
              </mc:Choice>
              <mc:Fallback>
                <p:oleObj name="Chart" r:id="rId3" imgW="7096049" imgH="3229128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736"/>
                        <a:ext cx="9256713" cy="3923606"/>
                      </a:xfrm>
                      <a:prstGeom prst="rect">
                        <a:avLst/>
                      </a:prstGeom>
                      <a:solidFill>
                        <a:srgbClr val="E2E2E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84213" y="3978375"/>
            <a:ext cx="3167062" cy="431800"/>
            <a:chOff x="431" y="1979"/>
            <a:chExt cx="1995" cy="272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2426" y="1979"/>
              <a:ext cx="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31" y="1979"/>
              <a:ext cx="199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684213" y="2752825"/>
            <a:ext cx="6335712" cy="1657350"/>
            <a:chOff x="431" y="1207"/>
            <a:chExt cx="3991" cy="1044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V="1">
              <a:off x="4422" y="1207"/>
              <a:ext cx="0" cy="10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431" y="1207"/>
              <a:ext cx="39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10"/>
          <p:cNvGrpSpPr>
            <a:grpSpLocks/>
          </p:cNvGrpSpPr>
          <p:nvPr/>
        </p:nvGrpSpPr>
        <p:grpSpPr bwMode="auto">
          <a:xfrm>
            <a:off x="755650" y="3473550"/>
            <a:ext cx="4679950" cy="863600"/>
            <a:chOff x="476" y="1661"/>
            <a:chExt cx="2948" cy="544"/>
          </a:xfrm>
        </p:grpSpPr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3424" y="1661"/>
              <a:ext cx="0" cy="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H="1">
              <a:off x="476" y="1661"/>
              <a:ext cx="29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3851275" y="2752825"/>
            <a:ext cx="3241675" cy="122555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5435600" y="2752825"/>
            <a:ext cx="1657350" cy="7207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877" y="4973471"/>
            <a:ext cx="853244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Να βρεθεί η μέση ταχύτητα από τα 4 έως τα 8 </a:t>
            </a:r>
            <a:r>
              <a:rPr lang="en-US" altLang="el-GR" sz="2000" dirty="0">
                <a:latin typeface="+mn-lt"/>
              </a:rPr>
              <a:t>s</a:t>
            </a:r>
            <a:r>
              <a:rPr lang="el-GR" altLang="el-GR" sz="2000" dirty="0">
                <a:latin typeface="+mn-lt"/>
              </a:rPr>
              <a:t>.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+mn-lt"/>
              </a:rPr>
              <a:t>u=</a:t>
            </a:r>
            <a:r>
              <a:rPr lang="el-GR" altLang="el-GR" sz="2000" dirty="0" err="1">
                <a:latin typeface="+mn-lt"/>
              </a:rPr>
              <a:t>Δχ</a:t>
            </a:r>
            <a:r>
              <a:rPr lang="el-GR" altLang="el-GR" sz="2000" dirty="0">
                <a:latin typeface="+mn-lt"/>
              </a:rPr>
              <a:t>/Δ</a:t>
            </a:r>
            <a:r>
              <a:rPr lang="en-US" altLang="el-GR" sz="2000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=(132-34)</a:t>
            </a:r>
            <a:r>
              <a:rPr lang="en-US" altLang="el-GR" sz="2000" dirty="0">
                <a:latin typeface="+mn-lt"/>
              </a:rPr>
              <a:t>m/(8-4)s=98/4=24,5m/s</a:t>
            </a:r>
          </a:p>
          <a:p>
            <a:pPr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Να βρεθεί η μέση ταχύτητα από τα </a:t>
            </a:r>
            <a:r>
              <a:rPr lang="en-US" altLang="el-GR" sz="2000" dirty="0">
                <a:latin typeface="+mn-lt"/>
              </a:rPr>
              <a:t>6</a:t>
            </a:r>
            <a:r>
              <a:rPr lang="el-GR" altLang="el-GR" sz="2000" dirty="0">
                <a:latin typeface="+mn-lt"/>
              </a:rPr>
              <a:t> έως τα 8 </a:t>
            </a:r>
            <a:r>
              <a:rPr lang="en-US" altLang="el-GR" sz="2000" dirty="0">
                <a:latin typeface="+mn-lt"/>
              </a:rPr>
              <a:t>s</a:t>
            </a:r>
            <a:r>
              <a:rPr lang="el-GR" altLang="el-GR" sz="2000" dirty="0">
                <a:latin typeface="+mn-lt"/>
              </a:rPr>
              <a:t>.</a:t>
            </a:r>
            <a:endParaRPr lang="en-US" altLang="el-GR" sz="2000" dirty="0">
              <a:latin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+mn-lt"/>
              </a:rPr>
              <a:t>u=</a:t>
            </a:r>
            <a:r>
              <a:rPr lang="el-GR" altLang="el-GR" sz="2000" dirty="0" err="1">
                <a:latin typeface="+mn-lt"/>
              </a:rPr>
              <a:t>Δχ</a:t>
            </a:r>
            <a:r>
              <a:rPr lang="el-GR" altLang="el-GR" sz="2000" dirty="0">
                <a:latin typeface="+mn-lt"/>
              </a:rPr>
              <a:t>/Δ</a:t>
            </a:r>
            <a:r>
              <a:rPr lang="en-US" altLang="el-GR" sz="2000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=(132-</a:t>
            </a:r>
            <a:r>
              <a:rPr lang="en-US" altLang="el-GR" sz="2000" dirty="0">
                <a:latin typeface="+mn-lt"/>
              </a:rPr>
              <a:t>74</a:t>
            </a:r>
            <a:r>
              <a:rPr lang="el-GR" altLang="el-GR" sz="2000" dirty="0">
                <a:latin typeface="+mn-lt"/>
              </a:rPr>
              <a:t>)</a:t>
            </a:r>
            <a:r>
              <a:rPr lang="en-US" altLang="el-GR" sz="2000" dirty="0">
                <a:latin typeface="+mn-lt"/>
              </a:rPr>
              <a:t>m/(</a:t>
            </a:r>
            <a:r>
              <a:rPr lang="en-US" altLang="el-GR" sz="2000" dirty="0" smtClean="0">
                <a:latin typeface="+mn-lt"/>
              </a:rPr>
              <a:t>8-6)s=58/2=29m/s</a:t>
            </a:r>
            <a:endParaRPr lang="en-US" altLang="el-GR" sz="20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4941888"/>
            <a:ext cx="50768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l-GR" sz="20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n-lt"/>
              </a:rPr>
              <a:t>Κλίση εφαπτομένης στο σημείο της καμπύλης για </a:t>
            </a:r>
            <a:r>
              <a:rPr lang="en-US" altLang="el-GR" sz="2000" dirty="0">
                <a:latin typeface="+mn-lt"/>
              </a:rPr>
              <a:t>t=5s.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dirty="0" err="1">
                <a:latin typeface="+mn-lt"/>
              </a:rPr>
              <a:t>Δχ</a:t>
            </a:r>
            <a:r>
              <a:rPr lang="el-GR" altLang="el-GR" sz="2000" dirty="0">
                <a:latin typeface="+mn-lt"/>
              </a:rPr>
              <a:t>/Δ</a:t>
            </a:r>
            <a:r>
              <a:rPr lang="en-US" altLang="el-GR" sz="2000" dirty="0">
                <a:latin typeface="+mn-lt"/>
              </a:rPr>
              <a:t>t= (85-15)m/(6,5-3,4)sec=23m/sec</a:t>
            </a:r>
            <a:endParaRPr lang="el-GR" altLang="el-GR" sz="2000" dirty="0">
              <a:latin typeface="+mn-lt"/>
            </a:endParaRPr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89858"/>
              </p:ext>
            </p:extLst>
          </p:nvPr>
        </p:nvGraphicFramePr>
        <p:xfrm>
          <a:off x="5329237" y="5047090"/>
          <a:ext cx="3348038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1041120" imgH="393480" progId="Equation.3">
                  <p:embed/>
                </p:oleObj>
              </mc:Choice>
              <mc:Fallback>
                <p:oleObj name="Equation" r:id="rId3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7" y="5047090"/>
                        <a:ext cx="3348038" cy="1420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5013325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/>
              <a:t>Ποια είναι η στιγμιαία ταχύτητα στα 5</a:t>
            </a:r>
            <a:r>
              <a:rPr lang="en-US" altLang="el-GR"/>
              <a:t>s</a:t>
            </a:r>
            <a:r>
              <a:rPr lang="el-GR" altLang="el-GR"/>
              <a:t>;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-73025" y="836613"/>
          <a:ext cx="92170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hart" r:id="rId5" imgW="7096049" imgH="3229128" progId="Excel.Chart.8">
                  <p:embed/>
                </p:oleObj>
              </mc:Choice>
              <mc:Fallback>
                <p:oleObj name="Chart" r:id="rId5" imgW="7096049" imgH="32291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836613"/>
                        <a:ext cx="9217025" cy="4064000"/>
                      </a:xfrm>
                      <a:prstGeom prst="rect">
                        <a:avLst/>
                      </a:prstGeom>
                      <a:solidFill>
                        <a:srgbClr val="E2E2E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971550" y="3644900"/>
            <a:ext cx="3816350" cy="57626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3563938" y="3213100"/>
            <a:ext cx="2447925" cy="79216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4787900" y="3644900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3563938" y="3213100"/>
            <a:ext cx="2447925" cy="792163"/>
            <a:chOff x="2245" y="2024"/>
            <a:chExt cx="1542" cy="499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787" y="2024"/>
              <a:ext cx="0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245" y="2523"/>
              <a:ext cx="15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940425" y="3429000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Δχ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076825" y="393382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Δ</a:t>
            </a:r>
            <a:r>
              <a:rPr kumimoji="0" lang="en-US" altLang="el-G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</a:t>
            </a:r>
            <a:endParaRPr kumimoji="0" lang="el-GR" altLang="el-G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05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8" grpId="0" animBg="1"/>
      <p:bldP spid="18" grpId="1" animBg="1"/>
      <p:bldP spid="19" grpId="0" animBg="1"/>
      <p:bldP spid="20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56" y="3140968"/>
            <a:ext cx="3409511" cy="3024336"/>
          </a:xfrm>
          <a:noFill/>
          <a:ln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528" y="1452563"/>
            <a:ext cx="87129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>
                <a:latin typeface="+mj-lt"/>
              </a:rPr>
              <a:t>Η κίνηση ενός σώματος περιγράφεται από το παρακάτω διάγραμμα </a:t>
            </a:r>
            <a:r>
              <a:rPr lang="en-US" altLang="el-GR" sz="2400" dirty="0">
                <a:latin typeface="+mj-lt"/>
              </a:rPr>
              <a:t>x=f(t). 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j-lt"/>
              </a:rPr>
              <a:t>Κατατάξτε τις ταχύτητες στα σημεία </a:t>
            </a:r>
            <a:r>
              <a:rPr lang="en-US" altLang="el-GR" sz="2400" dirty="0">
                <a:latin typeface="+mj-lt"/>
              </a:rPr>
              <a:t>P, Q, R, S </a:t>
            </a:r>
            <a:r>
              <a:rPr lang="el-GR" altLang="el-GR" sz="2400" dirty="0">
                <a:latin typeface="+mj-lt"/>
              </a:rPr>
              <a:t>με φθίνουσα </a:t>
            </a:r>
            <a:r>
              <a:rPr lang="el-GR" altLang="el-GR" sz="2400" dirty="0" smtClean="0">
                <a:latin typeface="+mj-lt"/>
              </a:rPr>
              <a:t>σειρά.</a:t>
            </a:r>
            <a:endParaRPr lang="el-GR" altLang="el-GR" sz="24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el-GR" altLang="el-GR" sz="2400" dirty="0">
              <a:latin typeface="+mj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1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facc270161d6363b8de85ab52e5e644f09be1de"/>
</p:tagLst>
</file>

<file path=ppt/theme/theme1.xml><?xml version="1.0" encoding="utf-8"?>
<a:theme xmlns:a="http://schemas.openxmlformats.org/drawingml/2006/main" name="template">
  <a:themeElements>
    <a:clrScheme name="Προσαρμοσμένο 2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</TotalTime>
  <Words>1283</Words>
  <Application>Microsoft Office PowerPoint</Application>
  <PresentationFormat>On-screen Show (4:3)</PresentationFormat>
  <Paragraphs>160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template</vt:lpstr>
      <vt:lpstr>OC_template_updated</vt:lpstr>
      <vt:lpstr>Equation</vt:lpstr>
      <vt:lpstr>Εικόνα bitmap</vt:lpstr>
      <vt:lpstr>Chart</vt:lpstr>
      <vt:lpstr>Φυσική (Θ)</vt:lpstr>
      <vt:lpstr>PowerPoint Presentation</vt:lpstr>
      <vt:lpstr>Τρόποι αναπαράστασης της κίνησης</vt:lpstr>
      <vt:lpstr>PowerPoint Presentation</vt:lpstr>
      <vt:lpstr>Ευθύγραμμη ομαλή κίνηση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Κίνηση με σταθερή επιτάχυνση α</vt:lpstr>
      <vt:lpstr>PowerPoint Presentation</vt:lpstr>
      <vt:lpstr>PowerPoint Presentation</vt:lpstr>
      <vt:lpstr>PowerPoint Presentation</vt:lpstr>
      <vt:lpstr>PowerPoint Presentation</vt:lpstr>
      <vt:lpstr>Σκεφτείτε το...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(Θ)</dc:title>
  <dc:creator>fkaram2</dc:creator>
  <cp:lastModifiedBy>alex</cp:lastModifiedBy>
  <cp:revision>7</cp:revision>
  <dcterms:created xsi:type="dcterms:W3CDTF">2015-07-14T07:31:28Z</dcterms:created>
  <dcterms:modified xsi:type="dcterms:W3CDTF">2015-07-30T08:34:19Z</dcterms:modified>
</cp:coreProperties>
</file>