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27"/>
  </p:notesMasterIdLst>
  <p:handoutMasterIdLst>
    <p:handoutMasterId r:id="rId28"/>
  </p:handoutMasterIdLst>
  <p:sldIdLst>
    <p:sldId id="268"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291" r:id="rId20"/>
    <p:sldId id="292" r:id="rId21"/>
    <p:sldId id="293" r:id="rId22"/>
    <p:sldId id="313" r:id="rId23"/>
    <p:sldId id="314" r:id="rId24"/>
    <p:sldId id="295" r:id="rId25"/>
    <p:sldId id="296"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611B25BB-827D-4CAA-9B3C-C13871D3DF49}" type="slidenum">
              <a:rPr lang="el-GR"/>
              <a:pPr>
                <a:defRPr/>
              </a:pPr>
              <a:t>‹#›</a:t>
            </a:fld>
            <a:endParaRPr lang="el-GR"/>
          </a:p>
        </p:txBody>
      </p:sp>
    </p:spTree>
    <p:extLst>
      <p:ext uri="{BB962C8B-B14F-4D97-AF65-F5344CB8AC3E}">
        <p14:creationId xmlns:p14="http://schemas.microsoft.com/office/powerpoint/2010/main" val="182290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085D468F-9D82-4011-89D0-D99DB8A535CE}" type="slidenum">
              <a:rPr lang="el-GR"/>
              <a:pPr>
                <a:defRPr/>
              </a:pPr>
              <a:t>‹#›</a:t>
            </a:fld>
            <a:endParaRPr lang="el-GR"/>
          </a:p>
        </p:txBody>
      </p:sp>
    </p:spTree>
    <p:extLst>
      <p:ext uri="{BB962C8B-B14F-4D97-AF65-F5344CB8AC3E}">
        <p14:creationId xmlns:p14="http://schemas.microsoft.com/office/powerpoint/2010/main" val="336221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0B4665AE-96B2-42F1-AC0F-C0828AAF37C3}" type="slidenum">
              <a:rPr lang="el-GR"/>
              <a:pPr>
                <a:defRPr/>
              </a:pPr>
              <a:t>‹#›</a:t>
            </a:fld>
            <a:endParaRPr lang="el-GR"/>
          </a:p>
        </p:txBody>
      </p:sp>
    </p:spTree>
    <p:extLst>
      <p:ext uri="{BB962C8B-B14F-4D97-AF65-F5344CB8AC3E}">
        <p14:creationId xmlns:p14="http://schemas.microsoft.com/office/powerpoint/2010/main" val="212788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48142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8454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59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548762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20612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5667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9711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25943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69974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5636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36820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matheuslotero/" TargetMode="External"/><Relationship Id="rId2" Type="http://schemas.openxmlformats.org/officeDocument/2006/relationships/hyperlink" Target="https://www.flickr.com/photos/matheuslotero/6938845011"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creativecommons.org/licenses/by/2.0/deed.e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Mother_Kissing_Baby.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ommons.wikimedia.org/wiki/User:Hindustanilanguag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26172654@N06/6421867749"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nd/2.0/" TargetMode="External"/><Relationship Id="rId4" Type="http://schemas.openxmlformats.org/officeDocument/2006/relationships/hyperlink" Target="https://www.flickr.com/photos/26172654@N0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users/PublicDomainPictures-14/" TargetMode="External"/><Relationship Id="rId2" Type="http://schemas.openxmlformats.org/officeDocument/2006/relationships/hyperlink" Target="https://pixabay.com/en/photos/breastfeedi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arental_investment#/media/File:Calliope-nest_edit.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Papa%20Lima%20Whiske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kryten/125710155"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hyperlink" Target="https://www.flickr.com/photos/kryt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lueFlowerWade.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MattWa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359532" y="3284984"/>
            <a:ext cx="8424936" cy="1752600"/>
          </a:xfrm>
        </p:spPr>
        <p:txBody>
          <a:bodyPr>
            <a:normAutofit fontScale="55000" lnSpcReduction="20000"/>
          </a:bodyPr>
          <a:lstStyle/>
          <a:p>
            <a:r>
              <a:rPr lang="el-GR" sz="4000" b="1" dirty="0" smtClean="0">
                <a:solidFill>
                  <a:schemeClr val="tx1"/>
                </a:solidFill>
              </a:rPr>
              <a:t>Ενότητα </a:t>
            </a:r>
            <a:r>
              <a:rPr lang="el-GR" sz="4000" b="1" dirty="0"/>
              <a:t>8</a:t>
            </a:r>
            <a:r>
              <a:rPr lang="el-GR" sz="4000" dirty="0" smtClean="0">
                <a:solidFill>
                  <a:schemeClr val="tx1"/>
                </a:solidFill>
              </a:rPr>
              <a:t>: </a:t>
            </a:r>
            <a:r>
              <a:rPr lang="el-GR" sz="4000" dirty="0" smtClean="0"/>
              <a:t>Μητρικός θηλασμός και κάπνισμα</a:t>
            </a:r>
            <a:endParaRPr lang="en-US" sz="2400" dirty="0" smtClean="0">
              <a:solidFill>
                <a:schemeClr val="tx1"/>
              </a:solidFill>
            </a:endParaRPr>
          </a:p>
          <a:p>
            <a:endParaRPr lang="el-GR" sz="3600" dirty="0" smtClean="0"/>
          </a:p>
          <a:p>
            <a:r>
              <a:rPr lang="el-GR" sz="3600" dirty="0" smtClean="0"/>
              <a:t>Δρ</a:t>
            </a:r>
            <a:r>
              <a:rPr lang="el-GR" sz="3600" dirty="0"/>
              <a:t>. </a:t>
            </a:r>
            <a:r>
              <a:rPr lang="el-GR" sz="3600" dirty="0" err="1"/>
              <a:t>Βιβιλάκη</a:t>
            </a:r>
            <a:r>
              <a:rPr lang="el-GR" sz="3600" dirty="0"/>
              <a:t> </a:t>
            </a:r>
            <a:r>
              <a:rPr lang="el-GR" sz="3600" dirty="0" smtClean="0"/>
              <a:t>Βικτωρία</a:t>
            </a:r>
          </a:p>
          <a:p>
            <a:r>
              <a:rPr lang="el-GR" sz="3600" dirty="0" smtClean="0"/>
              <a:t>Καθηγήτρια </a:t>
            </a:r>
            <a:r>
              <a:rPr lang="el-GR" sz="3600" dirty="0"/>
              <a:t>Εφαρμογών </a:t>
            </a:r>
            <a:r>
              <a:rPr lang="en-US" sz="3600" dirty="0" err="1"/>
              <a:t>PgCert</a:t>
            </a:r>
            <a:r>
              <a:rPr lang="en-US" sz="3600" dirty="0"/>
              <a:t>, </a:t>
            </a:r>
            <a:r>
              <a:rPr lang="en-US" sz="3600" dirty="0" err="1"/>
              <a:t>MMedSc</a:t>
            </a:r>
            <a:r>
              <a:rPr lang="en-US" sz="3600" dirty="0"/>
              <a:t>, PhD</a:t>
            </a:r>
          </a:p>
          <a:p>
            <a:r>
              <a:rPr lang="el-GR" sz="3600" dirty="0" smtClean="0"/>
              <a:t>Τμήμα Μαιευτικής</a:t>
            </a:r>
            <a:endParaRPr lang="el-GR" sz="36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9499367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616686583"/>
              </p:ext>
            </p:extLst>
          </p:nvPr>
        </p:nvGraphicFramePr>
        <p:xfrm>
          <a:off x="491433" y="5590243"/>
          <a:ext cx="923195" cy="863093"/>
        </p:xfrm>
        <a:graphic>
          <a:graphicData uri="http://schemas.openxmlformats.org/presentationml/2006/ole">
            <mc:AlternateContent xmlns:mc="http://schemas.openxmlformats.org/markup-compatibility/2006">
              <mc:Choice xmlns:v="urn:schemas-microsoft-com:vml" Requires="v">
                <p:oleObj spid="_x0000_s56371" name="Φωτογραφία του Photo Editor" r:id="rId8" imgW="5915851" imgH="5361905" progId="">
                  <p:embed/>
                </p:oleObj>
              </mc:Choice>
              <mc:Fallback>
                <p:oleObj name="Φωτογραφία του Photo Editor" r:id="rId8" imgW="5915851" imgH="5361905"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33" y="5590243"/>
                        <a:ext cx="923195" cy="8630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910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Hauge</a:t>
            </a:r>
            <a:r>
              <a:rPr lang="en-US" dirty="0" smtClean="0"/>
              <a:t> </a:t>
            </a:r>
            <a:r>
              <a:rPr lang="en-US" dirty="0"/>
              <a:t>et al</a:t>
            </a:r>
            <a:r>
              <a:rPr lang="en-US" dirty="0" smtClean="0"/>
              <a:t>.</a:t>
            </a:r>
            <a:r>
              <a:rPr lang="el-GR" dirty="0" smtClean="0"/>
              <a:t> 2011</a:t>
            </a:r>
            <a:endParaRPr lang="en-US" dirty="0"/>
          </a:p>
        </p:txBody>
      </p:sp>
      <p:sp>
        <p:nvSpPr>
          <p:cNvPr id="3" name="Content Placeholder 2"/>
          <p:cNvSpPr>
            <a:spLocks noGrp="1"/>
          </p:cNvSpPr>
          <p:nvPr>
            <p:ph idx="1"/>
          </p:nvPr>
        </p:nvSpPr>
        <p:spPr>
          <a:xfrm>
            <a:off x="457200" y="1196752"/>
            <a:ext cx="8075240" cy="5040560"/>
          </a:xfrm>
        </p:spPr>
        <p:txBody>
          <a:bodyPr>
            <a:noAutofit/>
          </a:bodyPr>
          <a:lstStyle/>
          <a:p>
            <a:pPr>
              <a:spcAft>
                <a:spcPts val="600"/>
              </a:spcAft>
            </a:pPr>
            <a:r>
              <a:rPr lang="el-GR" sz="2400" dirty="0" smtClean="0">
                <a:cs typeface="Cambria"/>
              </a:rPr>
              <a:t>Συσχέτιση του άγχους της νέας μητέρας με το κάπνισμα.</a:t>
            </a:r>
          </a:p>
          <a:p>
            <a:pPr>
              <a:spcAft>
                <a:spcPts val="600"/>
              </a:spcAft>
            </a:pPr>
            <a:r>
              <a:rPr lang="el-GR" sz="2400" dirty="0" smtClean="0">
                <a:solidFill>
                  <a:srgbClr val="004B82"/>
                </a:solidFill>
                <a:cs typeface="Cambria"/>
              </a:rPr>
              <a:t>Αξιολόγηση του άγχους και της καταθλιπτικής συμπτωματολογίας στη λοχεία σε 71757 μητέρες στη Νορβηγία και συσχέτιση με το κάπνισμα.</a:t>
            </a:r>
          </a:p>
          <a:p>
            <a:pPr>
              <a:spcAft>
                <a:spcPts val="600"/>
              </a:spcAft>
            </a:pPr>
            <a:r>
              <a:rPr lang="el-GR" sz="2400" dirty="0" smtClean="0">
                <a:cs typeface="Cambria"/>
              </a:rPr>
              <a:t>Υψηλά επίπεδα άγχους και καταθλιπτικής συμπτωματολογίας έχουν σημαντική συσχέτιση για επιστροφή στην καπνιστική συνήθεια μετά </a:t>
            </a:r>
            <a:r>
              <a:rPr lang="el-GR" sz="2400" dirty="0">
                <a:cs typeface="Cambria"/>
              </a:rPr>
              <a:t>τον τοκετό (OR 1.26, 95% CI: 1.11, 1.44)</a:t>
            </a:r>
            <a:r>
              <a:rPr lang="el-GR" sz="2400" dirty="0" smtClean="0">
                <a:cs typeface="Cambria"/>
              </a:rPr>
              <a:t>.</a:t>
            </a:r>
          </a:p>
          <a:p>
            <a:pPr>
              <a:spcAft>
                <a:spcPts val="600"/>
              </a:spcAft>
            </a:pPr>
            <a:r>
              <a:rPr lang="el-GR" sz="2400" dirty="0" smtClean="0">
                <a:solidFill>
                  <a:srgbClr val="004B82"/>
                </a:solidFill>
                <a:cs typeface="Cambria"/>
              </a:rPr>
              <a:t>Η κακή ποιότητα της </a:t>
            </a:r>
            <a:r>
              <a:rPr lang="el-GR" sz="2400" dirty="0">
                <a:solidFill>
                  <a:srgbClr val="004B82"/>
                </a:solidFill>
                <a:cs typeface="Cambria"/>
              </a:rPr>
              <a:t>συζυγίας (OR 0.82, 95% CI: 0.75, 0.90</a:t>
            </a:r>
            <a:r>
              <a:rPr lang="el-GR" sz="2400" dirty="0" smtClean="0">
                <a:solidFill>
                  <a:srgbClr val="004B82"/>
                </a:solidFill>
                <a:cs typeface="Cambria"/>
              </a:rPr>
              <a:t>) και τα αρνητικά γεγονότα στη ζωή </a:t>
            </a:r>
            <a:r>
              <a:rPr lang="el-GR" sz="2400" dirty="0">
                <a:solidFill>
                  <a:srgbClr val="004B82"/>
                </a:solidFill>
                <a:cs typeface="Cambria"/>
              </a:rPr>
              <a:t>της μητέρας (OR 0.93, 95%: CI 0.90, 0.96</a:t>
            </a:r>
            <a:r>
              <a:rPr lang="el-GR" sz="2400" dirty="0" smtClean="0">
                <a:solidFill>
                  <a:srgbClr val="004B82"/>
                </a:solidFill>
                <a:cs typeface="Cambria"/>
              </a:rPr>
              <a:t>).</a:t>
            </a:r>
            <a:endParaRPr lang="en-US" sz="2400" dirty="0">
              <a:solidFill>
                <a:srgbClr val="004B82"/>
              </a:solidFill>
              <a:cs typeface="Cambria"/>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08328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a:t>
            </a:r>
            <a:r>
              <a:rPr lang="el-GR" dirty="0" smtClean="0"/>
              <a:t> </a:t>
            </a:r>
            <a:r>
              <a:rPr lang="en-US" dirty="0" smtClean="0"/>
              <a:t>et </a:t>
            </a:r>
            <a:r>
              <a:rPr lang="en-US" dirty="0"/>
              <a:t>al.</a:t>
            </a:r>
            <a:r>
              <a:rPr lang="el-GR" dirty="0"/>
              <a:t> </a:t>
            </a:r>
            <a:r>
              <a:rPr lang="el-GR" dirty="0" smtClean="0"/>
              <a:t>2003</a:t>
            </a:r>
            <a:endParaRPr lang="en-US" dirty="0"/>
          </a:p>
        </p:txBody>
      </p:sp>
      <p:sp>
        <p:nvSpPr>
          <p:cNvPr id="3" name="Content Placeholder 2"/>
          <p:cNvSpPr>
            <a:spLocks noGrp="1"/>
          </p:cNvSpPr>
          <p:nvPr>
            <p:ph idx="1"/>
          </p:nvPr>
        </p:nvSpPr>
        <p:spPr>
          <a:xfrm>
            <a:off x="457200" y="1196752"/>
            <a:ext cx="5626968" cy="5040560"/>
          </a:xfrm>
        </p:spPr>
        <p:txBody>
          <a:bodyPr>
            <a:normAutofit/>
          </a:bodyPr>
          <a:lstStyle/>
          <a:p>
            <a:r>
              <a:rPr lang="el-GR" sz="2400" dirty="0" smtClean="0">
                <a:cs typeface="Cambria"/>
              </a:rPr>
              <a:t>Οι μαίες μπορούν να διπλασιάσουν τα ποσοστά αποχής από το κάπνισμα κατά την διάρκεια της λοχείας.</a:t>
            </a:r>
          </a:p>
          <a:p>
            <a:r>
              <a:rPr lang="el-GR" sz="2400" dirty="0" smtClean="0">
                <a:cs typeface="Cambria"/>
              </a:rPr>
              <a:t>Σε αυτή την έρευνα, η εξ’ αποστάσεως εκπαίδευση των μαιών στην διακοπή του καπνίσματος, βελτίωσε σημαντικά τα </a:t>
            </a:r>
            <a:r>
              <a:rPr lang="el-GR" sz="2400" dirty="0" err="1" smtClean="0">
                <a:cs typeface="Cambria"/>
              </a:rPr>
              <a:t>περιγεννητικά</a:t>
            </a:r>
            <a:r>
              <a:rPr lang="el-GR" sz="2400" dirty="0" smtClean="0">
                <a:cs typeface="Cambria"/>
              </a:rPr>
              <a:t> αποτελέσματα για τις γυναίκες που φρόντιζαν.</a:t>
            </a:r>
            <a:endParaRPr lang="en-US" sz="2400" dirty="0">
              <a:cs typeface="Cambria"/>
            </a:endParaRPr>
          </a:p>
        </p:txBody>
      </p:sp>
      <p:pic>
        <p:nvPicPr>
          <p:cNvPr id="7" name="Picture 6" descr="IMG_02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370401"/>
            <a:ext cx="2880997" cy="384133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4516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McLeod</a:t>
            </a:r>
            <a:r>
              <a:rPr lang="el-GR" dirty="0" smtClean="0"/>
              <a:t> </a:t>
            </a:r>
            <a:r>
              <a:rPr lang="en-US" dirty="0"/>
              <a:t>et al.</a:t>
            </a:r>
            <a:r>
              <a:rPr lang="el-GR" dirty="0"/>
              <a:t> </a:t>
            </a:r>
            <a:r>
              <a:rPr lang="el-GR" dirty="0" smtClean="0"/>
              <a:t>2004 </a:t>
            </a:r>
            <a:endParaRPr lang="en-US" dirty="0"/>
          </a:p>
        </p:txBody>
      </p:sp>
      <p:sp>
        <p:nvSpPr>
          <p:cNvPr id="4" name="Content Placeholder 3"/>
          <p:cNvSpPr>
            <a:spLocks noGrp="1"/>
          </p:cNvSpPr>
          <p:nvPr>
            <p:ph idx="1"/>
          </p:nvPr>
        </p:nvSpPr>
        <p:spPr>
          <a:xfrm>
            <a:off x="457200" y="1196752"/>
            <a:ext cx="5338936" cy="5040560"/>
          </a:xfrm>
        </p:spPr>
        <p:txBody>
          <a:bodyPr>
            <a:normAutofit/>
          </a:bodyPr>
          <a:lstStyle/>
          <a:p>
            <a:r>
              <a:rPr lang="el-GR" sz="2400" dirty="0" smtClean="0">
                <a:cs typeface="Cambria"/>
              </a:rPr>
              <a:t>Νέα Ζηλανδία, παρέμβαση στη </a:t>
            </a:r>
            <a:r>
              <a:rPr lang="el-GR" sz="2400" dirty="0" err="1" smtClean="0">
                <a:cs typeface="Cambria"/>
              </a:rPr>
              <a:t>περιγεννητική</a:t>
            </a:r>
            <a:r>
              <a:rPr lang="el-GR" sz="2400" dirty="0" smtClean="0">
                <a:cs typeface="Cambria"/>
              </a:rPr>
              <a:t> περίοδο από τις μαίες – σημασία της συνέχειας της φροντίδας από την μαία</a:t>
            </a:r>
            <a:r>
              <a:rPr lang="en-US" sz="2400" dirty="0" smtClean="0">
                <a:cs typeface="Cambria"/>
              </a:rPr>
              <a:t>.</a:t>
            </a:r>
          </a:p>
          <a:p>
            <a:r>
              <a:rPr lang="el-GR" sz="2400" dirty="0" smtClean="0">
                <a:cs typeface="Cambria"/>
              </a:rPr>
              <a:t>Σημαντική βελτίωση των ποσοστών μητρικού θηλασμού</a:t>
            </a:r>
            <a:r>
              <a:rPr lang="en-US" sz="2400" dirty="0" smtClean="0">
                <a:cs typeface="Cambria"/>
              </a:rPr>
              <a:t>.</a:t>
            </a:r>
            <a:endParaRPr lang="el-GR" sz="2400" dirty="0" smtClean="0">
              <a:cs typeface="Cambria"/>
            </a:endParaRPr>
          </a:p>
          <a:p>
            <a:r>
              <a:rPr lang="el-GR" sz="2400" dirty="0" smtClean="0">
                <a:cs typeface="Cambria"/>
              </a:rPr>
              <a:t>Σημαντική διατήρηση των ποσοστών διακοπής του καπνίσματος</a:t>
            </a:r>
            <a:r>
              <a:rPr lang="en-US" sz="2400" dirty="0" smtClean="0">
                <a:cs typeface="Cambria"/>
              </a:rPr>
              <a:t>.</a:t>
            </a:r>
            <a:endParaRPr lang="el-GR" sz="2400" dirty="0" smtClean="0">
              <a:cs typeface="Cambria"/>
            </a:endParaRPr>
          </a:p>
          <a:p>
            <a:r>
              <a:rPr lang="el-GR" sz="2400" dirty="0">
                <a:cs typeface="Cambria"/>
              </a:rPr>
              <a:t>Αποτελεσματικότητα των προγραμμάτων διακοπής του καπνίσματος από την μαία στην ΠΦΥ.</a:t>
            </a:r>
          </a:p>
        </p:txBody>
      </p:sp>
      <p:pic>
        <p:nvPicPr>
          <p:cNvPr id="8" name="Picture 7" descr="IMG_02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3144" y="1364572"/>
            <a:ext cx="2974332" cy="3965775"/>
          </a:xfrm>
          <a:prstGeom prst="rect">
            <a:avLst/>
          </a:prstGeom>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779328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dirty="0" err="1" smtClean="0"/>
              <a:t>Tappin</a:t>
            </a:r>
            <a:r>
              <a:rPr lang="fr-FR" dirty="0" smtClean="0"/>
              <a:t> </a:t>
            </a:r>
            <a:r>
              <a:rPr lang="fr-FR" dirty="0"/>
              <a:t>et </a:t>
            </a:r>
            <a:r>
              <a:rPr lang="fr-FR" dirty="0" smtClean="0"/>
              <a:t>al 2005</a:t>
            </a:r>
            <a:endParaRPr lang="en-US" dirty="0"/>
          </a:p>
        </p:txBody>
      </p:sp>
      <p:sp>
        <p:nvSpPr>
          <p:cNvPr id="5" name="Content Placeholder 4"/>
          <p:cNvSpPr>
            <a:spLocks noGrp="1"/>
          </p:cNvSpPr>
          <p:nvPr>
            <p:ph idx="1"/>
          </p:nvPr>
        </p:nvSpPr>
        <p:spPr>
          <a:xfrm>
            <a:off x="457200" y="1196752"/>
            <a:ext cx="4186808" cy="5040560"/>
          </a:xfrm>
          <a:prstGeom prst="rect">
            <a:avLst/>
          </a:prstGeom>
        </p:spPr>
        <p:txBody>
          <a:bodyPr>
            <a:normAutofit/>
          </a:bodyPr>
          <a:lstStyle/>
          <a:p>
            <a:pPr marL="320040" lvl="1" indent="-320040">
              <a:spcBef>
                <a:spcPts val="700"/>
              </a:spcBef>
              <a:buClrTx/>
              <a:buSzPct val="60000"/>
              <a:buFont typeface="Wingdings"/>
              <a:buChar char=""/>
            </a:pPr>
            <a:r>
              <a:rPr lang="el-GR" sz="2400" dirty="0" smtClean="0">
                <a:cs typeface="Candara"/>
              </a:rPr>
              <a:t>Παρέμβαση κατ’ οίκον στην λοχεία από μαία για την διακοπή του καπνίσματος.</a:t>
            </a:r>
          </a:p>
          <a:p>
            <a:pPr marL="320040" lvl="1" indent="-320040">
              <a:spcBef>
                <a:spcPts val="700"/>
              </a:spcBef>
              <a:buClrTx/>
              <a:buSzPct val="60000"/>
              <a:buFont typeface="Wingdings"/>
              <a:buChar char=""/>
            </a:pPr>
            <a:r>
              <a:rPr lang="el-GR" sz="2400" dirty="0" smtClean="0">
                <a:cs typeface="Candara"/>
              </a:rPr>
              <a:t>2-3 συνεδρίες με την μαία στο σπίτι κατά την διάρκεια της λοχείας- για τουλάχιστον 30 λεπτά.</a:t>
            </a:r>
          </a:p>
          <a:p>
            <a:pPr marL="320040" lvl="1" indent="-320040">
              <a:spcBef>
                <a:spcPts val="700"/>
              </a:spcBef>
              <a:buClrTx/>
              <a:buSzPct val="60000"/>
              <a:buFont typeface="Wingdings"/>
              <a:buChar char=""/>
            </a:pPr>
            <a:r>
              <a:rPr lang="el-GR" sz="2400" dirty="0" smtClean="0">
                <a:cs typeface="Candara"/>
              </a:rPr>
              <a:t>12.7% συνέχιζαν να μην καπνίζουν ένα χρόνο μετά τον τοκετό.</a:t>
            </a:r>
            <a:endParaRPr lang="en-US" sz="2400" dirty="0">
              <a:cs typeface="Candara"/>
            </a:endParaRPr>
          </a:p>
          <a:p>
            <a:endParaRPr lang="en-US" dirty="0"/>
          </a:p>
        </p:txBody>
      </p:sp>
      <p:sp>
        <p:nvSpPr>
          <p:cNvPr id="7" name="Rectangle 6"/>
          <p:cNvSpPr/>
          <p:nvPr/>
        </p:nvSpPr>
        <p:spPr>
          <a:xfrm>
            <a:off x="5253458" y="4133587"/>
            <a:ext cx="30282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motherly love</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3" tooltip="Go to matheuslotero's photostream"/>
              </a:rPr>
              <a:t>matheuslotero</a:t>
            </a:r>
            <a:r>
              <a:rPr lang="en-US" sz="1200" dirty="0">
                <a:latin typeface="+mn-lt"/>
              </a:rPr>
              <a:t/>
            </a:r>
            <a:br>
              <a:rPr lang="en-US" sz="1200" dirty="0">
                <a:latin typeface="+mn-lt"/>
              </a:rPr>
            </a:br>
            <a:r>
              <a:rPr lang="el-GR" sz="1200" dirty="0" smtClean="0">
                <a:solidFill>
                  <a:schemeClr val="tx1">
                    <a:lumMod val="75000"/>
                    <a:lumOff val="25000"/>
                  </a:schemeClr>
                </a:solidFill>
                <a:latin typeface="+mn-lt"/>
              </a:rPr>
              <a:t>διαθέσιμο με άδεια  </a:t>
            </a:r>
            <a:r>
              <a:rPr lang="en-US" sz="1200" dirty="0" smtClean="0">
                <a:latin typeface="+mn-lt"/>
                <a:hlinkClick r:id="rId4"/>
              </a:rPr>
              <a:t>CC </a:t>
            </a:r>
            <a:r>
              <a:rPr lang="en-US" sz="1200" dirty="0">
                <a:latin typeface="+mn-lt"/>
                <a:hlinkClick r:id="rId4"/>
              </a:rPr>
              <a:t>BY 2.0</a:t>
            </a:r>
            <a:endParaRPr lang="en-US" sz="1200" dirty="0">
              <a:latin typeface="+mn-lt"/>
            </a:endParaRPr>
          </a:p>
        </p:txBody>
      </p:sp>
      <p:pic>
        <p:nvPicPr>
          <p:cNvPr id="58370" name="Picture 2" descr="D:\Downloads\6938845011_38e3bc16c3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176" y="1412776"/>
            <a:ext cx="3760808" cy="267957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5005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67901" y="30832"/>
            <a:ext cx="5408199" cy="65973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5036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smtClean="0"/>
              <a:t>Σημεία Κλειδιά</a:t>
            </a:r>
            <a:endParaRPr lang="en-US" dirty="0"/>
          </a:p>
        </p:txBody>
      </p:sp>
      <p:sp>
        <p:nvSpPr>
          <p:cNvPr id="6" name="Subtitle 5"/>
          <p:cNvSpPr>
            <a:spLocks noGrp="1"/>
          </p:cNvSpPr>
          <p:nvPr>
            <p:ph type="subTitle" idx="1"/>
          </p:nvPr>
        </p:nvSpPr>
        <p:spPr/>
        <p:txBody>
          <a:bodyPr/>
          <a:lstStyle/>
          <a:p>
            <a:endParaRPr lang="el-GR"/>
          </a:p>
        </p:txBody>
      </p:sp>
    </p:spTree>
    <p:extLst>
      <p:ext uri="{BB962C8B-B14F-4D97-AF65-F5344CB8AC3E}">
        <p14:creationId xmlns:p14="http://schemas.microsoft.com/office/powerpoint/2010/main" val="372904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a:bodyPr>
          <a:lstStyle/>
          <a:p>
            <a:r>
              <a:rPr lang="el-GR" dirty="0" smtClean="0"/>
              <a:t>Σημεία Κλειδιά στην κλινική πράξη</a:t>
            </a:r>
            <a:r>
              <a:rPr lang="en-US" dirty="0" smtClean="0"/>
              <a:t> </a:t>
            </a:r>
            <a:r>
              <a:rPr lang="en-US" sz="3200" b="0" dirty="0" smtClean="0"/>
              <a:t>1/2</a:t>
            </a:r>
            <a:endParaRPr lang="en-US" sz="3200" b="0" dirty="0"/>
          </a:p>
        </p:txBody>
      </p:sp>
      <p:sp>
        <p:nvSpPr>
          <p:cNvPr id="2" name="Text Placeholder 1"/>
          <p:cNvSpPr>
            <a:spLocks noGrp="1"/>
          </p:cNvSpPr>
          <p:nvPr>
            <p:ph idx="1"/>
          </p:nvPr>
        </p:nvSpPr>
        <p:spPr>
          <a:xfrm>
            <a:off x="457200" y="1196752"/>
            <a:ext cx="8507288" cy="5040560"/>
          </a:xfrm>
        </p:spPr>
        <p:txBody>
          <a:bodyPr>
            <a:noAutofit/>
          </a:bodyPr>
          <a:lstStyle/>
          <a:p>
            <a:pPr marL="514350" indent="-514350">
              <a:buFont typeface="+mj-ea"/>
              <a:buAutoNum type="circleNumDbPlain"/>
            </a:pPr>
            <a:r>
              <a:rPr lang="el-GR" sz="2200" b="1" dirty="0" smtClean="0">
                <a:solidFill>
                  <a:srgbClr val="820000"/>
                </a:solidFill>
                <a:cs typeface="Candara"/>
              </a:rPr>
              <a:t>Αξιολόγηση της συνήθειας του καπνίσματος για τη </a:t>
            </a:r>
            <a:r>
              <a:rPr lang="el-GR" sz="2200" b="1" dirty="0" err="1" smtClean="0">
                <a:solidFill>
                  <a:srgbClr val="820000"/>
                </a:solidFill>
                <a:cs typeface="Candara"/>
              </a:rPr>
              <a:t>λεχωίδα</a:t>
            </a:r>
            <a:r>
              <a:rPr lang="el-GR" sz="2200" b="1" dirty="0" smtClean="0">
                <a:solidFill>
                  <a:srgbClr val="820000"/>
                </a:solidFill>
                <a:cs typeface="Candara"/>
              </a:rPr>
              <a:t> και των παραγόντων κινδύνου για τον ΜΘ</a:t>
            </a:r>
            <a:r>
              <a:rPr lang="el-GR" sz="2200" dirty="0" smtClean="0">
                <a:solidFill>
                  <a:srgbClr val="820000"/>
                </a:solidFill>
                <a:cs typeface="Candara"/>
              </a:rPr>
              <a:t> </a:t>
            </a:r>
            <a:r>
              <a:rPr lang="el-GR" sz="2200" dirty="0" smtClean="0">
                <a:cs typeface="Candara"/>
              </a:rPr>
              <a:t>( ΚΤ, υπέρταση, ΣΔ</a:t>
            </a:r>
            <a:r>
              <a:rPr lang="en-US" sz="2200" dirty="0" smtClean="0">
                <a:cs typeface="Candara"/>
              </a:rPr>
              <a:t> </a:t>
            </a:r>
            <a:r>
              <a:rPr lang="el-GR" sz="2200" dirty="0" smtClean="0">
                <a:cs typeface="Candara"/>
              </a:rPr>
              <a:t>κλπ)</a:t>
            </a:r>
            <a:r>
              <a:rPr lang="en-US" sz="2200" dirty="0" smtClean="0">
                <a:cs typeface="Candara"/>
              </a:rPr>
              <a:t>.</a:t>
            </a:r>
            <a:endParaRPr lang="el-GR" sz="2200" dirty="0" smtClean="0">
              <a:cs typeface="Candara"/>
            </a:endParaRPr>
          </a:p>
          <a:p>
            <a:pPr marL="514350" indent="-514350">
              <a:buFont typeface="+mj-ea"/>
              <a:buAutoNum type="circleNumDbPlain"/>
            </a:pPr>
            <a:r>
              <a:rPr lang="el-GR" sz="2200" b="1" dirty="0" smtClean="0">
                <a:solidFill>
                  <a:srgbClr val="820000"/>
                </a:solidFill>
                <a:cs typeface="Candara"/>
              </a:rPr>
              <a:t>Δέρμα με δέρμα επαφή </a:t>
            </a:r>
            <a:r>
              <a:rPr lang="el-GR" sz="2200" dirty="0" smtClean="0">
                <a:cs typeface="Candara"/>
              </a:rPr>
              <a:t>- ενεργοποίηση του μηχανισμού έκκρισης PRL, τουλάχιστον 12 φορές μέσα στο πρώτο 24ωρο </a:t>
            </a:r>
            <a:r>
              <a:rPr lang="en-US" sz="2200" dirty="0">
                <a:cs typeface="Candara"/>
              </a:rPr>
              <a:t>(</a:t>
            </a:r>
            <a:r>
              <a:rPr lang="en-US" sz="2200" dirty="0" err="1" smtClean="0">
                <a:cs typeface="Candara"/>
              </a:rPr>
              <a:t>Jevitt</a:t>
            </a:r>
            <a:r>
              <a:rPr lang="el-GR" sz="2200" dirty="0" smtClean="0">
                <a:cs typeface="Candara"/>
              </a:rPr>
              <a:t> </a:t>
            </a:r>
            <a:r>
              <a:rPr lang="en-US" sz="2200" dirty="0" smtClean="0">
                <a:cs typeface="Candara"/>
              </a:rPr>
              <a:t>et al 200</a:t>
            </a:r>
            <a:r>
              <a:rPr lang="el-GR" sz="2200" dirty="0" smtClean="0">
                <a:cs typeface="Candara"/>
              </a:rPr>
              <a:t>7,</a:t>
            </a:r>
            <a:r>
              <a:rPr lang="en-US" sz="2200" dirty="0" smtClean="0">
                <a:cs typeface="Candara"/>
              </a:rPr>
              <a:t> </a:t>
            </a:r>
            <a:r>
              <a:rPr lang="en-US" sz="2200" dirty="0">
                <a:cs typeface="Candara"/>
              </a:rPr>
              <a:t>Rasmussen &amp; </a:t>
            </a:r>
            <a:r>
              <a:rPr lang="en-US" sz="2200" dirty="0" err="1" smtClean="0">
                <a:cs typeface="Candara"/>
              </a:rPr>
              <a:t>Kjolhede</a:t>
            </a:r>
            <a:r>
              <a:rPr lang="en-US" sz="2200" dirty="0" smtClean="0">
                <a:cs typeface="Candara"/>
              </a:rPr>
              <a:t> </a:t>
            </a:r>
            <a:r>
              <a:rPr lang="en-US" sz="2200" dirty="0">
                <a:cs typeface="Candara"/>
              </a:rPr>
              <a:t>2004</a:t>
            </a:r>
            <a:r>
              <a:rPr lang="en-US" sz="2200" dirty="0" smtClean="0">
                <a:cs typeface="Candara"/>
              </a:rPr>
              <a:t>)</a:t>
            </a:r>
            <a:r>
              <a:rPr lang="el-GR" sz="2200" dirty="0" smtClean="0">
                <a:cs typeface="Candara"/>
              </a:rPr>
              <a:t>, ιδιαίτερα σε νεογνά με </a:t>
            </a:r>
            <a:r>
              <a:rPr lang="el-GR" sz="2200" dirty="0" err="1" smtClean="0">
                <a:cs typeface="Candara"/>
              </a:rPr>
              <a:t>μακροσωμία</a:t>
            </a:r>
            <a:r>
              <a:rPr lang="el-GR" sz="2200" dirty="0" smtClean="0">
                <a:cs typeface="Candara"/>
              </a:rPr>
              <a:t> με ανάγκες για μεγαλύτερη πρόσληψη θερμίδων και υγρών </a:t>
            </a:r>
            <a:r>
              <a:rPr lang="is-IS" sz="2200" dirty="0">
                <a:cs typeface="Candara"/>
              </a:rPr>
              <a:t>(Hurst, 2007).</a:t>
            </a:r>
            <a:endParaRPr lang="el-GR" sz="2200" dirty="0" smtClean="0">
              <a:cs typeface="Candara"/>
            </a:endParaRPr>
          </a:p>
          <a:p>
            <a:pPr marL="514350" indent="-514350">
              <a:buFont typeface="+mj-ea"/>
              <a:buAutoNum type="circleNumDbPlain"/>
            </a:pPr>
            <a:r>
              <a:rPr lang="el-GR" sz="2200" b="1" dirty="0">
                <a:solidFill>
                  <a:srgbClr val="820000"/>
                </a:solidFill>
                <a:cs typeface="Candara"/>
              </a:rPr>
              <a:t>Προαγωγή της </a:t>
            </a:r>
            <a:r>
              <a:rPr lang="el-GR" sz="2200" b="1" dirty="0" smtClean="0">
                <a:solidFill>
                  <a:srgbClr val="820000"/>
                </a:solidFill>
                <a:cs typeface="Candara"/>
              </a:rPr>
              <a:t>υγείας της οικογένειας </a:t>
            </a:r>
            <a:r>
              <a:rPr lang="el-GR" sz="2200" dirty="0" smtClean="0">
                <a:cs typeface="Candara"/>
              </a:rPr>
              <a:t>– αξιολόγηση του πλαισίου της οικογένειας και του περιβάλλοντος, αναφορικά με την έκθεση στον καπνό. Ιδιαίτερα αν ο σύζυγος/σύντροφος καπνίζει, η παρέμβαση από τη μαία για αλλαγή και διακοπή του καπνίσματος – προαγωγή ενός περιβάλλοντος υγιούς για το νεογνό.</a:t>
            </a:r>
          </a:p>
          <a:p>
            <a:pPr marL="514350" indent="-514350">
              <a:buFont typeface="+mj-ea"/>
              <a:buAutoNum type="circleNumDbPlain"/>
            </a:pPr>
            <a:r>
              <a:rPr lang="el-GR" sz="2200" b="1" dirty="0">
                <a:solidFill>
                  <a:srgbClr val="820000"/>
                </a:solidFill>
                <a:cs typeface="Candara"/>
              </a:rPr>
              <a:t>Χρήση </a:t>
            </a:r>
            <a:r>
              <a:rPr lang="el-GR" sz="2200" b="1" dirty="0" err="1" smtClean="0">
                <a:solidFill>
                  <a:srgbClr val="820000"/>
                </a:solidFill>
                <a:cs typeface="Candara"/>
              </a:rPr>
              <a:t>γαλακταγωγών</a:t>
            </a:r>
            <a:r>
              <a:rPr lang="el-GR" sz="2200" b="1" dirty="0" smtClean="0">
                <a:solidFill>
                  <a:srgbClr val="820000"/>
                </a:solidFill>
                <a:cs typeface="Candara"/>
              </a:rPr>
              <a:t>- αντλιών για την αύξηση της παραγωγής του ΜΓ </a:t>
            </a:r>
            <a:r>
              <a:rPr lang="el-GR" sz="2200" dirty="0">
                <a:solidFill>
                  <a:srgbClr val="820000"/>
                </a:solidFill>
                <a:cs typeface="Candara"/>
              </a:rPr>
              <a:t> </a:t>
            </a:r>
            <a:r>
              <a:rPr lang="el-GR" sz="2200" dirty="0" smtClean="0">
                <a:cs typeface="Candara"/>
              </a:rPr>
              <a:t>Κεφαλαλγία  - ανεπιθύμητες ενέργειες </a:t>
            </a:r>
            <a:r>
              <a:rPr lang="nb-NO" sz="2200" dirty="0">
                <a:cs typeface="Candara"/>
              </a:rPr>
              <a:t>(Zuppa et al., 2010</a:t>
            </a:r>
            <a:r>
              <a:rPr lang="nb-NO" sz="2200" dirty="0" smtClean="0">
                <a:cs typeface="Candara"/>
              </a:rPr>
              <a:t>).</a:t>
            </a:r>
            <a:endParaRPr lang="el-GR" sz="2200" b="1" u="sng" dirty="0">
              <a:solidFill>
                <a:srgbClr val="FF0000"/>
              </a:solidFill>
              <a:cs typeface="Candara"/>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604176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a:bodyPr>
          <a:lstStyle/>
          <a:p>
            <a:r>
              <a:rPr lang="el-GR" dirty="0">
                <a:solidFill>
                  <a:prstClr val="black"/>
                </a:solidFill>
              </a:rPr>
              <a:t>Σημεία Κλειδιά στην κλινική πράξη</a:t>
            </a:r>
            <a:r>
              <a:rPr lang="en-US" dirty="0">
                <a:solidFill>
                  <a:prstClr val="black"/>
                </a:solidFill>
              </a:rPr>
              <a:t> </a:t>
            </a:r>
            <a:r>
              <a:rPr lang="en-US" sz="3200" b="0" dirty="0" smtClean="0">
                <a:solidFill>
                  <a:prstClr val="black"/>
                </a:solidFill>
              </a:rPr>
              <a:t>2/2</a:t>
            </a:r>
            <a:endParaRPr lang="en-US" dirty="0"/>
          </a:p>
        </p:txBody>
      </p:sp>
      <p:sp>
        <p:nvSpPr>
          <p:cNvPr id="2" name="Text Placeholder 1"/>
          <p:cNvSpPr>
            <a:spLocks noGrp="1"/>
          </p:cNvSpPr>
          <p:nvPr>
            <p:ph idx="1"/>
          </p:nvPr>
        </p:nvSpPr>
        <p:spPr/>
        <p:txBody>
          <a:bodyPr>
            <a:normAutofit/>
          </a:bodyPr>
          <a:lstStyle/>
          <a:p>
            <a:pPr marL="514350" indent="-514350">
              <a:buFont typeface="+mj-ea"/>
              <a:buAutoNum type="circleNumDbPlain" startAt="5"/>
            </a:pPr>
            <a:r>
              <a:rPr lang="el-GR" sz="2200" b="1" dirty="0">
                <a:solidFill>
                  <a:srgbClr val="820000"/>
                </a:solidFill>
                <a:cs typeface="Candara"/>
              </a:rPr>
              <a:t>Διαχείριση του πόνου </a:t>
            </a:r>
            <a:r>
              <a:rPr lang="el-GR" sz="2200" dirty="0">
                <a:cs typeface="Candara"/>
              </a:rPr>
              <a:t>(μετά από ΚΤ, χρήση αναλγητικών</a:t>
            </a:r>
            <a:r>
              <a:rPr lang="el-GR" sz="2200" dirty="0" smtClean="0">
                <a:cs typeface="Candara"/>
              </a:rPr>
              <a:t>?)</a:t>
            </a:r>
            <a:r>
              <a:rPr lang="en-US" sz="2200" dirty="0" smtClean="0">
                <a:cs typeface="Candara"/>
              </a:rPr>
              <a:t>.</a:t>
            </a:r>
            <a:endParaRPr lang="el-GR" sz="2200" dirty="0">
              <a:cs typeface="Candara"/>
            </a:endParaRPr>
          </a:p>
          <a:p>
            <a:pPr marL="514350" indent="-514350">
              <a:buFont typeface="+mj-ea"/>
              <a:buAutoNum type="circleNumDbPlain" startAt="5"/>
            </a:pPr>
            <a:r>
              <a:rPr lang="el-GR" sz="2200" b="1" dirty="0" smtClean="0">
                <a:solidFill>
                  <a:srgbClr val="820000"/>
                </a:solidFill>
                <a:cs typeface="Candara"/>
              </a:rPr>
              <a:t>Ερεθισμός των θηλών </a:t>
            </a:r>
            <a:r>
              <a:rPr lang="en-US" sz="2200" dirty="0" smtClean="0">
                <a:cs typeface="Candara"/>
              </a:rPr>
              <a:t>[</a:t>
            </a:r>
            <a:r>
              <a:rPr lang="en-US" sz="2200" dirty="0">
                <a:cs typeface="Candara"/>
              </a:rPr>
              <a:t>http://</a:t>
            </a:r>
            <a:r>
              <a:rPr lang="en-US" sz="2200" dirty="0" smtClean="0">
                <a:cs typeface="Candara"/>
              </a:rPr>
              <a:t>www.breastfeedingmadesimple.comEngorgement.html].</a:t>
            </a:r>
            <a:endParaRPr lang="el-GR" sz="2200" dirty="0" smtClean="0">
              <a:cs typeface="Candara"/>
            </a:endParaRPr>
          </a:p>
          <a:p>
            <a:pPr marL="514350" indent="-514350">
              <a:buFont typeface="+mj-ea"/>
              <a:buAutoNum type="circleNumDbPlain" startAt="5"/>
            </a:pPr>
            <a:r>
              <a:rPr lang="el-GR" sz="2200" b="1" dirty="0" smtClean="0">
                <a:solidFill>
                  <a:srgbClr val="820000"/>
                </a:solidFill>
                <a:cs typeface="Candara"/>
              </a:rPr>
              <a:t>Ψυχολογική υποστήριξη της μητέρας </a:t>
            </a:r>
            <a:r>
              <a:rPr lang="el-GR" sz="2200" dirty="0" smtClean="0">
                <a:cs typeface="Candara"/>
              </a:rPr>
              <a:t>(</a:t>
            </a:r>
            <a:r>
              <a:rPr lang="el-GR" sz="2200" dirty="0" err="1" smtClean="0">
                <a:cs typeface="Candara"/>
              </a:rPr>
              <a:t>σημαντικος</a:t>
            </a:r>
            <a:r>
              <a:rPr lang="el-GR" sz="2200" dirty="0" smtClean="0">
                <a:cs typeface="Candara"/>
              </a:rPr>
              <a:t> ο ρόλος της μαίας στη συμβουλευτική και στην υιοθέτηση μεθόδων επικοινωνίας με την </a:t>
            </a:r>
            <a:r>
              <a:rPr lang="el-GR" sz="2200" dirty="0" err="1" smtClean="0">
                <a:cs typeface="Candara"/>
              </a:rPr>
              <a:t>λεχωίδα</a:t>
            </a:r>
            <a:r>
              <a:rPr lang="el-GR" sz="2200" dirty="0" smtClean="0">
                <a:cs typeface="Candara"/>
              </a:rPr>
              <a:t> για την αλλαγή συμπεριφοράς (</a:t>
            </a:r>
            <a:r>
              <a:rPr lang="el-GR" sz="2200" dirty="0" err="1" smtClean="0">
                <a:cs typeface="Candara"/>
              </a:rPr>
              <a:t>Klerman</a:t>
            </a:r>
            <a:r>
              <a:rPr lang="el-GR" sz="2200" dirty="0" smtClean="0">
                <a:cs typeface="Candara"/>
              </a:rPr>
              <a:t> et al 1999).ενίσχυση της αυτοπεποίθησης της, μαθήματα προετοιμασίας για γονεϊκότητα, πρώιμη διάγνωση επιλόχειας καταθλιπτικής συμπτωματολογίας, ενίσχυση του ρόλου της ως μητέρα </a:t>
            </a:r>
            <a:r>
              <a:rPr lang="fr-FR" sz="2200" dirty="0"/>
              <a:t>(Li et al., 2008</a:t>
            </a:r>
            <a:r>
              <a:rPr lang="fr-FR" sz="2200" dirty="0" smtClean="0"/>
              <a:t>).</a:t>
            </a:r>
            <a:endParaRPr lang="el-GR" sz="2200" dirty="0" smtClean="0"/>
          </a:p>
          <a:p>
            <a:pPr marL="514350" indent="-514350">
              <a:buFont typeface="+mj-ea"/>
              <a:buAutoNum type="circleNumDbPlain" startAt="5"/>
            </a:pPr>
            <a:r>
              <a:rPr lang="el-GR" sz="2200" b="1" dirty="0" smtClean="0">
                <a:solidFill>
                  <a:srgbClr val="820000"/>
                </a:solidFill>
                <a:cs typeface="Candara"/>
              </a:rPr>
              <a:t>ΥΠΗΡΕΣΙΕΣ ΔΙΑΚΟΠΗΣ ΚΑΠΝΙΣΜΑΤΟΣ </a:t>
            </a:r>
            <a:r>
              <a:rPr lang="en-US" sz="2200" b="1" dirty="0" smtClean="0">
                <a:solidFill>
                  <a:srgbClr val="820000"/>
                </a:solidFill>
                <a:cs typeface="Candara"/>
              </a:rPr>
              <a:t>midwifery led.</a:t>
            </a:r>
          </a:p>
          <a:p>
            <a:r>
              <a:rPr lang="el-GR" sz="2200" dirty="0" smtClean="0">
                <a:solidFill>
                  <a:srgbClr val="1F497D"/>
                </a:solidFill>
                <a:cs typeface="Candara"/>
              </a:rPr>
              <a:t>ΔΙΑΣΦΑΛΙΣΗ ΤΗΣ ΣΥΝΕΧΕΙΑΣ ΤΗΣ ΠΑΡΕΜΒΑΣΗΣ ΤΟΣΟ ΣΤΗ ΚΥΗΣΗ ΟΣΟ ΚΑΙ ΣΤΗ ΛΟΧΕΙΑ</a:t>
            </a:r>
            <a:r>
              <a:rPr lang="en-US" sz="2200" dirty="0" smtClean="0">
                <a:solidFill>
                  <a:srgbClr val="1F497D"/>
                </a:solidFill>
                <a:cs typeface="Candara"/>
              </a:rPr>
              <a:t>.</a:t>
            </a:r>
            <a:endParaRPr lang="en-US" sz="2200" dirty="0">
              <a:cs typeface="Candara"/>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93529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Ερωτήσεις</a:t>
            </a:r>
            <a:r>
              <a:rPr lang="en-US" dirty="0" smtClean="0"/>
              <a:t>;</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38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92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smtClean="0"/>
              <a:t>Μητρικός Θηλασμός</a:t>
            </a:r>
            <a:endParaRPr lang="en-US" dirty="0"/>
          </a:p>
        </p:txBody>
      </p:sp>
      <p:sp>
        <p:nvSpPr>
          <p:cNvPr id="5" name="Content Placeholder 4"/>
          <p:cNvSpPr>
            <a:spLocks noGrp="1"/>
          </p:cNvSpPr>
          <p:nvPr>
            <p:ph idx="1"/>
          </p:nvPr>
        </p:nvSpPr>
        <p:spPr>
          <a:xfrm>
            <a:off x="457201" y="1196752"/>
            <a:ext cx="4906888" cy="5661248"/>
          </a:xfrm>
          <a:prstGeom prst="rect">
            <a:avLst/>
          </a:prstGeom>
        </p:spPr>
        <p:txBody>
          <a:bodyPr>
            <a:normAutofit/>
          </a:bodyPr>
          <a:lstStyle/>
          <a:p>
            <a:pPr marL="320040" lvl="1" indent="-320040">
              <a:spcBef>
                <a:spcPts val="700"/>
              </a:spcBef>
              <a:buClr>
                <a:schemeClr val="accent2"/>
              </a:buClr>
              <a:buSzPct val="60000"/>
              <a:buFont typeface="Wingdings"/>
              <a:buChar char=""/>
            </a:pPr>
            <a:r>
              <a:rPr lang="el-GR" altLang="x-none" sz="2400" dirty="0">
                <a:cs typeface="Candara"/>
              </a:rPr>
              <a:t>Η</a:t>
            </a:r>
            <a:r>
              <a:rPr lang="el-GR" altLang="x-none" sz="2400" dirty="0" smtClean="0">
                <a:cs typeface="Candara"/>
              </a:rPr>
              <a:t> πιο ολοκληρωμένη και φυσική μέθοδος διατροφής του νεογνού.</a:t>
            </a:r>
          </a:p>
          <a:p>
            <a:pPr marL="320040" lvl="1" indent="-320040">
              <a:spcBef>
                <a:spcPts val="700"/>
              </a:spcBef>
              <a:buClr>
                <a:schemeClr val="accent2"/>
              </a:buClr>
              <a:buSzPct val="60000"/>
              <a:buFont typeface="Wingdings"/>
              <a:buChar char=""/>
            </a:pPr>
            <a:r>
              <a:rPr lang="el-GR" altLang="x-none" sz="2400" dirty="0" smtClean="0">
                <a:cs typeface="Candara"/>
              </a:rPr>
              <a:t>Παρέχει τα συστατικά για την σωστή ανάπτυξη και προστατεύει από λοιμώξεις και ασθένειες.</a:t>
            </a:r>
          </a:p>
          <a:p>
            <a:pPr marL="320040" lvl="1" indent="-320040">
              <a:spcBef>
                <a:spcPts val="700"/>
              </a:spcBef>
              <a:buClr>
                <a:schemeClr val="accent2"/>
              </a:buClr>
              <a:buSzPct val="60000"/>
              <a:buFont typeface="Wingdings"/>
              <a:buChar char=""/>
            </a:pPr>
            <a:r>
              <a:rPr lang="el-GR" sz="2400" dirty="0" smtClean="0">
                <a:cs typeface="Candara"/>
              </a:rPr>
              <a:t>Σημαντικό για τις καπνίστριες μητέρες να υιοθετήσουν αυτό το πρότυπο διατροφής για τα νεογνά τους αφού ο ΜΘ προστατεύει από ωτίτιδες, λοιμώξεις του αναπνευστικού, σύνδρομο αιφνίδιου νεογνικού θανάτου </a:t>
            </a:r>
            <a:r>
              <a:rPr lang="el-GR" sz="2400" dirty="0" err="1" smtClean="0">
                <a:cs typeface="Candara"/>
              </a:rPr>
              <a:t>κ.α</a:t>
            </a:r>
            <a:r>
              <a:rPr lang="el-GR" sz="2400" dirty="0" smtClean="0">
                <a:cs typeface="Candara"/>
              </a:rPr>
              <a:t>. (εμφανίζονται συχνά σε νεογνά καπνιστριών).</a:t>
            </a:r>
          </a:p>
          <a:p>
            <a:pPr marL="320040" lvl="1" indent="-320040">
              <a:spcBef>
                <a:spcPts val="700"/>
              </a:spcBef>
              <a:buClr>
                <a:schemeClr val="accent2"/>
              </a:buClr>
              <a:buSzPct val="60000"/>
              <a:buFont typeface="Wingdings"/>
              <a:buChar char=""/>
            </a:pPr>
            <a:endParaRPr lang="en-US" sz="2400" dirty="0">
              <a:cs typeface="Candara"/>
            </a:endParaRPr>
          </a:p>
          <a:p>
            <a:pPr marL="320040" lvl="1" indent="-320040">
              <a:spcBef>
                <a:spcPts val="700"/>
              </a:spcBef>
              <a:buClr>
                <a:schemeClr val="accent2"/>
              </a:buClr>
              <a:buSzPct val="60000"/>
              <a:buFont typeface="Wingdings"/>
              <a:buChar char=""/>
            </a:pPr>
            <a:endParaRPr lang="en-US" sz="2400" dirty="0">
              <a:cs typeface="Candara"/>
            </a:endParaRPr>
          </a:p>
          <a:p>
            <a:endParaRPr lang="en-US" dirty="0"/>
          </a:p>
        </p:txBody>
      </p:sp>
      <p:pic>
        <p:nvPicPr>
          <p:cNvPr id="59394" name="Picture 2" descr="File:Mother Kissing Baby.jpg"/>
          <p:cNvPicPr>
            <a:picLocks noChangeAspect="1" noChangeArrowheads="1"/>
          </p:cNvPicPr>
          <p:nvPr/>
        </p:nvPicPr>
        <p:blipFill rotWithShape="1">
          <a:blip r:embed="rId2">
            <a:extLst>
              <a:ext uri="{28A0092B-C50C-407E-A947-70E740481C1C}">
                <a14:useLocalDpi xmlns:a14="http://schemas.microsoft.com/office/drawing/2010/main" val="0"/>
              </a:ext>
            </a:extLst>
          </a:blip>
          <a:srcRect r="25411"/>
          <a:stretch/>
        </p:blipFill>
        <p:spPr bwMode="auto">
          <a:xfrm>
            <a:off x="5510207" y="1327270"/>
            <a:ext cx="3400942" cy="30378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96556" y="4365104"/>
            <a:ext cx="302824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Mother Kissing Baby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tooltip="User:Hindustanilanguage"/>
              </a:rPr>
              <a:t>Hindustanilanguage</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513885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Βικτωρία </a:t>
            </a:r>
            <a:r>
              <a:rPr lang="el-GR" sz="2000" dirty="0" err="1" smtClean="0"/>
              <a:t>Βιβιλάκη</a:t>
            </a:r>
            <a:r>
              <a:rPr lang="en-US" sz="2000" smtClean="0"/>
              <a:t> 2014</a:t>
            </a:r>
            <a:r>
              <a:rPr lang="el-GR" sz="2000" dirty="0" smtClean="0"/>
              <a:t>. Βικτωρία </a:t>
            </a:r>
            <a:r>
              <a:rPr lang="el-GR" sz="2000" dirty="0" err="1" smtClean="0"/>
              <a:t>Βιβιλάκη</a:t>
            </a:r>
            <a:r>
              <a:rPr lang="el-GR" sz="2000" dirty="0" smtClean="0"/>
              <a:t>. </a:t>
            </a:r>
            <a:r>
              <a:rPr lang="el-GR" sz="2000" dirty="0"/>
              <a:t>«Κοινοτική Μαιευτική- Γυναικολογική Φροντίδα – Αγωγή </a:t>
            </a:r>
            <a:r>
              <a:rPr lang="el-GR" sz="2000" dirty="0" smtClean="0"/>
              <a:t>Υγείας</a:t>
            </a:r>
            <a:r>
              <a:rPr lang="en-US" sz="2000" dirty="0" smtClean="0"/>
              <a:t> </a:t>
            </a:r>
            <a:r>
              <a:rPr lang="el-GR" sz="2000" dirty="0"/>
              <a:t>(Θ). Ενότητα </a:t>
            </a:r>
            <a:r>
              <a:rPr lang="el-GR" sz="2000" dirty="0" smtClean="0"/>
              <a:t>8: </a:t>
            </a:r>
            <a:r>
              <a:rPr lang="el-GR" sz="2000" dirty="0"/>
              <a:t>Μητρικός θηλασμός και </a:t>
            </a:r>
            <a:r>
              <a:rPr lang="el-GR" sz="2000" dirty="0" smtClean="0"/>
              <a:t>κάπνισμα».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03146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7711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604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3646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125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smtClean="0"/>
              <a:t>Κάπνισμα κατά την </a:t>
            </a:r>
            <a:r>
              <a:rPr lang="el-GR" dirty="0" err="1" smtClean="0"/>
              <a:t>περιγεννητική</a:t>
            </a:r>
            <a:r>
              <a:rPr lang="el-GR" dirty="0" smtClean="0"/>
              <a:t> περίοδο</a:t>
            </a:r>
            <a:endParaRPr lang="en-US" dirty="0"/>
          </a:p>
        </p:txBody>
      </p:sp>
      <p:sp>
        <p:nvSpPr>
          <p:cNvPr id="5" name="Content Placeholder 4"/>
          <p:cNvSpPr>
            <a:spLocks noGrp="1"/>
          </p:cNvSpPr>
          <p:nvPr>
            <p:ph idx="1"/>
          </p:nvPr>
        </p:nvSpPr>
        <p:spPr>
          <a:xfrm>
            <a:off x="457200" y="1196752"/>
            <a:ext cx="5194920" cy="5661248"/>
          </a:xfrm>
          <a:prstGeom prst="rect">
            <a:avLst/>
          </a:prstGeom>
        </p:spPr>
        <p:txBody>
          <a:bodyPr>
            <a:normAutofit lnSpcReduction="10000"/>
          </a:bodyPr>
          <a:lstStyle/>
          <a:p>
            <a:pPr marL="342900" lvl="1" indent="-342900">
              <a:spcBef>
                <a:spcPts val="700"/>
              </a:spcBef>
              <a:buClrTx/>
              <a:buSzPct val="60000"/>
              <a:buFont typeface="Wingdings" charset="2"/>
              <a:buChar char=""/>
            </a:pPr>
            <a:r>
              <a:rPr lang="el-GR" altLang="x-none" sz="2400" dirty="0">
                <a:cs typeface="Candara"/>
              </a:rPr>
              <a:t>Η</a:t>
            </a:r>
            <a:r>
              <a:rPr lang="el-GR" altLang="x-none" sz="2400" dirty="0" smtClean="0">
                <a:cs typeface="Candara"/>
              </a:rPr>
              <a:t> έμφαση για την διακοπή του καπνίσματος αφορά την κύηση (Castles et al 1999).</a:t>
            </a:r>
          </a:p>
          <a:p>
            <a:pPr marL="342900" lvl="1" indent="-342900">
              <a:spcBef>
                <a:spcPts val="700"/>
              </a:spcBef>
              <a:buClrTx/>
              <a:buSzPct val="60000"/>
              <a:buFont typeface="Wingdings" charset="2"/>
              <a:buChar char=""/>
            </a:pPr>
            <a:r>
              <a:rPr lang="el-GR" altLang="x-none" sz="2400" dirty="0" smtClean="0">
                <a:solidFill>
                  <a:srgbClr val="004B82"/>
                </a:solidFill>
                <a:cs typeface="Candara"/>
              </a:rPr>
              <a:t>Αν και ένας σημαντικός αριθμός καπνιστριών, διακόπτει το κάπνισμα κατά την κύηση, περίπου το 85% επιστρέφει στο κάπνισμα αμέσως μετά τον τοκετό, την 2</a:t>
            </a:r>
            <a:r>
              <a:rPr lang="el-GR" altLang="x-none" sz="2400" baseline="30000" dirty="0" smtClean="0">
                <a:solidFill>
                  <a:srgbClr val="004B82"/>
                </a:solidFill>
                <a:cs typeface="Candara"/>
              </a:rPr>
              <a:t>η</a:t>
            </a:r>
            <a:r>
              <a:rPr lang="el-GR" altLang="x-none" sz="2400" dirty="0" smtClean="0">
                <a:solidFill>
                  <a:srgbClr val="004B82"/>
                </a:solidFill>
                <a:cs typeface="Candara"/>
              </a:rPr>
              <a:t>-8</a:t>
            </a:r>
            <a:r>
              <a:rPr lang="el-GR" altLang="x-none" sz="2400" baseline="30000" dirty="0" smtClean="0">
                <a:solidFill>
                  <a:srgbClr val="004B82"/>
                </a:solidFill>
                <a:cs typeface="Candara"/>
              </a:rPr>
              <a:t>η</a:t>
            </a:r>
            <a:r>
              <a:rPr lang="el-GR" altLang="x-none" sz="2400" dirty="0" smtClean="0">
                <a:solidFill>
                  <a:srgbClr val="004B82"/>
                </a:solidFill>
                <a:cs typeface="Candara"/>
              </a:rPr>
              <a:t> εβδομάδα της λοχείας (Fang et al 2004).</a:t>
            </a:r>
          </a:p>
          <a:p>
            <a:pPr marL="342900" lvl="1" indent="-342900">
              <a:spcBef>
                <a:spcPts val="700"/>
              </a:spcBef>
              <a:buClrTx/>
              <a:buSzPct val="60000"/>
              <a:buFont typeface="Wingdings" charset="2"/>
              <a:buChar char=""/>
            </a:pPr>
            <a:r>
              <a:rPr lang="el-GR" sz="2400" dirty="0" smtClean="0">
                <a:cs typeface="Candara"/>
              </a:rPr>
              <a:t>To φαινόμενο της παλινδρόμησης στην συνήθεια του καπνίσματος κατά την διάρκεια της λοχείας έχει συσχετιστεί με το στρες και την επιλόχεια κατάθλιψη (</a:t>
            </a:r>
            <a:r>
              <a:rPr lang="el-GR" sz="2400" dirty="0" err="1" smtClean="0">
                <a:cs typeface="Candara"/>
              </a:rPr>
              <a:t>Suplee</a:t>
            </a:r>
            <a:r>
              <a:rPr lang="el-GR" sz="2400" dirty="0" smtClean="0">
                <a:cs typeface="Candara"/>
              </a:rPr>
              <a:t> et al 2005).</a:t>
            </a:r>
            <a:endParaRPr lang="en-US" sz="2400" dirty="0">
              <a:cs typeface="Candara"/>
            </a:endParaRPr>
          </a:p>
          <a:p>
            <a:endParaRPr lang="en-US" dirty="0"/>
          </a:p>
        </p:txBody>
      </p:sp>
      <p:pic>
        <p:nvPicPr>
          <p:cNvPr id="8" name="Picture 2" descr="D:\Downloads\6421867749_7dc567ffea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058" y="1290972"/>
            <a:ext cx="2934072" cy="39120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73972" y="5225280"/>
            <a:ext cx="3028244" cy="461665"/>
          </a:xfrm>
          <a:prstGeom prst="rect">
            <a:avLst/>
          </a:prstGeom>
        </p:spPr>
        <p:txBody>
          <a:bodyPr wrap="square">
            <a:spAutoFit/>
          </a:bodyPr>
          <a:lstStyle/>
          <a:p>
            <a:pPr algn="ctr"/>
            <a:r>
              <a:rPr lang="en-US" sz="1200" dirty="0" smtClean="0">
                <a:latin typeface="+mn-lt"/>
              </a:rPr>
              <a:t>“</a:t>
            </a:r>
            <a:r>
              <a:rPr lang="en-US" sz="1200" dirty="0" smtClean="0">
                <a:latin typeface="+mn-lt"/>
                <a:hlinkClick r:id="rId3"/>
              </a:rPr>
              <a:t>Breastfeeding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Go to Benjamin Magaña's photostream"/>
              </a:rPr>
              <a:t>Benjamin </a:t>
            </a:r>
            <a:r>
              <a:rPr lang="en-US" sz="1200" dirty="0" err="1">
                <a:latin typeface="+mn-lt"/>
                <a:hlinkClick r:id="rId4" tooltip="Go to Benjamin Magaña's photostream"/>
              </a:rPr>
              <a:t>Magaña</a:t>
            </a:r>
            <a:r>
              <a:rPr lang="en-US" sz="1200" dirty="0">
                <a:latin typeface="+mn-lt"/>
              </a:rPr>
              <a:t/>
            </a:r>
            <a:br>
              <a:rPr lang="en-US" sz="1200" dirty="0">
                <a:latin typeface="+mn-lt"/>
              </a:rPr>
            </a:b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rPr>
              <a:t> </a:t>
            </a:r>
            <a:r>
              <a:rPr lang="en-US" sz="1200" dirty="0" smtClean="0">
                <a:latin typeface="+mn-lt"/>
                <a:hlinkClick r:id="rId5"/>
              </a:rPr>
              <a:t>CC </a:t>
            </a:r>
            <a:r>
              <a:rPr lang="en-US" sz="1200" dirty="0">
                <a:latin typeface="+mn-lt"/>
                <a:hlinkClick r:id="rId5"/>
              </a:rPr>
              <a:t>BY-ND 2.0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899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600" dirty="0" smtClean="0"/>
              <a:t>Κάπνισμα – Μητρικός Θηλασμός</a:t>
            </a:r>
            <a:r>
              <a:rPr lang="en-US" sz="3600" dirty="0" smtClean="0"/>
              <a:t> </a:t>
            </a:r>
            <a:r>
              <a:rPr lang="en-US" sz="3000" b="0" dirty="0" smtClean="0"/>
              <a:t>1/2</a:t>
            </a:r>
            <a:endParaRPr lang="en-US" sz="3000" b="0" dirty="0"/>
          </a:p>
        </p:txBody>
      </p:sp>
      <p:sp>
        <p:nvSpPr>
          <p:cNvPr id="5" name="Content Placeholder 4"/>
          <p:cNvSpPr>
            <a:spLocks noGrp="1"/>
          </p:cNvSpPr>
          <p:nvPr>
            <p:ph idx="1"/>
          </p:nvPr>
        </p:nvSpPr>
        <p:spPr>
          <a:xfrm>
            <a:off x="457200" y="1196752"/>
            <a:ext cx="5159515" cy="5472608"/>
          </a:xfrm>
          <a:prstGeom prst="rect">
            <a:avLst/>
          </a:prstGeom>
        </p:spPr>
        <p:txBody>
          <a:bodyPr>
            <a:normAutofit lnSpcReduction="10000"/>
          </a:bodyPr>
          <a:lstStyle/>
          <a:p>
            <a:pPr marL="342900" lvl="1" indent="-342900">
              <a:spcBef>
                <a:spcPts val="700"/>
              </a:spcBef>
              <a:buClrTx/>
              <a:buSzPct val="60000"/>
              <a:buFont typeface="Wingdings" charset="2"/>
              <a:buChar char=""/>
            </a:pPr>
            <a:r>
              <a:rPr lang="el-GR" sz="2400" dirty="0">
                <a:cs typeface="Candara"/>
              </a:rPr>
              <a:t>Ο</a:t>
            </a:r>
            <a:r>
              <a:rPr lang="el-GR" sz="2400" dirty="0" smtClean="0">
                <a:cs typeface="Candara"/>
              </a:rPr>
              <a:t> μητρικός θηλασμός συμβάλει στην καθυστερημένη έναρξη του καπνίσματος (Ripley-Moffitt et al 2008).</a:t>
            </a:r>
          </a:p>
          <a:p>
            <a:pPr marL="342900" lvl="1" indent="-342900">
              <a:spcBef>
                <a:spcPts val="700"/>
              </a:spcBef>
              <a:buClrTx/>
              <a:buSzPct val="60000"/>
              <a:buFont typeface="Wingdings" charset="2"/>
              <a:buChar char=""/>
            </a:pPr>
            <a:r>
              <a:rPr lang="el-GR" sz="2400" dirty="0" smtClean="0">
                <a:solidFill>
                  <a:srgbClr val="004B82"/>
                </a:solidFill>
                <a:cs typeface="Candara"/>
              </a:rPr>
              <a:t>Τα ποσοστά του μητρικού θηλασμού για τις καπνίστριες μητέρες είναι περίπου 30% χαμηλότερα συγκριτικά με τις μη καπνίστριες (</a:t>
            </a:r>
            <a:r>
              <a:rPr lang="el-GR" sz="2400" dirty="0" err="1" smtClean="0">
                <a:solidFill>
                  <a:srgbClr val="004B82"/>
                </a:solidFill>
                <a:cs typeface="Candara"/>
              </a:rPr>
              <a:t>Haug</a:t>
            </a:r>
            <a:r>
              <a:rPr lang="el-GR" sz="2400" dirty="0" smtClean="0">
                <a:solidFill>
                  <a:srgbClr val="004B82"/>
                </a:solidFill>
                <a:cs typeface="Candara"/>
              </a:rPr>
              <a:t> et al 2007).</a:t>
            </a:r>
          </a:p>
          <a:p>
            <a:pPr marL="342900" lvl="1" indent="-342900">
              <a:spcBef>
                <a:spcPts val="700"/>
              </a:spcBef>
              <a:buClrTx/>
              <a:buSzPct val="60000"/>
              <a:buFont typeface="Wingdings" charset="2"/>
              <a:buChar char=""/>
            </a:pPr>
            <a:r>
              <a:rPr lang="el-GR" sz="2400" dirty="0" smtClean="0">
                <a:cs typeface="Candara"/>
              </a:rPr>
              <a:t>Είναι σημαντικό να αναγνωριστούν οι παράγοντες που συσχετίζονται με την έναρξη του ΜΘ στις καπνίστριες, προκειμένου να βελτιωθούν τα ποσοστά του ΜΘ σε αυτή τη ομάδα των λεχωίδων (Collins et al 2011).</a:t>
            </a:r>
          </a:p>
        </p:txBody>
      </p:sp>
      <p:sp>
        <p:nvSpPr>
          <p:cNvPr id="7" name="TextBox 6"/>
          <p:cNvSpPr txBox="1"/>
          <p:nvPr/>
        </p:nvSpPr>
        <p:spPr>
          <a:xfrm>
            <a:off x="2514520" y="3386508"/>
            <a:ext cx="184666" cy="369332"/>
          </a:xfrm>
          <a:prstGeom prst="rect">
            <a:avLst/>
          </a:prstGeom>
          <a:noFill/>
        </p:spPr>
        <p:txBody>
          <a:bodyPr wrap="none" rtlCol="0">
            <a:spAutoFit/>
          </a:bodyPr>
          <a:lstStyle/>
          <a:p>
            <a:endParaRPr lang="en-US" dirty="0"/>
          </a:p>
        </p:txBody>
      </p:sp>
      <p:sp>
        <p:nvSpPr>
          <p:cNvPr id="9" name="Rectangle 8"/>
          <p:cNvSpPr/>
          <p:nvPr/>
        </p:nvSpPr>
        <p:spPr>
          <a:xfrm>
            <a:off x="5734631" y="5252864"/>
            <a:ext cx="302824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2"/>
              </a:rPr>
              <a:t>breastfeeding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3"/>
              </a:rPr>
              <a:t>PublicDomainPictures</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759" y="1340768"/>
            <a:ext cx="2603989" cy="391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83597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600" dirty="0">
                <a:solidFill>
                  <a:prstClr val="black"/>
                </a:solidFill>
              </a:rPr>
              <a:t>Κάπνισμα – Μητρικός Θηλασμός</a:t>
            </a:r>
            <a:r>
              <a:rPr lang="en-US" sz="3600" dirty="0">
                <a:solidFill>
                  <a:prstClr val="black"/>
                </a:solidFill>
              </a:rPr>
              <a:t> </a:t>
            </a:r>
            <a:r>
              <a:rPr lang="en-US" sz="3000" b="0" dirty="0" smtClean="0">
                <a:solidFill>
                  <a:prstClr val="black"/>
                </a:solidFill>
              </a:rPr>
              <a:t>2/2</a:t>
            </a:r>
            <a:endParaRPr lang="en-US" sz="3600" dirty="0"/>
          </a:p>
        </p:txBody>
      </p:sp>
      <p:sp>
        <p:nvSpPr>
          <p:cNvPr id="5" name="Content Placeholder 4"/>
          <p:cNvSpPr>
            <a:spLocks noGrp="1"/>
          </p:cNvSpPr>
          <p:nvPr>
            <p:ph idx="1"/>
          </p:nvPr>
        </p:nvSpPr>
        <p:spPr>
          <a:xfrm>
            <a:off x="457200" y="1196752"/>
            <a:ext cx="5051564" cy="5661248"/>
          </a:xfrm>
          <a:prstGeom prst="rect">
            <a:avLst/>
          </a:prstGeom>
        </p:spPr>
        <p:txBody>
          <a:bodyPr>
            <a:normAutofit/>
          </a:bodyPr>
          <a:lstStyle/>
          <a:p>
            <a:pPr marL="342900" lvl="1" indent="-342900">
              <a:spcBef>
                <a:spcPts val="700"/>
              </a:spcBef>
              <a:buClrTx/>
              <a:buSzPct val="60000"/>
              <a:buFont typeface="Wingdings" charset="2"/>
              <a:buChar char=""/>
            </a:pPr>
            <a:r>
              <a:rPr lang="el-GR" sz="2400" dirty="0" smtClean="0">
                <a:cs typeface="Candara"/>
              </a:rPr>
              <a:t>Το κάπνισμα δεν αποτελεί αντένδειξη για τον μητρικό θηλασμό (</a:t>
            </a:r>
            <a:r>
              <a:rPr lang="en-US" sz="2400" dirty="0" smtClean="0">
                <a:cs typeface="Candara"/>
              </a:rPr>
              <a:t>American </a:t>
            </a:r>
            <a:r>
              <a:rPr lang="en-US" sz="2400" dirty="0">
                <a:cs typeface="Candara"/>
              </a:rPr>
              <a:t>Academy of Pediatrics Committee on </a:t>
            </a:r>
            <a:r>
              <a:rPr lang="en-US" sz="2400" dirty="0" smtClean="0">
                <a:cs typeface="Candara"/>
              </a:rPr>
              <a:t>Drugs</a:t>
            </a:r>
            <a:r>
              <a:rPr lang="el-GR" sz="2400" dirty="0" smtClean="0">
                <a:cs typeface="Candara"/>
              </a:rPr>
              <a:t> 2001).</a:t>
            </a:r>
          </a:p>
          <a:p>
            <a:pPr marL="342900" lvl="1" indent="-342900">
              <a:spcBef>
                <a:spcPts val="700"/>
              </a:spcBef>
              <a:buClrTx/>
              <a:buSzPct val="60000"/>
              <a:buFont typeface="Wingdings" charset="2"/>
              <a:buChar char=""/>
            </a:pPr>
            <a:r>
              <a:rPr lang="el-GR" sz="2400" dirty="0" smtClean="0">
                <a:solidFill>
                  <a:srgbClr val="004B82"/>
                </a:solidFill>
                <a:cs typeface="Candara"/>
              </a:rPr>
              <a:t>Συστήνεται οι καπνίστριες να προσπαθήσουν να θηλάσουν, αφού τα πλεονεκτήματα του ΜΘ υπερέχουν των κινδύνων από την έκθεση στην νικοτίνη μέσω του μητρικού γάλακτος.</a:t>
            </a:r>
          </a:p>
          <a:p>
            <a:pPr marL="342900" lvl="1" indent="-342900">
              <a:spcBef>
                <a:spcPts val="700"/>
              </a:spcBef>
              <a:buClrTx/>
              <a:buSzPct val="60000"/>
              <a:buFont typeface="Wingdings" charset="2"/>
              <a:buChar char=""/>
            </a:pPr>
            <a:r>
              <a:rPr lang="el-GR" sz="2400" dirty="0" smtClean="0">
                <a:cs typeface="Candara"/>
              </a:rPr>
              <a:t>Παρόλα αυτά πολλοί επαγγελματίες υγείας δεν ακολουθούν τις συστάσεις </a:t>
            </a:r>
            <a:r>
              <a:rPr lang="en-US" sz="2400" dirty="0" smtClean="0">
                <a:cs typeface="Candara"/>
              </a:rPr>
              <a:t>(</a:t>
            </a:r>
            <a:r>
              <a:rPr lang="en-US" sz="2400" dirty="0" err="1" smtClean="0">
                <a:cs typeface="Candara"/>
              </a:rPr>
              <a:t>Goldade</a:t>
            </a:r>
            <a:r>
              <a:rPr lang="en-US" sz="2400" dirty="0" smtClean="0">
                <a:cs typeface="Candara"/>
              </a:rPr>
              <a:t> et al 2008)</a:t>
            </a:r>
            <a:r>
              <a:rPr lang="el-GR" sz="2400" dirty="0" smtClean="0">
                <a:cs typeface="Candara"/>
              </a:rPr>
              <a:t>.</a:t>
            </a:r>
            <a:endParaRPr lang="en-US" sz="2400" dirty="0">
              <a:cs typeface="Candara"/>
            </a:endParaRPr>
          </a:p>
          <a:p>
            <a:endParaRPr lang="en-US" dirty="0"/>
          </a:p>
        </p:txBody>
      </p:sp>
      <p:sp>
        <p:nvSpPr>
          <p:cNvPr id="7" name="TextBox 6"/>
          <p:cNvSpPr txBox="1"/>
          <p:nvPr/>
        </p:nvSpPr>
        <p:spPr>
          <a:xfrm>
            <a:off x="2514520" y="3386508"/>
            <a:ext cx="184666" cy="369332"/>
          </a:xfrm>
          <a:prstGeom prst="rect">
            <a:avLst/>
          </a:prstGeom>
          <a:noFill/>
        </p:spPr>
        <p:txBody>
          <a:bodyPr wrap="none" rtlCol="0">
            <a:spAutoFit/>
          </a:bodyPr>
          <a:lstStyle/>
          <a:p>
            <a:endParaRPr lang="en-US" dirty="0"/>
          </a:p>
        </p:txBody>
      </p:sp>
      <p:pic>
        <p:nvPicPr>
          <p:cNvPr id="8" name="Picture 2" descr="http://upload.wikimedia.org/wikipedia/commons/b/bd/Calliope-nest_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764" y="1307245"/>
            <a:ext cx="3396724" cy="22639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93004" y="3571174"/>
            <a:ext cx="3028244" cy="461665"/>
          </a:xfrm>
          <a:prstGeom prst="rect">
            <a:avLst/>
          </a:prstGeom>
        </p:spPr>
        <p:txBody>
          <a:bodyPr wrap="square">
            <a:spAutoFit/>
          </a:bodyPr>
          <a:lstStyle/>
          <a:p>
            <a:pPr algn="ctr"/>
            <a:r>
              <a:rPr lang="en-US" sz="1200" dirty="0" smtClean="0">
                <a:latin typeface="+mn-lt"/>
              </a:rPr>
              <a:t>“</a:t>
            </a:r>
            <a:r>
              <a:rPr lang="en-US" sz="1200" dirty="0">
                <a:latin typeface="+mn-lt"/>
                <a:hlinkClick r:id="rId3"/>
              </a:rPr>
              <a:t>Calliope-nest edit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a:rPr>
              <a:t>Papa Lima </a:t>
            </a:r>
            <a:r>
              <a:rPr lang="en-US" sz="1200" dirty="0" smtClean="0">
                <a:latin typeface="+mn-lt"/>
                <a:hlinkClick r:id="rId4"/>
              </a:rPr>
              <a:t>Whiskey</a:t>
            </a:r>
            <a:r>
              <a:rPr lang="en-US" sz="1200" dirty="0" smtClean="0">
                <a:latin typeface="+mn-lt"/>
              </a:rPr>
              <a:t> </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rPr>
              <a:t> </a:t>
            </a:r>
            <a:r>
              <a:rPr lang="en-US" sz="1200" dirty="0">
                <a:latin typeface="+mn-lt"/>
                <a:hlinkClick r:id="rId5"/>
              </a:rPr>
              <a:t>CC BY-SA 3.0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818247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600" dirty="0" err="1" smtClean="0"/>
              <a:t>Προλακτίνη</a:t>
            </a:r>
            <a:r>
              <a:rPr lang="el-GR" sz="3600" dirty="0" smtClean="0"/>
              <a:t> και διάρκεια ΜΘ</a:t>
            </a:r>
            <a:endParaRPr lang="en-US" sz="3600" dirty="0"/>
          </a:p>
        </p:txBody>
      </p:sp>
      <p:sp>
        <p:nvSpPr>
          <p:cNvPr id="5" name="Content Placeholder 4"/>
          <p:cNvSpPr>
            <a:spLocks noGrp="1"/>
          </p:cNvSpPr>
          <p:nvPr>
            <p:ph idx="1"/>
          </p:nvPr>
        </p:nvSpPr>
        <p:spPr>
          <a:xfrm>
            <a:off x="457200" y="1196752"/>
            <a:ext cx="8147248" cy="5040560"/>
          </a:xfrm>
          <a:prstGeom prst="rect">
            <a:avLst/>
          </a:prstGeom>
        </p:spPr>
        <p:txBody>
          <a:bodyPr>
            <a:normAutofit/>
          </a:bodyPr>
          <a:lstStyle/>
          <a:p>
            <a:pPr marL="342900" lvl="1" indent="-342900">
              <a:spcBef>
                <a:spcPts val="700"/>
              </a:spcBef>
              <a:buClrTx/>
              <a:buSzPct val="60000"/>
              <a:buFont typeface="Wingdings" charset="2"/>
              <a:buChar char=""/>
            </a:pPr>
            <a:r>
              <a:rPr lang="el-GR" sz="2400" dirty="0" smtClean="0">
                <a:cs typeface="Candara"/>
              </a:rPr>
              <a:t>Η νικοτίνη μειώνει τα επίπεδα της </a:t>
            </a:r>
            <a:r>
              <a:rPr lang="el-GR" sz="2400" dirty="0" err="1" smtClean="0">
                <a:cs typeface="Candara"/>
              </a:rPr>
              <a:t>προλακτίνης</a:t>
            </a:r>
            <a:r>
              <a:rPr lang="el-GR" sz="2400" dirty="0" smtClean="0">
                <a:cs typeface="Candara"/>
              </a:rPr>
              <a:t>, με αποτέλεσμα μειωμένη παραγωγή μητρικού γάλακτος (Hill et al 1996).</a:t>
            </a:r>
          </a:p>
          <a:p>
            <a:pPr marL="342900" lvl="1" indent="-342900">
              <a:spcBef>
                <a:spcPts val="700"/>
              </a:spcBef>
              <a:buClrTx/>
              <a:buSzPct val="60000"/>
              <a:buFont typeface="Wingdings" charset="2"/>
              <a:buChar char=""/>
            </a:pPr>
            <a:r>
              <a:rPr lang="el-GR" sz="2400" dirty="0" smtClean="0">
                <a:solidFill>
                  <a:srgbClr val="004B82"/>
                </a:solidFill>
                <a:cs typeface="Candara"/>
              </a:rPr>
              <a:t>Οι καπνίστριες που επιμένουν στην επιλογή τους να καπνίζουν πριν, κατά και μετά την κύηση ήταν 2.18 πιο πιθανό να μην θηλάζουν τα νεογνά τους την 10</a:t>
            </a:r>
            <a:r>
              <a:rPr lang="el-GR" sz="2400" baseline="30000" dirty="0" smtClean="0">
                <a:solidFill>
                  <a:srgbClr val="004B82"/>
                </a:solidFill>
                <a:cs typeface="Candara"/>
              </a:rPr>
              <a:t>η</a:t>
            </a:r>
            <a:r>
              <a:rPr lang="el-GR" sz="2400" dirty="0" smtClean="0">
                <a:solidFill>
                  <a:srgbClr val="004B82"/>
                </a:solidFill>
                <a:cs typeface="Candara"/>
              </a:rPr>
              <a:t> εβδομάδα μετά τον τοκετό (Liu et al 2005)</a:t>
            </a:r>
            <a:r>
              <a:rPr lang="en-US" sz="2400" dirty="0" smtClean="0">
                <a:solidFill>
                  <a:srgbClr val="004B82"/>
                </a:solidFill>
                <a:cs typeface="Candara"/>
              </a:rPr>
              <a:t>.</a:t>
            </a:r>
            <a:endParaRPr lang="el-GR" sz="2400" dirty="0" smtClean="0">
              <a:solidFill>
                <a:srgbClr val="004B82"/>
              </a:solidFill>
              <a:cs typeface="Candara"/>
            </a:endParaRPr>
          </a:p>
          <a:p>
            <a:pPr marL="342900" lvl="1" indent="-342900">
              <a:spcBef>
                <a:spcPts val="700"/>
              </a:spcBef>
              <a:buClrTx/>
              <a:buSzPct val="60000"/>
              <a:buFont typeface="Wingdings" charset="2"/>
              <a:buChar char=""/>
            </a:pPr>
            <a:r>
              <a:rPr lang="el-GR" sz="2400" dirty="0" smtClean="0">
                <a:cs typeface="Candara"/>
              </a:rPr>
              <a:t>Οι </a:t>
            </a:r>
            <a:r>
              <a:rPr lang="el-GR" sz="2400" dirty="0" err="1" smtClean="0">
                <a:cs typeface="Candara"/>
              </a:rPr>
              <a:t>λεχωίδες</a:t>
            </a:r>
            <a:r>
              <a:rPr lang="el-GR" sz="2400" dirty="0" smtClean="0">
                <a:cs typeface="Candara"/>
              </a:rPr>
              <a:t> που κάπνιζαν 10 ή περισσότερα τσιγάρα την ημέρα ήταν 2.4 πιο πιθανό να σταματήσουν να θηλάζουν περί την 10</a:t>
            </a:r>
            <a:r>
              <a:rPr lang="el-GR" sz="2400" baseline="30000" dirty="0" smtClean="0">
                <a:cs typeface="Candara"/>
              </a:rPr>
              <a:t>η</a:t>
            </a:r>
            <a:r>
              <a:rPr lang="el-GR" sz="2400" dirty="0" smtClean="0">
                <a:cs typeface="Candara"/>
              </a:rPr>
              <a:t> εβδομάδα μετά τον τοκετό.</a:t>
            </a:r>
          </a:p>
          <a:p>
            <a:pPr marL="342900" lvl="1" indent="-342900">
              <a:spcBef>
                <a:spcPts val="700"/>
              </a:spcBef>
              <a:buClrTx/>
              <a:buSzPct val="60000"/>
              <a:buFont typeface="Wingdings" charset="2"/>
              <a:buChar char=""/>
            </a:pPr>
            <a:r>
              <a:rPr lang="el-GR" sz="2400" dirty="0">
                <a:solidFill>
                  <a:srgbClr val="004B82"/>
                </a:solidFill>
                <a:cs typeface="Candara"/>
              </a:rPr>
              <a:t>Η διακοπή του καπνίσματος κατά την κύηση μπορεί να αυξήσει την διάρκεια του ΜΘ</a:t>
            </a:r>
            <a:r>
              <a:rPr lang="el-GR" sz="2400" dirty="0" smtClean="0">
                <a:solidFill>
                  <a:srgbClr val="004B82"/>
                </a:solidFill>
                <a:cs typeface="Candara"/>
              </a:rPr>
              <a:t>.</a:t>
            </a:r>
            <a:endParaRPr lang="el-GR" sz="2400" dirty="0">
              <a:solidFill>
                <a:srgbClr val="004B82"/>
              </a:solidFill>
              <a:cs typeface="Candara"/>
            </a:endParaRPr>
          </a:p>
        </p:txBody>
      </p:sp>
      <p:sp>
        <p:nvSpPr>
          <p:cNvPr id="7" name="TextBox 6"/>
          <p:cNvSpPr txBox="1"/>
          <p:nvPr/>
        </p:nvSpPr>
        <p:spPr>
          <a:xfrm>
            <a:off x="2514520" y="3386508"/>
            <a:ext cx="184666" cy="369332"/>
          </a:xfrm>
          <a:prstGeom prst="rect">
            <a:avLst/>
          </a:prstGeom>
          <a:noFill/>
        </p:spPr>
        <p:txBody>
          <a:bodyPr wrap="none" rtlCol="0">
            <a:spAutoFit/>
          </a:bodyPr>
          <a:lstStyle/>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113507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600" dirty="0" smtClean="0"/>
              <a:t>Harmer &amp; </a:t>
            </a:r>
            <a:r>
              <a:rPr lang="el-GR" sz="3600" dirty="0" err="1" smtClean="0"/>
              <a:t>Memon</a:t>
            </a:r>
            <a:r>
              <a:rPr lang="el-GR" sz="3600" dirty="0" smtClean="0"/>
              <a:t> 2012</a:t>
            </a:r>
            <a:endParaRPr lang="en-US" sz="3600" dirty="0"/>
          </a:p>
        </p:txBody>
      </p:sp>
      <p:sp>
        <p:nvSpPr>
          <p:cNvPr id="5" name="Content Placeholder 4"/>
          <p:cNvSpPr>
            <a:spLocks noGrp="1"/>
          </p:cNvSpPr>
          <p:nvPr>
            <p:ph idx="1"/>
          </p:nvPr>
        </p:nvSpPr>
        <p:spPr>
          <a:xfrm>
            <a:off x="457200" y="1196752"/>
            <a:ext cx="5410944" cy="5040560"/>
          </a:xfrm>
          <a:prstGeom prst="rect">
            <a:avLst/>
          </a:prstGeom>
        </p:spPr>
        <p:txBody>
          <a:bodyPr>
            <a:normAutofit/>
          </a:bodyPr>
          <a:lstStyle/>
          <a:p>
            <a:pPr marL="342900" lvl="1" indent="-342900">
              <a:spcBef>
                <a:spcPts val="700"/>
              </a:spcBef>
              <a:buClrTx/>
              <a:buSzPct val="60000"/>
              <a:buFont typeface="Wingdings" charset="2"/>
              <a:buChar char=""/>
            </a:pPr>
            <a:r>
              <a:rPr lang="el-GR" sz="2400" dirty="0" smtClean="0">
                <a:cs typeface="Candara"/>
              </a:rPr>
              <a:t>Παράγοντες που συμβάλουν στην έναρξη του καπνίσματος, σε </a:t>
            </a:r>
            <a:r>
              <a:rPr lang="el-GR" sz="2400" dirty="0" err="1" smtClean="0">
                <a:cs typeface="Candara"/>
              </a:rPr>
              <a:t>λεχωίδες</a:t>
            </a:r>
            <a:r>
              <a:rPr lang="el-GR" sz="2400" dirty="0" smtClean="0">
                <a:cs typeface="Candara"/>
              </a:rPr>
              <a:t> που είχαν διακόψει το κάπνισμα κατά την κύηση:</a:t>
            </a:r>
          </a:p>
          <a:p>
            <a:pPr marL="457200" lvl="1" indent="-457200">
              <a:spcBef>
                <a:spcPts val="700"/>
              </a:spcBef>
              <a:buClrTx/>
              <a:buSzPct val="60000"/>
              <a:buFont typeface="+mj-ea"/>
              <a:buAutoNum type="circleNumDbPlain"/>
            </a:pPr>
            <a:r>
              <a:rPr lang="el-GR" sz="2400" dirty="0" smtClean="0">
                <a:solidFill>
                  <a:srgbClr val="004B82"/>
                </a:solidFill>
                <a:cs typeface="Candara"/>
              </a:rPr>
              <a:t>Κατοικία σε απομονωμένη/απομακρυσμένη περιοχή</a:t>
            </a:r>
            <a:r>
              <a:rPr lang="en-US" sz="2400" dirty="0" smtClean="0">
                <a:solidFill>
                  <a:srgbClr val="004B82"/>
                </a:solidFill>
                <a:cs typeface="Candara"/>
              </a:rPr>
              <a:t>.</a:t>
            </a:r>
            <a:endParaRPr lang="el-GR" sz="2400" dirty="0" smtClean="0">
              <a:solidFill>
                <a:srgbClr val="004B82"/>
              </a:solidFill>
              <a:cs typeface="Candara"/>
            </a:endParaRPr>
          </a:p>
          <a:p>
            <a:pPr marL="457200" lvl="1" indent="-457200">
              <a:spcBef>
                <a:spcPts val="700"/>
              </a:spcBef>
              <a:buClrTx/>
              <a:buSzPct val="60000"/>
              <a:buFont typeface="+mj-ea"/>
              <a:buAutoNum type="circleNumDbPlain"/>
            </a:pPr>
            <a:r>
              <a:rPr lang="el-GR" sz="2400" dirty="0" smtClean="0">
                <a:solidFill>
                  <a:srgbClr val="004B82"/>
                </a:solidFill>
                <a:cs typeface="Candara"/>
              </a:rPr>
              <a:t>Καπνιστής/συγκάτοικος στο ίδιο σπίτι</a:t>
            </a:r>
            <a:r>
              <a:rPr lang="en-US" sz="2400" dirty="0" smtClean="0">
                <a:solidFill>
                  <a:srgbClr val="004B82"/>
                </a:solidFill>
                <a:cs typeface="Candara"/>
              </a:rPr>
              <a:t>.</a:t>
            </a:r>
            <a:endParaRPr lang="el-GR" sz="2400" dirty="0" smtClean="0">
              <a:solidFill>
                <a:srgbClr val="004B82"/>
              </a:solidFill>
              <a:cs typeface="Candara"/>
            </a:endParaRPr>
          </a:p>
          <a:p>
            <a:pPr marL="457200" lvl="1" indent="-457200">
              <a:spcBef>
                <a:spcPts val="700"/>
              </a:spcBef>
              <a:buClrTx/>
              <a:buSzPct val="60000"/>
              <a:buFont typeface="+mj-ea"/>
              <a:buAutoNum type="circleNumDbPlain"/>
            </a:pPr>
            <a:r>
              <a:rPr lang="el-GR" sz="2400" dirty="0" smtClean="0">
                <a:solidFill>
                  <a:srgbClr val="004B82"/>
                </a:solidFill>
                <a:cs typeface="Candara"/>
              </a:rPr>
              <a:t>Αντιστρόφως ανάλογη είναι η σχέση του μητρικού θηλασμού με το κάπνισμα.</a:t>
            </a:r>
            <a:endParaRPr lang="el-GR" sz="2400" dirty="0">
              <a:solidFill>
                <a:srgbClr val="004B82"/>
              </a:solidFill>
              <a:cs typeface="Candara"/>
            </a:endParaRPr>
          </a:p>
          <a:p>
            <a:pPr marL="342900" lvl="1" indent="-342900">
              <a:spcBef>
                <a:spcPts val="700"/>
              </a:spcBef>
              <a:buClrTx/>
              <a:buSzPct val="60000"/>
              <a:buFont typeface="Wingdings" charset="2"/>
              <a:buChar char=""/>
            </a:pPr>
            <a:endParaRPr lang="en-US" sz="2400" dirty="0">
              <a:solidFill>
                <a:schemeClr val="accent3"/>
              </a:solidFill>
              <a:cs typeface="Candara"/>
            </a:endParaRPr>
          </a:p>
          <a:p>
            <a:endParaRPr lang="en-US" dirty="0"/>
          </a:p>
        </p:txBody>
      </p:sp>
      <p:sp>
        <p:nvSpPr>
          <p:cNvPr id="7" name="TextBox 6"/>
          <p:cNvSpPr txBox="1"/>
          <p:nvPr/>
        </p:nvSpPr>
        <p:spPr>
          <a:xfrm>
            <a:off x="2514520" y="3386508"/>
            <a:ext cx="184666" cy="369332"/>
          </a:xfrm>
          <a:prstGeom prst="rect">
            <a:avLst/>
          </a:prstGeom>
          <a:noFill/>
        </p:spPr>
        <p:txBody>
          <a:bodyPr wrap="none" rtlCol="0">
            <a:spAutoFit/>
          </a:bodyPr>
          <a:lstStyle/>
          <a:p>
            <a:endParaRPr lang="en-US" dirty="0"/>
          </a:p>
        </p:txBody>
      </p:sp>
      <p:pic>
        <p:nvPicPr>
          <p:cNvPr id="8" name="Picture 2" descr="D:\Downloads\125710155_3774c291f0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9"/>
            <a:ext cx="3028244" cy="26642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12160" y="4005065"/>
            <a:ext cx="302824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Mother and </a:t>
            </a:r>
            <a:r>
              <a:rPr lang="en-US" sz="1200" dirty="0" smtClean="0">
                <a:solidFill>
                  <a:schemeClr val="tx1">
                    <a:lumMod val="75000"/>
                    <a:lumOff val="25000"/>
                  </a:schemeClr>
                </a:solidFill>
                <a:latin typeface="+mn-lt"/>
                <a:hlinkClick r:id="rId3"/>
              </a:rPr>
              <a:t>Child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Go to Bob Whitehead's photostream"/>
              </a:rPr>
              <a:t>Bob </a:t>
            </a:r>
            <a:r>
              <a:rPr lang="en-US" sz="1200" dirty="0" smtClean="0">
                <a:latin typeface="+mn-lt"/>
                <a:hlinkClick r:id="rId4" tooltip="Go to Bob Whitehead's photostream"/>
              </a:rPr>
              <a:t>Whitehead</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5"/>
              </a:rPr>
              <a:t>CC BY </a:t>
            </a:r>
            <a:r>
              <a:rPr lang="en-US" sz="1200" dirty="0" smtClean="0">
                <a:solidFill>
                  <a:schemeClr val="tx1">
                    <a:lumMod val="75000"/>
                    <a:lumOff val="25000"/>
                  </a:schemeClr>
                </a:solidFill>
                <a:latin typeface="+mn-lt"/>
                <a:hlinkClick r:id="rId5"/>
              </a:rPr>
              <a:t>2.0</a:t>
            </a: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77126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3600" dirty="0" smtClean="0"/>
              <a:t>Philips et al 2012</a:t>
            </a:r>
            <a:endParaRPr lang="en-US" sz="3600" dirty="0"/>
          </a:p>
        </p:txBody>
      </p:sp>
      <p:sp>
        <p:nvSpPr>
          <p:cNvPr id="5" name="Content Placeholder 4"/>
          <p:cNvSpPr>
            <a:spLocks noGrp="1"/>
          </p:cNvSpPr>
          <p:nvPr>
            <p:ph idx="1"/>
          </p:nvPr>
        </p:nvSpPr>
        <p:spPr>
          <a:xfrm>
            <a:off x="457201" y="1196752"/>
            <a:ext cx="4546847" cy="5661248"/>
          </a:xfrm>
          <a:prstGeom prst="rect">
            <a:avLst/>
          </a:prstGeom>
        </p:spPr>
        <p:txBody>
          <a:bodyPr>
            <a:normAutofit/>
          </a:bodyPr>
          <a:lstStyle/>
          <a:p>
            <a:pPr marL="342900" lvl="1" indent="-342900">
              <a:spcBef>
                <a:spcPts val="700"/>
              </a:spcBef>
              <a:buClrTx/>
              <a:buSzPct val="60000"/>
              <a:buFont typeface="Wingdings" charset="2"/>
              <a:buChar char=""/>
            </a:pPr>
            <a:r>
              <a:rPr lang="el-GR" sz="2400" dirty="0" smtClean="0">
                <a:cs typeface="Candara"/>
              </a:rPr>
              <a:t>Παρέμβαση για την πρόληψη της ‘ΕΠΙΣΤΡΟΦΗΣ’ στο κάπνισμα σε μητέρες νεογνών σε ΜΕΝΝ.</a:t>
            </a:r>
          </a:p>
          <a:p>
            <a:pPr marL="457200" lvl="1" indent="-457200">
              <a:spcBef>
                <a:spcPts val="700"/>
              </a:spcBef>
              <a:buClrTx/>
              <a:buSzPct val="60000"/>
              <a:buFont typeface="+mj-ea"/>
              <a:buAutoNum type="circleNumDbPlain"/>
            </a:pPr>
            <a:r>
              <a:rPr lang="el-GR" sz="2400" dirty="0" smtClean="0">
                <a:solidFill>
                  <a:srgbClr val="004B82"/>
                </a:solidFill>
                <a:cs typeface="Candara"/>
              </a:rPr>
              <a:t>Ενημερωτικό υλικό για τα νεογνά στη ΜΕΝΝ και συμβουλευτική.</a:t>
            </a:r>
          </a:p>
          <a:p>
            <a:pPr marL="457200" lvl="1" indent="-457200">
              <a:spcBef>
                <a:spcPts val="700"/>
              </a:spcBef>
              <a:buClrTx/>
              <a:buSzPct val="60000"/>
              <a:buFont typeface="+mj-ea"/>
              <a:buAutoNum type="circleNumDbPlain"/>
            </a:pPr>
            <a:r>
              <a:rPr lang="el-GR" sz="2400" dirty="0" smtClean="0">
                <a:solidFill>
                  <a:srgbClr val="004B82"/>
                </a:solidFill>
                <a:cs typeface="Candara"/>
              </a:rPr>
              <a:t>Αξιολόγηση της μητέρας στις 8 εβδομάδες μετά τον τοκετό με 3 μεθόδους.</a:t>
            </a:r>
          </a:p>
          <a:p>
            <a:pPr marL="457200" lvl="1" indent="-457200">
              <a:spcBef>
                <a:spcPts val="700"/>
              </a:spcBef>
              <a:buClrTx/>
              <a:buSzPct val="60000"/>
              <a:buFont typeface="+mj-ea"/>
              <a:buAutoNum type="circleNumDbPlain"/>
            </a:pPr>
            <a:r>
              <a:rPr lang="el-GR" sz="2400" dirty="0" smtClean="0">
                <a:solidFill>
                  <a:srgbClr val="004B82"/>
                </a:solidFill>
                <a:cs typeface="Candara"/>
              </a:rPr>
              <a:t>Μείωση του ποσοστού των μητέρων που παλινδρόμησαν, αύξηση της διάρκειας του μητρικού θηλασμού.</a:t>
            </a:r>
            <a:endParaRPr lang="el-GR" sz="2400" dirty="0">
              <a:solidFill>
                <a:srgbClr val="004B82"/>
              </a:solidFill>
              <a:cs typeface="Candara"/>
            </a:endParaRPr>
          </a:p>
        </p:txBody>
      </p:sp>
      <p:sp>
        <p:nvSpPr>
          <p:cNvPr id="7" name="TextBox 6"/>
          <p:cNvSpPr txBox="1"/>
          <p:nvPr/>
        </p:nvSpPr>
        <p:spPr>
          <a:xfrm>
            <a:off x="2514520" y="3386508"/>
            <a:ext cx="184666" cy="369332"/>
          </a:xfrm>
          <a:prstGeom prst="rect">
            <a:avLst/>
          </a:prstGeom>
          <a:noFill/>
        </p:spPr>
        <p:txBody>
          <a:bodyPr wrap="none" rtlCol="0">
            <a:spAutoFit/>
          </a:bodyPr>
          <a:lstStyle/>
          <a:p>
            <a:endParaRPr lang="en-US" dirty="0"/>
          </a:p>
        </p:txBody>
      </p:sp>
      <p:pic>
        <p:nvPicPr>
          <p:cNvPr id="57346" name="Picture 2" descr="File:BlueFlowerW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3698776" cy="3698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21288" y="5039544"/>
            <a:ext cx="309634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BlueFlowerWade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tooltip="User:MattWade"/>
              </a:rPr>
              <a:t>MattWade</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BY-SA 3.0</a:t>
            </a:r>
            <a:endParaRPr lang="en-US" sz="1200" dirty="0">
              <a:solidFill>
                <a:schemeClr val="tx1">
                  <a:lumMod val="75000"/>
                  <a:lumOff val="25000"/>
                </a:schemeClr>
              </a:solidFill>
              <a:latin typeface="+mn-lt"/>
            </a:endParaRPr>
          </a:p>
          <a:p>
            <a:pPr algn="ct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12646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el-GR" dirty="0" smtClean="0"/>
              <a:t>Ποιός ο ρόλος της μαίας για τον ΜΘ και την διακοπή του καπνίσματος;</a:t>
            </a:r>
            <a:endParaRPr lang="en-US" dirty="0"/>
          </a:p>
        </p:txBody>
      </p:sp>
      <p:sp>
        <p:nvSpPr>
          <p:cNvPr id="3" name="Content Placeholder 2"/>
          <p:cNvSpPr>
            <a:spLocks noGrp="1"/>
          </p:cNvSpPr>
          <p:nvPr>
            <p:ph idx="1"/>
          </p:nvPr>
        </p:nvSpPr>
        <p:spPr>
          <a:xfrm>
            <a:off x="457200" y="1196752"/>
            <a:ext cx="8147248" cy="5040560"/>
          </a:xfrm>
          <a:prstGeom prst="rect">
            <a:avLst/>
          </a:prstGeom>
        </p:spPr>
        <p:txBody>
          <a:bodyPr anchor="t">
            <a:normAutofit/>
          </a:bodyPr>
          <a:lstStyle>
            <a:extLst/>
          </a:lstStyle>
          <a:p>
            <a:pPr marL="274320" lvl="1">
              <a:spcAft>
                <a:spcPts val="600"/>
              </a:spcAft>
              <a:buClrTx/>
            </a:pPr>
            <a:r>
              <a:rPr lang="el-GR" altLang="x-none" sz="2400" dirty="0" smtClean="0">
                <a:cs typeface="Candara"/>
              </a:rPr>
              <a:t>Η μαία συνήθως είναι ο κύριος επαγγελματίας υγείας που η μητέρα έρχεται σε επαφή κατά την διάρκεια της λοχείας.</a:t>
            </a:r>
          </a:p>
          <a:p>
            <a:pPr marL="274320" lvl="1">
              <a:spcAft>
                <a:spcPts val="600"/>
              </a:spcAft>
              <a:buClrTx/>
            </a:pPr>
            <a:r>
              <a:rPr lang="el-GR" sz="2400" dirty="0" smtClean="0">
                <a:solidFill>
                  <a:srgbClr val="004B82"/>
                </a:solidFill>
                <a:cs typeface="Candara"/>
              </a:rPr>
              <a:t>Αναγνωρίζει την παθολογία της λοχείας που σχετίζεται με το κάπνισμα. </a:t>
            </a:r>
          </a:p>
          <a:p>
            <a:pPr marL="274320" lvl="1">
              <a:spcAft>
                <a:spcPts val="600"/>
              </a:spcAft>
              <a:buClrTx/>
            </a:pPr>
            <a:r>
              <a:rPr lang="el-GR" sz="2400" dirty="0" smtClean="0">
                <a:cs typeface="Candara"/>
              </a:rPr>
              <a:t>Αντιλαμβάνεται τις επιπτώσεις που συσχετίζονται με τη μη συνέχιση του ΜΘ.</a:t>
            </a:r>
            <a:endParaRPr lang="en-US" sz="2400" dirty="0">
              <a:cs typeface="Candara"/>
            </a:endParaRPr>
          </a:p>
          <a:p>
            <a:pPr marL="274320" lvl="1">
              <a:spcAft>
                <a:spcPts val="600"/>
              </a:spcAft>
              <a:buClrTx/>
            </a:pPr>
            <a:r>
              <a:rPr lang="el-GR" sz="2400" dirty="0" smtClean="0">
                <a:solidFill>
                  <a:srgbClr val="004B82"/>
                </a:solidFill>
                <a:cs typeface="Candara"/>
              </a:rPr>
              <a:t>Οι </a:t>
            </a:r>
            <a:r>
              <a:rPr lang="el-GR" sz="2400" dirty="0" err="1" smtClean="0">
                <a:solidFill>
                  <a:srgbClr val="004B82"/>
                </a:solidFill>
                <a:cs typeface="Candara"/>
              </a:rPr>
              <a:t>λεχωίδες</a:t>
            </a:r>
            <a:r>
              <a:rPr lang="el-GR" sz="2400" dirty="0" smtClean="0">
                <a:solidFill>
                  <a:srgbClr val="004B82"/>
                </a:solidFill>
                <a:cs typeface="Candara"/>
              </a:rPr>
              <a:t>  θα πρέπει να ενθαρρύνονται από την μαία στην διακοπή καπνίσματος (</a:t>
            </a:r>
            <a:r>
              <a:rPr lang="en-US" sz="2400" dirty="0" smtClean="0">
                <a:solidFill>
                  <a:srgbClr val="004B82"/>
                </a:solidFill>
              </a:rPr>
              <a:t>NICE 2008</a:t>
            </a:r>
            <a:r>
              <a:rPr lang="el-GR" sz="2400" dirty="0" smtClean="0">
                <a:solidFill>
                  <a:srgbClr val="004B82"/>
                </a:solidFill>
              </a:rPr>
              <a:t>).</a:t>
            </a:r>
          </a:p>
          <a:p>
            <a:pPr marL="274320" lvl="1">
              <a:spcAft>
                <a:spcPts val="600"/>
              </a:spcAft>
              <a:buClrTx/>
            </a:pPr>
            <a:r>
              <a:rPr lang="el-GR" sz="2400" dirty="0" smtClean="0">
                <a:cs typeface="Candara"/>
              </a:rPr>
              <a:t>Οι μαίες διαδραματίζουν σημαντικό ρόλο στην κινητοποίηση των λεχωίδων αναφορικά με την διακοπή του καπνίσματος (</a:t>
            </a:r>
            <a:r>
              <a:rPr lang="el-GR" sz="2400" dirty="0" err="1" smtClean="0">
                <a:cs typeface="Candara"/>
              </a:rPr>
              <a:t>Mejdoubi</a:t>
            </a:r>
            <a:r>
              <a:rPr lang="el-GR" sz="2400" dirty="0" smtClean="0">
                <a:cs typeface="Candara"/>
              </a:rPr>
              <a:t> et al 2014).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56011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af9771a94aeb0a4e01d9d8b061428634d9556f"/>
</p:tagLst>
</file>

<file path=ppt/theme/theme1.xml><?xml version="1.0" encoding="utf-8"?>
<a:theme xmlns:a="http://schemas.openxmlformats.org/drawingml/2006/main" name="OC_template_updated">
  <a:themeElements>
    <a:clrScheme name="Custom 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1800</Words>
  <Application>Microsoft Office PowerPoint</Application>
  <PresentationFormat>Προβολή στην οθόνη (4:3)</PresentationFormat>
  <Paragraphs>158</Paragraphs>
  <Slides>24</Slides>
  <Notes>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7" baseType="lpstr">
      <vt:lpstr>OC_template_updated</vt:lpstr>
      <vt:lpstr>1_OC_template_updated</vt:lpstr>
      <vt:lpstr>Φωτογραφία του Photo Editor</vt:lpstr>
      <vt:lpstr>Κοινοτική Μαιευτική- Γυναικολογική Φροντίδα – Αγωγή Υγείας (Θ)</vt:lpstr>
      <vt:lpstr>Μητρικός Θηλασμός</vt:lpstr>
      <vt:lpstr>Κάπνισμα κατά την περιγεννητική περίοδο</vt:lpstr>
      <vt:lpstr>Κάπνισμα – Μητρικός Θηλασμός 1/2</vt:lpstr>
      <vt:lpstr>Κάπνισμα – Μητρικός Θηλασμός 2/2</vt:lpstr>
      <vt:lpstr>Προλακτίνη και διάρκεια ΜΘ</vt:lpstr>
      <vt:lpstr>Harmer &amp; Memon 2012</vt:lpstr>
      <vt:lpstr>Philips et al 2012</vt:lpstr>
      <vt:lpstr>Ποιός ο ρόλος της μαίας για τον ΜΘ και την διακοπή του καπνίσματος;</vt:lpstr>
      <vt:lpstr>Hauge et al. 2011</vt:lpstr>
      <vt:lpstr>Lawrence et al. 2003</vt:lpstr>
      <vt:lpstr>McLeod et al. 2004 </vt:lpstr>
      <vt:lpstr>Tappin et al 2005</vt:lpstr>
      <vt:lpstr>Παρουσίαση του PowerPoint</vt:lpstr>
      <vt:lpstr>Σημεία Κλειδιά</vt:lpstr>
      <vt:lpstr>Σημεία Κλειδιά στην κλινική πράξη 1/2</vt:lpstr>
      <vt:lpstr>Σημεία Κλειδιά στην κλινική πράξη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249</cp:revision>
  <dcterms:created xsi:type="dcterms:W3CDTF">2013-03-04T13:35:19Z</dcterms:created>
  <dcterms:modified xsi:type="dcterms:W3CDTF">2015-06-30T06:19:47Z</dcterms:modified>
</cp:coreProperties>
</file>