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71"/>
  </p:notesMasterIdLst>
  <p:handoutMasterIdLst>
    <p:handoutMasterId r:id="rId72"/>
  </p:handoutMasterIdLst>
  <p:sldIdLst>
    <p:sldId id="399"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94" r:id="rId22"/>
    <p:sldId id="357" r:id="rId23"/>
    <p:sldId id="358" r:id="rId24"/>
    <p:sldId id="359" r:id="rId25"/>
    <p:sldId id="361" r:id="rId26"/>
    <p:sldId id="362" r:id="rId27"/>
    <p:sldId id="363" r:id="rId28"/>
    <p:sldId id="364" r:id="rId29"/>
    <p:sldId id="395" r:id="rId30"/>
    <p:sldId id="365" r:id="rId31"/>
    <p:sldId id="366" r:id="rId32"/>
    <p:sldId id="367" r:id="rId33"/>
    <p:sldId id="368" r:id="rId34"/>
    <p:sldId id="369" r:id="rId35"/>
    <p:sldId id="370" r:id="rId36"/>
    <p:sldId id="371" r:id="rId37"/>
    <p:sldId id="372" r:id="rId38"/>
    <p:sldId id="397"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8" r:id="rId60"/>
    <p:sldId id="393" r:id="rId61"/>
    <p:sldId id="257" r:id="rId62"/>
    <p:sldId id="262" r:id="rId63"/>
    <p:sldId id="264" r:id="rId64"/>
    <p:sldId id="334" r:id="rId65"/>
    <p:sldId id="335" r:id="rId66"/>
    <p:sldId id="400" r:id="rId67"/>
    <p:sldId id="401"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20</a:t>
            </a:fld>
            <a:endParaRPr lang="el-GR"/>
          </a:p>
        </p:txBody>
      </p:sp>
    </p:spTree>
    <p:extLst>
      <p:ext uri="{BB962C8B-B14F-4D97-AF65-F5344CB8AC3E}">
        <p14:creationId xmlns:p14="http://schemas.microsoft.com/office/powerpoint/2010/main" val="15256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pPr>
                <a:defRPr/>
              </a:pPr>
              <a:t>‹#›</a:t>
            </a:fld>
            <a:endParaRPr lang="el-GR"/>
          </a:p>
        </p:txBody>
      </p:sp>
    </p:spTree>
    <p:extLst>
      <p:ext uri="{BB962C8B-B14F-4D97-AF65-F5344CB8AC3E}">
        <p14:creationId xmlns:p14="http://schemas.microsoft.com/office/powerpoint/2010/main" val="183543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mos.eu/sites/default/files/viomix_1.jpg" TargetMode="External"/><Relationship Id="rId1" Type="http://schemas.openxmlformats.org/officeDocument/2006/relationships/slideLayout" Target="../slideLayouts/slideLayout2.xml"/><Relationship Id="rId4" Type="http://schemas.openxmlformats.org/officeDocument/2006/relationships/image" Target="http://www.armos.eu/sites/default/files/viomix_1.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rmos.eu/sites/default/files/rola_atm_2.jpg" TargetMode="External"/><Relationship Id="rId1" Type="http://schemas.openxmlformats.org/officeDocument/2006/relationships/slideLayout" Target="../slideLayouts/slideLayout2.xml"/><Relationship Id="rId6" Type="http://schemas.openxmlformats.org/officeDocument/2006/relationships/image" Target="http://www.armos.eu/sites/default/files/eikona_rolla_2.jpg" TargetMode="External"/><Relationship Id="rId5" Type="http://schemas.openxmlformats.org/officeDocument/2006/relationships/image" Target="../media/image9.jpeg"/><Relationship Id="rId4" Type="http://schemas.openxmlformats.org/officeDocument/2006/relationships/hyperlink" Target="http://www.armos.eu/sites/default/files/eikona_rolla_2.jp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neochemist.com/?s=Filter+Pape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chinabestway.net/03_products/index.asp?list=17" TargetMode="External"/><Relationship Id="rId3" Type="http://schemas.openxmlformats.org/officeDocument/2006/relationships/hyperlink" Target="http://www.gruppocordenons.com/en/" TargetMode="External"/><Relationship Id="rId7" Type="http://schemas.openxmlformats.org/officeDocument/2006/relationships/hyperlink" Target="http://bizdim.gr/index.php?option=com_content&amp;view=article&amp;id=43:2011-08-02-11-41-12&amp;catid=10:2011-08-02-07-07-39&amp;Itemid=35" TargetMode="External"/><Relationship Id="rId2" Type="http://schemas.openxmlformats.org/officeDocument/2006/relationships/hyperlink" Target="http://www.chromolux.de/tools/pdf/gr_cx_druckertool.pdf" TargetMode="External"/><Relationship Id="rId1" Type="http://schemas.openxmlformats.org/officeDocument/2006/relationships/slideLayout" Target="../slideLayouts/slideLayout2.xml"/><Relationship Id="rId6" Type="http://schemas.openxmlformats.org/officeDocument/2006/relationships/hyperlink" Target="http://electronicslab.eu/index.php/el/theoria-ilektronikon/225-eksarthma-pyknotis" TargetMode="External"/><Relationship Id="rId5" Type="http://schemas.openxmlformats.org/officeDocument/2006/relationships/hyperlink" Target="http://www.zanders.de/en/index.html" TargetMode="External"/><Relationship Id="rId4" Type="http://schemas.openxmlformats.org/officeDocument/2006/relationships/hyperlink" Target="http://www.paperindex.com/resources/glossary/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rmos.eu/sites/default/files/eikona_ksirografias_2.jp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chinabestway.net/03_products/index.asp?list=17" TargetMode="External"/><Relationship Id="rId3" Type="http://schemas.openxmlformats.org/officeDocument/2006/relationships/hyperlink" Target="http://www.gruppocordenons.com/en/" TargetMode="External"/><Relationship Id="rId7" Type="http://schemas.openxmlformats.org/officeDocument/2006/relationships/hyperlink" Target="http://bizdim.gr/index.php?option=com_content&amp;view=article&amp;id=43:2011-08-02-11-41-12&amp;catid=10:2011-08-02-07-07-39&amp;Itemid=35" TargetMode="External"/><Relationship Id="rId2" Type="http://schemas.openxmlformats.org/officeDocument/2006/relationships/hyperlink" Target="http://www.chromolux.de/tools/pdf/gr_cx_druckertool.pdf" TargetMode="External"/><Relationship Id="rId1" Type="http://schemas.openxmlformats.org/officeDocument/2006/relationships/slideLayout" Target="../slideLayouts/slideLayout2.xml"/><Relationship Id="rId6" Type="http://schemas.openxmlformats.org/officeDocument/2006/relationships/hyperlink" Target="http://electronicslab.eu/index.php/el/theoria-ilektronikon/225-eksarthma-pyknotis" TargetMode="External"/><Relationship Id="rId5" Type="http://schemas.openxmlformats.org/officeDocument/2006/relationships/hyperlink" Target="http://www.zanders.de/en/index.html" TargetMode="External"/><Relationship Id="rId4" Type="http://schemas.openxmlformats.org/officeDocument/2006/relationships/hyperlink" Target="http://www.paperindex.com/resources/glossary/t.aspx"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rmos.eu/sites/default/files/xarti_mixanografisis_2.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992696" y="3096543"/>
            <a:ext cx="7158608"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8</a:t>
            </a:r>
            <a:r>
              <a:rPr lang="el-GR" sz="2800" dirty="0" smtClean="0"/>
              <a:t>:</a:t>
            </a:r>
            <a:r>
              <a:rPr lang="en-US" sz="2800" dirty="0" smtClean="0"/>
              <a:t> </a:t>
            </a:r>
            <a:r>
              <a:rPr lang="el-GR" sz="2800" dirty="0" smtClean="0"/>
              <a:t>Είδη χαρτιού</a:t>
            </a:r>
            <a:endParaRPr lang="en-US" sz="2800" dirty="0" smtClean="0"/>
          </a:p>
          <a:p>
            <a:pPr>
              <a:spcBef>
                <a:spcPts val="0"/>
              </a:spcBef>
            </a:pPr>
            <a:r>
              <a:rPr lang="el-GR" sz="2400" dirty="0" smtClean="0"/>
              <a:t>Βασιλική </a:t>
            </a:r>
            <a:r>
              <a:rPr lang="el-GR" sz="2400" dirty="0" err="1" smtClean="0"/>
              <a:t>Μπ</a:t>
            </a:r>
            <a:r>
              <a:rPr lang="el-GR" sz="2400" dirty="0" err="1" smtClean="0"/>
              <a:t>έ</a:t>
            </a:r>
            <a:r>
              <a:rPr lang="el-GR" sz="2400" dirty="0" err="1" smtClean="0"/>
              <a:t>λεση</a:t>
            </a:r>
            <a:endParaRPr lang="el-GR" sz="2400" dirty="0" smtClean="0"/>
          </a:p>
          <a:p>
            <a:pPr>
              <a:spcBef>
                <a:spcPts val="0"/>
              </a:spcBef>
            </a:pPr>
            <a:r>
              <a:rPr lang="el-GR" sz="2400" dirty="0" err="1" smtClean="0"/>
              <a:t>Επίκ</a:t>
            </a:r>
            <a:r>
              <a:rPr lang="el-GR" sz="2400" dirty="0" smtClean="0"/>
              <a:t>. Καθηγήτρια</a:t>
            </a:r>
            <a:endParaRPr lang="el-GR" sz="2400" dirty="0" smtClean="0"/>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83988656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98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2Α  Χαρτιά </a:t>
            </a:r>
            <a:r>
              <a:rPr lang="el-GR" dirty="0" smtClean="0"/>
              <a:t>εφημερίδας</a:t>
            </a:r>
            <a:endParaRPr lang="el-GR" dirty="0"/>
          </a:p>
        </p:txBody>
      </p:sp>
      <p:sp>
        <p:nvSpPr>
          <p:cNvPr id="14338" name="2 - Θέση περιεχομένου"/>
          <p:cNvSpPr>
            <a:spLocks noGrp="1"/>
          </p:cNvSpPr>
          <p:nvPr>
            <p:ph idx="1"/>
          </p:nvPr>
        </p:nvSpPr>
        <p:spPr/>
        <p:txBody>
          <a:bodyPr>
            <a:noAutofit/>
          </a:bodyPr>
          <a:lstStyle/>
          <a:p>
            <a:pPr eaLnBrk="1" hangingPunct="1"/>
            <a:r>
              <a:rPr lang="el-GR" altLang="el-GR" sz="2000" dirty="0" smtClean="0"/>
              <a:t>Διακινούνται κυρίως ως ρολά</a:t>
            </a:r>
          </a:p>
          <a:p>
            <a:pPr eaLnBrk="1" hangingPunct="1"/>
            <a:r>
              <a:rPr lang="el-GR" altLang="el-GR" sz="2000" dirty="0" smtClean="0"/>
              <a:t>Συνήθεις</a:t>
            </a:r>
            <a:r>
              <a:rPr lang="en-US" altLang="el-GR" sz="2000" dirty="0" smtClean="0"/>
              <a:t> </a:t>
            </a:r>
            <a:r>
              <a:rPr lang="el-GR" altLang="el-GR" sz="2000" dirty="0" smtClean="0"/>
              <a:t>τιμές βάρους του χαρτιού αυτού είναι 40-60 g/m</a:t>
            </a:r>
            <a:r>
              <a:rPr lang="el-GR" altLang="el-GR" sz="2000" baseline="30000" dirty="0" smtClean="0"/>
              <a:t>2</a:t>
            </a:r>
            <a:r>
              <a:rPr lang="el-GR" altLang="el-GR" sz="2000" dirty="0" smtClean="0"/>
              <a:t>.</a:t>
            </a:r>
          </a:p>
          <a:p>
            <a:pPr eaLnBrk="1" hangingPunct="1"/>
            <a:r>
              <a:rPr lang="el-GR" altLang="el-GR" sz="2000" dirty="0" smtClean="0"/>
              <a:t>Για παράδειγμα το βάρος του χαρτιού της ποιότητας </a:t>
            </a:r>
            <a:r>
              <a:rPr lang="en-US" altLang="el-GR" sz="2000" dirty="0" smtClean="0"/>
              <a:t>standard newsprint </a:t>
            </a:r>
            <a:r>
              <a:rPr lang="el-GR" altLang="el-GR" sz="2000" dirty="0" smtClean="0"/>
              <a:t>κυμαίνεται από 41-52 g/m</a:t>
            </a:r>
            <a:r>
              <a:rPr lang="el-GR" altLang="el-GR" sz="2000" baseline="30000" dirty="0" smtClean="0"/>
              <a:t>2</a:t>
            </a:r>
            <a:r>
              <a:rPr lang="el-GR" altLang="el-GR" sz="2000" dirty="0" smtClean="0"/>
              <a:t> και εκείνο της βελτιωμένης ποιότητας  (</a:t>
            </a:r>
            <a:r>
              <a:rPr lang="en-US" altLang="el-GR" sz="2000" dirty="0" smtClean="0"/>
              <a:t>improved</a:t>
            </a:r>
            <a:r>
              <a:rPr lang="el-GR" altLang="el-GR" sz="2000" dirty="0" smtClean="0"/>
              <a:t>)</a:t>
            </a:r>
            <a:r>
              <a:rPr lang="en-US" altLang="el-GR" sz="2000" dirty="0" smtClean="0"/>
              <a:t> </a:t>
            </a:r>
            <a:r>
              <a:rPr lang="el-GR" altLang="el-GR" sz="2000" dirty="0" smtClean="0"/>
              <a:t>που περιέχει χημική </a:t>
            </a:r>
            <a:r>
              <a:rPr lang="el-GR" altLang="el-GR" sz="2000" dirty="0" err="1" smtClean="0"/>
              <a:t>χαρτόμαζα</a:t>
            </a:r>
            <a:r>
              <a:rPr lang="el-GR" altLang="el-GR" sz="2000" dirty="0" smtClean="0"/>
              <a:t> σε κάποιο ποσοστό φθάνει τα  65 g/m</a:t>
            </a:r>
            <a:r>
              <a:rPr lang="el-GR" altLang="el-GR" sz="2000" baseline="30000" dirty="0" smtClean="0"/>
              <a:t>2</a:t>
            </a:r>
            <a:r>
              <a:rPr lang="el-GR" altLang="el-GR" sz="2000" dirty="0" smtClean="0"/>
              <a:t> </a:t>
            </a:r>
            <a:r>
              <a:rPr lang="el-GR" altLang="el-GR" sz="2000" baseline="30000" dirty="0" smtClean="0"/>
              <a:t>[</a:t>
            </a:r>
            <a:r>
              <a:rPr lang="el-GR" altLang="el-GR" sz="2000" baseline="30000" dirty="0" err="1" smtClean="0"/>
              <a:t>Βρούσαλης</a:t>
            </a:r>
            <a:r>
              <a:rPr lang="el-GR" altLang="el-GR" sz="2000" baseline="30000" dirty="0" smtClean="0"/>
              <a:t>].</a:t>
            </a:r>
          </a:p>
          <a:p>
            <a:pPr eaLnBrk="1" hangingPunct="1"/>
            <a:r>
              <a:rPr lang="en-US" altLang="el-GR" sz="2000" dirty="0" smtClean="0"/>
              <a:t>T</a:t>
            </a:r>
            <a:r>
              <a:rPr lang="el-GR" altLang="el-GR" sz="2000" dirty="0" smtClean="0"/>
              <a:t>α</a:t>
            </a:r>
            <a:r>
              <a:rPr lang="en-US" altLang="el-GR" sz="2000" dirty="0" smtClean="0"/>
              <a:t> </a:t>
            </a:r>
            <a:r>
              <a:rPr lang="el-GR" altLang="el-GR" sz="2000" dirty="0" smtClean="0"/>
              <a:t>χαρτιά εφημερίδας υφίστανται συνήθως επεξεργασία στην </a:t>
            </a:r>
            <a:r>
              <a:rPr lang="el-GR" altLang="el-GR" sz="2000" dirty="0" err="1" smtClean="0"/>
              <a:t>καλάνδρα</a:t>
            </a:r>
            <a:r>
              <a:rPr lang="el-GR" altLang="el-GR" sz="2000" dirty="0" smtClean="0"/>
              <a:t>, ενώ συνήθως όχι κάποια άλλη επιφανειακή κατεργασία. Επίσης, διατίθενται χρωματισμένα  και για την εκτύπωσή τους χρησιμοποιούνται οι εκτυπωτικές μέθοδοι της μεταξοτυπίας, της </a:t>
            </a:r>
            <a:r>
              <a:rPr lang="en-US" altLang="el-GR" sz="2000" dirty="0" smtClean="0"/>
              <a:t>offset </a:t>
            </a:r>
            <a:r>
              <a:rPr lang="el-GR" altLang="el-GR" sz="2000" dirty="0" smtClean="0"/>
              <a:t>και της </a:t>
            </a:r>
            <a:r>
              <a:rPr lang="el-GR" altLang="el-GR" sz="2000" dirty="0" err="1" smtClean="0"/>
              <a:t>φλεξογραφίας</a:t>
            </a:r>
            <a:r>
              <a:rPr lang="el-GR" altLang="el-GR" sz="2000" dirty="0" smtClean="0"/>
              <a:t> [</a:t>
            </a:r>
            <a:r>
              <a:rPr lang="el-GR" altLang="el-GR" sz="2000" dirty="0" err="1" smtClean="0"/>
              <a:t>Βρούσαλης</a:t>
            </a:r>
            <a:r>
              <a:rPr lang="el-GR" altLang="el-GR" sz="2000" dirty="0" smtClean="0"/>
              <a:t>].</a:t>
            </a:r>
          </a:p>
          <a:p>
            <a:pPr eaLnBrk="1" hangingPunct="1"/>
            <a:r>
              <a:rPr lang="el-GR" altLang="el-GR" sz="2000" dirty="0" smtClean="0"/>
              <a:t>Τα χαρτιά που πρόκειται να χρησιμοποιηθούν για εκτύπωση </a:t>
            </a:r>
            <a:r>
              <a:rPr lang="en-US" altLang="el-GR" sz="2000" dirty="0" smtClean="0"/>
              <a:t>offset </a:t>
            </a:r>
            <a:r>
              <a:rPr lang="el-GR" altLang="el-GR" sz="2000" dirty="0" smtClean="0"/>
              <a:t>διακρίνονται στις δύο ακόλουθες κατηγορίες</a:t>
            </a:r>
          </a:p>
          <a:p>
            <a:pPr eaLnBrk="1" hangingPunct="1"/>
            <a:r>
              <a:rPr lang="el-GR" altLang="el-GR" sz="2000" dirty="0" smtClean="0"/>
              <a:t>Α. Σε εκείνα που η εκτύπωσή τους γίνεται με κυλινδρικό ταχυπιεστήριο με χρήση φούρνου στεγνώματος των εκτυπωτικών μελανιών</a:t>
            </a:r>
          </a:p>
          <a:p>
            <a:pPr eaLnBrk="1" hangingPunct="1"/>
            <a:r>
              <a:rPr lang="el-GR" altLang="el-GR" sz="2000" dirty="0" smtClean="0"/>
              <a:t>Β. Σε εκείνα που δεν θα χρησιμοποιηθεί φούρνος  (</a:t>
            </a:r>
            <a:r>
              <a:rPr lang="en-US" altLang="el-GR" sz="2000" dirty="0" err="1" smtClean="0"/>
              <a:t>heatset</a:t>
            </a:r>
            <a:r>
              <a:rPr lang="en-US" altLang="el-GR" sz="2000" dirty="0" smtClean="0"/>
              <a:t> </a:t>
            </a:r>
            <a:r>
              <a:rPr lang="el-GR" altLang="el-GR" sz="2000" dirty="0" smtClean="0"/>
              <a:t>και </a:t>
            </a:r>
            <a:r>
              <a:rPr lang="en-US" altLang="el-GR" sz="2000" dirty="0" err="1" smtClean="0"/>
              <a:t>coldset</a:t>
            </a:r>
            <a:r>
              <a:rPr lang="en-US" altLang="el-GR" sz="2000" dirty="0" smtClean="0"/>
              <a:t>)</a:t>
            </a:r>
            <a:endParaRPr lang="el-GR" altLang="el-GR" sz="2000" dirty="0" smtClean="0"/>
          </a:p>
          <a:p>
            <a:pPr eaLnBrk="1" hangingPunct="1"/>
            <a:endParaRPr lang="el-GR" altLang="el-GR" sz="2000" dirty="0" smtClean="0"/>
          </a:p>
          <a:p>
            <a:pPr eaLnBrk="1" hangingPunct="1"/>
            <a:endParaRPr lang="el-GR" altLang="el-GR" sz="2000" baseline="30000" dirty="0" smtClean="0"/>
          </a:p>
          <a:p>
            <a:pPr eaLnBrk="1" hangingPunct="1"/>
            <a:endParaRPr lang="el-GR" altLang="el-GR" sz="2000" baseline="30000" dirty="0" smtClean="0"/>
          </a:p>
          <a:p>
            <a:pPr eaLnBrk="1" hangingPunct="1">
              <a:buFontTx/>
              <a:buNone/>
            </a:pPr>
            <a:endParaRPr lang="el-GR" altLang="el-GR" sz="2000" baseline="30000" dirty="0" smtClean="0"/>
          </a:p>
        </p:txBody>
      </p:sp>
    </p:spTree>
    <p:extLst>
      <p:ext uri="{BB962C8B-B14F-4D97-AF65-F5344CB8AC3E}">
        <p14:creationId xmlns:p14="http://schemas.microsoft.com/office/powerpoint/2010/main" val="325358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2Β Χαρτιά </a:t>
            </a:r>
            <a:r>
              <a:rPr lang="el-GR" dirty="0" smtClean="0"/>
              <a:t>περιοδικών</a:t>
            </a:r>
            <a:endParaRPr lang="el-GR" dirty="0"/>
          </a:p>
        </p:txBody>
      </p:sp>
      <p:sp>
        <p:nvSpPr>
          <p:cNvPr id="3" name="2 - Θέση περιεχομένου"/>
          <p:cNvSpPr>
            <a:spLocks noGrp="1"/>
          </p:cNvSpPr>
          <p:nvPr>
            <p:ph idx="1"/>
          </p:nvPr>
        </p:nvSpPr>
        <p:spPr/>
        <p:txBody>
          <a:bodyPr>
            <a:normAutofit/>
          </a:bodyPr>
          <a:lstStyle/>
          <a:p>
            <a:pPr eaLnBrk="1" hangingPunct="1">
              <a:defRPr/>
            </a:pPr>
            <a:r>
              <a:rPr lang="el-GR" sz="2400" dirty="0" smtClean="0"/>
              <a:t>Διακινούνται κυρίως ως ρολά</a:t>
            </a:r>
          </a:p>
          <a:p>
            <a:pPr eaLnBrk="1" hangingPunct="1">
              <a:defRPr/>
            </a:pPr>
            <a:r>
              <a:rPr lang="el-GR" sz="2400" dirty="0" smtClean="0"/>
              <a:t>Για τα χαρτιά αυτά χρησιμοποιείται κυρίως από ίνες μηχανικής </a:t>
            </a:r>
            <a:r>
              <a:rPr lang="el-GR" sz="2400" dirty="0" err="1" smtClean="0"/>
              <a:t>χαρτόμαζας</a:t>
            </a:r>
            <a:r>
              <a:rPr lang="el-GR" sz="2400" dirty="0" smtClean="0"/>
              <a:t> που μπορεί να είναι και ανακυκλωμένες ή και από ανάμικτες </a:t>
            </a:r>
            <a:r>
              <a:rPr lang="el-GR" sz="2400" dirty="0" err="1" smtClean="0"/>
              <a:t>χαρτόμαζες</a:t>
            </a:r>
            <a:r>
              <a:rPr lang="el-GR" sz="2400" dirty="0" smtClean="0"/>
              <a:t> ελαφρώς λευκασμένες.</a:t>
            </a:r>
          </a:p>
          <a:p>
            <a:pPr>
              <a:spcBef>
                <a:spcPts val="1800"/>
              </a:spcBef>
              <a:defRPr/>
            </a:pPr>
            <a:r>
              <a:rPr lang="el-GR" sz="2400" dirty="0" smtClean="0"/>
              <a:t>Διακρίνονται σε</a:t>
            </a:r>
            <a:r>
              <a:rPr lang="en-US" sz="2400" dirty="0" smtClean="0"/>
              <a:t>:</a:t>
            </a:r>
            <a:endParaRPr lang="el-GR" sz="2400" dirty="0" smtClean="0"/>
          </a:p>
          <a:p>
            <a:pPr lvl="1">
              <a:buFont typeface="+mj-lt"/>
              <a:buAutoNum type="alphaUcPeriod"/>
              <a:defRPr/>
            </a:pPr>
            <a:r>
              <a:rPr lang="en-US" sz="2400" dirty="0" smtClean="0"/>
              <a:t>Super </a:t>
            </a:r>
            <a:r>
              <a:rPr lang="en-US" sz="2400" dirty="0" err="1" smtClean="0"/>
              <a:t>calendered</a:t>
            </a:r>
            <a:r>
              <a:rPr lang="en-US" sz="2400" dirty="0" smtClean="0"/>
              <a:t> </a:t>
            </a:r>
          </a:p>
          <a:p>
            <a:pPr lvl="1">
              <a:buFont typeface="+mj-lt"/>
              <a:buAutoNum type="alphaUcPeriod"/>
              <a:defRPr/>
            </a:pPr>
            <a:r>
              <a:rPr lang="en-US" sz="2400" dirty="0" smtClean="0"/>
              <a:t>LWC </a:t>
            </a:r>
            <a:r>
              <a:rPr lang="el-GR" sz="2400" dirty="0" smtClean="0"/>
              <a:t>και </a:t>
            </a:r>
            <a:r>
              <a:rPr lang="en-US" sz="2400" dirty="0" smtClean="0"/>
              <a:t>MWC</a:t>
            </a:r>
            <a:endParaRPr lang="el-GR" sz="2400" dirty="0" smtClean="0"/>
          </a:p>
          <a:p>
            <a:pPr>
              <a:spcBef>
                <a:spcPts val="1800"/>
              </a:spcBef>
              <a:tabLst>
                <a:tab pos="2693988" algn="l"/>
              </a:tabLst>
              <a:defRPr/>
            </a:pPr>
            <a:r>
              <a:rPr lang="el-GR" sz="2400" dirty="0" smtClean="0"/>
              <a:t>Πληροφορίες για τα  χαρτιά των κατηγοριών Α και Β περιγράφονται  ακολούθως.</a:t>
            </a:r>
          </a:p>
        </p:txBody>
      </p:sp>
    </p:spTree>
    <p:extLst>
      <p:ext uri="{BB962C8B-B14F-4D97-AF65-F5344CB8AC3E}">
        <p14:creationId xmlns:p14="http://schemas.microsoft.com/office/powerpoint/2010/main" val="186627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6386" name="Rectangle 2"/>
          <p:cNvSpPr>
            <a:spLocks noGrp="1" noChangeArrowheads="1"/>
          </p:cNvSpPr>
          <p:nvPr>
            <p:ph idx="1"/>
          </p:nvPr>
        </p:nvSpPr>
        <p:spPr/>
        <p:txBody>
          <a:bodyPr>
            <a:normAutofit/>
          </a:bodyPr>
          <a:lstStyle/>
          <a:p>
            <a:r>
              <a:rPr lang="el-GR" altLang="el-GR" sz="2800" dirty="0" smtClean="0"/>
              <a:t>Όσον αφορά το είδος της </a:t>
            </a:r>
            <a:r>
              <a:rPr lang="el-GR" altLang="el-GR" sz="2800" dirty="0" err="1" smtClean="0"/>
              <a:t>χαρτόμαζας</a:t>
            </a:r>
            <a:r>
              <a:rPr lang="el-GR" altLang="el-GR" sz="2800" dirty="0" smtClean="0"/>
              <a:t> που χρησιμοποιείται διακρίνεται </a:t>
            </a:r>
            <a:r>
              <a:rPr lang="el-GR" altLang="el-GR" sz="2800" b="1" dirty="0" smtClean="0">
                <a:solidFill>
                  <a:schemeClr val="accent3">
                    <a:lumMod val="50000"/>
                  </a:schemeClr>
                </a:solidFill>
              </a:rPr>
              <a:t>σε χαρτί μηχανικής ή χημικής </a:t>
            </a:r>
            <a:r>
              <a:rPr lang="el-GR" altLang="el-GR" sz="2800" b="1" dirty="0" err="1" smtClean="0">
                <a:solidFill>
                  <a:schemeClr val="accent3">
                    <a:lumMod val="50000"/>
                  </a:schemeClr>
                </a:solidFill>
              </a:rPr>
              <a:t>χαρτόμαζας</a:t>
            </a:r>
            <a:r>
              <a:rPr lang="el-GR" altLang="el-GR" sz="2800" b="1" dirty="0" smtClean="0">
                <a:solidFill>
                  <a:schemeClr val="accent3">
                    <a:lumMod val="50000"/>
                  </a:schemeClr>
                </a:solidFill>
              </a:rPr>
              <a:t>,</a:t>
            </a:r>
            <a:r>
              <a:rPr lang="el-GR" altLang="el-GR" sz="2800" b="1" dirty="0" smtClean="0">
                <a:solidFill>
                  <a:schemeClr val="accent2"/>
                </a:solidFill>
              </a:rPr>
              <a:t> </a:t>
            </a:r>
            <a:r>
              <a:rPr lang="el-GR" altLang="el-GR" sz="2800" dirty="0" smtClean="0"/>
              <a:t>αλλά και με βάση το αν έχει ή όχι επιχρισθεί</a:t>
            </a:r>
            <a:r>
              <a:rPr lang="el-GR" altLang="el-GR" sz="2800" b="1" dirty="0" smtClean="0">
                <a:solidFill>
                  <a:schemeClr val="accent2"/>
                </a:solidFill>
              </a:rPr>
              <a:t> </a:t>
            </a:r>
            <a:r>
              <a:rPr lang="el-GR" altLang="el-GR" sz="2800" b="1" dirty="0" smtClean="0">
                <a:solidFill>
                  <a:schemeClr val="accent3">
                    <a:lumMod val="50000"/>
                  </a:schemeClr>
                </a:solidFill>
              </a:rPr>
              <a:t>σε επιχρισμένο και μη επιχρισμένο χαρτί.</a:t>
            </a:r>
          </a:p>
          <a:p>
            <a:r>
              <a:rPr lang="el-GR" altLang="el-GR" sz="2800" dirty="0" smtClean="0"/>
              <a:t>Στη συνέχεια θα αναφερθούμε πιο αναλυτικά στην κάθε κατηγορία. </a:t>
            </a:r>
            <a:endParaRPr lang="en-US" altLang="el-GR" sz="2800" dirty="0" smtClean="0"/>
          </a:p>
        </p:txBody>
      </p:sp>
    </p:spTree>
    <p:extLst>
      <p:ext uri="{BB962C8B-B14F-4D97-AF65-F5344CB8AC3E}">
        <p14:creationId xmlns:p14="http://schemas.microsoft.com/office/powerpoint/2010/main" val="95143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17410" name="Rectangle 3"/>
          <p:cNvSpPr>
            <a:spLocks noGrp="1" noChangeArrowheads="1"/>
          </p:cNvSpPr>
          <p:nvPr>
            <p:ph idx="1"/>
          </p:nvPr>
        </p:nvSpPr>
        <p:spPr/>
        <p:txBody>
          <a:bodyPr>
            <a:normAutofit/>
          </a:bodyPr>
          <a:lstStyle/>
          <a:p>
            <a:pPr marL="0" indent="0" eaLnBrk="1" hangingPunct="1">
              <a:spcAft>
                <a:spcPts val="600"/>
              </a:spcAft>
              <a:buNone/>
            </a:pPr>
            <a:r>
              <a:rPr lang="el-GR" altLang="el-GR" sz="2400" b="1" dirty="0" smtClean="0"/>
              <a:t>Γενικά το Χαρτί γραφής – εκτύπωσης (</a:t>
            </a:r>
            <a:r>
              <a:rPr lang="en-US" altLang="el-GR" sz="2400" b="1" dirty="0" smtClean="0"/>
              <a:t>graphic papers</a:t>
            </a:r>
            <a:r>
              <a:rPr lang="el-GR" altLang="el-GR" sz="2400" b="1" dirty="0" smtClean="0"/>
              <a:t>) είναι</a:t>
            </a:r>
            <a:r>
              <a:rPr lang="en-US" altLang="el-GR" sz="2400" b="1" dirty="0" smtClean="0"/>
              <a:t>:</a:t>
            </a:r>
            <a:endParaRPr lang="el-GR" altLang="el-GR" sz="2400" b="1" dirty="0" smtClean="0"/>
          </a:p>
          <a:p>
            <a:pPr eaLnBrk="1" hangingPunct="1">
              <a:spcAft>
                <a:spcPts val="600"/>
              </a:spcAft>
            </a:pPr>
            <a:r>
              <a:rPr lang="el-GR" altLang="el-GR" sz="2400" dirty="0" smtClean="0"/>
              <a:t>Μη επιχρισμένο χαρτί εκτύπωσης μηχανικής </a:t>
            </a:r>
            <a:r>
              <a:rPr lang="el-GR" altLang="el-GR" sz="2400" dirty="0" err="1" smtClean="0"/>
              <a:t>χαρτόμαζας</a:t>
            </a:r>
            <a:r>
              <a:rPr lang="el-GR" altLang="el-GR" sz="2400" dirty="0" smtClean="0"/>
              <a:t> (</a:t>
            </a:r>
            <a:r>
              <a:rPr lang="en-US" altLang="el-GR" sz="2400" dirty="0" smtClean="0"/>
              <a:t>Uncoated </a:t>
            </a:r>
            <a:r>
              <a:rPr lang="en-US" altLang="el-GR" sz="2400" dirty="0" err="1" smtClean="0"/>
              <a:t>groundwood</a:t>
            </a:r>
            <a:r>
              <a:rPr lang="en-US" altLang="el-GR" sz="2400" dirty="0" smtClean="0"/>
              <a:t> paper</a:t>
            </a:r>
            <a:r>
              <a:rPr lang="el-GR" altLang="el-GR" sz="2400" dirty="0" smtClean="0"/>
              <a:t>)</a:t>
            </a:r>
            <a:endParaRPr lang="en-US" altLang="el-GR" sz="2400" dirty="0" smtClean="0"/>
          </a:p>
          <a:p>
            <a:pPr eaLnBrk="1" hangingPunct="1">
              <a:spcAft>
                <a:spcPts val="600"/>
              </a:spcAft>
            </a:pPr>
            <a:r>
              <a:rPr lang="el-GR" altLang="el-GR" sz="2400" dirty="0" smtClean="0"/>
              <a:t>Μη επιχρισμένο χαρτί εκτύπωσης χημικής </a:t>
            </a:r>
            <a:r>
              <a:rPr lang="el-GR" altLang="el-GR" sz="2400" dirty="0" err="1" smtClean="0"/>
              <a:t>χαρτόμαζας</a:t>
            </a:r>
            <a:r>
              <a:rPr lang="el-GR" altLang="el-GR" sz="2400" dirty="0" smtClean="0"/>
              <a:t> </a:t>
            </a:r>
            <a:r>
              <a:rPr lang="en-GB" altLang="el-GR" sz="2400" dirty="0" smtClean="0"/>
              <a:t>(Un</a:t>
            </a:r>
            <a:r>
              <a:rPr lang="en-US" altLang="el-GR" sz="2400" dirty="0" smtClean="0"/>
              <a:t>coated wood free</a:t>
            </a:r>
            <a:r>
              <a:rPr lang="en-GB" altLang="el-GR" sz="2400" dirty="0" smtClean="0"/>
              <a:t> (</a:t>
            </a:r>
            <a:r>
              <a:rPr lang="en-US" altLang="el-GR" sz="2400" dirty="0" smtClean="0"/>
              <a:t>freesheet</a:t>
            </a:r>
            <a:r>
              <a:rPr lang="en-GB" altLang="el-GR" sz="2400" dirty="0" smtClean="0"/>
              <a:t>) </a:t>
            </a:r>
            <a:r>
              <a:rPr lang="en-US" altLang="el-GR" sz="2400" dirty="0" smtClean="0"/>
              <a:t>paper</a:t>
            </a:r>
            <a:r>
              <a:rPr lang="en-GB" altLang="el-GR" sz="2400" dirty="0" smtClean="0"/>
              <a:t>)</a:t>
            </a:r>
          </a:p>
          <a:p>
            <a:pPr eaLnBrk="1" hangingPunct="1">
              <a:spcAft>
                <a:spcPts val="600"/>
              </a:spcAft>
            </a:pPr>
            <a:r>
              <a:rPr lang="el-GR" altLang="el-GR" sz="2400" dirty="0" smtClean="0"/>
              <a:t>Επιχρισμένο χαρτί εκτύπωσης μηχανικής </a:t>
            </a:r>
            <a:r>
              <a:rPr lang="el-GR" altLang="el-GR" sz="2400" dirty="0" err="1" smtClean="0"/>
              <a:t>χαρτόμαζας</a:t>
            </a:r>
            <a:r>
              <a:rPr lang="el-GR" altLang="el-GR" sz="2400" dirty="0" smtClean="0"/>
              <a:t> (</a:t>
            </a:r>
            <a:r>
              <a:rPr lang="en-US" altLang="el-GR" sz="2400" dirty="0" smtClean="0"/>
              <a:t>Coated </a:t>
            </a:r>
            <a:r>
              <a:rPr lang="en-US" altLang="el-GR" sz="2400" dirty="0" err="1" smtClean="0"/>
              <a:t>groundwood</a:t>
            </a:r>
            <a:r>
              <a:rPr lang="en-US" altLang="el-GR" sz="2400" dirty="0" smtClean="0"/>
              <a:t> paper</a:t>
            </a:r>
            <a:r>
              <a:rPr lang="el-GR" altLang="el-GR" sz="2400" dirty="0" smtClean="0"/>
              <a:t>)</a:t>
            </a:r>
            <a:endParaRPr lang="en-US" altLang="el-GR" sz="2400" dirty="0" smtClean="0"/>
          </a:p>
          <a:p>
            <a:pPr eaLnBrk="1" hangingPunct="1">
              <a:spcAft>
                <a:spcPts val="600"/>
              </a:spcAft>
            </a:pPr>
            <a:r>
              <a:rPr lang="el-GR" altLang="el-GR" sz="2400" dirty="0" smtClean="0"/>
              <a:t>Επιχρισμένο χαρτί εκτύπωσης χημικής </a:t>
            </a:r>
            <a:r>
              <a:rPr lang="el-GR" altLang="el-GR" sz="2400" dirty="0" err="1" smtClean="0"/>
              <a:t>χαρτόμαζας</a:t>
            </a:r>
            <a:r>
              <a:rPr lang="el-GR" altLang="el-GR" sz="2400" dirty="0" smtClean="0"/>
              <a:t> </a:t>
            </a:r>
            <a:r>
              <a:rPr lang="en-GB" altLang="el-GR" sz="2400" dirty="0" smtClean="0"/>
              <a:t>(</a:t>
            </a:r>
            <a:r>
              <a:rPr lang="en-US" altLang="el-GR" sz="2400" dirty="0" smtClean="0"/>
              <a:t>Coated wood free</a:t>
            </a:r>
            <a:r>
              <a:rPr lang="en-GB" altLang="el-GR" sz="2400" dirty="0" smtClean="0"/>
              <a:t> (</a:t>
            </a:r>
            <a:r>
              <a:rPr lang="en-US" altLang="el-GR" sz="2400" dirty="0" smtClean="0"/>
              <a:t>freesheet</a:t>
            </a:r>
            <a:r>
              <a:rPr lang="en-GB" altLang="el-GR" sz="2400" dirty="0" smtClean="0"/>
              <a:t>) </a:t>
            </a:r>
            <a:r>
              <a:rPr lang="en-US" altLang="el-GR" sz="2400" dirty="0" smtClean="0"/>
              <a:t>paper</a:t>
            </a:r>
            <a:r>
              <a:rPr lang="en-GB" altLang="el-GR" sz="2400" dirty="0" smtClean="0"/>
              <a:t>)</a:t>
            </a:r>
            <a:endParaRPr lang="el-GR" altLang="el-GR" sz="2400" dirty="0" smtClean="0"/>
          </a:p>
        </p:txBody>
      </p:sp>
    </p:spTree>
    <p:extLst>
      <p:ext uri="{BB962C8B-B14F-4D97-AF65-F5344CB8AC3E}">
        <p14:creationId xmlns:p14="http://schemas.microsoft.com/office/powerpoint/2010/main" val="2868079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Μη επιχρισμένο χαρτί εκτύπωσης</a:t>
            </a:r>
            <a:br>
              <a:rPr lang="el-GR" sz="3200" dirty="0"/>
            </a:br>
            <a:r>
              <a:rPr lang="el-GR" sz="3200" dirty="0"/>
              <a:t>μηχανικής </a:t>
            </a:r>
            <a:r>
              <a:rPr lang="el-GR" sz="3200" dirty="0" err="1" smtClean="0"/>
              <a:t>χαρτόμαζας</a:t>
            </a:r>
            <a:endParaRPr lang="el-GR" sz="3200" dirty="0"/>
          </a:p>
        </p:txBody>
      </p:sp>
      <p:sp>
        <p:nvSpPr>
          <p:cNvPr id="18434" name="Rectangle 3"/>
          <p:cNvSpPr>
            <a:spLocks noGrp="1" noChangeArrowheads="1"/>
          </p:cNvSpPr>
          <p:nvPr>
            <p:ph idx="1"/>
          </p:nvPr>
        </p:nvSpPr>
        <p:spPr>
          <a:xfrm>
            <a:off x="457200" y="1196752"/>
            <a:ext cx="8229600" cy="5661248"/>
          </a:xfrm>
        </p:spPr>
        <p:txBody>
          <a:bodyPr>
            <a:normAutofit/>
          </a:bodyPr>
          <a:lstStyle/>
          <a:p>
            <a:r>
              <a:rPr lang="el-GR" altLang="el-GR" sz="2400" dirty="0" smtClean="0"/>
              <a:t>Στην κατηγορία αυτή εντάσσεται το </a:t>
            </a:r>
            <a:r>
              <a:rPr lang="el-GR" altLang="el-GR" sz="2400" b="1" dirty="0" err="1" smtClean="0">
                <a:solidFill>
                  <a:schemeClr val="accent4">
                    <a:lumMod val="75000"/>
                  </a:schemeClr>
                </a:solidFill>
              </a:rPr>
              <a:t>υπερσιδερωμένο</a:t>
            </a:r>
            <a:r>
              <a:rPr lang="el-GR" altLang="el-GR" sz="2400" b="1" dirty="0" smtClean="0">
                <a:solidFill>
                  <a:schemeClr val="accent4">
                    <a:lumMod val="75000"/>
                  </a:schemeClr>
                </a:solidFill>
              </a:rPr>
              <a:t> χαρτί (</a:t>
            </a:r>
            <a:r>
              <a:rPr lang="el-GR" altLang="el-GR" sz="2400" b="1" dirty="0" err="1" smtClean="0">
                <a:solidFill>
                  <a:schemeClr val="accent4">
                    <a:lumMod val="75000"/>
                  </a:schemeClr>
                </a:solidFill>
              </a:rPr>
              <a:t>supecalendered</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papers</a:t>
            </a:r>
            <a:r>
              <a:rPr lang="el-GR" altLang="el-GR" sz="2400" b="1" dirty="0" smtClean="0">
                <a:solidFill>
                  <a:schemeClr val="accent4">
                    <a:lumMod val="75000"/>
                  </a:schemeClr>
                </a:solidFill>
              </a:rPr>
              <a:t>, SC- </a:t>
            </a:r>
            <a:r>
              <a:rPr lang="el-GR" altLang="el-GR" sz="2400" b="1" dirty="0" err="1" smtClean="0">
                <a:solidFill>
                  <a:schemeClr val="accent4">
                    <a:lumMod val="75000"/>
                  </a:schemeClr>
                </a:solidFill>
              </a:rPr>
              <a:t>papers</a:t>
            </a:r>
            <a:r>
              <a:rPr lang="el-GR" altLang="el-GR" sz="2400" b="1" dirty="0" smtClean="0">
                <a:solidFill>
                  <a:schemeClr val="accent4">
                    <a:lumMod val="75000"/>
                  </a:schemeClr>
                </a:solidFill>
              </a:rPr>
              <a:t>). </a:t>
            </a:r>
          </a:p>
          <a:p>
            <a:r>
              <a:rPr lang="el-GR" altLang="el-GR" sz="2400" dirty="0" smtClean="0"/>
              <a:t>Πρόκειται για ένα χαρτί που οφείλει το όνομά του στην κατεργασία λείανσης που υφίστανται στην </a:t>
            </a:r>
            <a:r>
              <a:rPr lang="el-GR" altLang="el-GR" sz="2400" b="1" dirty="0" err="1" smtClean="0">
                <a:solidFill>
                  <a:srgbClr val="820000"/>
                </a:solidFill>
              </a:rPr>
              <a:t>υπερκαλάνδρα</a:t>
            </a:r>
            <a:r>
              <a:rPr lang="el-GR" altLang="el-GR" sz="2400" b="1" dirty="0" smtClean="0">
                <a:solidFill>
                  <a:srgbClr val="820000"/>
                </a:solidFill>
              </a:rPr>
              <a:t>, </a:t>
            </a:r>
            <a:r>
              <a:rPr lang="el-GR" altLang="el-GR" sz="2400" dirty="0" smtClean="0"/>
              <a:t>στο τέλος της παραγωγικής διαδικασίας.</a:t>
            </a:r>
          </a:p>
          <a:p>
            <a:r>
              <a:rPr lang="el-GR" altLang="el-GR" sz="2400" dirty="0" smtClean="0"/>
              <a:t>Κατά την διαδικασία αυτή </a:t>
            </a:r>
            <a:r>
              <a:rPr lang="el-GR" altLang="el-GR" sz="2400" b="1" dirty="0" smtClean="0">
                <a:solidFill>
                  <a:srgbClr val="820000"/>
                </a:solidFill>
              </a:rPr>
              <a:t>αυξάνεται η πυκνότητα του και βελτιώνεται η στιλπνότητά του.</a:t>
            </a:r>
          </a:p>
          <a:p>
            <a:r>
              <a:rPr lang="el-GR" altLang="el-GR" sz="2400" dirty="0" smtClean="0"/>
              <a:t>Συνήθεις τιμές βάρους του που υπάρχουν στο εμπόριο είναι της τάξης του 52-60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p>
          <a:p>
            <a:r>
              <a:rPr lang="el-GR" altLang="el-GR" sz="2400" dirty="0" smtClean="0"/>
              <a:t>Διακρίνεται σε </a:t>
            </a:r>
            <a:r>
              <a:rPr lang="el-GR" altLang="el-GR" sz="2400" b="1" dirty="0" smtClean="0">
                <a:solidFill>
                  <a:schemeClr val="accent4">
                    <a:lumMod val="75000"/>
                  </a:schemeClr>
                </a:solidFill>
              </a:rPr>
              <a:t>διάφορες ποιότητες, </a:t>
            </a:r>
            <a:r>
              <a:rPr lang="el-GR" altLang="el-GR" sz="2400" dirty="0" smtClean="0"/>
              <a:t>που κατά σειρά αυξανόμενης ποιότητας είναι </a:t>
            </a:r>
            <a:r>
              <a:rPr lang="en-US" altLang="el-GR" sz="2400" b="1" dirty="0" smtClean="0">
                <a:solidFill>
                  <a:schemeClr val="accent4">
                    <a:lumMod val="75000"/>
                  </a:schemeClr>
                </a:solidFill>
              </a:rPr>
              <a:t>SCC</a:t>
            </a:r>
            <a:r>
              <a:rPr lang="el-GR" altLang="el-GR" sz="2400" b="1" dirty="0" smtClean="0">
                <a:solidFill>
                  <a:schemeClr val="accent4">
                    <a:lumMod val="75000"/>
                  </a:schemeClr>
                </a:solidFill>
              </a:rPr>
              <a:t>, </a:t>
            </a:r>
            <a:r>
              <a:rPr lang="en-US" altLang="el-GR" sz="2400" b="1" dirty="0" smtClean="0">
                <a:solidFill>
                  <a:schemeClr val="accent4">
                    <a:lumMod val="75000"/>
                  </a:schemeClr>
                </a:solidFill>
              </a:rPr>
              <a:t>SCB</a:t>
            </a:r>
            <a:r>
              <a:rPr lang="el-GR" altLang="el-GR" sz="2400" b="1" dirty="0" smtClean="0">
                <a:solidFill>
                  <a:schemeClr val="accent4">
                    <a:lumMod val="75000"/>
                  </a:schemeClr>
                </a:solidFill>
              </a:rPr>
              <a:t> και </a:t>
            </a:r>
            <a:r>
              <a:rPr lang="en-US" altLang="el-GR" sz="2400" b="1" dirty="0" smtClean="0">
                <a:solidFill>
                  <a:schemeClr val="accent4">
                    <a:lumMod val="75000"/>
                  </a:schemeClr>
                </a:solidFill>
              </a:rPr>
              <a:t>SCA</a:t>
            </a:r>
            <a:r>
              <a:rPr lang="el-GR" altLang="el-GR" sz="2400" b="1" dirty="0" smtClean="0">
                <a:solidFill>
                  <a:schemeClr val="accent4">
                    <a:lumMod val="75000"/>
                  </a:schemeClr>
                </a:solidFill>
              </a:rPr>
              <a:t>.</a:t>
            </a:r>
          </a:p>
          <a:p>
            <a:r>
              <a:rPr lang="el-GR" altLang="el-GR" sz="2400" dirty="0" smtClean="0"/>
              <a:t>Σχεδόν τα μισά χαρτιά στην Ευρώπη εκτυπώνονται σε </a:t>
            </a:r>
            <a:r>
              <a:rPr lang="el-GR" altLang="el-GR" sz="2400" dirty="0" err="1" smtClean="0"/>
              <a:t>υπερσιδερωμένο</a:t>
            </a:r>
            <a:r>
              <a:rPr lang="el-GR" altLang="el-GR" sz="2400" dirty="0" smtClean="0"/>
              <a:t> χαρτί κυρίως λόγω της μεγάλης διαθεσιμότητάς του. </a:t>
            </a:r>
          </a:p>
        </p:txBody>
      </p:sp>
    </p:spTree>
    <p:extLst>
      <p:ext uri="{BB962C8B-B14F-4D97-AF65-F5344CB8AC3E}">
        <p14:creationId xmlns:p14="http://schemas.microsoft.com/office/powerpoint/2010/main" val="2845571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9458" name="Rectangle 3"/>
          <p:cNvSpPr>
            <a:spLocks noGrp="1" noChangeArrowheads="1"/>
          </p:cNvSpPr>
          <p:nvPr>
            <p:ph idx="1"/>
          </p:nvPr>
        </p:nvSpPr>
        <p:spPr/>
        <p:txBody>
          <a:bodyPr>
            <a:normAutofit/>
          </a:bodyPr>
          <a:lstStyle/>
          <a:p>
            <a:r>
              <a:rPr lang="el-GR" altLang="el-GR" sz="2400" dirty="0" smtClean="0"/>
              <a:t>Σχεδόν τα μισά χαρτιά στην Ευρώπη εκτυπώνονται σε </a:t>
            </a:r>
            <a:r>
              <a:rPr lang="el-GR" altLang="el-GR" sz="2400" dirty="0" err="1" smtClean="0"/>
              <a:t>υπερσιδερωμένο</a:t>
            </a:r>
            <a:r>
              <a:rPr lang="el-GR" altLang="el-GR" sz="2400" dirty="0" smtClean="0"/>
              <a:t> χαρτί κυρίως λόγω της μεγάλης διαθεσιμότητάς του.</a:t>
            </a:r>
          </a:p>
          <a:p>
            <a:r>
              <a:rPr lang="el-GR" altLang="el-GR" sz="2400" dirty="0" smtClean="0"/>
              <a:t>Η ποιότητα χαρτιού </a:t>
            </a:r>
            <a:r>
              <a:rPr lang="en-US" altLang="el-GR" sz="2400" b="1" dirty="0" smtClean="0">
                <a:solidFill>
                  <a:schemeClr val="accent4">
                    <a:lumMod val="75000"/>
                  </a:schemeClr>
                </a:solidFill>
              </a:rPr>
              <a:t>SCA</a:t>
            </a:r>
            <a:r>
              <a:rPr lang="el-GR" altLang="el-GR" sz="2400" b="1" dirty="0" smtClean="0">
                <a:solidFill>
                  <a:schemeClr val="accent4">
                    <a:lumMod val="75000"/>
                  </a:schemeClr>
                </a:solidFill>
              </a:rPr>
              <a:t>+ </a:t>
            </a:r>
            <a:r>
              <a:rPr lang="el-GR" altLang="el-GR" sz="2400" dirty="0" smtClean="0"/>
              <a:t>οδήγησε </a:t>
            </a:r>
            <a:r>
              <a:rPr lang="el-GR" altLang="el-GR" sz="2400" dirty="0" smtClean="0">
                <a:solidFill>
                  <a:schemeClr val="accent4">
                    <a:lumMod val="75000"/>
                  </a:schemeClr>
                </a:solidFill>
              </a:rPr>
              <a:t>στην </a:t>
            </a:r>
            <a:r>
              <a:rPr lang="el-GR" altLang="el-GR" sz="2400" b="1" dirty="0" smtClean="0">
                <a:solidFill>
                  <a:schemeClr val="accent4">
                    <a:lumMod val="75000"/>
                  </a:schemeClr>
                </a:solidFill>
              </a:rPr>
              <a:t>απόσβεση της ποιοτικής διαφοράς που υπήρχε παραδοσιακά μεταξύ </a:t>
            </a:r>
            <a:r>
              <a:rPr lang="el-GR" altLang="el-GR" sz="2400" b="1" dirty="0" smtClean="0">
                <a:solidFill>
                  <a:schemeClr val="accent3">
                    <a:lumMod val="50000"/>
                  </a:schemeClr>
                </a:solidFill>
              </a:rPr>
              <a:t>των επιχρισμένων χαρτιών </a:t>
            </a:r>
            <a:r>
              <a:rPr lang="en-US" altLang="el-GR" sz="2400" b="1" dirty="0" smtClean="0">
                <a:solidFill>
                  <a:schemeClr val="accent3">
                    <a:lumMod val="50000"/>
                  </a:schemeClr>
                </a:solidFill>
              </a:rPr>
              <a:t>LWC </a:t>
            </a:r>
            <a:r>
              <a:rPr lang="el-GR" altLang="el-GR" sz="2400" b="1" dirty="0" smtClean="0">
                <a:solidFill>
                  <a:schemeClr val="accent3">
                    <a:lumMod val="50000"/>
                  </a:schemeClr>
                </a:solidFill>
              </a:rPr>
              <a:t>(</a:t>
            </a:r>
            <a:r>
              <a:rPr lang="el-GR" altLang="el-GR" sz="2400" b="1" dirty="0" err="1" smtClean="0">
                <a:solidFill>
                  <a:schemeClr val="accent3">
                    <a:lumMod val="50000"/>
                  </a:schemeClr>
                </a:solidFill>
              </a:rPr>
              <a:t>Light</a:t>
            </a:r>
            <a:r>
              <a:rPr lang="el-GR" altLang="el-GR" sz="2400" b="1" dirty="0" smtClean="0">
                <a:solidFill>
                  <a:schemeClr val="accent3">
                    <a:lumMod val="50000"/>
                  </a:schemeClr>
                </a:solidFill>
              </a:rPr>
              <a:t> </a:t>
            </a:r>
            <a:r>
              <a:rPr lang="el-GR" altLang="el-GR" sz="2400" b="1" dirty="0" err="1" smtClean="0">
                <a:solidFill>
                  <a:schemeClr val="accent3">
                    <a:lumMod val="50000"/>
                  </a:schemeClr>
                </a:solidFill>
              </a:rPr>
              <a:t>Weight</a:t>
            </a:r>
            <a:r>
              <a:rPr lang="el-GR" altLang="el-GR" sz="2400" b="1" dirty="0" smtClean="0">
                <a:solidFill>
                  <a:schemeClr val="accent3">
                    <a:lumMod val="50000"/>
                  </a:schemeClr>
                </a:solidFill>
              </a:rPr>
              <a:t> </a:t>
            </a:r>
            <a:r>
              <a:rPr lang="el-GR" altLang="el-GR" sz="2400" b="1" dirty="0" err="1" smtClean="0">
                <a:solidFill>
                  <a:schemeClr val="accent3">
                    <a:lumMod val="50000"/>
                  </a:schemeClr>
                </a:solidFill>
              </a:rPr>
              <a:t>Coated</a:t>
            </a:r>
            <a:r>
              <a:rPr lang="el-GR" altLang="el-GR" sz="2400" b="1" dirty="0" smtClean="0">
                <a:solidFill>
                  <a:schemeClr val="accent3">
                    <a:lumMod val="50000"/>
                  </a:schemeClr>
                </a:solidFill>
              </a:rPr>
              <a:t>) </a:t>
            </a:r>
            <a:r>
              <a:rPr lang="el-GR" altLang="el-GR" sz="2400" b="1" dirty="0" smtClean="0">
                <a:solidFill>
                  <a:schemeClr val="accent4">
                    <a:lumMod val="75000"/>
                  </a:schemeClr>
                </a:solidFill>
              </a:rPr>
              <a:t>στα οποία θα αναφερθούμε ακολούθως και στα</a:t>
            </a:r>
            <a:r>
              <a:rPr lang="el-GR" altLang="el-GR" sz="2400" b="1" dirty="0" smtClean="0">
                <a:solidFill>
                  <a:srgbClr val="CC3399"/>
                </a:solidFill>
              </a:rPr>
              <a:t> </a:t>
            </a:r>
            <a:r>
              <a:rPr lang="en-US" altLang="el-GR" sz="2400" b="1" dirty="0" smtClean="0">
                <a:solidFill>
                  <a:schemeClr val="accent3">
                    <a:lumMod val="50000"/>
                  </a:schemeClr>
                </a:solidFill>
              </a:rPr>
              <a:t>SC</a:t>
            </a:r>
            <a:r>
              <a:rPr lang="el-GR" altLang="el-GR" sz="2400" b="1" dirty="0" smtClean="0">
                <a:solidFill>
                  <a:schemeClr val="accent3">
                    <a:lumMod val="50000"/>
                  </a:schemeClr>
                </a:solidFill>
              </a:rPr>
              <a:t>.</a:t>
            </a:r>
          </a:p>
          <a:p>
            <a:r>
              <a:rPr lang="el-GR" altLang="el-GR" sz="2400" dirty="0" smtClean="0"/>
              <a:t>Αυτό είχε ως αποτέλεσμα οι εκδότες και όσοι ασχολούνται με την εκτύπωση να έχουν ένα πιο ποιοτικό αποτέλεσμα με μικρότερο κόστος παραγωγής.</a:t>
            </a:r>
          </a:p>
        </p:txBody>
      </p:sp>
    </p:spTree>
    <p:extLst>
      <p:ext uri="{BB962C8B-B14F-4D97-AF65-F5344CB8AC3E}">
        <p14:creationId xmlns:p14="http://schemas.microsoft.com/office/powerpoint/2010/main" val="3236944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0482" name="Rectangle 3"/>
          <p:cNvSpPr>
            <a:spLocks noGrp="1" noChangeArrowheads="1"/>
          </p:cNvSpPr>
          <p:nvPr>
            <p:ph idx="1"/>
          </p:nvPr>
        </p:nvSpPr>
        <p:spPr/>
        <p:txBody>
          <a:bodyPr>
            <a:normAutofit/>
          </a:bodyPr>
          <a:lstStyle/>
          <a:p>
            <a:r>
              <a:rPr lang="el-GR" altLang="el-GR" sz="2400" dirty="0" smtClean="0"/>
              <a:t>Μία σημαντική καινοτομία στην παραγωγή του χαρτιού </a:t>
            </a:r>
            <a:r>
              <a:rPr lang="en-US" altLang="el-GR" sz="2400" dirty="0" smtClean="0"/>
              <a:t>SC </a:t>
            </a:r>
            <a:r>
              <a:rPr lang="el-GR" altLang="el-GR" sz="2400" dirty="0" smtClean="0"/>
              <a:t>αποτέλεσε η χρήση του </a:t>
            </a:r>
            <a:r>
              <a:rPr lang="en-US" altLang="el-GR" sz="2400" b="1" dirty="0" err="1" smtClean="0">
                <a:solidFill>
                  <a:schemeClr val="accent4">
                    <a:lumMod val="75000"/>
                  </a:schemeClr>
                </a:solidFill>
              </a:rPr>
              <a:t>CaCO</a:t>
            </a:r>
            <a:r>
              <a:rPr lang="el-GR" altLang="el-GR" sz="2400" b="1" baseline="-25000" dirty="0" smtClean="0">
                <a:solidFill>
                  <a:schemeClr val="accent4">
                    <a:lumMod val="75000"/>
                  </a:schemeClr>
                </a:solidFill>
              </a:rPr>
              <a:t>3</a:t>
            </a:r>
            <a:r>
              <a:rPr lang="el-GR" altLang="el-GR" sz="2400" b="1" dirty="0" smtClean="0">
                <a:solidFill>
                  <a:schemeClr val="accent4">
                    <a:lumMod val="75000"/>
                  </a:schemeClr>
                </a:solidFill>
              </a:rPr>
              <a:t> (</a:t>
            </a:r>
            <a:r>
              <a:rPr lang="en-US" altLang="el-GR" sz="2400" b="1" dirty="0" smtClean="0">
                <a:solidFill>
                  <a:schemeClr val="accent4">
                    <a:lumMod val="75000"/>
                  </a:schemeClr>
                </a:solidFill>
              </a:rPr>
              <a:t>PCC</a:t>
            </a:r>
            <a:r>
              <a:rPr lang="el-GR" altLang="el-GR" sz="2400" b="1" dirty="0" smtClean="0">
                <a:solidFill>
                  <a:schemeClr val="accent4">
                    <a:lumMod val="75000"/>
                  </a:schemeClr>
                </a:solidFill>
              </a:rPr>
              <a:t>), </a:t>
            </a:r>
            <a:r>
              <a:rPr lang="el-GR" altLang="el-GR" sz="2400" b="1" dirty="0" smtClean="0">
                <a:solidFill>
                  <a:srgbClr val="820000"/>
                </a:solidFill>
              </a:rPr>
              <a:t>που αντικατέστησε το </a:t>
            </a:r>
            <a:r>
              <a:rPr lang="el-GR" altLang="el-GR" sz="2400" b="1" dirty="0" err="1" smtClean="0">
                <a:solidFill>
                  <a:srgbClr val="820000"/>
                </a:solidFill>
              </a:rPr>
              <a:t>φυλλόμορφο</a:t>
            </a:r>
            <a:r>
              <a:rPr lang="el-GR" altLang="el-GR" sz="2400" b="1" dirty="0" smtClean="0">
                <a:solidFill>
                  <a:srgbClr val="820000"/>
                </a:solidFill>
              </a:rPr>
              <a:t> </a:t>
            </a:r>
            <a:r>
              <a:rPr lang="el-GR" altLang="el-GR" sz="2400" b="1" dirty="0" err="1" smtClean="0">
                <a:solidFill>
                  <a:srgbClr val="820000"/>
                </a:solidFill>
              </a:rPr>
              <a:t>αργιλλοπυριτικό</a:t>
            </a:r>
            <a:r>
              <a:rPr lang="el-GR" altLang="el-GR" sz="2400" b="1" dirty="0" smtClean="0">
                <a:solidFill>
                  <a:srgbClr val="820000"/>
                </a:solidFill>
              </a:rPr>
              <a:t> υλικό καολίνη.</a:t>
            </a:r>
          </a:p>
          <a:p>
            <a:r>
              <a:rPr lang="el-GR" altLang="el-GR" sz="2400" dirty="0" smtClean="0"/>
              <a:t>Η επέμβαση αυτή βελτίωσε τα εκτυπωτικά αποτελέσματα (πρόσδωσε βελτιωμένες οπτικές ιδιότητες), αλλά συνέβαλε και στην μείωση του κόστους παραγωγής.</a:t>
            </a:r>
          </a:p>
          <a:p>
            <a:r>
              <a:rPr lang="el-GR" altLang="el-GR" sz="2400" dirty="0" smtClean="0"/>
              <a:t>Γενικά τα χαρτιά αυτά </a:t>
            </a:r>
            <a:r>
              <a:rPr lang="el-GR" altLang="el-GR" sz="2400" b="1" dirty="0" smtClean="0">
                <a:solidFill>
                  <a:schemeClr val="accent4">
                    <a:lumMod val="75000"/>
                  </a:schemeClr>
                </a:solidFill>
              </a:rPr>
              <a:t>απαιτούν την χρήση των </a:t>
            </a:r>
            <a:r>
              <a:rPr lang="el-GR" altLang="el-GR" sz="2400" b="1" dirty="0" err="1" smtClean="0">
                <a:solidFill>
                  <a:schemeClr val="accent4">
                    <a:lumMod val="75000"/>
                  </a:schemeClr>
                </a:solidFill>
              </a:rPr>
              <a:t>πληρωτικών</a:t>
            </a:r>
            <a:r>
              <a:rPr lang="el-GR" altLang="el-GR" sz="2400" b="1" dirty="0" smtClean="0">
                <a:solidFill>
                  <a:schemeClr val="accent4">
                    <a:lumMod val="75000"/>
                  </a:schemeClr>
                </a:solidFill>
              </a:rPr>
              <a:t> υλικών </a:t>
            </a:r>
            <a:r>
              <a:rPr lang="el-GR" altLang="el-GR" sz="2400" dirty="0" smtClean="0"/>
              <a:t>γιατί</a:t>
            </a:r>
            <a:r>
              <a:rPr lang="el-GR" altLang="el-GR" sz="2400" b="1" dirty="0" smtClean="0">
                <a:solidFill>
                  <a:schemeClr val="accent2"/>
                </a:solidFill>
              </a:rPr>
              <a:t> </a:t>
            </a:r>
            <a:r>
              <a:rPr lang="el-GR" altLang="el-GR" sz="2400" b="1" dirty="0" smtClean="0">
                <a:solidFill>
                  <a:schemeClr val="accent3">
                    <a:lumMod val="50000"/>
                  </a:schemeClr>
                </a:solidFill>
              </a:rPr>
              <a:t>συντελούν</a:t>
            </a:r>
            <a:r>
              <a:rPr lang="el-GR" altLang="el-GR" sz="2400" b="1" dirty="0" smtClean="0">
                <a:solidFill>
                  <a:srgbClr val="009900"/>
                </a:solidFill>
              </a:rPr>
              <a:t> </a:t>
            </a:r>
            <a:r>
              <a:rPr lang="el-GR" altLang="el-GR" sz="2400" dirty="0" smtClean="0"/>
              <a:t>στην</a:t>
            </a:r>
            <a:r>
              <a:rPr lang="el-GR" altLang="el-GR" sz="2400" b="1" dirty="0" smtClean="0">
                <a:solidFill>
                  <a:schemeClr val="accent2"/>
                </a:solidFill>
              </a:rPr>
              <a:t> </a:t>
            </a:r>
            <a:r>
              <a:rPr lang="el-GR" altLang="el-GR" sz="2400" b="1" dirty="0" smtClean="0">
                <a:solidFill>
                  <a:schemeClr val="accent4">
                    <a:lumMod val="75000"/>
                  </a:schemeClr>
                </a:solidFill>
              </a:rPr>
              <a:t>αύξηση της τραχύτητας και της αδιαφάνειά τους.</a:t>
            </a:r>
          </a:p>
          <a:p>
            <a:r>
              <a:rPr lang="el-GR" altLang="el-GR" sz="2400" dirty="0" smtClean="0"/>
              <a:t>Τα χαρτιά αυτά χρησιμοποιούνται στους τηλεφωνικούς καταλόγους, περιοδικά κ.α. </a:t>
            </a:r>
          </a:p>
        </p:txBody>
      </p:sp>
    </p:spTree>
    <p:extLst>
      <p:ext uri="{BB962C8B-B14F-4D97-AF65-F5344CB8AC3E}">
        <p14:creationId xmlns:p14="http://schemas.microsoft.com/office/powerpoint/2010/main" val="367278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l-GR" altLang="el-GR" sz="3600" b="1" dirty="0" smtClean="0"/>
              <a:t>Μη επιχρισμένο χαρτί εκτύπωσης</a:t>
            </a:r>
            <a:br>
              <a:rPr lang="el-GR" altLang="el-GR" sz="3600" b="1" dirty="0" smtClean="0"/>
            </a:br>
            <a:r>
              <a:rPr lang="el-GR" altLang="el-GR" sz="3600" b="1" dirty="0" smtClean="0"/>
              <a:t>χημικής </a:t>
            </a:r>
            <a:r>
              <a:rPr lang="el-GR" altLang="el-GR" sz="3600" b="1" dirty="0" err="1" smtClean="0"/>
              <a:t>χαρτόμαζας</a:t>
            </a:r>
            <a:endParaRPr lang="el-GR" altLang="el-GR" sz="3600" dirty="0" smtClean="0"/>
          </a:p>
        </p:txBody>
      </p:sp>
      <p:sp>
        <p:nvSpPr>
          <p:cNvPr id="21507" name="Rectangle 3"/>
          <p:cNvSpPr>
            <a:spLocks noGrp="1" noChangeArrowheads="1"/>
          </p:cNvSpPr>
          <p:nvPr>
            <p:ph idx="1"/>
          </p:nvPr>
        </p:nvSpPr>
        <p:spPr/>
        <p:txBody>
          <a:bodyPr>
            <a:normAutofit/>
          </a:bodyPr>
          <a:lstStyle/>
          <a:p>
            <a:pPr>
              <a:spcBef>
                <a:spcPts val="600"/>
              </a:spcBef>
            </a:pPr>
            <a:r>
              <a:rPr lang="el-GR" altLang="el-GR" sz="2400" dirty="0" smtClean="0"/>
              <a:t>Στο</a:t>
            </a:r>
            <a:r>
              <a:rPr lang="el-GR" altLang="el-GR" sz="2400" b="1" dirty="0" smtClean="0">
                <a:solidFill>
                  <a:schemeClr val="accent2"/>
                </a:solidFill>
              </a:rPr>
              <a:t> </a:t>
            </a:r>
            <a:r>
              <a:rPr lang="el-GR" altLang="el-GR" sz="2400" b="1" dirty="0" smtClean="0">
                <a:solidFill>
                  <a:schemeClr val="accent4">
                    <a:lumMod val="75000"/>
                  </a:schemeClr>
                </a:solidFill>
              </a:rPr>
              <a:t>μη επιχρισμένο χαρτί εκτύπωσης χημικής </a:t>
            </a:r>
            <a:r>
              <a:rPr lang="el-GR" altLang="el-GR" sz="2400" b="1" dirty="0" err="1" smtClean="0">
                <a:solidFill>
                  <a:schemeClr val="accent4">
                    <a:lumMod val="75000"/>
                  </a:schemeClr>
                </a:solidFill>
              </a:rPr>
              <a:t>χαρτόμαζας</a:t>
            </a:r>
            <a:r>
              <a:rPr lang="el-GR" altLang="el-GR" sz="2400" dirty="0" smtClean="0">
                <a:solidFill>
                  <a:schemeClr val="accent4">
                    <a:lumMod val="75000"/>
                  </a:schemeClr>
                </a:solidFill>
              </a:rPr>
              <a:t> </a:t>
            </a:r>
            <a:r>
              <a:rPr lang="el-GR" altLang="el-GR" sz="2400" dirty="0" smtClean="0"/>
              <a:t>το ποσοστό των ινών </a:t>
            </a:r>
            <a:r>
              <a:rPr lang="el-GR" altLang="el-GR" sz="2400" b="1" dirty="0" smtClean="0">
                <a:solidFill>
                  <a:srgbClr val="820000"/>
                </a:solidFill>
              </a:rPr>
              <a:t>μηχανικής </a:t>
            </a:r>
            <a:r>
              <a:rPr lang="el-GR" altLang="el-GR" sz="2400" b="1" dirty="0" err="1" smtClean="0">
                <a:solidFill>
                  <a:srgbClr val="820000"/>
                </a:solidFill>
              </a:rPr>
              <a:t>χαρτόμαζας</a:t>
            </a:r>
            <a:r>
              <a:rPr lang="el-GR" altLang="el-GR" sz="2400" b="1" dirty="0" smtClean="0">
                <a:solidFill>
                  <a:srgbClr val="820000"/>
                </a:solidFill>
              </a:rPr>
              <a:t> </a:t>
            </a:r>
            <a:r>
              <a:rPr lang="el-GR" altLang="el-GR" sz="2400" dirty="0" smtClean="0"/>
              <a:t>είναι μικρότερο του</a:t>
            </a:r>
            <a:r>
              <a:rPr lang="el-GR" altLang="el-GR" sz="2400" b="1" dirty="0" smtClean="0">
                <a:solidFill>
                  <a:schemeClr val="accent2"/>
                </a:solidFill>
              </a:rPr>
              <a:t> </a:t>
            </a:r>
            <a:r>
              <a:rPr lang="el-GR" altLang="el-GR" sz="2400" b="1" dirty="0" smtClean="0">
                <a:solidFill>
                  <a:srgbClr val="820000"/>
                </a:solidFill>
              </a:rPr>
              <a:t>5%. </a:t>
            </a:r>
          </a:p>
          <a:p>
            <a:pPr>
              <a:spcBef>
                <a:spcPts val="600"/>
              </a:spcBef>
            </a:pPr>
            <a:r>
              <a:rPr lang="el-GR" altLang="el-GR" sz="2400" dirty="0" smtClean="0"/>
              <a:t>Αυτό έχει ως συνέπεια να είναι ένα χαρτί με </a:t>
            </a:r>
            <a:r>
              <a:rPr lang="el-GR" altLang="el-GR" sz="2400" b="1" dirty="0" smtClean="0">
                <a:solidFill>
                  <a:schemeClr val="accent4">
                    <a:lumMod val="75000"/>
                  </a:schemeClr>
                </a:solidFill>
              </a:rPr>
              <a:t>σημαντική μηχανική αντοχή που επιπλέον δεν κιτρινίζει.</a:t>
            </a:r>
          </a:p>
          <a:p>
            <a:pPr>
              <a:spcBef>
                <a:spcPts val="600"/>
              </a:spcBef>
            </a:pPr>
            <a:r>
              <a:rPr lang="el-GR" altLang="el-GR" sz="2400" dirty="0" smtClean="0"/>
              <a:t>Τα χαρτιά αυτά ενδέχεται να είναι </a:t>
            </a:r>
            <a:r>
              <a:rPr lang="el-GR" altLang="el-GR" sz="2400" dirty="0" err="1" smtClean="0"/>
              <a:t>υπερσιδερωμένα</a:t>
            </a:r>
            <a:r>
              <a:rPr lang="el-GR" altLang="el-GR" sz="2400" dirty="0" smtClean="0"/>
              <a:t> μπορεί όμως και όχι.</a:t>
            </a:r>
          </a:p>
          <a:p>
            <a:pPr>
              <a:spcBef>
                <a:spcPts val="600"/>
              </a:spcBef>
            </a:pPr>
            <a:r>
              <a:rPr lang="el-GR" altLang="el-GR" sz="2400" b="1" dirty="0" smtClean="0">
                <a:solidFill>
                  <a:srgbClr val="820000"/>
                </a:solidFill>
              </a:rPr>
              <a:t>Συχνά αποτελούν τη βάση για την παραγωγή του επιχρισμένου χαρτιού (</a:t>
            </a:r>
            <a:r>
              <a:rPr lang="en-US" altLang="el-GR" sz="2400" b="1" dirty="0" smtClean="0">
                <a:solidFill>
                  <a:srgbClr val="820000"/>
                </a:solidFill>
              </a:rPr>
              <a:t>base paper</a:t>
            </a:r>
            <a:r>
              <a:rPr lang="el-GR" altLang="el-GR" sz="2400" b="1" dirty="0" smtClean="0">
                <a:solidFill>
                  <a:srgbClr val="820000"/>
                </a:solidFill>
              </a:rPr>
              <a:t>).</a:t>
            </a:r>
          </a:p>
          <a:p>
            <a:pPr>
              <a:spcBef>
                <a:spcPts val="600"/>
              </a:spcBef>
            </a:pPr>
            <a:r>
              <a:rPr lang="el-GR" altLang="el-GR" sz="2400" dirty="0" smtClean="0"/>
              <a:t>Βρίσκουν εφαρμογή συνήθως στην παραγωγή βιβλίων και φακέλων.</a:t>
            </a:r>
          </a:p>
        </p:txBody>
      </p:sp>
    </p:spTree>
    <p:extLst>
      <p:ext uri="{BB962C8B-B14F-4D97-AF65-F5344CB8AC3E}">
        <p14:creationId xmlns:p14="http://schemas.microsoft.com/office/powerpoint/2010/main" val="86147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l-GR" altLang="el-GR" sz="3600" b="1" dirty="0" smtClean="0"/>
              <a:t>Επιχρισμένο χαρτί εκτύπωσης</a:t>
            </a:r>
            <a:endParaRPr lang="el-GR" altLang="el-GR" sz="3600" dirty="0" smtClean="0"/>
          </a:p>
        </p:txBody>
      </p:sp>
      <p:sp>
        <p:nvSpPr>
          <p:cNvPr id="22531" name="Rectangle 3"/>
          <p:cNvSpPr>
            <a:spLocks noGrp="1" noChangeArrowheads="1"/>
          </p:cNvSpPr>
          <p:nvPr>
            <p:ph idx="1"/>
          </p:nvPr>
        </p:nvSpPr>
        <p:spPr/>
        <p:txBody>
          <a:bodyPr>
            <a:normAutofit/>
          </a:bodyPr>
          <a:lstStyle/>
          <a:p>
            <a:pPr>
              <a:spcBef>
                <a:spcPts val="600"/>
              </a:spcBef>
            </a:pPr>
            <a:r>
              <a:rPr lang="el-GR" altLang="el-GR" sz="2400" dirty="0" smtClean="0"/>
              <a:t>Τα επιχρισμένα χαρτιά εκτύπωσης ανάλογα με το βαθμό επίχρισής τους διακρίνονται στις εξής κατηγορίες: </a:t>
            </a:r>
          </a:p>
          <a:p>
            <a:pPr lvl="1">
              <a:spcBef>
                <a:spcPts val="600"/>
              </a:spcBef>
            </a:pPr>
            <a:r>
              <a:rPr lang="en-US" altLang="el-GR" sz="2400" b="1" dirty="0" smtClean="0">
                <a:solidFill>
                  <a:schemeClr val="accent4">
                    <a:lumMod val="75000"/>
                  </a:schemeClr>
                </a:solidFill>
              </a:rPr>
              <a:t>ULWC</a:t>
            </a:r>
            <a:r>
              <a:rPr lang="en-GB" altLang="el-GR" sz="2400" b="1" dirty="0" smtClean="0">
                <a:solidFill>
                  <a:schemeClr val="accent4">
                    <a:lumMod val="75000"/>
                  </a:schemeClr>
                </a:solidFill>
              </a:rPr>
              <a:t> (</a:t>
            </a:r>
            <a:r>
              <a:rPr lang="en-US" altLang="el-GR" sz="2400" b="1" dirty="0" smtClean="0">
                <a:solidFill>
                  <a:schemeClr val="accent4">
                    <a:lumMod val="75000"/>
                  </a:schemeClr>
                </a:solidFill>
              </a:rPr>
              <a:t>Ultra Light weight coated</a:t>
            </a:r>
            <a:r>
              <a:rPr lang="en-GB" altLang="el-GR" sz="2400" b="1" dirty="0" smtClean="0">
                <a:solidFill>
                  <a:schemeClr val="accent4">
                    <a:lumMod val="75000"/>
                  </a:schemeClr>
                </a:solidFill>
              </a:rPr>
              <a:t>)</a:t>
            </a:r>
            <a:endParaRPr lang="el-GR" altLang="el-GR" sz="2400" b="1" dirty="0" smtClean="0">
              <a:solidFill>
                <a:schemeClr val="accent4">
                  <a:lumMod val="75000"/>
                </a:schemeClr>
              </a:solidFill>
            </a:endParaRPr>
          </a:p>
          <a:p>
            <a:pPr lvl="1">
              <a:spcBef>
                <a:spcPts val="600"/>
              </a:spcBef>
            </a:pPr>
            <a:r>
              <a:rPr lang="el-GR" altLang="el-GR" sz="2400" b="1" dirty="0" smtClean="0">
                <a:solidFill>
                  <a:schemeClr val="accent4">
                    <a:lumMod val="75000"/>
                  </a:schemeClr>
                </a:solidFill>
              </a:rPr>
              <a:t>LWC (</a:t>
            </a:r>
            <a:r>
              <a:rPr lang="el-GR" altLang="el-GR" sz="2400" b="1" dirty="0" err="1" smtClean="0">
                <a:solidFill>
                  <a:schemeClr val="accent4">
                    <a:lumMod val="75000"/>
                  </a:schemeClr>
                </a:solidFill>
              </a:rPr>
              <a:t>Light</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Weight</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Coated</a:t>
            </a:r>
            <a:r>
              <a:rPr lang="el-GR" altLang="el-GR" sz="2400" b="1" dirty="0" smtClean="0">
                <a:solidFill>
                  <a:schemeClr val="accent4">
                    <a:lumMod val="75000"/>
                  </a:schemeClr>
                </a:solidFill>
              </a:rPr>
              <a:t>) </a:t>
            </a:r>
          </a:p>
          <a:p>
            <a:pPr lvl="1">
              <a:spcBef>
                <a:spcPts val="600"/>
              </a:spcBef>
            </a:pPr>
            <a:r>
              <a:rPr lang="el-GR" altLang="el-GR" sz="2400" b="1" dirty="0" smtClean="0">
                <a:solidFill>
                  <a:schemeClr val="accent4">
                    <a:lumMod val="75000"/>
                  </a:schemeClr>
                </a:solidFill>
              </a:rPr>
              <a:t>MWC (</a:t>
            </a:r>
            <a:r>
              <a:rPr lang="el-GR" altLang="el-GR" sz="2400" b="1" dirty="0" err="1" smtClean="0">
                <a:solidFill>
                  <a:schemeClr val="accent4">
                    <a:lumMod val="75000"/>
                  </a:schemeClr>
                </a:solidFill>
              </a:rPr>
              <a:t>Medium</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Weight</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Coated</a:t>
            </a:r>
            <a:r>
              <a:rPr lang="el-GR" altLang="el-GR" sz="2400" b="1" dirty="0" smtClean="0">
                <a:solidFill>
                  <a:schemeClr val="accent4">
                    <a:lumMod val="75000"/>
                  </a:schemeClr>
                </a:solidFill>
              </a:rPr>
              <a:t>) </a:t>
            </a:r>
          </a:p>
          <a:p>
            <a:pPr lvl="1">
              <a:spcBef>
                <a:spcPts val="600"/>
              </a:spcBef>
            </a:pPr>
            <a:r>
              <a:rPr lang="el-GR" altLang="el-GR" sz="2400" b="1" dirty="0" smtClean="0">
                <a:solidFill>
                  <a:schemeClr val="accent4">
                    <a:lumMod val="75000"/>
                  </a:schemeClr>
                </a:solidFill>
              </a:rPr>
              <a:t>HWC (</a:t>
            </a:r>
            <a:r>
              <a:rPr lang="el-GR" altLang="el-GR" sz="2400" b="1" dirty="0" err="1" smtClean="0">
                <a:solidFill>
                  <a:schemeClr val="accent4">
                    <a:lumMod val="75000"/>
                  </a:schemeClr>
                </a:solidFill>
              </a:rPr>
              <a:t>Heavy</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Weight</a:t>
            </a:r>
            <a:r>
              <a:rPr lang="el-GR" altLang="el-GR" sz="2400" b="1" dirty="0" smtClean="0">
                <a:solidFill>
                  <a:schemeClr val="accent4">
                    <a:lumMod val="75000"/>
                  </a:schemeClr>
                </a:solidFill>
              </a:rPr>
              <a:t> </a:t>
            </a:r>
            <a:r>
              <a:rPr lang="el-GR" altLang="el-GR" sz="2400" b="1" dirty="0" err="1" smtClean="0">
                <a:solidFill>
                  <a:schemeClr val="accent4">
                    <a:lumMod val="75000"/>
                  </a:schemeClr>
                </a:solidFill>
              </a:rPr>
              <a:t>Coated</a:t>
            </a:r>
            <a:r>
              <a:rPr lang="el-GR" altLang="el-GR" sz="2400" b="1" dirty="0" smtClean="0">
                <a:solidFill>
                  <a:schemeClr val="accent4">
                    <a:lumMod val="75000"/>
                  </a:schemeClr>
                </a:solidFill>
              </a:rPr>
              <a:t>)</a:t>
            </a:r>
          </a:p>
          <a:p>
            <a:pPr>
              <a:spcBef>
                <a:spcPts val="600"/>
              </a:spcBef>
            </a:pPr>
            <a:r>
              <a:rPr lang="el-GR" altLang="el-GR" sz="2400" dirty="0" smtClean="0"/>
              <a:t>Όσο προχωρούμε από τα </a:t>
            </a:r>
            <a:r>
              <a:rPr lang="en-US" altLang="el-GR" sz="2400" dirty="0" smtClean="0"/>
              <a:t>ULWC </a:t>
            </a:r>
            <a:r>
              <a:rPr lang="el-GR" altLang="el-GR" sz="2400" dirty="0" smtClean="0"/>
              <a:t>χαρτιά προς τα </a:t>
            </a:r>
            <a:r>
              <a:rPr lang="en-US" altLang="el-GR" sz="2400" dirty="0" smtClean="0"/>
              <a:t>HWC</a:t>
            </a:r>
            <a:r>
              <a:rPr lang="el-GR" altLang="el-GR" sz="2400" dirty="0" smtClean="0"/>
              <a:t>, αυξάνει ο βαθμός επίχρισης των χαρτιών αυτών.</a:t>
            </a:r>
          </a:p>
          <a:p>
            <a:pPr>
              <a:spcBef>
                <a:spcPts val="600"/>
              </a:spcBef>
            </a:pPr>
            <a:r>
              <a:rPr lang="el-GR" altLang="el-GR" sz="2400" dirty="0" smtClean="0"/>
              <a:t>Στο εμπόριο μεγαλύτερη εφαρμογή έχουν τα </a:t>
            </a:r>
            <a:r>
              <a:rPr lang="el-GR" altLang="el-GR" sz="2400" b="1" dirty="0" smtClean="0">
                <a:solidFill>
                  <a:schemeClr val="accent2"/>
                </a:solidFill>
              </a:rPr>
              <a:t>LWC και τα MWC</a:t>
            </a:r>
            <a:r>
              <a:rPr lang="el-GR" altLang="el-GR" sz="2400" b="1" dirty="0" smtClean="0">
                <a:solidFill>
                  <a:srgbClr val="009900"/>
                </a:solidFill>
              </a:rPr>
              <a:t> </a:t>
            </a:r>
            <a:r>
              <a:rPr lang="el-GR" altLang="el-GR" sz="2400" dirty="0" smtClean="0"/>
              <a:t>με σύνηθες βάρος </a:t>
            </a:r>
            <a:r>
              <a:rPr lang="el-GR" altLang="el-GR" sz="2400" b="1" dirty="0" smtClean="0">
                <a:solidFill>
                  <a:schemeClr val="accent2"/>
                </a:solidFill>
              </a:rPr>
              <a:t>60-80 </a:t>
            </a:r>
            <a:r>
              <a:rPr lang="en-US" altLang="el-GR" sz="2400" b="1" dirty="0" smtClean="0">
                <a:solidFill>
                  <a:schemeClr val="accent2"/>
                </a:solidFill>
              </a:rPr>
              <a:t>g</a:t>
            </a:r>
            <a:r>
              <a:rPr lang="el-GR" altLang="el-GR" sz="2400" b="1" dirty="0" smtClean="0">
                <a:solidFill>
                  <a:schemeClr val="accent2"/>
                </a:solidFill>
              </a:rPr>
              <a:t>/</a:t>
            </a:r>
            <a:r>
              <a:rPr lang="en-US" altLang="el-GR" sz="2400" b="1" dirty="0" smtClean="0">
                <a:solidFill>
                  <a:schemeClr val="accent2"/>
                </a:solidFill>
              </a:rPr>
              <a:t>m</a:t>
            </a:r>
            <a:r>
              <a:rPr lang="el-GR" altLang="el-GR" sz="2400" b="1" baseline="30000" dirty="0" smtClean="0">
                <a:solidFill>
                  <a:schemeClr val="accent2"/>
                </a:solidFill>
              </a:rPr>
              <a:t>2</a:t>
            </a:r>
            <a:r>
              <a:rPr lang="el-GR" altLang="el-GR" sz="2400" b="1" dirty="0" smtClean="0">
                <a:solidFill>
                  <a:srgbClr val="009900"/>
                </a:solidFill>
              </a:rPr>
              <a:t> </a:t>
            </a:r>
            <a:r>
              <a:rPr lang="el-GR" altLang="el-GR" sz="2400" dirty="0" smtClean="0"/>
              <a:t>τα οποία διατίθενται στο εμπόριο σε ρολά διαστάσεων μεγάλης ποικιλίας. </a:t>
            </a:r>
          </a:p>
        </p:txBody>
      </p:sp>
    </p:spTree>
    <p:extLst>
      <p:ext uri="{BB962C8B-B14F-4D97-AF65-F5344CB8AC3E}">
        <p14:creationId xmlns:p14="http://schemas.microsoft.com/office/powerpoint/2010/main" val="1126934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99043" name="Rectangle 3"/>
          <p:cNvSpPr>
            <a:spLocks noGrp="1" noChangeArrowheads="1"/>
          </p:cNvSpPr>
          <p:nvPr>
            <p:ph idx="1"/>
          </p:nvPr>
        </p:nvSpPr>
        <p:spPr/>
        <p:txBody>
          <a:bodyPr>
            <a:noAutofit/>
          </a:bodyPr>
          <a:lstStyle/>
          <a:p>
            <a:pPr>
              <a:defRPr/>
            </a:pPr>
            <a:r>
              <a:rPr lang="el-GR" sz="2400" dirty="0" smtClean="0"/>
              <a:t>Αξίζει να σημειωθεί ότι στην προσπάθεια αντικατάστασης της ποιότητας του χαρτιού </a:t>
            </a:r>
            <a:r>
              <a:rPr lang="en-US" sz="2400" b="1" dirty="0" smtClean="0">
                <a:solidFill>
                  <a:srgbClr val="820000"/>
                </a:solidFill>
              </a:rPr>
              <a:t>LWC</a:t>
            </a:r>
            <a:r>
              <a:rPr lang="el-GR" sz="2400" b="1" dirty="0" smtClean="0">
                <a:solidFill>
                  <a:srgbClr val="820000"/>
                </a:solidFill>
              </a:rPr>
              <a:t> </a:t>
            </a:r>
            <a:r>
              <a:rPr lang="el-GR" sz="2400" dirty="0" smtClean="0"/>
              <a:t>που έχουν </a:t>
            </a:r>
            <a:r>
              <a:rPr lang="el-GR" sz="2400" b="1" dirty="0" smtClean="0">
                <a:solidFill>
                  <a:srgbClr val="820000"/>
                </a:solidFill>
              </a:rPr>
              <a:t>αυξημένο κόστος παραγωγής παράχθηκαν τα υψηλής ποιότητας χαρτιά </a:t>
            </a:r>
            <a:r>
              <a:rPr lang="en-US" sz="2400" dirty="0" smtClean="0"/>
              <a:t>SC</a:t>
            </a:r>
            <a:r>
              <a:rPr lang="el-GR" sz="2400" dirty="0" smtClean="0"/>
              <a:t>.</a:t>
            </a:r>
          </a:p>
          <a:p>
            <a:pPr>
              <a:defRPr/>
            </a:pPr>
            <a:r>
              <a:rPr lang="el-GR" sz="2400" dirty="0" smtClean="0"/>
              <a:t>Τα επιχρισμένα χαρτιά εκτύπωσης αποτελούνται από το χαρτί βάσης που αν αυτό προέρχεται από μηχανικό πολτό ονομάζονται επιχρισμένα χαρτιά μηχανικής </a:t>
            </a:r>
            <a:r>
              <a:rPr lang="el-GR" sz="2400" dirty="0" err="1" smtClean="0"/>
              <a:t>χαρτόμαζας</a:t>
            </a:r>
            <a:r>
              <a:rPr lang="el-GR" sz="2400" dirty="0" smtClean="0"/>
              <a:t>.</a:t>
            </a:r>
          </a:p>
          <a:p>
            <a:pPr>
              <a:defRPr/>
            </a:pPr>
            <a:r>
              <a:rPr lang="el-GR" sz="2400" dirty="0" smtClean="0"/>
              <a:t>Στην επίχριση χρησιμοποιούνται ορυκτά και άλλες χημικές ενώσεις που στοχεύουν στην απόκτηση λείας επιφάνειας.</a:t>
            </a:r>
          </a:p>
          <a:p>
            <a:pPr>
              <a:defRPr/>
            </a:pPr>
            <a:r>
              <a:rPr lang="el-GR" sz="2400" dirty="0" smtClean="0"/>
              <a:t>Γενικά, υπάρχει η τάση μείωσης της χρήσης του </a:t>
            </a:r>
            <a:r>
              <a:rPr lang="en-US" sz="2400" dirty="0" err="1" smtClean="0"/>
              <a:t>TiO</a:t>
            </a:r>
            <a:r>
              <a:rPr lang="el-GR" sz="2400" baseline="-25000" dirty="0" smtClean="0"/>
              <a:t>2</a:t>
            </a:r>
            <a:r>
              <a:rPr lang="el-GR" sz="2400" dirty="0" smtClean="0"/>
              <a:t> ως επίχρισμα.</a:t>
            </a:r>
          </a:p>
        </p:txBody>
      </p:sp>
    </p:spTree>
    <p:extLst>
      <p:ext uri="{BB962C8B-B14F-4D97-AF65-F5344CB8AC3E}">
        <p14:creationId xmlns:p14="http://schemas.microsoft.com/office/powerpoint/2010/main" val="347769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l-GR" altLang="el-GR" sz="4000" b="1" dirty="0" smtClean="0"/>
              <a:t>1Α. ΧΑΡΤΙ γραφής</a:t>
            </a:r>
            <a:br>
              <a:rPr lang="el-GR" altLang="el-GR" sz="4000" b="1" dirty="0" smtClean="0"/>
            </a:br>
            <a:r>
              <a:rPr lang="el-GR" altLang="el-GR" sz="4000" b="1" dirty="0" smtClean="0"/>
              <a:t>(</a:t>
            </a:r>
            <a:r>
              <a:rPr lang="en-US" altLang="el-GR" sz="4000" b="1" dirty="0" smtClean="0"/>
              <a:t>graphic papers</a:t>
            </a:r>
            <a:r>
              <a:rPr lang="el-GR" altLang="el-GR" sz="4000" b="1" dirty="0" smtClean="0"/>
              <a:t>)</a:t>
            </a:r>
          </a:p>
        </p:txBody>
      </p:sp>
      <p:sp>
        <p:nvSpPr>
          <p:cNvPr id="6147" name="Rectangle 3"/>
          <p:cNvSpPr>
            <a:spLocks noGrp="1" noChangeArrowheads="1"/>
          </p:cNvSpPr>
          <p:nvPr>
            <p:ph idx="1"/>
          </p:nvPr>
        </p:nvSpPr>
        <p:spPr>
          <a:xfrm>
            <a:off x="457200" y="1196752"/>
            <a:ext cx="8229600" cy="5661248"/>
          </a:xfrm>
        </p:spPr>
        <p:txBody>
          <a:bodyPr>
            <a:normAutofit/>
          </a:bodyPr>
          <a:lstStyle/>
          <a:p>
            <a:r>
              <a:rPr lang="el-GR" altLang="el-GR" sz="2200" dirty="0" smtClean="0"/>
              <a:t>Γενικά, η κατηγορία που αφορά το χαρτί γραφής περιλαμβάνει εφαρμογές όπως </a:t>
            </a:r>
            <a:r>
              <a:rPr lang="el-GR" altLang="el-GR" sz="2200" b="1" dirty="0" smtClean="0">
                <a:solidFill>
                  <a:schemeClr val="accent4">
                    <a:lumMod val="75000"/>
                  </a:schemeClr>
                </a:solidFill>
              </a:rPr>
              <a:t>χαρτί που προορίζεται για βιβλία, τετράδια, χαρτί για εκτυπωτές ηλεκτρονικών υπολογιστών, καταλόγους, επιστολές, χαρτιά επιχειρηματικών παραστατικών κ.α.</a:t>
            </a:r>
            <a:r>
              <a:rPr lang="el-GR" altLang="el-GR" sz="2400" dirty="0" smtClean="0"/>
              <a:t> </a:t>
            </a:r>
            <a:endParaRPr lang="el-GR" altLang="el-GR" sz="2200" b="1" dirty="0" smtClean="0">
              <a:solidFill>
                <a:schemeClr val="accent4">
                  <a:lumMod val="75000"/>
                </a:schemeClr>
              </a:solidFill>
            </a:endParaRPr>
          </a:p>
          <a:p>
            <a:pPr eaLnBrk="1" hangingPunct="1"/>
            <a:r>
              <a:rPr lang="el-GR" altLang="el-GR" sz="2200" dirty="0" smtClean="0"/>
              <a:t>Για την παρασκευή τους χρησιμοποιείται κυρίως χαρτί χημικής </a:t>
            </a:r>
            <a:r>
              <a:rPr lang="el-GR" altLang="el-GR" sz="2200" dirty="0" err="1" smtClean="0"/>
              <a:t>χαρτόμαζας</a:t>
            </a:r>
            <a:r>
              <a:rPr lang="el-GR" altLang="el-GR" sz="2200" dirty="0" smtClean="0"/>
              <a:t>. </a:t>
            </a:r>
          </a:p>
          <a:p>
            <a:pPr eaLnBrk="1" hangingPunct="1"/>
            <a:r>
              <a:rPr lang="el-GR" altLang="el-GR" sz="2200" dirty="0" smtClean="0"/>
              <a:t>Διακινείται κυρίως σε </a:t>
            </a:r>
            <a:r>
              <a:rPr lang="el-GR" altLang="el-GR" sz="2200" dirty="0" err="1" smtClean="0"/>
              <a:t>ρολλά</a:t>
            </a:r>
            <a:r>
              <a:rPr lang="el-GR" altLang="el-GR" sz="2200" dirty="0" smtClean="0"/>
              <a:t> και φύλλα.</a:t>
            </a:r>
          </a:p>
          <a:p>
            <a:pPr eaLnBrk="1" hangingPunct="1"/>
            <a:r>
              <a:rPr lang="el-GR" altLang="el-GR" sz="2200" dirty="0" smtClean="0"/>
              <a:t>Τα </a:t>
            </a:r>
            <a:r>
              <a:rPr lang="el-GR" altLang="el-GR" sz="2200" dirty="0" err="1" smtClean="0"/>
              <a:t>υπέρλευκα</a:t>
            </a:r>
            <a:r>
              <a:rPr lang="el-GR" altLang="el-GR" sz="2200" dirty="0" smtClean="0"/>
              <a:t> έως υπόλευκα χαρτιά είναι κατάλληλα για γραφή με το χέρι και δεν είναι επιχρισμένα. </a:t>
            </a:r>
          </a:p>
          <a:p>
            <a:pPr eaLnBrk="1" hangingPunct="1"/>
            <a:r>
              <a:rPr lang="el-GR" altLang="el-GR" sz="2200" dirty="0" smtClean="0"/>
              <a:t>Το βάρος αυτών των χαρτιών κυμαίνεται από 48-120 </a:t>
            </a:r>
            <a:r>
              <a:rPr lang="en-US" altLang="el-GR" sz="2200" dirty="0" smtClean="0"/>
              <a:t>g/m</a:t>
            </a:r>
            <a:r>
              <a:rPr lang="en-US" altLang="el-GR" sz="2200" baseline="30000" dirty="0" smtClean="0"/>
              <a:t>2</a:t>
            </a:r>
            <a:r>
              <a:rPr lang="en-US" altLang="el-GR" sz="2200" dirty="0" smtClean="0"/>
              <a:t>.</a:t>
            </a:r>
            <a:endParaRPr lang="el-GR" altLang="el-GR" sz="2200" dirty="0" smtClean="0"/>
          </a:p>
          <a:p>
            <a:pPr eaLnBrk="1" hangingPunct="1"/>
            <a:r>
              <a:rPr lang="el-GR" altLang="el-GR" sz="2200" b="1" dirty="0" smtClean="0">
                <a:solidFill>
                  <a:srgbClr val="820000"/>
                </a:solidFill>
              </a:rPr>
              <a:t>Το εύρος των ειδών χαρτιού που χρησιμοποιείται είναι πολύ μεγάλης γκάμας και περιλαμβάνει και εξειδικευμένο χαρτί όπως το </a:t>
            </a:r>
            <a:r>
              <a:rPr lang="en-US" altLang="el-GR" sz="2200" b="1" dirty="0" smtClean="0">
                <a:solidFill>
                  <a:srgbClr val="820000"/>
                </a:solidFill>
              </a:rPr>
              <a:t>cast</a:t>
            </a:r>
            <a:r>
              <a:rPr lang="el-GR" altLang="el-GR" sz="2200" b="1" dirty="0" smtClean="0">
                <a:solidFill>
                  <a:srgbClr val="820000"/>
                </a:solidFill>
              </a:rPr>
              <a:t>-</a:t>
            </a:r>
            <a:r>
              <a:rPr lang="en-US" altLang="el-GR" sz="2200" b="1" dirty="0" smtClean="0">
                <a:solidFill>
                  <a:srgbClr val="820000"/>
                </a:solidFill>
              </a:rPr>
              <a:t>coated</a:t>
            </a:r>
            <a:r>
              <a:rPr lang="el-GR" altLang="el-GR" sz="2200" b="1" dirty="0" smtClean="0">
                <a:solidFill>
                  <a:srgbClr val="820000"/>
                </a:solidFill>
              </a:rPr>
              <a:t>, χαρτί με ειδική υφή, μεταλλικό (</a:t>
            </a:r>
            <a:r>
              <a:rPr lang="en-US" altLang="el-GR" sz="2200" b="1" dirty="0" smtClean="0">
                <a:solidFill>
                  <a:srgbClr val="820000"/>
                </a:solidFill>
              </a:rPr>
              <a:t>metallic paper</a:t>
            </a:r>
            <a:r>
              <a:rPr lang="el-GR" altLang="el-GR" sz="2200" b="1" dirty="0" smtClean="0">
                <a:solidFill>
                  <a:srgbClr val="820000"/>
                </a:solidFill>
              </a:rPr>
              <a:t>), </a:t>
            </a:r>
            <a:r>
              <a:rPr lang="el-GR" altLang="el-GR" sz="2200" b="1" dirty="0" err="1" smtClean="0">
                <a:solidFill>
                  <a:srgbClr val="820000"/>
                </a:solidFill>
              </a:rPr>
              <a:t>περλέ</a:t>
            </a:r>
            <a:r>
              <a:rPr lang="el-GR" altLang="el-GR" sz="2200" b="1" dirty="0" smtClean="0">
                <a:solidFill>
                  <a:srgbClr val="820000"/>
                </a:solidFill>
              </a:rPr>
              <a:t> (</a:t>
            </a:r>
            <a:r>
              <a:rPr lang="en-US" altLang="el-GR" sz="2200" b="1" dirty="0" smtClean="0">
                <a:solidFill>
                  <a:srgbClr val="820000"/>
                </a:solidFill>
              </a:rPr>
              <a:t>pearlescent</a:t>
            </a:r>
            <a:r>
              <a:rPr lang="el-GR" altLang="el-GR" sz="2200" b="1" dirty="0" smtClean="0">
                <a:solidFill>
                  <a:srgbClr val="820000"/>
                </a:solidFill>
              </a:rPr>
              <a:t>), ιριδίζον (</a:t>
            </a:r>
            <a:r>
              <a:rPr lang="en-US" altLang="el-GR" sz="2200" b="1" dirty="0" smtClean="0">
                <a:solidFill>
                  <a:srgbClr val="820000"/>
                </a:solidFill>
              </a:rPr>
              <a:t>iridescent</a:t>
            </a:r>
            <a:r>
              <a:rPr lang="el-GR" altLang="el-GR" sz="2200" b="1" dirty="0" smtClean="0">
                <a:solidFill>
                  <a:srgbClr val="820000"/>
                </a:solidFill>
              </a:rPr>
              <a:t>) κ.α. </a:t>
            </a:r>
          </a:p>
        </p:txBody>
      </p:sp>
    </p:spTree>
    <p:extLst>
      <p:ext uri="{BB962C8B-B14F-4D97-AF65-F5344CB8AC3E}">
        <p14:creationId xmlns:p14="http://schemas.microsoft.com/office/powerpoint/2010/main" val="2404593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99043" name="Rectangle 3"/>
          <p:cNvSpPr>
            <a:spLocks noGrp="1" noChangeArrowheads="1"/>
          </p:cNvSpPr>
          <p:nvPr>
            <p:ph idx="1"/>
          </p:nvPr>
        </p:nvSpPr>
        <p:spPr/>
        <p:txBody>
          <a:bodyPr>
            <a:noAutofit/>
          </a:bodyPr>
          <a:lstStyle/>
          <a:p>
            <a:pPr>
              <a:defRPr/>
            </a:pPr>
            <a:r>
              <a:rPr lang="el-GR" sz="2400" dirty="0" smtClean="0"/>
              <a:t>Επίσης χρησιμοποιείται </a:t>
            </a:r>
            <a:r>
              <a:rPr lang="el-GR" sz="2400" dirty="0" err="1" smtClean="0"/>
              <a:t>αραγονίτης</a:t>
            </a:r>
            <a:r>
              <a:rPr lang="el-GR" sz="2400" dirty="0" smtClean="0"/>
              <a:t> </a:t>
            </a:r>
            <a:r>
              <a:rPr lang="el-GR" sz="2400" b="1" dirty="0" smtClean="0">
                <a:solidFill>
                  <a:srgbClr val="820000"/>
                </a:solidFill>
              </a:rPr>
              <a:t>(</a:t>
            </a:r>
            <a:r>
              <a:rPr lang="en-US" sz="2400" b="1" dirty="0" err="1" smtClean="0">
                <a:solidFill>
                  <a:srgbClr val="820000"/>
                </a:solidFill>
              </a:rPr>
              <a:t>CaCO</a:t>
            </a:r>
            <a:r>
              <a:rPr lang="el-GR" sz="2400" b="1" baseline="-25000" dirty="0" smtClean="0">
                <a:solidFill>
                  <a:srgbClr val="820000"/>
                </a:solidFill>
              </a:rPr>
              <a:t>3</a:t>
            </a:r>
            <a:r>
              <a:rPr lang="el-GR" sz="2400" b="1" dirty="0" smtClean="0">
                <a:solidFill>
                  <a:srgbClr val="820000"/>
                </a:solidFill>
              </a:rPr>
              <a:t>) </a:t>
            </a:r>
            <a:r>
              <a:rPr lang="el-GR" sz="2400" dirty="0" smtClean="0"/>
              <a:t>που συντελεί στην </a:t>
            </a:r>
            <a:r>
              <a:rPr lang="el-GR" sz="2400" b="1" dirty="0" smtClean="0">
                <a:solidFill>
                  <a:schemeClr val="accent4">
                    <a:lumMod val="75000"/>
                  </a:schemeClr>
                </a:solidFill>
              </a:rPr>
              <a:t>αυξημένη σκέδαση του φωτός (</a:t>
            </a:r>
            <a:r>
              <a:rPr lang="en-US" sz="2400" b="1" dirty="0" smtClean="0">
                <a:solidFill>
                  <a:schemeClr val="accent4">
                    <a:lumMod val="75000"/>
                  </a:schemeClr>
                </a:solidFill>
              </a:rPr>
              <a:t>light scattering</a:t>
            </a:r>
            <a:r>
              <a:rPr lang="el-GR" sz="2400" b="1" dirty="0" smtClean="0">
                <a:solidFill>
                  <a:schemeClr val="accent4">
                    <a:lumMod val="75000"/>
                  </a:schemeClr>
                </a:solidFill>
              </a:rPr>
              <a:t>) και την κάλυψη των ινών (</a:t>
            </a:r>
            <a:r>
              <a:rPr lang="en-US" sz="2400" b="1" dirty="0" smtClean="0">
                <a:solidFill>
                  <a:schemeClr val="accent4">
                    <a:lumMod val="75000"/>
                  </a:schemeClr>
                </a:solidFill>
              </a:rPr>
              <a:t>fiber coverage</a:t>
            </a:r>
            <a:r>
              <a:rPr lang="el-GR" sz="2400" b="1" dirty="0" smtClean="0">
                <a:solidFill>
                  <a:schemeClr val="accent4">
                    <a:lumMod val="75000"/>
                  </a:schemeClr>
                </a:solidFill>
              </a:rPr>
              <a:t>).</a:t>
            </a:r>
          </a:p>
          <a:p>
            <a:pPr>
              <a:defRPr/>
            </a:pPr>
            <a:r>
              <a:rPr lang="el-GR" sz="2400" dirty="0" smtClean="0"/>
              <a:t>Επειδή, οι </a:t>
            </a:r>
            <a:r>
              <a:rPr lang="el-GR" sz="2400" b="1" dirty="0" smtClean="0">
                <a:solidFill>
                  <a:srgbClr val="820000"/>
                </a:solidFill>
              </a:rPr>
              <a:t>οπτικές ιδιότητες του επιχρισμένου χαρτιού μηχανικής </a:t>
            </a:r>
            <a:r>
              <a:rPr lang="el-GR" sz="2400" b="1" dirty="0" err="1" smtClean="0">
                <a:solidFill>
                  <a:srgbClr val="820000"/>
                </a:solidFill>
              </a:rPr>
              <a:t>χαρτόμαζας</a:t>
            </a:r>
            <a:r>
              <a:rPr lang="el-GR" sz="2400" b="1" dirty="0" smtClean="0">
                <a:solidFill>
                  <a:srgbClr val="820000"/>
                </a:solidFill>
              </a:rPr>
              <a:t> </a:t>
            </a:r>
            <a:r>
              <a:rPr lang="el-GR" sz="2400" dirty="0" smtClean="0"/>
              <a:t>εξαρτώνται σημαντικά από το χαρτί βάσης, η </a:t>
            </a:r>
            <a:r>
              <a:rPr lang="el-GR" sz="2400" b="1" dirty="0" smtClean="0">
                <a:solidFill>
                  <a:srgbClr val="820000"/>
                </a:solidFill>
              </a:rPr>
              <a:t>σύσταση των </a:t>
            </a:r>
            <a:r>
              <a:rPr lang="el-GR" sz="2400" b="1" dirty="0" err="1" smtClean="0">
                <a:solidFill>
                  <a:srgbClr val="820000"/>
                </a:solidFill>
              </a:rPr>
              <a:t>πιγμέντων</a:t>
            </a:r>
            <a:r>
              <a:rPr lang="el-GR" sz="2400" b="1" dirty="0" smtClean="0">
                <a:solidFill>
                  <a:srgbClr val="820000"/>
                </a:solidFill>
              </a:rPr>
              <a:t> </a:t>
            </a:r>
            <a:r>
              <a:rPr lang="el-GR" sz="2400" dirty="0" smtClean="0"/>
              <a:t>παίζει πολύ μεγάλο ρόλο. </a:t>
            </a:r>
          </a:p>
          <a:p>
            <a:pPr>
              <a:defRPr/>
            </a:pPr>
            <a:r>
              <a:rPr lang="el-GR" sz="2400" dirty="0" smtClean="0"/>
              <a:t>Θεωρείται ότι η χρήση του </a:t>
            </a:r>
            <a:r>
              <a:rPr lang="en-US" sz="2400" dirty="0" err="1" smtClean="0"/>
              <a:t>CaCO</a:t>
            </a:r>
            <a:r>
              <a:rPr lang="el-GR" sz="2400" baseline="-25000" dirty="0" smtClean="0"/>
              <a:t>3</a:t>
            </a:r>
            <a:r>
              <a:rPr lang="el-GR" sz="2400" dirty="0" smtClean="0"/>
              <a:t> στην επίχριση οδηγεί σε πολύ ποιοτικά αποτελέσματα. </a:t>
            </a:r>
          </a:p>
          <a:p>
            <a:pPr>
              <a:defRPr/>
            </a:pPr>
            <a:r>
              <a:rPr lang="el-GR" sz="2400" dirty="0" smtClean="0"/>
              <a:t>Η επίχριση μπορεί να γίνεται στην μία ή και στις δύο όψεις του χαρτιού</a:t>
            </a:r>
            <a:r>
              <a:rPr lang="el-GR" sz="2400" b="1" dirty="0" smtClean="0">
                <a:solidFill>
                  <a:srgbClr val="009900"/>
                </a:solidFill>
              </a:rPr>
              <a:t>. </a:t>
            </a:r>
          </a:p>
        </p:txBody>
      </p:sp>
    </p:spTree>
    <p:extLst>
      <p:ext uri="{BB962C8B-B14F-4D97-AF65-F5344CB8AC3E}">
        <p14:creationId xmlns:p14="http://schemas.microsoft.com/office/powerpoint/2010/main" val="3266207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4578" name="Rectangle 3"/>
          <p:cNvSpPr>
            <a:spLocks noGrp="1" noChangeArrowheads="1"/>
          </p:cNvSpPr>
          <p:nvPr>
            <p:ph idx="1"/>
          </p:nvPr>
        </p:nvSpPr>
        <p:spPr/>
        <p:txBody>
          <a:bodyPr>
            <a:noAutofit/>
          </a:bodyPr>
          <a:lstStyle/>
          <a:p>
            <a:r>
              <a:rPr lang="el-GR" altLang="el-GR" sz="2400" dirty="0" smtClean="0"/>
              <a:t>Αντίστοιχα, ισχύουν για το επιχρισμένο χαρτί χημικής </a:t>
            </a:r>
            <a:r>
              <a:rPr lang="el-GR" altLang="el-GR" sz="2400" dirty="0" err="1" smtClean="0"/>
              <a:t>χαρτόμαζας</a:t>
            </a:r>
            <a:r>
              <a:rPr lang="el-GR" altLang="el-GR" sz="2400" dirty="0" smtClean="0"/>
              <a:t>.</a:t>
            </a:r>
          </a:p>
          <a:p>
            <a:r>
              <a:rPr lang="el-GR" altLang="el-GR" sz="2400" b="1" dirty="0" smtClean="0">
                <a:solidFill>
                  <a:schemeClr val="accent4">
                    <a:lumMod val="75000"/>
                  </a:schemeClr>
                </a:solidFill>
              </a:rPr>
              <a:t>Στην κατηγορία αυτή ανήκουν τα Μ</a:t>
            </a:r>
            <a:r>
              <a:rPr lang="en-US" altLang="el-GR" sz="2400" b="1" dirty="0" smtClean="0">
                <a:solidFill>
                  <a:schemeClr val="accent4">
                    <a:lumMod val="75000"/>
                  </a:schemeClr>
                </a:solidFill>
              </a:rPr>
              <a:t>WC</a:t>
            </a:r>
            <a:r>
              <a:rPr lang="el-GR" altLang="el-GR" sz="2400" b="1" dirty="0" smtClean="0">
                <a:solidFill>
                  <a:schemeClr val="accent4">
                    <a:lumMod val="75000"/>
                  </a:schemeClr>
                </a:solidFill>
              </a:rPr>
              <a:t> και </a:t>
            </a:r>
            <a:r>
              <a:rPr lang="en-US" altLang="el-GR" sz="2400" b="1" dirty="0" smtClean="0">
                <a:solidFill>
                  <a:schemeClr val="accent4">
                    <a:lumMod val="75000"/>
                  </a:schemeClr>
                </a:solidFill>
              </a:rPr>
              <a:t>HWC</a:t>
            </a:r>
            <a:r>
              <a:rPr lang="el-GR" altLang="el-GR" sz="2400" b="1" dirty="0" smtClean="0">
                <a:solidFill>
                  <a:schemeClr val="accent4">
                    <a:lumMod val="75000"/>
                  </a:schemeClr>
                </a:solidFill>
              </a:rPr>
              <a:t> χαρτιά τα οποία παράγονται από χημικό πολτό. </a:t>
            </a:r>
          </a:p>
          <a:p>
            <a:r>
              <a:rPr lang="el-GR" altLang="el-GR" sz="2400" b="1" dirty="0" smtClean="0">
                <a:solidFill>
                  <a:schemeClr val="accent4">
                    <a:lumMod val="75000"/>
                  </a:schemeClr>
                </a:solidFill>
              </a:rPr>
              <a:t>Αυτά τα χαρτιά είναι τα καλύτερης ποιότητας διαθέσιμα χαρτιά.</a:t>
            </a:r>
          </a:p>
          <a:p>
            <a:r>
              <a:rPr lang="el-GR" altLang="el-GR" sz="2400" dirty="0" smtClean="0"/>
              <a:t>Είναι στιλπνά (</a:t>
            </a:r>
            <a:r>
              <a:rPr lang="en-US" altLang="el-GR" sz="2400" dirty="0" smtClean="0"/>
              <a:t>smooth</a:t>
            </a:r>
            <a:r>
              <a:rPr lang="el-GR" altLang="el-GR" sz="2400" dirty="0" smtClean="0"/>
              <a:t>) χαρτιά με </a:t>
            </a:r>
            <a:r>
              <a:rPr lang="el-GR" altLang="el-GR" sz="2400" dirty="0" err="1" smtClean="0"/>
              <a:t>σκια</a:t>
            </a:r>
            <a:r>
              <a:rPr lang="el-GR" altLang="el-GR" sz="2400" dirty="0" smtClean="0"/>
              <a:t> </a:t>
            </a:r>
            <a:r>
              <a:rPr lang="en-US" altLang="el-GR" sz="2400" dirty="0" smtClean="0"/>
              <a:t>blue</a:t>
            </a:r>
            <a:r>
              <a:rPr lang="el-GR" altLang="el-GR" sz="2400" dirty="0" smtClean="0"/>
              <a:t>-</a:t>
            </a:r>
            <a:r>
              <a:rPr lang="en-US" altLang="el-GR" sz="2400" dirty="0" smtClean="0"/>
              <a:t>white</a:t>
            </a:r>
            <a:r>
              <a:rPr lang="el-GR" altLang="el-GR" sz="2400" dirty="0" smtClean="0"/>
              <a:t> και δίνουν εκτυπωτικά αποτελέσματα υψηλής ανάλυσης.</a:t>
            </a:r>
          </a:p>
          <a:p>
            <a:r>
              <a:rPr lang="el-GR" altLang="el-GR" sz="2400" dirty="0" smtClean="0"/>
              <a:t>Το βάρος τους κυμαίνεται από 90-300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p>
          <a:p>
            <a:r>
              <a:rPr lang="el-GR" altLang="el-GR" sz="2400" dirty="0" smtClean="0"/>
              <a:t>Χρησιμοποιούνται σε εμπορικές εκτυπωτικές εφαρμογές όπως φυλλάδια εταιρειών, ετήσιες εκθέσεις και σε άλλο διαφημιστικό υλικό υψηλής ποιότητας.</a:t>
            </a:r>
          </a:p>
        </p:txBody>
      </p:sp>
    </p:spTree>
    <p:extLst>
      <p:ext uri="{BB962C8B-B14F-4D97-AF65-F5344CB8AC3E}">
        <p14:creationId xmlns:p14="http://schemas.microsoft.com/office/powerpoint/2010/main" val="1521988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5602" name="Rectangle 3"/>
          <p:cNvSpPr>
            <a:spLocks noGrp="1" noChangeArrowheads="1"/>
          </p:cNvSpPr>
          <p:nvPr>
            <p:ph idx="1"/>
          </p:nvPr>
        </p:nvSpPr>
        <p:spPr/>
        <p:txBody>
          <a:bodyPr/>
          <a:lstStyle/>
          <a:p>
            <a:r>
              <a:rPr lang="el-GR" altLang="el-GR" sz="2400" dirty="0" smtClean="0"/>
              <a:t>Στο στάδιο της </a:t>
            </a:r>
            <a:r>
              <a:rPr lang="el-GR" altLang="el-GR" sz="2400" dirty="0" err="1" smtClean="0"/>
              <a:t>προεπίχρισης</a:t>
            </a:r>
            <a:r>
              <a:rPr lang="el-GR" altLang="el-GR" sz="2400" dirty="0" smtClean="0"/>
              <a:t> (</a:t>
            </a:r>
            <a:r>
              <a:rPr lang="en-US" altLang="el-GR" sz="2400" dirty="0" err="1" smtClean="0"/>
              <a:t>precoating</a:t>
            </a:r>
            <a:r>
              <a:rPr lang="el-GR" altLang="el-GR" sz="2400" dirty="0" smtClean="0"/>
              <a:t>) χρησιμοποιείται ο καολίνης.</a:t>
            </a:r>
          </a:p>
          <a:p>
            <a:r>
              <a:rPr lang="el-GR" altLang="el-GR" sz="2400" dirty="0" smtClean="0"/>
              <a:t>Επίσης στο στάδιο της επίχρισης της εξωτερικής επιφάνειας (</a:t>
            </a:r>
            <a:r>
              <a:rPr lang="en-US" altLang="el-GR" sz="2400" dirty="0" err="1" smtClean="0"/>
              <a:t>topcoating</a:t>
            </a:r>
            <a:r>
              <a:rPr lang="el-GR" altLang="el-GR" sz="2400" dirty="0" smtClean="0"/>
              <a:t>) χρησιμοποιούνται </a:t>
            </a:r>
            <a:r>
              <a:rPr lang="el-GR" altLang="el-GR" sz="2400" dirty="0" err="1" smtClean="0"/>
              <a:t>πιγμέντα</a:t>
            </a:r>
            <a:r>
              <a:rPr lang="el-GR" altLang="el-GR" sz="2400" dirty="0" smtClean="0"/>
              <a:t>, </a:t>
            </a:r>
            <a:r>
              <a:rPr lang="el-GR" altLang="el-GR" sz="2400" b="1" dirty="0" smtClean="0">
                <a:solidFill>
                  <a:schemeClr val="accent4">
                    <a:lumMod val="75000"/>
                  </a:schemeClr>
                </a:solidFill>
              </a:rPr>
              <a:t>η επιλογή των οποίων εξαρτάται από το τελείωμα που απαιτείται να έχει η επιφάνεια π.χ. μεταλλικό (χαρτί </a:t>
            </a:r>
            <a:r>
              <a:rPr lang="en-US" altLang="el-GR" sz="2400" b="1" dirty="0" err="1" smtClean="0">
                <a:solidFill>
                  <a:schemeClr val="accent4">
                    <a:lumMod val="75000"/>
                  </a:schemeClr>
                </a:solidFill>
              </a:rPr>
              <a:t>Astrosilver</a:t>
            </a:r>
            <a:r>
              <a:rPr lang="el-GR" altLang="el-GR" sz="2400" b="1" dirty="0" smtClean="0">
                <a:solidFill>
                  <a:schemeClr val="accent4">
                    <a:lumMod val="75000"/>
                  </a:schemeClr>
                </a:solidFill>
              </a:rPr>
              <a:t>, </a:t>
            </a:r>
            <a:r>
              <a:rPr lang="en-US" altLang="el-GR" sz="2400" b="1" dirty="0" err="1" smtClean="0">
                <a:solidFill>
                  <a:schemeClr val="accent4">
                    <a:lumMod val="75000"/>
                  </a:schemeClr>
                </a:solidFill>
              </a:rPr>
              <a:t>Cordenons</a:t>
            </a:r>
            <a:r>
              <a:rPr lang="el-GR" altLang="el-GR" sz="2400" b="1" dirty="0" smtClean="0">
                <a:solidFill>
                  <a:schemeClr val="accent4">
                    <a:lumMod val="75000"/>
                  </a:schemeClr>
                </a:solidFill>
              </a:rPr>
              <a:t>).</a:t>
            </a:r>
          </a:p>
          <a:p>
            <a:r>
              <a:rPr lang="el-GR" altLang="el-GR" sz="2400" dirty="0" smtClean="0"/>
              <a:t>Γενικά χρησιμοποιούνται </a:t>
            </a:r>
            <a:r>
              <a:rPr lang="el-GR" altLang="el-GR" sz="2400" b="1" dirty="0" smtClean="0">
                <a:solidFill>
                  <a:schemeClr val="accent4">
                    <a:lumMod val="75000"/>
                  </a:schemeClr>
                </a:solidFill>
              </a:rPr>
              <a:t>ανθρακικά άλατα ή/και </a:t>
            </a:r>
            <a:r>
              <a:rPr lang="el-GR" altLang="el-GR" sz="2400" b="1" dirty="0" err="1" smtClean="0">
                <a:solidFill>
                  <a:schemeClr val="accent4">
                    <a:lumMod val="75000"/>
                  </a:schemeClr>
                </a:solidFill>
              </a:rPr>
              <a:t>αργυλλοπυριτικά</a:t>
            </a:r>
            <a:r>
              <a:rPr lang="el-GR" altLang="el-GR" sz="2400" b="1" dirty="0" smtClean="0">
                <a:solidFill>
                  <a:schemeClr val="accent4">
                    <a:lumMod val="75000"/>
                  </a:schemeClr>
                </a:solidFill>
              </a:rPr>
              <a:t>.</a:t>
            </a:r>
            <a:endParaRPr lang="el-GR" altLang="el-GR" sz="2400" b="1" dirty="0" smtClean="0">
              <a:solidFill>
                <a:srgbClr val="009900"/>
              </a:solidFill>
            </a:endParaRPr>
          </a:p>
        </p:txBody>
      </p:sp>
    </p:spTree>
    <p:extLst>
      <p:ext uri="{BB962C8B-B14F-4D97-AF65-F5344CB8AC3E}">
        <p14:creationId xmlns:p14="http://schemas.microsoft.com/office/powerpoint/2010/main" val="1069933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6626" name="Rectangle 3"/>
          <p:cNvSpPr>
            <a:spLocks noGrp="1" noChangeArrowheads="1"/>
          </p:cNvSpPr>
          <p:nvPr>
            <p:ph idx="1"/>
          </p:nvPr>
        </p:nvSpPr>
        <p:spPr/>
        <p:txBody>
          <a:bodyPr>
            <a:normAutofit/>
          </a:bodyPr>
          <a:lstStyle/>
          <a:p>
            <a:r>
              <a:rPr lang="el-GR" altLang="el-GR" sz="2400" dirty="0" smtClean="0"/>
              <a:t>Ένα χαρτί μπορεί να επιχριστεί από την μία ή και τις δύο πλευρές του.</a:t>
            </a:r>
          </a:p>
          <a:p>
            <a:r>
              <a:rPr lang="el-GR" altLang="el-GR" sz="2400" dirty="0" err="1" smtClean="0"/>
              <a:t>Επιχρίζοντας</a:t>
            </a:r>
            <a:r>
              <a:rPr lang="el-GR" altLang="el-GR" sz="2400" dirty="0" smtClean="0"/>
              <a:t> ένα χαρτί αρκετές φορές </a:t>
            </a:r>
            <a:r>
              <a:rPr lang="el-GR" altLang="el-GR" sz="2400" b="1" dirty="0" smtClean="0">
                <a:solidFill>
                  <a:schemeClr val="accent4">
                    <a:lumMod val="75000"/>
                  </a:schemeClr>
                </a:solidFill>
              </a:rPr>
              <a:t>συχνά </a:t>
            </a:r>
            <a:r>
              <a:rPr lang="el-GR" altLang="el-GR" sz="2400" dirty="0" smtClean="0"/>
              <a:t>βελτιώνονται οι εκτυπωτικές του ιδιότητες.</a:t>
            </a:r>
          </a:p>
          <a:p>
            <a:r>
              <a:rPr lang="el-GR" altLang="el-GR" sz="2400" b="1" dirty="0" smtClean="0">
                <a:solidFill>
                  <a:schemeClr val="accent4">
                    <a:lumMod val="75000"/>
                  </a:schemeClr>
                </a:solidFill>
              </a:rPr>
              <a:t>Ένα χαρτί εκτύπωσης υψηλής εκτυπωτικής ποιότητας </a:t>
            </a:r>
            <a:r>
              <a:rPr lang="el-GR" altLang="el-GR" sz="2400" b="1" dirty="0" err="1" smtClean="0">
                <a:solidFill>
                  <a:schemeClr val="accent4">
                    <a:lumMod val="75000"/>
                  </a:schemeClr>
                </a:solidFill>
              </a:rPr>
              <a:t>επιχρίζεται</a:t>
            </a:r>
            <a:r>
              <a:rPr lang="el-GR" altLang="el-GR" sz="2400" b="1" dirty="0" smtClean="0">
                <a:solidFill>
                  <a:schemeClr val="accent4">
                    <a:lumMod val="75000"/>
                  </a:schemeClr>
                </a:solidFill>
              </a:rPr>
              <a:t> έως τρεις φορές.</a:t>
            </a:r>
          </a:p>
          <a:p>
            <a:r>
              <a:rPr lang="el-GR" altLang="el-GR" sz="2400" dirty="0" smtClean="0"/>
              <a:t>Τα περισσότερα χαρτιά εκτύπωσης είναι επιχρισμένα και έτσι το χαρτί αυτό βρίσκει πλήθος εφαρμογών, όπως σε </a:t>
            </a:r>
            <a:r>
              <a:rPr lang="el-GR" altLang="el-GR" sz="2400" b="1" dirty="0" smtClean="0">
                <a:solidFill>
                  <a:schemeClr val="accent4">
                    <a:lumMod val="75000"/>
                  </a:schemeClr>
                </a:solidFill>
              </a:rPr>
              <a:t>καταλόγους, ημερολόγια, ευχετήριες κάρτες, προσκλητήρια, μενού, ετικέτες, συσκευασία, ετήσιες εκθέσεις, μονογραφίες, κουτιά οθονών κ.α. </a:t>
            </a:r>
            <a:endParaRPr lang="el-GR" altLang="el-GR" sz="2400" dirty="0" smtClean="0">
              <a:solidFill>
                <a:srgbClr val="CC3399"/>
              </a:solidFill>
            </a:endParaRPr>
          </a:p>
        </p:txBody>
      </p:sp>
    </p:spTree>
    <p:extLst>
      <p:ext uri="{BB962C8B-B14F-4D97-AF65-F5344CB8AC3E}">
        <p14:creationId xmlns:p14="http://schemas.microsoft.com/office/powerpoint/2010/main" val="1082671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8674" name="Rectangle 3"/>
          <p:cNvSpPr>
            <a:spLocks noGrp="1" noChangeArrowheads="1"/>
          </p:cNvSpPr>
          <p:nvPr>
            <p:ph idx="1"/>
          </p:nvPr>
        </p:nvSpPr>
        <p:spPr/>
        <p:txBody>
          <a:bodyPr>
            <a:noAutofit/>
          </a:bodyPr>
          <a:lstStyle/>
          <a:p>
            <a:r>
              <a:rPr lang="el-GR" altLang="el-GR" sz="2000" dirty="0" smtClean="0"/>
              <a:t>Στην συνέχεια θα αναφερθούμε σε ορισμένους τύπους επιχρισμένων χαρτιών που χρησιμοποιούνται ευρύτατα στην αγορά και θα αναφερθούμε σε αυτά χρησιμοποιώντας τις εμπορικές τους ονομασίες.</a:t>
            </a:r>
          </a:p>
          <a:p>
            <a:r>
              <a:rPr lang="el-GR" altLang="el-GR" sz="2000" dirty="0" smtClean="0"/>
              <a:t>Στην κατηγορία των επιχρισμένων ανήκουν και τα </a:t>
            </a:r>
            <a:r>
              <a:rPr lang="el-GR" altLang="el-GR" sz="2000" dirty="0" err="1" smtClean="0"/>
              <a:t>κουσέ</a:t>
            </a:r>
            <a:r>
              <a:rPr lang="el-GR" altLang="el-GR" sz="2000" dirty="0" smtClean="0"/>
              <a:t> τα οποία έχουν βάρος που κυμαίνεται από περίπου 280 έως και 650 </a:t>
            </a:r>
            <a:r>
              <a:rPr lang="en-US" altLang="el-GR" sz="2000" dirty="0" smtClean="0"/>
              <a:t>g</a:t>
            </a:r>
            <a:r>
              <a:rPr lang="el-GR" altLang="el-GR" sz="2000" dirty="0" smtClean="0"/>
              <a:t>/</a:t>
            </a:r>
            <a:r>
              <a:rPr lang="en-US" altLang="el-GR" sz="2000" dirty="0" smtClean="0"/>
              <a:t>m</a:t>
            </a:r>
            <a:r>
              <a:rPr lang="el-GR" altLang="el-GR" sz="2000" baseline="30000" dirty="0" smtClean="0"/>
              <a:t>2</a:t>
            </a:r>
            <a:r>
              <a:rPr lang="el-GR" altLang="el-GR" sz="2000" dirty="0" smtClean="0"/>
              <a:t>. </a:t>
            </a:r>
          </a:p>
          <a:p>
            <a:r>
              <a:rPr lang="el-GR" altLang="el-GR" sz="2000" dirty="0" smtClean="0"/>
              <a:t>Τα χαρτιά </a:t>
            </a:r>
            <a:r>
              <a:rPr lang="en-US" altLang="el-GR" sz="2000" dirty="0" smtClean="0"/>
              <a:t>cast coated</a:t>
            </a:r>
            <a:r>
              <a:rPr lang="el-GR" altLang="el-GR" sz="2000" dirty="0" smtClean="0"/>
              <a:t> είναι επιχρισμένα χαρτιά κυρίως από την μία πλευρά.</a:t>
            </a:r>
          </a:p>
          <a:p>
            <a:r>
              <a:rPr lang="el-GR" altLang="el-GR" sz="2000" dirty="0" smtClean="0"/>
              <a:t>Είναι από τα πλέον γυαλιστερά χαρτιά και ακολουθούν τα </a:t>
            </a:r>
            <a:r>
              <a:rPr lang="en-US" altLang="el-GR" sz="2000" dirty="0" smtClean="0"/>
              <a:t>glossy</a:t>
            </a:r>
            <a:r>
              <a:rPr lang="el-GR" altLang="el-GR" sz="2000" dirty="0" smtClean="0"/>
              <a:t> και </a:t>
            </a:r>
            <a:r>
              <a:rPr lang="en-US" altLang="el-GR" sz="2000" dirty="0" smtClean="0"/>
              <a:t>matte</a:t>
            </a:r>
            <a:r>
              <a:rPr lang="el-GR" altLang="el-GR" sz="2000" dirty="0" smtClean="0"/>
              <a:t> χαρτιά.</a:t>
            </a:r>
          </a:p>
          <a:p>
            <a:r>
              <a:rPr lang="el-GR" altLang="el-GR" sz="2000" dirty="0" smtClean="0"/>
              <a:t>Η γυαλάδα τους αυτή οφείλεται στην επεξεργασία που υφίστανται κατά την διέλευσή του ιστού από έναν ειδικό θερμαινόμενο κύλινδρο χρωμίου.</a:t>
            </a:r>
          </a:p>
          <a:p>
            <a:r>
              <a:rPr lang="el-GR" altLang="el-GR" sz="2000" dirty="0" smtClean="0"/>
              <a:t> Ορισμένες φορές η γυαλάδα τους μπορεί να υφίστανται και στις δύο πλευρές, αν και συνήθως όχι.</a:t>
            </a:r>
          </a:p>
          <a:p>
            <a:r>
              <a:rPr lang="el-GR" altLang="el-GR" sz="2000" dirty="0" smtClean="0"/>
              <a:t>Η μέθοδος που ακολουθείται για την παραγωγή τους εξαρτάται από τον κατασκευαστή. </a:t>
            </a:r>
          </a:p>
        </p:txBody>
      </p:sp>
    </p:spTree>
    <p:extLst>
      <p:ext uri="{BB962C8B-B14F-4D97-AF65-F5344CB8AC3E}">
        <p14:creationId xmlns:p14="http://schemas.microsoft.com/office/powerpoint/2010/main" val="455396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9698" name="Rectangle 3"/>
          <p:cNvSpPr>
            <a:spLocks noGrp="1" noChangeArrowheads="1"/>
          </p:cNvSpPr>
          <p:nvPr>
            <p:ph idx="1"/>
          </p:nvPr>
        </p:nvSpPr>
        <p:spPr/>
        <p:txBody>
          <a:bodyPr/>
          <a:lstStyle/>
          <a:p>
            <a:pPr eaLnBrk="1" hangingPunct="1"/>
            <a:r>
              <a:rPr lang="el-GR" altLang="el-GR" sz="2400" dirty="0" smtClean="0"/>
              <a:t>Είναι δυνατόν είτε να ενώνονται οι δύο μη γυαλιστερές όψεις δύο χαρτιών, είτε να </a:t>
            </a:r>
            <a:r>
              <a:rPr lang="el-GR" altLang="el-GR" sz="2400" dirty="0" err="1" smtClean="0"/>
              <a:t>επιχρίζονται</a:t>
            </a:r>
            <a:r>
              <a:rPr lang="el-GR" altLang="el-GR" sz="2400" dirty="0" smtClean="0"/>
              <a:t> και οι δύο πλευρές του χαρτιού.</a:t>
            </a:r>
          </a:p>
          <a:p>
            <a:pPr eaLnBrk="1" hangingPunct="1"/>
            <a:r>
              <a:rPr lang="el-GR" altLang="el-GR" sz="2400" dirty="0" smtClean="0"/>
              <a:t>Γενικά, το χαρτί </a:t>
            </a:r>
            <a:r>
              <a:rPr lang="en-US" altLang="el-GR" sz="2400" dirty="0" smtClean="0"/>
              <a:t>cast coated</a:t>
            </a:r>
            <a:r>
              <a:rPr lang="el-GR" altLang="el-GR" sz="2400" dirty="0" smtClean="0"/>
              <a:t> έχει αρκετές στρώσεις επίχρισης, στις οποίες χρησιμοποιείται καολίνης, άμυλο, συνδετικά μέσα (</a:t>
            </a:r>
            <a:r>
              <a:rPr lang="en-US" altLang="el-GR" sz="2400" dirty="0" smtClean="0"/>
              <a:t>binders</a:t>
            </a:r>
            <a:r>
              <a:rPr lang="el-GR" altLang="el-GR" sz="2400" dirty="0" smtClean="0"/>
              <a:t>) και ρυθμιστές ρευστότητας (</a:t>
            </a:r>
            <a:r>
              <a:rPr lang="en-US" altLang="el-GR" sz="2400" dirty="0" smtClean="0"/>
              <a:t>thickeners</a:t>
            </a:r>
            <a:r>
              <a:rPr lang="el-GR" altLang="el-GR" sz="2400" dirty="0" smtClean="0"/>
              <a:t>).</a:t>
            </a:r>
          </a:p>
          <a:p>
            <a:pPr eaLnBrk="1" hangingPunct="1"/>
            <a:r>
              <a:rPr lang="el-GR" altLang="el-GR" sz="2400" dirty="0" smtClean="0"/>
              <a:t>Χρησιμοποιούνται ως ετικέτες προϊόντων σε ανακυκλώσιμα και μη ανακυκλώσιμα μπουκάλια, ως αυτοκόλλητες ετικέτες, αλλά και για τρόφιμα, καλλυντικά κ.α..</a:t>
            </a:r>
          </a:p>
          <a:p>
            <a:pPr eaLnBrk="1" hangingPunct="1">
              <a:buFontTx/>
              <a:buNone/>
            </a:pPr>
            <a:endParaRPr lang="el-GR" altLang="el-GR" sz="2400" dirty="0" smtClean="0"/>
          </a:p>
        </p:txBody>
      </p:sp>
    </p:spTree>
    <p:extLst>
      <p:ext uri="{BB962C8B-B14F-4D97-AF65-F5344CB8AC3E}">
        <p14:creationId xmlns:p14="http://schemas.microsoft.com/office/powerpoint/2010/main" val="2004620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mc:AlternateContent xmlns:mc="http://schemas.openxmlformats.org/markup-compatibility/2006" xmlns:a14="http://schemas.microsoft.com/office/drawing/2010/main">
        <mc:Choice Requires="a14">
          <p:sp>
            <p:nvSpPr>
              <p:cNvPr id="30722" name="Rectangle 3"/>
              <p:cNvSpPr>
                <a:spLocks noGrp="1" noChangeArrowheads="1"/>
              </p:cNvSpPr>
              <p:nvPr>
                <p:ph idx="1"/>
              </p:nvPr>
            </p:nvSpPr>
            <p:spPr/>
            <p:txBody>
              <a:bodyPr/>
              <a:lstStyle/>
              <a:p>
                <a:r>
                  <a:rPr lang="el-GR" altLang="el-GR" sz="2400" dirty="0" smtClean="0"/>
                  <a:t>Στην </a:t>
                </a:r>
                <a:r>
                  <a:rPr lang="el-GR" altLang="el-GR" sz="2400" dirty="0"/>
                  <a:t>κατηγορία των </a:t>
                </a:r>
                <a:r>
                  <a:rPr lang="el-GR" altLang="el-GR" sz="2400" dirty="0" err="1"/>
                  <a:t>castcoated</a:t>
                </a:r>
                <a:r>
                  <a:rPr lang="el-GR" altLang="el-GR" sz="2400" dirty="0"/>
                  <a:t> ανήκουν τα χαρτιά </a:t>
                </a:r>
                <a:r>
                  <a:rPr lang="el-GR" altLang="el-GR" sz="2400" dirty="0" err="1"/>
                  <a:t>Bindakote</a:t>
                </a:r>
                <a:r>
                  <a:rPr lang="el-GR" altLang="el-GR" sz="2400" dirty="0"/>
                  <a:t> (</a:t>
                </a:r>
                <a:r>
                  <a:rPr lang="el-GR" altLang="el-GR" sz="2400" dirty="0" err="1"/>
                  <a:t>Μπιτακότ</a:t>
                </a:r>
                <a:r>
                  <a:rPr lang="el-GR" altLang="el-GR" sz="2400" dirty="0"/>
                  <a:t>) τα οποία </a:t>
                </a:r>
                <a:r>
                  <a:rPr lang="el-GR" altLang="el-GR" sz="2400" dirty="0" err="1"/>
                  <a:t>διατίθονται</a:t>
                </a:r>
                <a:r>
                  <a:rPr lang="el-GR" altLang="el-GR" sz="2400" dirty="0"/>
                  <a:t> σε λευκά αλλά και χρωματιστά.</a:t>
                </a:r>
              </a:p>
              <a:p>
                <a:r>
                  <a:rPr lang="el-GR" altLang="el-GR" sz="2400" dirty="0" smtClean="0"/>
                  <a:t>Έχουν </a:t>
                </a:r>
                <a:r>
                  <a:rPr lang="el-GR" altLang="el-GR" sz="2400" dirty="0"/>
                  <a:t>εξαιρετική γυαλάδα στην επιχρισμένη επιφάνειά τους είναι στιλπνά, εύκαμπτα και δίνουν άριστα εκτυπωτικά αποτελέσματα.</a:t>
                </a:r>
              </a:p>
              <a:p>
                <a:r>
                  <a:rPr lang="el-GR" altLang="el-GR" sz="2400" dirty="0" smtClean="0"/>
                  <a:t>Το </a:t>
                </a:r>
                <a:r>
                  <a:rPr lang="el-GR" altLang="el-GR" sz="2400" dirty="0"/>
                  <a:t>βάρος κυμαίνεται από 80 έως 250 g/</a:t>
                </a:r>
                <a14:m>
                  <m:oMath xmlns:m="http://schemas.openxmlformats.org/officeDocument/2006/math">
                    <m:sSup>
                      <m:sSupPr>
                        <m:ctrlPr>
                          <a:rPr lang="el-GR" altLang="el-GR" sz="2400" i="1" dirty="0" smtClean="0">
                            <a:latin typeface="Cambria Math"/>
                          </a:rPr>
                        </m:ctrlPr>
                      </m:sSupPr>
                      <m:e>
                        <m:r>
                          <a:rPr lang="el-GR" altLang="el-GR" sz="2400" i="1" dirty="0">
                            <a:latin typeface="Cambria Math"/>
                          </a:rPr>
                          <m:t>𝑚</m:t>
                        </m:r>
                      </m:e>
                      <m:sup>
                        <m:r>
                          <a:rPr lang="el-GR" altLang="el-GR" sz="2400" i="1" dirty="0">
                            <a:latin typeface="Cambria Math"/>
                          </a:rPr>
                          <m:t>2</m:t>
                        </m:r>
                      </m:sup>
                    </m:sSup>
                  </m:oMath>
                </a14:m>
                <a:r>
                  <a:rPr lang="el-GR" altLang="el-GR" sz="2400" dirty="0"/>
                  <a:t>.</a:t>
                </a:r>
              </a:p>
            </p:txBody>
          </p:sp>
        </mc:Choice>
        <mc:Fallback xmlns="">
          <p:sp>
            <p:nvSpPr>
              <p:cNvPr id="30722" name="Rectangle 3"/>
              <p:cNvSpPr>
                <a:spLocks noGrp="1" noRot="1" noChangeAspect="1" noMove="1" noResize="1" noEditPoints="1" noAdjustHandles="1" noChangeArrowheads="1" noChangeShapeType="1" noTextEdit="1"/>
              </p:cNvSpPr>
              <p:nvPr>
                <p:ph idx="1"/>
              </p:nvPr>
            </p:nvSpPr>
            <p:spPr>
              <a:blipFill rotWithShape="1">
                <a:blip r:embed="rId2"/>
                <a:stretch>
                  <a:fillRect l="-963" t="-967"/>
                </a:stretch>
              </a:blipFill>
            </p:spPr>
            <p:txBody>
              <a:bodyPr/>
              <a:lstStyle/>
              <a:p>
                <a:r>
                  <a:rPr lang="el-GR">
                    <a:noFill/>
                  </a:rPr>
                  <a:t> </a:t>
                </a:r>
              </a:p>
            </p:txBody>
          </p:sp>
        </mc:Fallback>
      </mc:AlternateContent>
    </p:spTree>
    <p:extLst>
      <p:ext uri="{BB962C8B-B14F-4D97-AF65-F5344CB8AC3E}">
        <p14:creationId xmlns:p14="http://schemas.microsoft.com/office/powerpoint/2010/main" val="3101831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1746" name="Rectangle 3"/>
          <p:cNvSpPr>
            <a:spLocks noGrp="1" noChangeArrowheads="1"/>
          </p:cNvSpPr>
          <p:nvPr>
            <p:ph idx="1"/>
          </p:nvPr>
        </p:nvSpPr>
        <p:spPr/>
        <p:txBody>
          <a:bodyPr>
            <a:normAutofit/>
          </a:bodyPr>
          <a:lstStyle/>
          <a:p>
            <a:r>
              <a:rPr lang="el-GR" altLang="el-GR" sz="2400" dirty="0" smtClean="0"/>
              <a:t>Επίσης, τα χαρτιά </a:t>
            </a:r>
            <a:r>
              <a:rPr lang="en-US" altLang="el-GR" sz="2400" dirty="0" err="1" smtClean="0"/>
              <a:t>chromolux</a:t>
            </a:r>
            <a:r>
              <a:rPr lang="el-GR" altLang="el-GR" sz="2400" dirty="0" smtClean="0"/>
              <a:t> είναι εξαιρετικής ποιότητας </a:t>
            </a:r>
            <a:r>
              <a:rPr lang="en-US" altLang="el-GR" sz="2400" dirty="0" smtClean="0"/>
              <a:t>cast coated</a:t>
            </a:r>
            <a:r>
              <a:rPr lang="el-GR" altLang="el-GR" sz="2400" dirty="0" smtClean="0"/>
              <a:t> χαρτί με ιδιαίτερα ομαλή και στιλπνή επιφάνεια. </a:t>
            </a:r>
          </a:p>
          <a:p>
            <a:r>
              <a:rPr lang="el-GR" altLang="el-GR" sz="2400" dirty="0" smtClean="0"/>
              <a:t>Συγκριτικά με άλλα χαρτιά διαθέτουν υψηλό ειδικό όγκο και μεγαλύτερη ακαμψία.</a:t>
            </a:r>
          </a:p>
          <a:p>
            <a:r>
              <a:rPr lang="el-GR" altLang="el-GR" sz="2400" dirty="0" smtClean="0"/>
              <a:t>Ιδιαίτερα εντυπωσιακά είναι τα αποτελέσματα που επιτυγχάνονται από τη χρήση τους σε συμβατικές τεχνικές φινιρίσματος.</a:t>
            </a:r>
          </a:p>
          <a:p>
            <a:r>
              <a:rPr lang="el-GR" altLang="el-GR" sz="2400" dirty="0" smtClean="0"/>
              <a:t>Λόγω της εξαιρετικά ομαλής τους επιφάνειας είναι κατάλληλο για θετικές και αρνητικές ανάγλυφες διακοσμήσεις φιλμ κ.α.</a:t>
            </a:r>
          </a:p>
        </p:txBody>
      </p:sp>
    </p:spTree>
    <p:extLst>
      <p:ext uri="{BB962C8B-B14F-4D97-AF65-F5344CB8AC3E}">
        <p14:creationId xmlns:p14="http://schemas.microsoft.com/office/powerpoint/2010/main" val="76461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1746" name="Rectangle 3"/>
          <p:cNvSpPr>
            <a:spLocks noGrp="1" noChangeArrowheads="1"/>
          </p:cNvSpPr>
          <p:nvPr>
            <p:ph idx="1"/>
          </p:nvPr>
        </p:nvSpPr>
        <p:spPr/>
        <p:txBody>
          <a:bodyPr>
            <a:normAutofit/>
          </a:bodyPr>
          <a:lstStyle/>
          <a:p>
            <a:r>
              <a:rPr lang="el-GR" altLang="el-GR" sz="2400" dirty="0" smtClean="0"/>
              <a:t>Ακόμη και ασυνήθιστες τεχνικές φινιρίσματος όπως η επιχάλκωση, το βερνίκωμα για λάμψη, τα εφέ ιριδισμού και οι διατρήσεις με λέιζερ πραγματοποιούνται με άριστα αποτελέσματα με </a:t>
            </a:r>
            <a:r>
              <a:rPr lang="en-US" altLang="el-GR" sz="2400" dirty="0" err="1" smtClean="0"/>
              <a:t>chromolux</a:t>
            </a:r>
            <a:r>
              <a:rPr lang="el-GR" altLang="el-GR" sz="2400" dirty="0" smtClean="0"/>
              <a:t>.</a:t>
            </a:r>
          </a:p>
          <a:p>
            <a:r>
              <a:rPr lang="el-GR" altLang="el-GR" sz="2400" dirty="0" smtClean="0"/>
              <a:t>Στα χαρτιά αυτά χρησιμοποιούνται μόνο </a:t>
            </a:r>
            <a:r>
              <a:rPr lang="el-GR" altLang="el-GR" sz="2400" dirty="0" err="1" smtClean="0"/>
              <a:t>ταχυστέγνωτα</a:t>
            </a:r>
            <a:r>
              <a:rPr lang="el-GR" altLang="el-GR" sz="2400" dirty="0" smtClean="0"/>
              <a:t> μελάνια. Εκτυπώνονται σε μηχανές όφσετ.</a:t>
            </a:r>
          </a:p>
          <a:p>
            <a:r>
              <a:rPr lang="el-GR" altLang="el-GR" sz="2400" dirty="0" smtClean="0"/>
              <a:t>Η ονομασία χρησιμοποιείται για είδη λευκών και έγχρωμων χαρτιών.</a:t>
            </a:r>
          </a:p>
          <a:p>
            <a:r>
              <a:rPr lang="el-GR" altLang="el-GR" sz="2400" dirty="0" smtClean="0"/>
              <a:t>Το βάρος τους ποικίλλει από 80 έως 350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p>
        </p:txBody>
      </p:sp>
    </p:spTree>
    <p:extLst>
      <p:ext uri="{BB962C8B-B14F-4D97-AF65-F5344CB8AC3E}">
        <p14:creationId xmlns:p14="http://schemas.microsoft.com/office/powerpoint/2010/main" val="2137813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4" name="Content Placeholder 3"/>
          <p:cNvSpPr>
            <a:spLocks noGrp="1"/>
          </p:cNvSpPr>
          <p:nvPr>
            <p:ph idx="1"/>
          </p:nvPr>
        </p:nvSpPr>
        <p:spPr/>
        <p:txBody>
          <a:bodyPr>
            <a:normAutofit/>
          </a:bodyPr>
          <a:lstStyle/>
          <a:p>
            <a:r>
              <a:rPr lang="el-GR" sz="2400" dirty="0"/>
              <a:t>Επίσης, εκτός από τα επιχρισμένα χαρτιά χημικής </a:t>
            </a:r>
            <a:r>
              <a:rPr lang="el-GR" sz="2400" dirty="0" err="1"/>
              <a:t>χαρτόμαζας</a:t>
            </a:r>
            <a:r>
              <a:rPr lang="el-GR" sz="2400" dirty="0"/>
              <a:t> υπάρχουν χαρτιά που αποτελούνται από μείγματα χημικού πολτού πρωτογενούς και δευτερογενούς </a:t>
            </a:r>
            <a:r>
              <a:rPr lang="el-GR" sz="2400" dirty="0" err="1"/>
              <a:t>χαρτόματας</a:t>
            </a:r>
            <a:r>
              <a:rPr lang="el-GR" sz="2400" dirty="0"/>
              <a:t> που μπορεί να περιέχουν και ίνες π.χ. βαμβακιού.</a:t>
            </a:r>
          </a:p>
          <a:p>
            <a:r>
              <a:rPr lang="el-GR" sz="2400" dirty="0" smtClean="0"/>
              <a:t>Κάποια </a:t>
            </a:r>
            <a:r>
              <a:rPr lang="el-GR" sz="2400" dirty="0"/>
              <a:t>επιχρισμένα χαρτιά έχουν υποστεί ειδική επεξεργασία και η επιφάνειά τους μοιάζει να είναι πλαστική.</a:t>
            </a:r>
          </a:p>
          <a:p>
            <a:r>
              <a:rPr lang="el-GR" sz="2400" dirty="0" smtClean="0"/>
              <a:t>Αυτά </a:t>
            </a:r>
            <a:r>
              <a:rPr lang="el-GR" sz="2400" dirty="0"/>
              <a:t>τα χαρτικά έχουν μικρή απορροφητικότητα (χαρτί </a:t>
            </a:r>
            <a:r>
              <a:rPr lang="el-GR" sz="2400" dirty="0" err="1"/>
              <a:t>Plike</a:t>
            </a:r>
            <a:r>
              <a:rPr lang="el-GR" sz="2400" dirty="0"/>
              <a:t>, </a:t>
            </a:r>
            <a:r>
              <a:rPr lang="el-GR" sz="2400" dirty="0" err="1"/>
              <a:t>Cordenons</a:t>
            </a:r>
            <a:r>
              <a:rPr lang="el-GR" sz="2400" dirty="0"/>
              <a:t>).</a:t>
            </a:r>
          </a:p>
          <a:p>
            <a:endParaRPr lang="el-GR" sz="2400" dirty="0"/>
          </a:p>
        </p:txBody>
      </p:sp>
    </p:spTree>
    <p:extLst>
      <p:ext uri="{BB962C8B-B14F-4D97-AF65-F5344CB8AC3E}">
        <p14:creationId xmlns:p14="http://schemas.microsoft.com/office/powerpoint/2010/main" val="3356488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r>
              <a:rPr lang="el-GR" altLang="el-GR" b="1" dirty="0" smtClean="0"/>
              <a:t>1Β. Χαρτί εκτύπωσης</a:t>
            </a:r>
            <a:endParaRPr lang="el-GR" altLang="el-GR" dirty="0" smtClean="0"/>
          </a:p>
        </p:txBody>
      </p:sp>
      <p:sp>
        <p:nvSpPr>
          <p:cNvPr id="7171" name="2 - Θέση περιεχομένου"/>
          <p:cNvSpPr>
            <a:spLocks noGrp="1"/>
          </p:cNvSpPr>
          <p:nvPr>
            <p:ph idx="1"/>
          </p:nvPr>
        </p:nvSpPr>
        <p:spPr>
          <a:xfrm>
            <a:off x="457200" y="1196752"/>
            <a:ext cx="8229600" cy="5661248"/>
          </a:xfrm>
        </p:spPr>
        <p:txBody>
          <a:bodyPr>
            <a:noAutofit/>
          </a:bodyPr>
          <a:lstStyle/>
          <a:p>
            <a:pPr eaLnBrk="1" hangingPunct="1"/>
            <a:r>
              <a:rPr lang="el-GR" altLang="el-GR" sz="2000" dirty="0" smtClean="0"/>
              <a:t>Χρησιμοποιείται κυρίως χαρτί χημικής </a:t>
            </a:r>
            <a:r>
              <a:rPr lang="el-GR" altLang="el-GR" sz="2000" dirty="0" err="1" smtClean="0"/>
              <a:t>χαρτόμαζας</a:t>
            </a:r>
            <a:r>
              <a:rPr lang="el-GR" altLang="el-GR" sz="2000" dirty="0" smtClean="0"/>
              <a:t>. </a:t>
            </a:r>
          </a:p>
          <a:p>
            <a:pPr eaLnBrk="1" hangingPunct="1"/>
            <a:r>
              <a:rPr lang="el-GR" altLang="el-GR" sz="2000" dirty="0" smtClean="0"/>
              <a:t>Διακινείται κυρίως σε φύλλα.</a:t>
            </a:r>
            <a:endParaRPr lang="en-US" altLang="el-GR" sz="2000" dirty="0" smtClean="0"/>
          </a:p>
          <a:p>
            <a:pPr eaLnBrk="1" hangingPunct="1"/>
            <a:r>
              <a:rPr lang="el-GR" altLang="el-GR" sz="2000" dirty="0" smtClean="0"/>
              <a:t>Είναι πάντα επιχρισμένα από την μία ή και τις δύο όψεις. Οι στρώσεις επίχρισης συνήθως είναι έως τρεις ενώ μπορεί να υπάρχει και τέταρτη στρώση.</a:t>
            </a:r>
          </a:p>
          <a:p>
            <a:pPr eaLnBrk="1" hangingPunct="1"/>
            <a:r>
              <a:rPr lang="el-GR" altLang="el-GR" sz="2000" dirty="0" smtClean="0"/>
              <a:t>Τα υλικά επίχρισης είναι συνήθως καολίνης, ανθρακικό ασβέστιο αλλά κ.α. Η διαδικασία της επίχρισης μπορεί να γίνει είτε στη γραμμή παραγωγής του χαρτιού είτε σε ξεχωριστό στάδιο και </a:t>
            </a:r>
            <a:r>
              <a:rPr lang="el-GR" altLang="el-GR" sz="2000" dirty="0" err="1" smtClean="0"/>
              <a:t>επιχρίζεται</a:t>
            </a:r>
            <a:r>
              <a:rPr lang="el-GR" altLang="el-GR" sz="2000" dirty="0" smtClean="0"/>
              <a:t> σε ξεχωριστή μηχανή αφού έχει παραχθεί το χαρτί βάσης.</a:t>
            </a:r>
          </a:p>
          <a:p>
            <a:pPr eaLnBrk="1" hangingPunct="1"/>
            <a:r>
              <a:rPr lang="el-GR" altLang="el-GR" sz="2000" dirty="0" smtClean="0"/>
              <a:t>Τα χαρτιά που είναι επιχρισμένα στην μία όψη χρησιμοποιούνται κυρίως στην </a:t>
            </a:r>
            <a:r>
              <a:rPr lang="el-GR" altLang="el-GR" sz="2000" dirty="0" err="1" smtClean="0"/>
              <a:t>ετικετοποιΐα</a:t>
            </a:r>
            <a:r>
              <a:rPr lang="el-GR" altLang="el-GR" sz="2000" dirty="0" smtClean="0"/>
              <a:t>. Τα χαρτιά που είναι επιχρισμένα στις δύο όψεις βρίσκουν εφαρμογή κυρίως σε πολυτελείς εκδόσεις κάθε είδους.</a:t>
            </a:r>
          </a:p>
          <a:p>
            <a:pPr eaLnBrk="1" hangingPunct="1"/>
            <a:r>
              <a:rPr lang="el-GR" altLang="el-GR" sz="2000" b="1" dirty="0" smtClean="0">
                <a:solidFill>
                  <a:srgbClr val="820000"/>
                </a:solidFill>
              </a:rPr>
              <a:t>Το εύρος των ειδών χαρτιού που χρησιμοποιείται είναι πολύ μεγάλης γκάμας και περιλαμβάνει και εξειδικευμένο χαρτί όπως το </a:t>
            </a:r>
            <a:r>
              <a:rPr lang="en-US" altLang="el-GR" sz="2000" b="1" dirty="0" smtClean="0">
                <a:solidFill>
                  <a:srgbClr val="820000"/>
                </a:solidFill>
              </a:rPr>
              <a:t>cast</a:t>
            </a:r>
            <a:r>
              <a:rPr lang="el-GR" altLang="el-GR" sz="2000" b="1" dirty="0" smtClean="0">
                <a:solidFill>
                  <a:srgbClr val="820000"/>
                </a:solidFill>
              </a:rPr>
              <a:t>-</a:t>
            </a:r>
            <a:r>
              <a:rPr lang="en-US" altLang="el-GR" sz="2000" b="1" dirty="0" smtClean="0">
                <a:solidFill>
                  <a:srgbClr val="820000"/>
                </a:solidFill>
              </a:rPr>
              <a:t>coated</a:t>
            </a:r>
            <a:r>
              <a:rPr lang="el-GR" altLang="el-GR" sz="2000" b="1" dirty="0" smtClean="0">
                <a:solidFill>
                  <a:srgbClr val="820000"/>
                </a:solidFill>
              </a:rPr>
              <a:t>, χαρτί με ειδική υφή, μεταλλικό (</a:t>
            </a:r>
            <a:r>
              <a:rPr lang="en-US" altLang="el-GR" sz="2000" b="1" dirty="0" smtClean="0">
                <a:solidFill>
                  <a:srgbClr val="820000"/>
                </a:solidFill>
              </a:rPr>
              <a:t>metallic paper</a:t>
            </a:r>
            <a:r>
              <a:rPr lang="el-GR" altLang="el-GR" sz="2000" b="1" dirty="0" smtClean="0">
                <a:solidFill>
                  <a:srgbClr val="820000"/>
                </a:solidFill>
              </a:rPr>
              <a:t>), </a:t>
            </a:r>
            <a:r>
              <a:rPr lang="el-GR" altLang="el-GR" sz="2000" b="1" dirty="0" err="1" smtClean="0">
                <a:solidFill>
                  <a:srgbClr val="820000"/>
                </a:solidFill>
              </a:rPr>
              <a:t>περλέ</a:t>
            </a:r>
            <a:r>
              <a:rPr lang="el-GR" altLang="el-GR" sz="2000" b="1" dirty="0" smtClean="0">
                <a:solidFill>
                  <a:srgbClr val="820000"/>
                </a:solidFill>
              </a:rPr>
              <a:t> (</a:t>
            </a:r>
            <a:r>
              <a:rPr lang="en-US" altLang="el-GR" sz="2000" b="1" dirty="0" smtClean="0">
                <a:solidFill>
                  <a:srgbClr val="820000"/>
                </a:solidFill>
              </a:rPr>
              <a:t>pearlescent</a:t>
            </a:r>
            <a:r>
              <a:rPr lang="el-GR" altLang="el-GR" sz="2000" b="1" dirty="0" smtClean="0">
                <a:solidFill>
                  <a:srgbClr val="820000"/>
                </a:solidFill>
              </a:rPr>
              <a:t>), ιριδίζον (</a:t>
            </a:r>
            <a:r>
              <a:rPr lang="en-US" altLang="el-GR" sz="2000" b="1" dirty="0" smtClean="0">
                <a:solidFill>
                  <a:srgbClr val="820000"/>
                </a:solidFill>
              </a:rPr>
              <a:t>iridescent</a:t>
            </a:r>
            <a:r>
              <a:rPr lang="el-GR" altLang="el-GR" sz="2000" b="1" dirty="0" smtClean="0">
                <a:solidFill>
                  <a:srgbClr val="820000"/>
                </a:solidFill>
              </a:rPr>
              <a:t>) κ.α. </a:t>
            </a:r>
          </a:p>
          <a:p>
            <a:pPr eaLnBrk="1" hangingPunct="1"/>
            <a:endParaRPr lang="el-GR" altLang="el-GR" sz="2000" dirty="0" smtClean="0"/>
          </a:p>
        </p:txBody>
      </p:sp>
    </p:spTree>
    <p:extLst>
      <p:ext uri="{BB962C8B-B14F-4D97-AF65-F5344CB8AC3E}">
        <p14:creationId xmlns:p14="http://schemas.microsoft.com/office/powerpoint/2010/main" val="4223888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Χαρτί </a:t>
            </a:r>
            <a:r>
              <a:rPr lang="en-US" dirty="0"/>
              <a:t>Velvet (Fine Art</a:t>
            </a:r>
            <a:r>
              <a:rPr lang="en-US" dirty="0" smtClean="0"/>
              <a:t>)</a:t>
            </a:r>
            <a:endParaRPr lang="en-US" dirty="0"/>
          </a:p>
        </p:txBody>
      </p:sp>
      <p:sp>
        <p:nvSpPr>
          <p:cNvPr id="3" name="Content Placeholder 2"/>
          <p:cNvSpPr>
            <a:spLocks noGrp="1"/>
          </p:cNvSpPr>
          <p:nvPr>
            <p:ph idx="1"/>
          </p:nvPr>
        </p:nvSpPr>
        <p:spPr>
          <a:xfrm>
            <a:off x="457200" y="1196752"/>
            <a:ext cx="8229600" cy="5661248"/>
          </a:xfrm>
        </p:spPr>
        <p:txBody>
          <a:bodyPr>
            <a:normAutofit/>
          </a:bodyPr>
          <a:lstStyle/>
          <a:p>
            <a:pPr>
              <a:spcAft>
                <a:spcPts val="600"/>
              </a:spcAft>
            </a:pPr>
            <a:r>
              <a:rPr lang="el-GR" sz="2000" dirty="0" smtClean="0"/>
              <a:t>Επικαλυμμένο </a:t>
            </a:r>
            <a:r>
              <a:rPr lang="el-GR" sz="2000" dirty="0"/>
              <a:t>χαρτί που διαθέτει βάση χωρίς οξέα, αποτελείται από 100% βαμβάκι με βάρος που κυμαίνεται από 170-260 gr/m2.</a:t>
            </a:r>
          </a:p>
          <a:p>
            <a:pPr>
              <a:spcAft>
                <a:spcPts val="600"/>
              </a:spcAft>
            </a:pPr>
            <a:r>
              <a:rPr lang="el-GR" sz="2000" dirty="0" smtClean="0"/>
              <a:t>Αποδίδει </a:t>
            </a:r>
            <a:r>
              <a:rPr lang="el-GR" sz="2000" dirty="0"/>
              <a:t>χάρη στην επίστρωσή του εξαιρετική αναπαραγωγή χρωμάτων, έχει </a:t>
            </a:r>
            <a:r>
              <a:rPr lang="el-GR" sz="2000" dirty="0" err="1"/>
              <a:t>μάτ</a:t>
            </a:r>
            <a:r>
              <a:rPr lang="el-GR" sz="2000" dirty="0"/>
              <a:t> αίσθηση στην αφή και στεγνώνει αμέσως. </a:t>
            </a:r>
          </a:p>
          <a:p>
            <a:pPr>
              <a:spcAft>
                <a:spcPts val="600"/>
              </a:spcAft>
            </a:pPr>
            <a:r>
              <a:rPr lang="el-GR" sz="2000" dirty="0" smtClean="0"/>
              <a:t>Έχει </a:t>
            </a:r>
            <a:r>
              <a:rPr lang="el-GR" sz="2000" dirty="0"/>
              <a:t>φωτεινότητα και λευκότητα.</a:t>
            </a:r>
          </a:p>
          <a:p>
            <a:pPr>
              <a:spcAft>
                <a:spcPts val="600"/>
              </a:spcAft>
            </a:pPr>
            <a:r>
              <a:rPr lang="el-GR" sz="2000" dirty="0" smtClean="0"/>
              <a:t>Ανακυκλώσιμο</a:t>
            </a:r>
            <a:r>
              <a:rPr lang="el-GR" sz="2000" dirty="0"/>
              <a:t>.</a:t>
            </a:r>
          </a:p>
          <a:p>
            <a:pPr>
              <a:spcAft>
                <a:spcPts val="600"/>
              </a:spcAft>
            </a:pPr>
            <a:r>
              <a:rPr lang="el-GR" sz="2000" dirty="0" smtClean="0"/>
              <a:t>Χρησιμοποιείται </a:t>
            </a:r>
            <a:r>
              <a:rPr lang="el-GR" sz="2000" dirty="0"/>
              <a:t>από καλλιτέχνες και φωτογράφους για ψηφιακές εκτυπώσεις.</a:t>
            </a:r>
          </a:p>
          <a:p>
            <a:pPr>
              <a:spcAft>
                <a:spcPts val="600"/>
              </a:spcAft>
            </a:pPr>
            <a:r>
              <a:rPr lang="el-GR" sz="2000" dirty="0" smtClean="0"/>
              <a:t>Μη </a:t>
            </a:r>
            <a:r>
              <a:rPr lang="el-GR" sz="2000" dirty="0"/>
              <a:t>εκτυπώσιμο σε επιτραπέζιους εκτυπωτές γραφείου.</a:t>
            </a:r>
          </a:p>
          <a:p>
            <a:pPr>
              <a:spcAft>
                <a:spcPts val="600"/>
              </a:spcAft>
            </a:pPr>
            <a:r>
              <a:rPr lang="el-GR" sz="2000" dirty="0" smtClean="0"/>
              <a:t>Συνήθως </a:t>
            </a:r>
            <a:r>
              <a:rPr lang="el-GR" sz="2000" dirty="0"/>
              <a:t>το συναντάμε σε διαφημιστικά φυλλάδια, αφίσες και τσάντες. </a:t>
            </a:r>
          </a:p>
          <a:p>
            <a:pPr>
              <a:spcAft>
                <a:spcPts val="600"/>
              </a:spcAft>
            </a:pPr>
            <a:r>
              <a:rPr lang="el-GR" sz="2000" dirty="0" smtClean="0"/>
              <a:t>Παράλληλα </a:t>
            </a:r>
            <a:r>
              <a:rPr lang="el-GR" sz="2000" dirty="0"/>
              <a:t>αποτελεί την καλύτερη επιλογή για την πλαστικοποίηση. </a:t>
            </a:r>
          </a:p>
          <a:p>
            <a:pPr>
              <a:spcAft>
                <a:spcPts val="600"/>
              </a:spcAft>
            </a:pPr>
            <a:r>
              <a:rPr lang="el-GR" sz="2000" dirty="0" smtClean="0"/>
              <a:t>Αποφεύγεται </a:t>
            </a:r>
            <a:r>
              <a:rPr lang="el-GR" sz="2000" dirty="0"/>
              <a:t>με την εκτύπωση </a:t>
            </a:r>
            <a:r>
              <a:rPr lang="el-GR" sz="2000" dirty="0" err="1"/>
              <a:t>offset</a:t>
            </a:r>
            <a:r>
              <a:rPr lang="el-GR" sz="2000" dirty="0"/>
              <a:t> βερνικιού ή πλαστικοποίηση. Στα σκούρα φόντα "σπάει" το χρώμα στα τσακίσματα της τσάντας και ενδέχεται να δημιουργούνται δαχτυλιές. </a:t>
            </a:r>
          </a:p>
          <a:p>
            <a:pPr>
              <a:spcAft>
                <a:spcPts val="600"/>
              </a:spcAft>
            </a:pPr>
            <a:endParaRPr lang="el-GR" sz="2000" dirty="0"/>
          </a:p>
        </p:txBody>
      </p:sp>
    </p:spTree>
    <p:extLst>
      <p:ext uri="{BB962C8B-B14F-4D97-AF65-F5344CB8AC3E}">
        <p14:creationId xmlns:p14="http://schemas.microsoft.com/office/powerpoint/2010/main" val="2231745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Χαρτί </a:t>
            </a:r>
            <a:r>
              <a:rPr lang="en-US" dirty="0" err="1" smtClean="0"/>
              <a:t>illoustration</a:t>
            </a:r>
            <a:endParaRPr lang="en-US" dirty="0"/>
          </a:p>
        </p:txBody>
      </p:sp>
      <p:sp>
        <p:nvSpPr>
          <p:cNvPr id="34818" name="Rectangle 3"/>
          <p:cNvSpPr>
            <a:spLocks noGrp="1" noChangeArrowheads="1"/>
          </p:cNvSpPr>
          <p:nvPr>
            <p:ph idx="1"/>
          </p:nvPr>
        </p:nvSpPr>
        <p:spPr/>
        <p:txBody>
          <a:bodyPr>
            <a:normAutofit/>
          </a:bodyPr>
          <a:lstStyle/>
          <a:p>
            <a:r>
              <a:rPr lang="el-GR" altLang="el-GR" sz="2400" dirty="0" smtClean="0"/>
              <a:t>Πρόκειται για χαρτί με πολλαπλή επίστρωση που δίνει μεγαλύτερη λάμψη και πιο ζωντανά χρώματα από το χαρτί </a:t>
            </a:r>
            <a:r>
              <a:rPr lang="en-US" altLang="el-GR" sz="2400" dirty="0" smtClean="0"/>
              <a:t>velvet</a:t>
            </a:r>
            <a:r>
              <a:rPr lang="el-GR" altLang="el-GR" sz="2400" dirty="0" smtClean="0"/>
              <a:t>.</a:t>
            </a:r>
          </a:p>
          <a:p>
            <a:pPr algn="just"/>
            <a:r>
              <a:rPr lang="el-GR" altLang="el-GR" sz="2400" dirty="0" smtClean="0"/>
              <a:t>Δίνει εκτυπώσεις υψηλής ποιότητας και γυαλιστερή αίσθηση στην αφή.</a:t>
            </a:r>
          </a:p>
          <a:p>
            <a:pPr algn="just"/>
            <a:r>
              <a:rPr lang="el-GR" altLang="el-GR" sz="2400" dirty="0" smtClean="0"/>
              <a:t>Συνήθως το συναντάμε σε επαγγελματικές κάρτες. </a:t>
            </a:r>
          </a:p>
          <a:p>
            <a:pPr algn="just"/>
            <a:r>
              <a:rPr lang="el-GR" altLang="el-GR" sz="2400" dirty="0" smtClean="0"/>
              <a:t>Ανακυκλώσιμο.</a:t>
            </a:r>
          </a:p>
          <a:p>
            <a:pPr algn="just"/>
            <a:r>
              <a:rPr lang="el-GR" altLang="el-GR" sz="2400" dirty="0" smtClean="0"/>
              <a:t>Μη εκτυπώσιμο σε επιτραπέζιους εκτυπωτές γραφείου.</a:t>
            </a:r>
          </a:p>
        </p:txBody>
      </p:sp>
    </p:spTree>
    <p:extLst>
      <p:ext uri="{BB962C8B-B14F-4D97-AF65-F5344CB8AC3E}">
        <p14:creationId xmlns:p14="http://schemas.microsoft.com/office/powerpoint/2010/main" val="3340458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Χαρτί </a:t>
            </a:r>
            <a:r>
              <a:rPr lang="el-GR" dirty="0"/>
              <a:t>και χαρτόνι συσκευασίας</a:t>
            </a:r>
            <a:br>
              <a:rPr lang="el-GR" dirty="0"/>
            </a:br>
            <a:r>
              <a:rPr lang="el-GR" dirty="0"/>
              <a:t>(</a:t>
            </a:r>
            <a:r>
              <a:rPr lang="en-US" dirty="0"/>
              <a:t>packaging paper and board grades)</a:t>
            </a:r>
          </a:p>
        </p:txBody>
      </p:sp>
      <p:sp>
        <p:nvSpPr>
          <p:cNvPr id="35842" name="Rectangle 3"/>
          <p:cNvSpPr>
            <a:spLocks noGrp="1" noChangeArrowheads="1"/>
          </p:cNvSpPr>
          <p:nvPr>
            <p:ph idx="1"/>
          </p:nvPr>
        </p:nvSpPr>
        <p:spPr/>
        <p:txBody>
          <a:bodyPr>
            <a:normAutofit/>
          </a:bodyPr>
          <a:lstStyle/>
          <a:p>
            <a:pPr eaLnBrk="1" hangingPunct="1">
              <a:spcAft>
                <a:spcPts val="600"/>
              </a:spcAft>
            </a:pPr>
            <a:r>
              <a:rPr lang="el-GR" altLang="el-GR" sz="2000" dirty="0" smtClean="0"/>
              <a:t>Πρόκειται για πολύ μεγάλη κατηγορία χαρτιού που περιλαμβάνει χαρτί και χαρτόνι με κόστος που ποικίλλει από πολύ φθηνό έως πολύ ακριβό. Οι ίνες που χρησιμοποιούνται μπορεί να προέρχονται από 100 % ανακυκλωμένη </a:t>
            </a:r>
            <a:r>
              <a:rPr lang="el-GR" altLang="el-GR" sz="2000" dirty="0" err="1" smtClean="0"/>
              <a:t>χαρτόμαζα</a:t>
            </a:r>
            <a:r>
              <a:rPr lang="el-GR" altLang="el-GR" sz="2000" dirty="0" smtClean="0"/>
              <a:t> ή μηχανική ή ειδική </a:t>
            </a:r>
            <a:r>
              <a:rPr lang="en-US" altLang="el-GR" sz="2000" dirty="0" err="1" smtClean="0"/>
              <a:t>kraft</a:t>
            </a:r>
            <a:r>
              <a:rPr lang="en-US" altLang="el-GR" sz="2000" dirty="0" smtClean="0"/>
              <a:t> </a:t>
            </a:r>
            <a:r>
              <a:rPr lang="el-GR" altLang="el-GR" sz="2000" dirty="0" err="1" smtClean="0"/>
              <a:t>χαρτόμαζα</a:t>
            </a:r>
            <a:r>
              <a:rPr lang="el-GR" altLang="el-GR" sz="2000" dirty="0" smtClean="0"/>
              <a:t> ή από ανάμικτες </a:t>
            </a:r>
            <a:r>
              <a:rPr lang="el-GR" altLang="el-GR" sz="2000" dirty="0" err="1" smtClean="0"/>
              <a:t>χαρτόμαζες</a:t>
            </a:r>
            <a:r>
              <a:rPr lang="el-GR" altLang="el-GR" sz="2000" dirty="0" smtClean="0"/>
              <a:t>. Συχνά προκειμένου να επιτευχθεί αύξηση της αντοχής του χαρτιού προστίθεται χημική </a:t>
            </a:r>
            <a:r>
              <a:rPr lang="el-GR" altLang="el-GR" sz="2000" dirty="0" err="1" smtClean="0"/>
              <a:t>χαρτόμαζα</a:t>
            </a:r>
            <a:r>
              <a:rPr lang="el-GR" altLang="el-GR" sz="2000" dirty="0" smtClean="0"/>
              <a:t> με </a:t>
            </a:r>
            <a:r>
              <a:rPr lang="el-GR" altLang="el-GR" sz="2000" dirty="0" err="1" smtClean="0"/>
              <a:t>μακρόινες</a:t>
            </a:r>
            <a:r>
              <a:rPr lang="el-GR" altLang="el-GR" sz="2000" dirty="0" smtClean="0"/>
              <a:t> ίνες. </a:t>
            </a:r>
          </a:p>
          <a:p>
            <a:pPr eaLnBrk="1" hangingPunct="1">
              <a:spcAft>
                <a:spcPts val="600"/>
              </a:spcAft>
            </a:pPr>
            <a:r>
              <a:rPr lang="el-GR" altLang="el-GR" sz="2000" dirty="0" smtClean="0"/>
              <a:t>Σκοπός της χρήσης των χαρτιών αυτών είναι η προστασία από την φθορά των </a:t>
            </a:r>
            <a:r>
              <a:rPr lang="el-GR" altLang="el-GR" sz="2000" dirty="0" err="1" smtClean="0"/>
              <a:t>συσκευαζόμενων</a:t>
            </a:r>
            <a:r>
              <a:rPr lang="el-GR" altLang="el-GR" sz="2000" dirty="0" smtClean="0"/>
              <a:t> </a:t>
            </a:r>
            <a:r>
              <a:rPr lang="el-GR" altLang="el-GR" sz="2000" dirty="0" err="1" smtClean="0"/>
              <a:t>προιόντων</a:t>
            </a:r>
            <a:r>
              <a:rPr lang="el-GR" altLang="el-GR" sz="2000" dirty="0" smtClean="0"/>
              <a:t> και γι αυτό πρέπει να είναι ανθεκτικά.</a:t>
            </a:r>
          </a:p>
          <a:p>
            <a:pPr eaLnBrk="1" hangingPunct="1">
              <a:spcAft>
                <a:spcPts val="600"/>
              </a:spcAft>
            </a:pPr>
            <a:r>
              <a:rPr lang="el-GR" altLang="el-GR" sz="2000" dirty="0" smtClean="0"/>
              <a:t>Τα χαρτιά συσκευασίας υποδιαιρούνται στα χαρτιά περιτύλιξης (για τσάντες και πακέτα) και σε χαρτιά που προορίζονται για την κατασκευή κυματοειδών χαρτονιών.</a:t>
            </a:r>
          </a:p>
          <a:p>
            <a:pPr eaLnBrk="1" hangingPunct="1">
              <a:spcAft>
                <a:spcPts val="600"/>
              </a:spcAft>
            </a:pPr>
            <a:r>
              <a:rPr lang="el-GR" altLang="el-GR" sz="2000" dirty="0" smtClean="0"/>
              <a:t>Ακολουθεί παράθεση και ανάπτυξη ορισμένων χαρτιών συσκευασίας</a:t>
            </a:r>
          </a:p>
        </p:txBody>
      </p:sp>
    </p:spTree>
    <p:extLst>
      <p:ext uri="{BB962C8B-B14F-4D97-AF65-F5344CB8AC3E}">
        <p14:creationId xmlns:p14="http://schemas.microsoft.com/office/powerpoint/2010/main" val="280830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6866" name="Rectangle 3"/>
          <p:cNvSpPr>
            <a:spLocks noGrp="1" noChangeArrowheads="1"/>
          </p:cNvSpPr>
          <p:nvPr>
            <p:ph idx="1"/>
          </p:nvPr>
        </p:nvSpPr>
        <p:spPr/>
        <p:txBody>
          <a:bodyPr>
            <a:normAutofit/>
          </a:bodyPr>
          <a:lstStyle/>
          <a:p>
            <a:pPr eaLnBrk="1" hangingPunct="1">
              <a:lnSpc>
                <a:spcPct val="90000"/>
              </a:lnSpc>
            </a:pPr>
            <a:r>
              <a:rPr lang="el-GR" altLang="el-GR" sz="2400" b="1" dirty="0" smtClean="0">
                <a:solidFill>
                  <a:srgbClr val="820000"/>
                </a:solidFill>
              </a:rPr>
              <a:t>Η οπαλίνα που χρησιμοποιείται στην συσκευασία έχει βάρος που κυμαίνεται μεταξύ 30-50 </a:t>
            </a:r>
            <a:r>
              <a:rPr lang="en-US" altLang="el-GR" sz="2400" b="1" dirty="0" smtClean="0">
                <a:solidFill>
                  <a:srgbClr val="820000"/>
                </a:solidFill>
              </a:rPr>
              <a:t>g</a:t>
            </a:r>
            <a:r>
              <a:rPr lang="el-GR" altLang="el-GR" sz="2400" b="1" dirty="0" smtClean="0">
                <a:solidFill>
                  <a:srgbClr val="820000"/>
                </a:solidFill>
              </a:rPr>
              <a:t>/</a:t>
            </a:r>
            <a:r>
              <a:rPr lang="en-US" altLang="el-GR" sz="2400" b="1" dirty="0" smtClean="0">
                <a:solidFill>
                  <a:srgbClr val="820000"/>
                </a:solidFill>
              </a:rPr>
              <a:t>m</a:t>
            </a:r>
            <a:r>
              <a:rPr lang="el-GR" altLang="el-GR" sz="2400" b="1" baseline="30000" dirty="0" smtClean="0">
                <a:solidFill>
                  <a:srgbClr val="820000"/>
                </a:solidFill>
              </a:rPr>
              <a:t>2</a:t>
            </a:r>
            <a:r>
              <a:rPr lang="el-GR" altLang="el-GR" sz="2400" b="1" dirty="0" smtClean="0">
                <a:solidFill>
                  <a:srgbClr val="820000"/>
                </a:solidFill>
              </a:rPr>
              <a:t>. </a:t>
            </a:r>
          </a:p>
          <a:p>
            <a:pPr eaLnBrk="1" hangingPunct="1">
              <a:lnSpc>
                <a:spcPct val="80000"/>
              </a:lnSpc>
            </a:pPr>
            <a:r>
              <a:rPr lang="el-GR" altLang="el-GR" sz="2400" dirty="0" smtClean="0"/>
              <a:t>Τα </a:t>
            </a:r>
            <a:r>
              <a:rPr lang="el-GR" altLang="el-GR" sz="2400" b="1" dirty="0" smtClean="0">
                <a:solidFill>
                  <a:schemeClr val="accent4">
                    <a:lumMod val="75000"/>
                  </a:schemeClr>
                </a:solidFill>
              </a:rPr>
              <a:t>κρεπαρισμένα χαρτιά </a:t>
            </a:r>
            <a:r>
              <a:rPr lang="el-GR" altLang="el-GR" sz="2400" dirty="0" smtClean="0"/>
              <a:t>βρίσκουν εφαρμογή στην συσκευασία αντικειμένων καθώς τοποθετούνται ανάμεσα σε αντικείμενα για την προστασία τους.</a:t>
            </a:r>
          </a:p>
          <a:p>
            <a:pPr eaLnBrk="1" hangingPunct="1">
              <a:lnSpc>
                <a:spcPct val="80000"/>
              </a:lnSpc>
            </a:pPr>
            <a:r>
              <a:rPr lang="el-GR" altLang="el-GR" sz="2400" dirty="0" smtClean="0"/>
              <a:t>Έχουν υποστεί ειδική επεξεργασία και συνίστανται από μεγάλο αριθμό φύλλων.</a:t>
            </a:r>
          </a:p>
          <a:p>
            <a:pPr eaLnBrk="1" hangingPunct="1">
              <a:lnSpc>
                <a:spcPct val="80000"/>
              </a:lnSpc>
            </a:pPr>
            <a:r>
              <a:rPr lang="el-GR" altLang="el-GR" sz="2400" dirty="0" smtClean="0"/>
              <a:t>Όπως προδικάζει η ετυμολογία της λέξης έχουν μεγάλο όγκο.</a:t>
            </a:r>
          </a:p>
          <a:p>
            <a:pPr eaLnBrk="1" hangingPunct="1">
              <a:lnSpc>
                <a:spcPct val="90000"/>
              </a:lnSpc>
            </a:pPr>
            <a:endParaRPr lang="el-GR" altLang="el-GR" sz="2400" b="1" dirty="0" smtClean="0">
              <a:solidFill>
                <a:srgbClr val="FF6600"/>
              </a:solidFill>
            </a:endParaRPr>
          </a:p>
        </p:txBody>
      </p:sp>
    </p:spTree>
    <p:extLst>
      <p:ext uri="{BB962C8B-B14F-4D97-AF65-F5344CB8AC3E}">
        <p14:creationId xmlns:p14="http://schemas.microsoft.com/office/powerpoint/2010/main" val="142693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l-GR" sz="2400" dirty="0" smtClean="0"/>
              <a:t>Προκειμένου </a:t>
            </a:r>
            <a:r>
              <a:rPr lang="el-GR" sz="2400" dirty="0"/>
              <a:t>το χαρτί/χαρτόνι να βελτιώσει τις ιδιότητές του έτσι ώστε να καλύπτει τις απαιτήσεις της συσκευασίας μπορεί να ακολουθηθούν οι εξής διαδικασίες επεξεργασίας του χαρτιού ή του χαρτονιού</a:t>
            </a:r>
            <a:r>
              <a:rPr lang="el-GR" sz="2400" dirty="0" smtClean="0"/>
              <a:t>.</a:t>
            </a:r>
          </a:p>
          <a:p>
            <a:pPr marL="514350" indent="-514350">
              <a:buFont typeface="+mj-lt"/>
              <a:buAutoNum type="arabicPeriod"/>
            </a:pPr>
            <a:r>
              <a:rPr lang="el-GR" sz="2400" dirty="0" smtClean="0"/>
              <a:t>Επίστρωση </a:t>
            </a:r>
            <a:r>
              <a:rPr lang="el-GR" sz="2400" dirty="0"/>
              <a:t>με </a:t>
            </a:r>
            <a:r>
              <a:rPr lang="el-GR" sz="2400" dirty="0" err="1"/>
              <a:t>πολυμερικές</a:t>
            </a:r>
            <a:r>
              <a:rPr lang="el-GR" sz="2400" dirty="0"/>
              <a:t> </a:t>
            </a:r>
            <a:r>
              <a:rPr lang="el-GR" sz="2400" dirty="0" smtClean="0"/>
              <a:t>μεμβράνες</a:t>
            </a:r>
          </a:p>
          <a:p>
            <a:pPr marL="514350" indent="-514350">
              <a:buFont typeface="+mj-lt"/>
              <a:buAutoNum type="arabicPeriod"/>
            </a:pPr>
            <a:r>
              <a:rPr lang="el-GR" sz="2400" dirty="0" smtClean="0"/>
              <a:t>Αδιαβροχοποίηση </a:t>
            </a:r>
            <a:r>
              <a:rPr lang="el-GR" sz="2400" dirty="0"/>
              <a:t>ή κολλάρισμα (</a:t>
            </a:r>
            <a:r>
              <a:rPr lang="en-US" sz="2400" dirty="0" smtClean="0"/>
              <a:t>sizing)</a:t>
            </a:r>
            <a:endParaRPr lang="el-GR" sz="2400" dirty="0" smtClean="0"/>
          </a:p>
          <a:p>
            <a:pPr marL="514350" indent="-514350">
              <a:buFont typeface="+mj-lt"/>
              <a:buAutoNum type="arabicPeriod"/>
            </a:pPr>
            <a:r>
              <a:rPr lang="el-GR" sz="2400" dirty="0" smtClean="0"/>
              <a:t>Επικάλυψη </a:t>
            </a:r>
            <a:r>
              <a:rPr lang="el-GR" sz="2400" dirty="0"/>
              <a:t>με συγκολλητικές ουσίες και </a:t>
            </a:r>
            <a:r>
              <a:rPr lang="el-GR" sz="2400" dirty="0" err="1"/>
              <a:t>λαμινάρισμα</a:t>
            </a:r>
            <a:r>
              <a:rPr lang="el-GR" sz="2400" dirty="0"/>
              <a:t> </a:t>
            </a:r>
            <a:r>
              <a:rPr lang="en-US" sz="2400" dirty="0"/>
              <a:t>(lamination)</a:t>
            </a:r>
            <a:r>
              <a:rPr lang="el-GR" sz="2400" dirty="0"/>
              <a:t/>
            </a:r>
            <a:br>
              <a:rPr lang="el-GR" sz="2400" dirty="0"/>
            </a:br>
            <a:r>
              <a:rPr lang="en-US" sz="2400" dirty="0"/>
              <a:t/>
            </a:r>
            <a:br>
              <a:rPr lang="en-US" sz="2400" dirty="0"/>
            </a:br>
            <a:r>
              <a:rPr lang="en-US" sz="2400" dirty="0"/>
              <a:t>***</a:t>
            </a:r>
            <a:r>
              <a:rPr lang="el-GR" sz="2400" dirty="0"/>
              <a:t>Επίστρωση με συγκολλητικές ουσίες και κάλυψη με εύκαμπτο υλικό σε μορφή μεμβράνης ή φύλλου.</a:t>
            </a:r>
            <a:br>
              <a:rPr lang="el-GR" sz="2400" dirty="0"/>
            </a:br>
            <a:r>
              <a:rPr lang="el-GR" sz="2400" dirty="0"/>
              <a:t/>
            </a:r>
            <a:br>
              <a:rPr lang="el-GR" sz="2400" dirty="0"/>
            </a:br>
            <a:endParaRPr lang="el-GR" sz="2400" dirty="0"/>
          </a:p>
        </p:txBody>
      </p:sp>
    </p:spTree>
    <p:extLst>
      <p:ext uri="{BB962C8B-B14F-4D97-AF65-F5344CB8AC3E}">
        <p14:creationId xmlns:p14="http://schemas.microsoft.com/office/powerpoint/2010/main" val="1126499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8914" name="Rectangle 3"/>
          <p:cNvSpPr>
            <a:spLocks noGrp="1" noChangeArrowheads="1"/>
          </p:cNvSpPr>
          <p:nvPr>
            <p:ph idx="1"/>
          </p:nvPr>
        </p:nvSpPr>
        <p:spPr/>
        <p:txBody>
          <a:bodyPr>
            <a:normAutofit/>
          </a:bodyPr>
          <a:lstStyle/>
          <a:p>
            <a:pPr eaLnBrk="1" hangingPunct="1"/>
            <a:r>
              <a:rPr lang="el-GR" altLang="el-GR" sz="2400" b="1" dirty="0" smtClean="0">
                <a:solidFill>
                  <a:srgbClr val="820000"/>
                </a:solidFill>
              </a:rPr>
              <a:t>Χαρτί </a:t>
            </a:r>
            <a:r>
              <a:rPr lang="el-GR" altLang="el-GR" sz="2400" b="1" dirty="0" err="1" smtClean="0">
                <a:solidFill>
                  <a:srgbClr val="820000"/>
                </a:solidFill>
              </a:rPr>
              <a:t>επικαλλυμένο</a:t>
            </a:r>
            <a:r>
              <a:rPr lang="el-GR" altLang="el-GR" sz="2400" b="1" dirty="0" smtClean="0">
                <a:solidFill>
                  <a:srgbClr val="820000"/>
                </a:solidFill>
              </a:rPr>
              <a:t> με πολυμερή. </a:t>
            </a:r>
            <a:r>
              <a:rPr lang="el-GR" altLang="el-GR" sz="2400" dirty="0" smtClean="0"/>
              <a:t>Εμφανίζουν επιθυμητές ιδιότητες όπως η </a:t>
            </a:r>
            <a:r>
              <a:rPr lang="el-GR" altLang="el-GR" sz="2400" dirty="0" err="1" smtClean="0"/>
              <a:t>αδιαπερατότητα</a:t>
            </a:r>
            <a:r>
              <a:rPr lang="el-GR" altLang="el-GR" sz="2400" dirty="0" smtClean="0"/>
              <a:t> σε υδρατμούς, αέρια, λίπη κ.α. ανάλογα με το είδος του πολυμερούς που χρησιμοποιήθηκε. Κατάλληλα για την συσκευασία τροφίμων.</a:t>
            </a:r>
          </a:p>
          <a:p>
            <a:pPr eaLnBrk="1" hangingPunct="1"/>
            <a:r>
              <a:rPr lang="el-GR" altLang="el-GR" sz="2400" b="1" dirty="0" smtClean="0">
                <a:solidFill>
                  <a:schemeClr val="accent3">
                    <a:lumMod val="50000"/>
                  </a:schemeClr>
                </a:solidFill>
              </a:rPr>
              <a:t>Χαρτί αλουμινίου (εμπορική ονομασία) </a:t>
            </a:r>
            <a:r>
              <a:rPr lang="el-GR" altLang="el-GR" sz="2400" dirty="0" smtClean="0"/>
              <a:t>εννοείται ότι είναι το επιμεταλλωμένο χαρτί. Απαιτείται μία ειδική διαδικασία για την επίστρωση λεπτής στρώσης αλουμινίου πάνω στο χαρτί. </a:t>
            </a:r>
          </a:p>
          <a:p>
            <a:pPr eaLnBrk="1" hangingPunct="1"/>
            <a:r>
              <a:rPr lang="en-US" altLang="el-GR" sz="2400" b="1" dirty="0" smtClean="0">
                <a:solidFill>
                  <a:schemeClr val="accent4">
                    <a:lumMod val="75000"/>
                  </a:schemeClr>
                </a:solidFill>
              </a:rPr>
              <a:t>Laminates</a:t>
            </a:r>
            <a:r>
              <a:rPr lang="el-GR" altLang="el-GR" sz="2400" b="1" dirty="0" smtClean="0">
                <a:solidFill>
                  <a:schemeClr val="accent2"/>
                </a:solidFill>
              </a:rPr>
              <a:t> </a:t>
            </a:r>
            <a:r>
              <a:rPr lang="el-GR" altLang="el-GR" sz="2400" dirty="0" smtClean="0"/>
              <a:t>χρησιμοποιούνται στη συσκευασία μεγάλης ποικιλίας τροφίμων. Το επεξεργασμένο χαρτί μπορεί να συνδέεται με μεμβράνη π.χ. πολυαιθυλενίου ή άλλη πλαστική μεμβράνη για συγκόλληση του χαρτιού με το αλουμίνιο.</a:t>
            </a:r>
            <a:endParaRPr lang="el-GR" altLang="el-GR" sz="2400" b="1" dirty="0" smtClean="0">
              <a:solidFill>
                <a:schemeClr val="accent2"/>
              </a:solidFill>
            </a:endParaRPr>
          </a:p>
        </p:txBody>
      </p:sp>
    </p:spTree>
    <p:extLst>
      <p:ext uri="{BB962C8B-B14F-4D97-AF65-F5344CB8AC3E}">
        <p14:creationId xmlns:p14="http://schemas.microsoft.com/office/powerpoint/2010/main" val="2126008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9938" name="Rectangle 3"/>
          <p:cNvSpPr>
            <a:spLocks noGrp="1" noChangeArrowheads="1"/>
          </p:cNvSpPr>
          <p:nvPr>
            <p:ph idx="1"/>
          </p:nvPr>
        </p:nvSpPr>
        <p:spPr/>
        <p:txBody>
          <a:bodyPr>
            <a:noAutofit/>
          </a:bodyPr>
          <a:lstStyle/>
          <a:p>
            <a:pPr eaLnBrk="1" hangingPunct="1"/>
            <a:r>
              <a:rPr lang="el-GR" altLang="el-GR" sz="2400" dirty="0" smtClean="0"/>
              <a:t>Το</a:t>
            </a:r>
            <a:r>
              <a:rPr lang="el-GR" altLang="el-GR" sz="2400" b="1" dirty="0" smtClean="0">
                <a:solidFill>
                  <a:schemeClr val="accent2"/>
                </a:solidFill>
              </a:rPr>
              <a:t> </a:t>
            </a:r>
            <a:r>
              <a:rPr lang="el-GR" altLang="el-GR" sz="2400" b="1" dirty="0" err="1" smtClean="0">
                <a:solidFill>
                  <a:schemeClr val="accent3">
                    <a:lumMod val="50000"/>
                  </a:schemeClr>
                </a:solidFill>
              </a:rPr>
              <a:t>περγαμηνό</a:t>
            </a:r>
            <a:r>
              <a:rPr lang="el-GR" altLang="el-GR" sz="2400" b="1" dirty="0" smtClean="0">
                <a:solidFill>
                  <a:schemeClr val="accent3">
                    <a:lumMod val="50000"/>
                  </a:schemeClr>
                </a:solidFill>
              </a:rPr>
              <a:t> χαρτί </a:t>
            </a:r>
            <a:r>
              <a:rPr lang="el-GR" altLang="el-GR" sz="2400" dirty="0" smtClean="0"/>
              <a:t>(</a:t>
            </a:r>
            <a:r>
              <a:rPr lang="en-US" altLang="el-GR" sz="2400" dirty="0" smtClean="0"/>
              <a:t>vegetable parchment) </a:t>
            </a:r>
            <a:r>
              <a:rPr lang="el-GR" altLang="el-GR" sz="2400" dirty="0" smtClean="0"/>
              <a:t>που χρησιμοποιείται στην συσκευασία τροφίμων έχει </a:t>
            </a:r>
            <a:r>
              <a:rPr lang="el-GR" altLang="el-GR" sz="2400" b="1" dirty="0" smtClean="0">
                <a:solidFill>
                  <a:schemeClr val="accent3">
                    <a:lumMod val="50000"/>
                  </a:schemeClr>
                </a:solidFill>
              </a:rPr>
              <a:t>μικρό πορώδες</a:t>
            </a:r>
            <a:r>
              <a:rPr lang="en-US" altLang="el-GR" sz="2400" b="1" dirty="0" smtClean="0">
                <a:solidFill>
                  <a:schemeClr val="accent3">
                    <a:lumMod val="50000"/>
                  </a:schemeClr>
                </a:solidFill>
              </a:rPr>
              <a:t>, </a:t>
            </a:r>
            <a:r>
              <a:rPr lang="el-GR" altLang="el-GR" sz="2400" b="1" dirty="0" smtClean="0">
                <a:solidFill>
                  <a:schemeClr val="accent3">
                    <a:lumMod val="50000"/>
                  </a:schemeClr>
                </a:solidFill>
              </a:rPr>
              <a:t>μεγάλη μηχανική αντοχή όταν είναι υγρό και </a:t>
            </a:r>
            <a:r>
              <a:rPr lang="el-GR" altLang="el-GR" sz="2400" b="1" dirty="0" err="1" smtClean="0">
                <a:solidFill>
                  <a:schemeClr val="accent3">
                    <a:lumMod val="50000"/>
                  </a:schemeClr>
                </a:solidFill>
              </a:rPr>
              <a:t>αδιαπερατότητα</a:t>
            </a:r>
            <a:r>
              <a:rPr lang="el-GR" altLang="el-GR" sz="2400" b="1" dirty="0" smtClean="0">
                <a:solidFill>
                  <a:schemeClr val="accent3">
                    <a:lumMod val="50000"/>
                  </a:schemeClr>
                </a:solidFill>
              </a:rPr>
              <a:t> στα λίπη. </a:t>
            </a:r>
            <a:r>
              <a:rPr lang="el-GR" altLang="el-GR" sz="2400" dirty="0" smtClean="0"/>
              <a:t>Χρησιμοποιείται ως </a:t>
            </a:r>
            <a:r>
              <a:rPr lang="el-GR" altLang="el-GR" sz="2400" b="1" dirty="0" smtClean="0">
                <a:solidFill>
                  <a:schemeClr val="accent4">
                    <a:lumMod val="75000"/>
                  </a:schemeClr>
                </a:solidFill>
              </a:rPr>
              <a:t>διαχωριστικό κρεάτων ή γλυκισμάτων ή σαν περιτύλιγμα για βούτυρο, κρέας ή ψάρια. </a:t>
            </a:r>
          </a:p>
          <a:p>
            <a:pPr eaLnBrk="1" hangingPunct="1"/>
            <a:r>
              <a:rPr lang="el-GR" altLang="el-GR" sz="2400" dirty="0" smtClean="0"/>
              <a:t>Οι ιδιότητες αυτές οφείλονται στον σημαντικό βαθμό άλεσης που έχουν υποστεί οι ίνες της και στην αδιαβροχοποίησή του χαρτιού. Αναφέρεται ότι ο χημικός πολτός αφού έχει υποστεί λεύκανση εμβαπτίζεται σε λουτρό </a:t>
            </a:r>
            <a:r>
              <a:rPr lang="en-US" altLang="el-GR" sz="2400" dirty="0" smtClean="0"/>
              <a:t>H</a:t>
            </a:r>
            <a:r>
              <a:rPr lang="en-US" altLang="el-GR" sz="2400" baseline="-25000" dirty="0" smtClean="0"/>
              <a:t>2</a:t>
            </a:r>
            <a:r>
              <a:rPr lang="en-US" altLang="el-GR" sz="2400" dirty="0" smtClean="0"/>
              <a:t>SO</a:t>
            </a:r>
            <a:r>
              <a:rPr lang="en-US" altLang="el-GR" sz="2400" baseline="-25000" dirty="0" smtClean="0"/>
              <a:t>4</a:t>
            </a:r>
            <a:r>
              <a:rPr lang="en-US" altLang="el-GR" sz="2400" dirty="0" smtClean="0"/>
              <a:t> </a:t>
            </a:r>
            <a:r>
              <a:rPr lang="el-GR" altLang="el-GR" sz="2400" dirty="0" smtClean="0"/>
              <a:t>με αποτέλεσμα την διόγκωση και μερική διάλυση των επιφανειακών ινών προς κάλυψη των κενών μεταξύ των ινών και τη μείωση του πορώδους. Ακολουθούν τα στάδια της </a:t>
            </a:r>
            <a:r>
              <a:rPr lang="el-GR" altLang="el-GR" sz="2400" dirty="0" err="1" smtClean="0"/>
              <a:t>έκπλυσης</a:t>
            </a:r>
            <a:r>
              <a:rPr lang="el-GR" altLang="el-GR" sz="2400" dirty="0" smtClean="0"/>
              <a:t>, της εξουδετέρωσης και της ξήρανσης. </a:t>
            </a:r>
          </a:p>
        </p:txBody>
      </p:sp>
    </p:spTree>
    <p:extLst>
      <p:ext uri="{BB962C8B-B14F-4D97-AF65-F5344CB8AC3E}">
        <p14:creationId xmlns:p14="http://schemas.microsoft.com/office/powerpoint/2010/main" val="917670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9938" name="Rectangle 3"/>
          <p:cNvSpPr>
            <a:spLocks noGrp="1" noChangeArrowheads="1"/>
          </p:cNvSpPr>
          <p:nvPr>
            <p:ph idx="1"/>
          </p:nvPr>
        </p:nvSpPr>
        <p:spPr/>
        <p:txBody>
          <a:bodyPr>
            <a:noAutofit/>
          </a:bodyPr>
          <a:lstStyle/>
          <a:p>
            <a:pPr eaLnBrk="1" hangingPunct="1"/>
            <a:r>
              <a:rPr lang="el-GR" altLang="el-GR" sz="2400" dirty="0" smtClean="0"/>
              <a:t>Υπάρχει επίσης χαρτί και χαρτόνι επικαλυμμένα </a:t>
            </a:r>
            <a:r>
              <a:rPr lang="en-US" altLang="el-GR" sz="2400" dirty="0" smtClean="0"/>
              <a:t>(coated papers)</a:t>
            </a:r>
            <a:r>
              <a:rPr lang="el-GR" altLang="el-GR" sz="2400" dirty="0" smtClean="0"/>
              <a:t>, εμποτισμένο ή επικαλυμμένα με κερί, παραφίνη, στεατίνη, λάδι ή γλυκερίνη. </a:t>
            </a:r>
          </a:p>
          <a:p>
            <a:pPr eaLnBrk="1" hangingPunct="1">
              <a:buFontTx/>
              <a:buNone/>
            </a:pPr>
            <a:r>
              <a:rPr lang="el-GR" altLang="el-GR" sz="2400" dirty="0" smtClean="0"/>
              <a:t>	Η κατηγορία αυτή περιλαμβάνει κυρίως τα </a:t>
            </a:r>
            <a:r>
              <a:rPr lang="el-GR" altLang="el-GR" sz="2400" dirty="0" err="1" smtClean="0"/>
              <a:t>παραφινωμένα</a:t>
            </a:r>
            <a:r>
              <a:rPr lang="el-GR" altLang="el-GR" sz="2400" dirty="0" smtClean="0"/>
              <a:t> χαρτιά και χαρτόνια που προορίζονται για την κατασκευή </a:t>
            </a:r>
            <a:r>
              <a:rPr lang="el-GR" altLang="el-GR" sz="2400" dirty="0" err="1" smtClean="0"/>
              <a:t>περιεκτών</a:t>
            </a:r>
            <a:r>
              <a:rPr lang="el-GR" altLang="el-GR" sz="2400" dirty="0" smtClean="0"/>
              <a:t> για γάλα, χυμούς φρούτων κ.α.</a:t>
            </a:r>
          </a:p>
          <a:p>
            <a:pPr eaLnBrk="1" hangingPunct="1">
              <a:buFontTx/>
              <a:buNone/>
            </a:pPr>
            <a:r>
              <a:rPr lang="el-GR" altLang="el-GR" sz="2400" dirty="0" smtClean="0"/>
              <a:t>	Τα χαρτιά αυτά μπορούν να σφραγίσουν με θέρμανση και προσφέρουν μέτρια προστασία από το νερό και τους υδρατμούς.</a:t>
            </a:r>
          </a:p>
          <a:p>
            <a:pPr eaLnBrk="1" hangingPunct="1"/>
            <a:r>
              <a:rPr lang="el-GR" altLang="el-GR" sz="2400" dirty="0" smtClean="0"/>
              <a:t>Το χαρτί </a:t>
            </a:r>
            <a:r>
              <a:rPr lang="el-GR" altLang="el-GR" sz="2400" b="1" dirty="0" err="1" smtClean="0">
                <a:solidFill>
                  <a:schemeClr val="accent4">
                    <a:lumMod val="75000"/>
                  </a:schemeClr>
                </a:solidFill>
              </a:rPr>
              <a:t>βεζιτάλ</a:t>
            </a:r>
            <a:r>
              <a:rPr lang="el-GR" altLang="el-GR" sz="2400" b="1" dirty="0" smtClean="0">
                <a:solidFill>
                  <a:srgbClr val="CC3399"/>
                </a:solidFill>
              </a:rPr>
              <a:t> </a:t>
            </a:r>
            <a:r>
              <a:rPr lang="el-GR" altLang="el-GR" sz="2400" dirty="0" smtClean="0"/>
              <a:t>είναι αδιάβροχο χαρτί με μεγάλη αντοχή στα λίπη.</a:t>
            </a:r>
          </a:p>
        </p:txBody>
      </p:sp>
    </p:spTree>
    <p:extLst>
      <p:ext uri="{BB962C8B-B14F-4D97-AF65-F5344CB8AC3E}">
        <p14:creationId xmlns:p14="http://schemas.microsoft.com/office/powerpoint/2010/main" val="4163949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0962" name="2 - Θέση περιεχομένου"/>
          <p:cNvSpPr>
            <a:spLocks noGrp="1"/>
          </p:cNvSpPr>
          <p:nvPr>
            <p:ph idx="1"/>
          </p:nvPr>
        </p:nvSpPr>
        <p:spPr/>
        <p:txBody>
          <a:bodyPr>
            <a:normAutofit/>
          </a:bodyPr>
          <a:lstStyle/>
          <a:p>
            <a:r>
              <a:rPr lang="el-GR" altLang="el-GR" sz="2800" dirty="0" smtClean="0"/>
              <a:t>Άλλα είδη χαρτιού που χρησιμοποιούνται είναι το </a:t>
            </a:r>
            <a:r>
              <a:rPr lang="el-GR" altLang="el-GR" sz="2800" b="1" dirty="0" smtClean="0">
                <a:solidFill>
                  <a:srgbClr val="820000"/>
                </a:solidFill>
              </a:rPr>
              <a:t>λαδόχαρτο </a:t>
            </a:r>
            <a:r>
              <a:rPr lang="en-US" altLang="el-GR" sz="2800" b="1" dirty="0" smtClean="0">
                <a:solidFill>
                  <a:srgbClr val="820000"/>
                </a:solidFill>
              </a:rPr>
              <a:t>(greaseproof paper)</a:t>
            </a:r>
            <a:r>
              <a:rPr lang="el-GR" altLang="el-GR" sz="2800" b="1" dirty="0" smtClean="0">
                <a:solidFill>
                  <a:srgbClr val="820000"/>
                </a:solidFill>
              </a:rPr>
              <a:t>. </a:t>
            </a:r>
            <a:r>
              <a:rPr lang="el-GR" altLang="el-GR" sz="2800" dirty="0" smtClean="0"/>
              <a:t>Παράγεται από θειώδη πολτό και είναι αδιαπέραστο από λιπαρές ουσίες. Οι ιδιότητές του οφείλονται στον σημαντικό βαθμό άλεσης που έχουν υποστεί οι ίνες. Ιδανικό για την περιτύλιξη λιπαρών τροφίμων.</a:t>
            </a:r>
          </a:p>
          <a:p>
            <a:endParaRPr lang="el-GR" altLang="el-GR" sz="2800" dirty="0" smtClean="0"/>
          </a:p>
        </p:txBody>
      </p:sp>
    </p:spTree>
    <p:extLst>
      <p:ext uri="{BB962C8B-B14F-4D97-AF65-F5344CB8AC3E}">
        <p14:creationId xmlns:p14="http://schemas.microsoft.com/office/powerpoint/2010/main" val="1313801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solidFill>
                  <a:schemeClr val="accent4">
                    <a:lumMod val="10000"/>
                  </a:schemeClr>
                </a:solidFill>
              </a:rPr>
              <a:t>Κηρωμένο</a:t>
            </a:r>
            <a:r>
              <a:rPr lang="el-GR" dirty="0">
                <a:solidFill>
                  <a:schemeClr val="accent4">
                    <a:lumMod val="10000"/>
                  </a:schemeClr>
                </a:solidFill>
              </a:rPr>
              <a:t> χαρτί (</a:t>
            </a:r>
            <a:r>
              <a:rPr lang="en-US" dirty="0">
                <a:solidFill>
                  <a:schemeClr val="accent4">
                    <a:lumMod val="10000"/>
                  </a:schemeClr>
                </a:solidFill>
              </a:rPr>
              <a:t>waxed paper</a:t>
            </a:r>
            <a:r>
              <a:rPr lang="en-US" dirty="0" smtClean="0">
                <a:solidFill>
                  <a:schemeClr val="accent4">
                    <a:lumMod val="10000"/>
                  </a:schemeClr>
                </a:solidFill>
              </a:rPr>
              <a:t>)</a:t>
            </a:r>
            <a:endParaRPr lang="el-GR" dirty="0"/>
          </a:p>
        </p:txBody>
      </p:sp>
      <p:sp>
        <p:nvSpPr>
          <p:cNvPr id="3" name="2 - Θέση περιεχομένου"/>
          <p:cNvSpPr>
            <a:spLocks noGrp="1"/>
          </p:cNvSpPr>
          <p:nvPr>
            <p:ph idx="1"/>
          </p:nvPr>
        </p:nvSpPr>
        <p:spPr>
          <a:xfrm>
            <a:off x="457200" y="1196752"/>
            <a:ext cx="8229600" cy="3661008"/>
          </a:xfrm>
        </p:spPr>
        <p:txBody>
          <a:bodyPr>
            <a:noAutofit/>
          </a:bodyPr>
          <a:lstStyle/>
          <a:p>
            <a:pPr>
              <a:defRPr/>
            </a:pPr>
            <a:r>
              <a:rPr lang="el-GR" sz="2400" dirty="0" smtClean="0">
                <a:solidFill>
                  <a:schemeClr val="accent4">
                    <a:lumMod val="10000"/>
                  </a:schemeClr>
                </a:solidFill>
              </a:rPr>
              <a:t>Πρόκειται για λαδόχαρτο ή χαρτί </a:t>
            </a:r>
            <a:r>
              <a:rPr lang="el-GR" sz="2400" dirty="0" err="1" smtClean="0">
                <a:solidFill>
                  <a:schemeClr val="accent4">
                    <a:lumMod val="10000"/>
                  </a:schemeClr>
                </a:solidFill>
              </a:rPr>
              <a:t>γλασέ</a:t>
            </a:r>
            <a:r>
              <a:rPr lang="el-GR" sz="2400" dirty="0" smtClean="0">
                <a:solidFill>
                  <a:schemeClr val="accent4">
                    <a:lumMod val="10000"/>
                  </a:schemeClr>
                </a:solidFill>
              </a:rPr>
              <a:t> επικαλυμμένο με κηρούς  (άοσμοι  άγευστοι, ΣΤ 25-60 </a:t>
            </a:r>
            <a:r>
              <a:rPr lang="el-GR" sz="2400" baseline="30000" dirty="0" smtClean="0">
                <a:solidFill>
                  <a:schemeClr val="accent4">
                    <a:lumMod val="10000"/>
                  </a:schemeClr>
                </a:solidFill>
              </a:rPr>
              <a:t>ο</a:t>
            </a:r>
            <a:r>
              <a:rPr lang="en-US" sz="2400" dirty="0" smtClean="0">
                <a:solidFill>
                  <a:schemeClr val="accent4">
                    <a:lumMod val="10000"/>
                  </a:schemeClr>
                </a:solidFill>
              </a:rPr>
              <a:t>C</a:t>
            </a:r>
            <a:r>
              <a:rPr lang="el-GR" sz="2400" dirty="0" smtClean="0">
                <a:solidFill>
                  <a:schemeClr val="accent4">
                    <a:lumMod val="10000"/>
                  </a:schemeClr>
                </a:solidFill>
              </a:rPr>
              <a:t> ) προς μείωση της διαπερατότητάς του σε υγρασία. </a:t>
            </a:r>
          </a:p>
          <a:p>
            <a:pPr>
              <a:defRPr/>
            </a:pPr>
            <a:r>
              <a:rPr lang="el-GR" sz="2400" dirty="0" smtClean="0">
                <a:solidFill>
                  <a:schemeClr val="accent4">
                    <a:lumMod val="10000"/>
                  </a:schemeClr>
                </a:solidFill>
              </a:rPr>
              <a:t>Το χαρτί επικαλύπτεται από την μία ή και τις 2 πλευρές του ή ακόμη μπορεί να εμποτισθεί πλήρως ή μερικώς με κηρούς. </a:t>
            </a:r>
          </a:p>
          <a:p>
            <a:pPr>
              <a:defRPr/>
            </a:pPr>
            <a:r>
              <a:rPr lang="el-GR" sz="2400" dirty="0" smtClean="0">
                <a:solidFill>
                  <a:schemeClr val="accent4">
                    <a:lumMod val="10000"/>
                  </a:schemeClr>
                </a:solidFill>
              </a:rPr>
              <a:t>Τα </a:t>
            </a:r>
            <a:r>
              <a:rPr lang="el-GR" sz="2400" dirty="0" err="1" smtClean="0">
                <a:solidFill>
                  <a:schemeClr val="accent4">
                    <a:lumMod val="10000"/>
                  </a:schemeClr>
                </a:solidFill>
              </a:rPr>
              <a:t>κηρωμένα</a:t>
            </a:r>
            <a:r>
              <a:rPr lang="el-GR" sz="2400" dirty="0" smtClean="0">
                <a:solidFill>
                  <a:schemeClr val="accent4">
                    <a:lumMod val="10000"/>
                  </a:schemeClr>
                </a:solidFill>
              </a:rPr>
              <a:t> χαρτιά μπορούν να </a:t>
            </a:r>
            <a:r>
              <a:rPr lang="el-GR" sz="2400" dirty="0" err="1" smtClean="0">
                <a:solidFill>
                  <a:schemeClr val="accent4">
                    <a:lumMod val="10000"/>
                  </a:schemeClr>
                </a:solidFill>
              </a:rPr>
              <a:t>θερμοσυγκολληθούν</a:t>
            </a:r>
            <a:r>
              <a:rPr lang="el-GR" sz="2400" dirty="0" smtClean="0">
                <a:solidFill>
                  <a:schemeClr val="accent4">
                    <a:lumMod val="10000"/>
                  </a:schemeClr>
                </a:solidFill>
              </a:rPr>
              <a:t> αν και η συγκόλλησή τους δεν είναι αρκετά ισχυρή. </a:t>
            </a:r>
          </a:p>
          <a:p>
            <a:pPr>
              <a:defRPr/>
            </a:pPr>
            <a:r>
              <a:rPr lang="el-GR" sz="2400" dirty="0" smtClean="0">
                <a:solidFill>
                  <a:schemeClr val="accent4">
                    <a:lumMod val="10000"/>
                  </a:schemeClr>
                </a:solidFill>
              </a:rPr>
              <a:t>Χρησιμοποιείται ακόμη και σήμερα στην συσκευασία </a:t>
            </a:r>
            <a:r>
              <a:rPr lang="el-GR" sz="2400" dirty="0" err="1" smtClean="0">
                <a:solidFill>
                  <a:schemeClr val="accent4">
                    <a:lumMod val="10000"/>
                  </a:schemeClr>
                </a:solidFill>
              </a:rPr>
              <a:t>προιόντων</a:t>
            </a:r>
            <a:r>
              <a:rPr lang="el-GR" sz="2400" dirty="0" smtClean="0">
                <a:solidFill>
                  <a:schemeClr val="accent4">
                    <a:lumMod val="10000"/>
                  </a:schemeClr>
                </a:solidFill>
              </a:rPr>
              <a:t> τα οποία πρέπει να προστατευθούν από την υγρασία και τον θρυμματισμό (π.χ. </a:t>
            </a:r>
            <a:r>
              <a:rPr lang="en-US" sz="2400" dirty="0" smtClean="0">
                <a:solidFill>
                  <a:schemeClr val="accent4">
                    <a:lumMod val="10000"/>
                  </a:schemeClr>
                </a:solidFill>
              </a:rPr>
              <a:t>Cornflakes </a:t>
            </a:r>
            <a:r>
              <a:rPr lang="el-GR" sz="2400" dirty="0" smtClean="0">
                <a:solidFill>
                  <a:schemeClr val="accent4">
                    <a:lumMod val="10000"/>
                  </a:schemeClr>
                </a:solidFill>
              </a:rPr>
              <a:t>και άλλα </a:t>
            </a:r>
            <a:r>
              <a:rPr lang="el-GR" sz="2400" dirty="0" err="1" smtClean="0">
                <a:solidFill>
                  <a:schemeClr val="accent4">
                    <a:lumMod val="10000"/>
                  </a:schemeClr>
                </a:solidFill>
              </a:rPr>
              <a:t>προιόντα</a:t>
            </a:r>
            <a:r>
              <a:rPr lang="el-GR" sz="2400" dirty="0" smtClean="0">
                <a:solidFill>
                  <a:schemeClr val="accent4">
                    <a:lumMod val="10000"/>
                  </a:schemeClr>
                </a:solidFill>
              </a:rPr>
              <a:t> αρτοποιίας).</a:t>
            </a:r>
            <a:endParaRPr lang="el-GR" sz="2400" dirty="0">
              <a:solidFill>
                <a:schemeClr val="accent4">
                  <a:lumMod val="10000"/>
                </a:schemeClr>
              </a:solidFill>
            </a:endParaRPr>
          </a:p>
        </p:txBody>
      </p:sp>
    </p:spTree>
    <p:extLst>
      <p:ext uri="{BB962C8B-B14F-4D97-AF65-F5344CB8AC3E}">
        <p14:creationId xmlns:p14="http://schemas.microsoft.com/office/powerpoint/2010/main" val="378601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b="1" dirty="0" smtClean="0"/>
              <a:t>1Γ. Χαρτί γραφείου</a:t>
            </a:r>
          </a:p>
        </p:txBody>
      </p:sp>
      <p:sp>
        <p:nvSpPr>
          <p:cNvPr id="9219" name="2 - Θέση περιεχομένου"/>
          <p:cNvSpPr>
            <a:spLocks noGrp="1"/>
          </p:cNvSpPr>
          <p:nvPr>
            <p:ph idx="1"/>
          </p:nvPr>
        </p:nvSpPr>
        <p:spPr/>
        <p:txBody>
          <a:bodyPr>
            <a:normAutofit/>
          </a:bodyPr>
          <a:lstStyle/>
          <a:p>
            <a:pPr marL="0" indent="0" eaLnBrk="1" hangingPunct="1">
              <a:buFontTx/>
              <a:buNone/>
              <a:defRPr/>
            </a:pPr>
            <a:r>
              <a:rPr lang="el-GR" sz="2800" dirty="0" smtClean="0"/>
              <a:t>Πρόκειται για χαρτί από χημική </a:t>
            </a:r>
            <a:r>
              <a:rPr lang="el-GR" sz="2800" dirty="0" err="1" smtClean="0"/>
              <a:t>χαρτόμαζα</a:t>
            </a:r>
            <a:r>
              <a:rPr lang="el-GR" sz="2800" dirty="0" smtClean="0"/>
              <a:t> μη επιχρισμένο. Χρησιμοποιείται για εκτύπωση με </a:t>
            </a:r>
          </a:p>
          <a:p>
            <a:pPr marL="0" indent="0" eaLnBrk="1" hangingPunct="1">
              <a:buFontTx/>
              <a:buNone/>
              <a:defRPr/>
            </a:pPr>
            <a:r>
              <a:rPr lang="el-GR" sz="2800" dirty="0" smtClean="0"/>
              <a:t>ξηρογραφική μέθοδο </a:t>
            </a:r>
            <a:endParaRPr lang="en-US" sz="2800" dirty="0" smtClean="0"/>
          </a:p>
          <a:p>
            <a:pPr eaLnBrk="1" hangingPunct="1">
              <a:defRPr/>
            </a:pPr>
            <a:r>
              <a:rPr lang="el-GR" sz="2800" dirty="0" smtClean="0"/>
              <a:t>εκτυπωτές γραφείου </a:t>
            </a:r>
            <a:r>
              <a:rPr lang="en-US" sz="2800" dirty="0" smtClean="0"/>
              <a:t>inkjet </a:t>
            </a:r>
            <a:r>
              <a:rPr lang="el-GR" sz="2800" dirty="0" smtClean="0"/>
              <a:t>ή </a:t>
            </a:r>
            <a:r>
              <a:rPr lang="en-US" sz="2800" dirty="0" smtClean="0"/>
              <a:t>laser</a:t>
            </a:r>
          </a:p>
          <a:p>
            <a:pPr eaLnBrk="1" hangingPunct="1">
              <a:defRPr/>
            </a:pPr>
            <a:r>
              <a:rPr lang="el-GR" sz="2800" dirty="0" smtClean="0"/>
              <a:t>μηχανήματα </a:t>
            </a:r>
            <a:r>
              <a:rPr lang="en-US" sz="2800" dirty="0" smtClean="0"/>
              <a:t>plotter (</a:t>
            </a:r>
            <a:r>
              <a:rPr lang="el-GR" sz="2800" dirty="0" smtClean="0"/>
              <a:t>κυρίως </a:t>
            </a:r>
            <a:r>
              <a:rPr lang="el-GR" sz="2800" dirty="0" err="1" smtClean="0"/>
              <a:t>ρολλά</a:t>
            </a:r>
            <a:r>
              <a:rPr lang="el-GR" sz="2800" dirty="0" smtClean="0"/>
              <a:t>)</a:t>
            </a:r>
          </a:p>
          <a:p>
            <a:pPr eaLnBrk="1" hangingPunct="1">
              <a:defRPr/>
            </a:pPr>
            <a:endParaRPr lang="en-US" sz="2800" dirty="0" smtClean="0">
              <a:solidFill>
                <a:schemeClr val="accent6">
                  <a:lumMod val="50000"/>
                </a:schemeClr>
              </a:solidFill>
            </a:endParaRPr>
          </a:p>
          <a:p>
            <a:pPr eaLnBrk="1" hangingPunct="1">
              <a:defRPr/>
            </a:pPr>
            <a:endParaRPr lang="el-GR" sz="2800" dirty="0" smtClean="0">
              <a:solidFill>
                <a:schemeClr val="accent6">
                  <a:lumMod val="50000"/>
                </a:schemeClr>
              </a:solidFill>
            </a:endParaRPr>
          </a:p>
        </p:txBody>
      </p:sp>
    </p:spTree>
    <p:extLst>
      <p:ext uri="{BB962C8B-B14F-4D97-AF65-F5344CB8AC3E}">
        <p14:creationId xmlns:p14="http://schemas.microsoft.com/office/powerpoint/2010/main" val="1805223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Χαρτί ανθεκτικό στην διαβροχή (</a:t>
            </a:r>
            <a:r>
              <a:rPr lang="el-GR" dirty="0" err="1"/>
              <a:t>wet</a:t>
            </a:r>
            <a:r>
              <a:rPr lang="el-GR" dirty="0"/>
              <a:t>-</a:t>
            </a:r>
            <a:r>
              <a:rPr lang="el-GR" dirty="0" err="1"/>
              <a:t>strength</a:t>
            </a:r>
            <a:r>
              <a:rPr lang="el-GR" dirty="0"/>
              <a:t> </a:t>
            </a:r>
            <a:r>
              <a:rPr lang="el-GR" dirty="0" err="1"/>
              <a:t>paper</a:t>
            </a:r>
            <a:r>
              <a:rPr lang="el-GR" dirty="0" smtClean="0"/>
              <a:t>)</a:t>
            </a:r>
            <a:endParaRPr lang="el-GR" dirty="0"/>
          </a:p>
        </p:txBody>
      </p:sp>
      <p:sp>
        <p:nvSpPr>
          <p:cNvPr id="3" name="2 - Θέση περιεχομένου"/>
          <p:cNvSpPr>
            <a:spLocks noGrp="1"/>
          </p:cNvSpPr>
          <p:nvPr>
            <p:ph idx="1"/>
          </p:nvPr>
        </p:nvSpPr>
        <p:spPr>
          <a:xfrm>
            <a:off x="428596" y="1928802"/>
            <a:ext cx="8229600" cy="2375124"/>
          </a:xfrm>
        </p:spPr>
        <p:txBody>
          <a:bodyPr/>
          <a:lstStyle/>
          <a:p>
            <a:pPr>
              <a:defRPr/>
            </a:pPr>
            <a:r>
              <a:rPr lang="el-GR" sz="2400" dirty="0" smtClean="0">
                <a:solidFill>
                  <a:schemeClr val="accent4">
                    <a:lumMod val="10000"/>
                  </a:schemeClr>
                </a:solidFill>
              </a:rPr>
              <a:t>Το χαρτί αυτό διατηρεί σημαντικά την αντοχή του ακόμη και όταν </a:t>
            </a:r>
            <a:r>
              <a:rPr lang="el-GR" sz="2400" dirty="0" err="1" smtClean="0">
                <a:solidFill>
                  <a:schemeClr val="accent4">
                    <a:lumMod val="10000"/>
                  </a:schemeClr>
                </a:solidFill>
              </a:rPr>
              <a:t>κορεσθεί</a:t>
            </a:r>
            <a:r>
              <a:rPr lang="el-GR" sz="2400" dirty="0" smtClean="0">
                <a:solidFill>
                  <a:schemeClr val="accent4">
                    <a:lumMod val="10000"/>
                  </a:schemeClr>
                </a:solidFill>
              </a:rPr>
              <a:t> με νερό λόγω της ειδικής επεξεργασίας που υφίστανται με χημικές ουσίες όπως ουρία, μελαμίνη, φαινόλες κ.τ.λ. Οι ουσίες αυτές αυξάνουν τους δεσμούς υδρογόνου μεταξύ των ινών κυτταρίνης και προσδίδουν αντοχή στο χαρτί. </a:t>
            </a:r>
          </a:p>
          <a:p>
            <a:pPr>
              <a:defRPr/>
            </a:pPr>
            <a:endParaRPr lang="el-GR" sz="1800" dirty="0"/>
          </a:p>
        </p:txBody>
      </p:sp>
    </p:spTree>
    <p:extLst>
      <p:ext uri="{BB962C8B-B14F-4D97-AF65-F5344CB8AC3E}">
        <p14:creationId xmlns:p14="http://schemas.microsoft.com/office/powerpoint/2010/main" val="1032710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4034" name="Rectangle 3"/>
          <p:cNvSpPr>
            <a:spLocks noGrp="1" noChangeArrowheads="1"/>
          </p:cNvSpPr>
          <p:nvPr>
            <p:ph idx="1"/>
          </p:nvPr>
        </p:nvSpPr>
        <p:spPr/>
        <p:txBody>
          <a:bodyPr>
            <a:normAutofit/>
          </a:bodyPr>
          <a:lstStyle/>
          <a:p>
            <a:pPr eaLnBrk="1" hangingPunct="1"/>
            <a:r>
              <a:rPr lang="el-GR" altLang="el-GR" sz="2400" dirty="0" smtClean="0"/>
              <a:t>Μία επιφάνεια εκτύπωσης η οποία συχνά συγχέεται και παρουσιάζεται με το χαρτί είναι το σελοφάν (αναγεννημένη κυτταρίνη).</a:t>
            </a:r>
          </a:p>
          <a:p>
            <a:pPr eaLnBrk="1" hangingPunct="1"/>
            <a:r>
              <a:rPr lang="en-US" altLang="el-GR" sz="2400" dirty="0" err="1" smtClean="0"/>
              <a:t>Cellophan</a:t>
            </a:r>
            <a:r>
              <a:rPr lang="en-US" altLang="el-GR" sz="2400" dirty="0" smtClean="0"/>
              <a:t> = cellulose + </a:t>
            </a:r>
            <a:r>
              <a:rPr lang="en-US" altLang="el-GR" sz="2400" dirty="0" err="1" smtClean="0"/>
              <a:t>diaphane</a:t>
            </a:r>
            <a:r>
              <a:rPr lang="en-US" altLang="el-GR" sz="2400" dirty="0" smtClean="0"/>
              <a:t> = </a:t>
            </a:r>
            <a:r>
              <a:rPr lang="el-GR" altLang="el-GR" sz="2400" dirty="0" smtClean="0"/>
              <a:t>διαφανές χαρτί</a:t>
            </a:r>
          </a:p>
          <a:p>
            <a:pPr eaLnBrk="1" hangingPunct="1"/>
            <a:r>
              <a:rPr lang="el-GR" altLang="el-GR" sz="2400" dirty="0" smtClean="0"/>
              <a:t>Έχει μικρό κόστος </a:t>
            </a:r>
          </a:p>
          <a:p>
            <a:pPr eaLnBrk="1" hangingPunct="1"/>
            <a:r>
              <a:rPr lang="el-GR" altLang="el-GR" sz="2400" dirty="0" smtClean="0"/>
              <a:t>Χρησιμοποιείται στην συσκευασία τροφίμων, ειδικό για καλάθια και τρόφιμα.</a:t>
            </a:r>
          </a:p>
          <a:p>
            <a:pPr eaLnBrk="1" hangingPunct="1"/>
            <a:r>
              <a:rPr lang="el-GR" altLang="el-GR" sz="2400" dirty="0" smtClean="0"/>
              <a:t>Πολύ διαπερατό στους υδρατμούς και όταν εμβαπτισθεί στο νερό προσροφά τόσο νερό όσο είναι περίπου το βάρος του.</a:t>
            </a:r>
          </a:p>
        </p:txBody>
      </p:sp>
    </p:spTree>
    <p:extLst>
      <p:ext uri="{BB962C8B-B14F-4D97-AF65-F5344CB8AC3E}">
        <p14:creationId xmlns:p14="http://schemas.microsoft.com/office/powerpoint/2010/main" val="1319941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Χαρτί </a:t>
            </a:r>
            <a:r>
              <a:rPr lang="el-GR" dirty="0" err="1" smtClean="0"/>
              <a:t>Σελιλόζα</a:t>
            </a:r>
            <a:endParaRPr lang="el-GR" dirty="0"/>
          </a:p>
        </p:txBody>
      </p:sp>
      <p:sp>
        <p:nvSpPr>
          <p:cNvPr id="45058" name="Rectangle 3"/>
          <p:cNvSpPr>
            <a:spLocks noGrp="1" noChangeArrowheads="1"/>
          </p:cNvSpPr>
          <p:nvPr>
            <p:ph idx="1"/>
          </p:nvPr>
        </p:nvSpPr>
        <p:spPr/>
        <p:txBody>
          <a:bodyPr>
            <a:normAutofit/>
          </a:bodyPr>
          <a:lstStyle/>
          <a:p>
            <a:pPr>
              <a:spcBef>
                <a:spcPts val="600"/>
              </a:spcBef>
            </a:pPr>
            <a:r>
              <a:rPr lang="el-GR" altLang="el-GR" sz="2400" dirty="0" smtClean="0"/>
              <a:t>Χαρτί συσκευασίας που είναι κατάλληλο για όλες τις εφαρμογές που βλέπουμε στον πίνακα, καθώς επίσης για </a:t>
            </a:r>
            <a:r>
              <a:rPr lang="el-GR" altLang="el-GR" sz="2400" dirty="0" err="1" smtClean="0"/>
              <a:t>δεματοποίηση</a:t>
            </a:r>
            <a:r>
              <a:rPr lang="el-GR" altLang="el-GR" sz="2400" dirty="0" smtClean="0"/>
              <a:t> αλλά και για πατρονάρισμα.</a:t>
            </a:r>
          </a:p>
          <a:p>
            <a:pPr>
              <a:spcBef>
                <a:spcPts val="600"/>
              </a:spcBef>
            </a:pPr>
            <a:r>
              <a:rPr lang="el-GR" altLang="el-GR" sz="2400" dirty="0" smtClean="0"/>
              <a:t>Το βάρος του κυμαίνεται από 35-140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p>
          <a:p>
            <a:pPr eaLnBrk="1" hangingPunct="1">
              <a:spcBef>
                <a:spcPts val="600"/>
              </a:spcBef>
            </a:pPr>
            <a:r>
              <a:rPr lang="el-GR" altLang="el-GR" sz="2400" dirty="0" smtClean="0"/>
              <a:t>Όπως έχει αναφερθεί σε προηγούμενο κεφάλαιο, η εμπορική ονομασία χαρτί </a:t>
            </a:r>
            <a:r>
              <a:rPr lang="en-US" altLang="el-GR" sz="2400" dirty="0" err="1" smtClean="0"/>
              <a:t>kraft</a:t>
            </a:r>
            <a:r>
              <a:rPr lang="el-GR" altLang="el-GR" sz="2400" dirty="0" smtClean="0"/>
              <a:t> αναφέρεται σε χαρτί από χημικό πολτό, που η ειδική επεξεργασία του (</a:t>
            </a:r>
            <a:r>
              <a:rPr lang="en-US" altLang="el-GR" sz="2400" dirty="0" err="1" smtClean="0"/>
              <a:t>kraft</a:t>
            </a:r>
            <a:r>
              <a:rPr lang="en-US" altLang="el-GR" sz="2400" dirty="0" smtClean="0"/>
              <a:t> process</a:t>
            </a:r>
            <a:r>
              <a:rPr lang="el-GR" altLang="el-GR" sz="2400" dirty="0" smtClean="0"/>
              <a:t>) με την μέθοδο των </a:t>
            </a:r>
            <a:r>
              <a:rPr lang="el-GR" altLang="el-GR" sz="2400" dirty="0" err="1" smtClean="0"/>
              <a:t>θειϊκών</a:t>
            </a:r>
            <a:r>
              <a:rPr lang="el-GR" altLang="el-GR" sz="2400" dirty="0" smtClean="0"/>
              <a:t> το κάνει ιδιαίτερα ανθεκτικό.</a:t>
            </a:r>
          </a:p>
          <a:p>
            <a:pPr eaLnBrk="1" hangingPunct="1">
              <a:spcBef>
                <a:spcPts val="600"/>
              </a:spcBef>
            </a:pPr>
            <a:r>
              <a:rPr lang="el-GR" altLang="el-GR" sz="2400" dirty="0" smtClean="0"/>
              <a:t>Θυμίζουμε ότι έχει απομακρυνθεί όλη η </a:t>
            </a:r>
            <a:r>
              <a:rPr lang="el-GR" altLang="el-GR" sz="2400" dirty="0" err="1" smtClean="0"/>
              <a:t>λιγνίνη</a:t>
            </a:r>
            <a:r>
              <a:rPr lang="el-GR" altLang="el-GR" sz="2400" dirty="0" smtClean="0"/>
              <a:t>.</a:t>
            </a:r>
          </a:p>
          <a:p>
            <a:pPr eaLnBrk="1" hangingPunct="1">
              <a:spcBef>
                <a:spcPts val="600"/>
              </a:spcBef>
            </a:pPr>
            <a:r>
              <a:rPr lang="el-GR" altLang="el-GR" sz="2400" dirty="0" smtClean="0"/>
              <a:t>Το χαρτί αυτό έχει συνήθως μπεζ-καφέ χρώμα και μπορεί να υποστεί λεύκανση για να γίνει πιο λευκό.</a:t>
            </a:r>
          </a:p>
        </p:txBody>
      </p:sp>
    </p:spTree>
    <p:extLst>
      <p:ext uri="{BB962C8B-B14F-4D97-AF65-F5344CB8AC3E}">
        <p14:creationId xmlns:p14="http://schemas.microsoft.com/office/powerpoint/2010/main" val="195533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r>
              <a:rPr lang="el-GR" altLang="el-GR" sz="3200" b="1" dirty="0" smtClean="0"/>
              <a:t>Ειδικές κατηγορίες χαρτιού και χαρτονιού (</a:t>
            </a:r>
            <a:r>
              <a:rPr lang="el-GR" altLang="el-GR" sz="3200" b="1" dirty="0" err="1" smtClean="0"/>
              <a:t>specially</a:t>
            </a:r>
            <a:r>
              <a:rPr lang="el-GR" altLang="el-GR" sz="3200" b="1" dirty="0" smtClean="0"/>
              <a:t> </a:t>
            </a:r>
            <a:r>
              <a:rPr lang="el-GR" altLang="el-GR" sz="3200" b="1" dirty="0" err="1" smtClean="0"/>
              <a:t>paper</a:t>
            </a:r>
            <a:r>
              <a:rPr lang="el-GR" altLang="el-GR" sz="3200" b="1" dirty="0" smtClean="0"/>
              <a:t> </a:t>
            </a:r>
            <a:r>
              <a:rPr lang="el-GR" altLang="el-GR" sz="3200" b="1" dirty="0" err="1" smtClean="0"/>
              <a:t>and</a:t>
            </a:r>
            <a:r>
              <a:rPr lang="el-GR" altLang="el-GR" sz="3200" b="1" dirty="0" smtClean="0"/>
              <a:t> </a:t>
            </a:r>
            <a:r>
              <a:rPr lang="el-GR" altLang="el-GR" sz="3200" b="1" dirty="0" err="1" smtClean="0"/>
              <a:t>board</a:t>
            </a:r>
            <a:r>
              <a:rPr lang="el-GR" altLang="el-GR" sz="3200" b="1" dirty="0" smtClean="0"/>
              <a:t> </a:t>
            </a:r>
            <a:r>
              <a:rPr lang="el-GR" altLang="el-GR" sz="3200" b="1" dirty="0" err="1" smtClean="0"/>
              <a:t>grades</a:t>
            </a:r>
            <a:r>
              <a:rPr lang="el-GR" altLang="el-GR" sz="3200" b="1" dirty="0" smtClean="0"/>
              <a:t>)</a:t>
            </a:r>
            <a:endParaRPr lang="el-GR" altLang="el-GR" sz="3200" dirty="0" smtClean="0"/>
          </a:p>
        </p:txBody>
      </p:sp>
      <p:sp>
        <p:nvSpPr>
          <p:cNvPr id="46083" name="Rectangle 3"/>
          <p:cNvSpPr>
            <a:spLocks noGrp="1" noChangeArrowheads="1"/>
          </p:cNvSpPr>
          <p:nvPr>
            <p:ph idx="1"/>
          </p:nvPr>
        </p:nvSpPr>
        <p:spPr/>
        <p:txBody>
          <a:bodyPr/>
          <a:lstStyle/>
          <a:p>
            <a:pPr eaLnBrk="1" hangingPunct="1"/>
            <a:r>
              <a:rPr lang="el-GR" altLang="el-GR" sz="2400" dirty="0" smtClean="0"/>
              <a:t>Το</a:t>
            </a:r>
            <a:r>
              <a:rPr lang="el-GR" altLang="el-GR" sz="2400" b="1" dirty="0" smtClean="0">
                <a:solidFill>
                  <a:schemeClr val="accent1"/>
                </a:solidFill>
              </a:rPr>
              <a:t> </a:t>
            </a:r>
            <a:r>
              <a:rPr lang="el-GR" altLang="el-GR" sz="2400" b="1" dirty="0" smtClean="0">
                <a:solidFill>
                  <a:srgbClr val="820000"/>
                </a:solidFill>
              </a:rPr>
              <a:t>φωτογραφικό χαρτί </a:t>
            </a:r>
            <a:r>
              <a:rPr lang="el-GR" altLang="el-GR" sz="2400" dirty="0" smtClean="0"/>
              <a:t>έχει γυαλιστερή </a:t>
            </a:r>
            <a:r>
              <a:rPr lang="el-GR" altLang="el-GR" sz="2400" b="1" dirty="0" smtClean="0">
                <a:solidFill>
                  <a:srgbClr val="820000"/>
                </a:solidFill>
              </a:rPr>
              <a:t>(</a:t>
            </a:r>
            <a:r>
              <a:rPr lang="el-GR" altLang="el-GR" sz="2400" b="1" dirty="0" err="1" smtClean="0">
                <a:solidFill>
                  <a:srgbClr val="820000"/>
                </a:solidFill>
              </a:rPr>
              <a:t>glossy</a:t>
            </a:r>
            <a:r>
              <a:rPr lang="el-GR" altLang="el-GR" sz="2400" b="1" dirty="0" smtClean="0">
                <a:solidFill>
                  <a:srgbClr val="820000"/>
                </a:solidFill>
              </a:rPr>
              <a:t>) </a:t>
            </a:r>
            <a:r>
              <a:rPr lang="el-GR" altLang="el-GR" sz="2400" dirty="0" smtClean="0"/>
              <a:t>επικάλυψη που αποδίδει ζωηρά τα χρώματα στις φωτογραφικές εκτυπώσεις και παρέχει υψηλή ποιότητα στις εκτυπώσεις μεγάλης ανάλυσης.</a:t>
            </a:r>
          </a:p>
          <a:p>
            <a:pPr eaLnBrk="1" hangingPunct="1"/>
            <a:r>
              <a:rPr lang="el-GR" altLang="el-GR" sz="2400" dirty="0" smtClean="0"/>
              <a:t>Έχει ουδέτερο </a:t>
            </a:r>
            <a:r>
              <a:rPr lang="en-US" altLang="el-GR" sz="2400" dirty="0" smtClean="0"/>
              <a:t>pH </a:t>
            </a:r>
            <a:r>
              <a:rPr lang="el-GR" altLang="el-GR" sz="2400" dirty="0" smtClean="0"/>
              <a:t>και αντοχή στην υγρασία.</a:t>
            </a:r>
          </a:p>
          <a:p>
            <a:pPr eaLnBrk="1" hangingPunct="1"/>
            <a:r>
              <a:rPr lang="el-GR" altLang="el-GR" sz="2400" dirty="0" smtClean="0"/>
              <a:t>Σημαντικό είναι να στεγνώνει γρήγορα το μελάνι για την αποφυγή μουντζούρων.</a:t>
            </a:r>
          </a:p>
          <a:p>
            <a:pPr eaLnBrk="1" hangingPunct="1"/>
            <a:r>
              <a:rPr lang="el-GR" altLang="el-GR" sz="2400" dirty="0" smtClean="0"/>
              <a:t>Συνήθως διατίθεται σε βάρος 210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p>
        </p:txBody>
      </p:sp>
    </p:spTree>
    <p:extLst>
      <p:ext uri="{BB962C8B-B14F-4D97-AF65-F5344CB8AC3E}">
        <p14:creationId xmlns:p14="http://schemas.microsoft.com/office/powerpoint/2010/main" val="1086282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Χαρτί για βιομηχανική </a:t>
            </a:r>
            <a:r>
              <a:rPr lang="el-GR" altLang="el-GR" dirty="0"/>
              <a:t>ετικέτα</a:t>
            </a:r>
            <a:endParaRPr lang="el-GR" dirty="0"/>
          </a:p>
        </p:txBody>
      </p:sp>
      <p:sp>
        <p:nvSpPr>
          <p:cNvPr id="47106" name="Rectangle 3"/>
          <p:cNvSpPr>
            <a:spLocks noGrp="1" noChangeArrowheads="1"/>
          </p:cNvSpPr>
          <p:nvPr>
            <p:ph idx="1"/>
          </p:nvPr>
        </p:nvSpPr>
        <p:spPr>
          <a:xfrm>
            <a:off x="457200" y="1196752"/>
            <a:ext cx="5122863" cy="5040560"/>
          </a:xfrm>
        </p:spPr>
        <p:txBody>
          <a:bodyPr/>
          <a:lstStyle/>
          <a:p>
            <a:r>
              <a:rPr lang="el-GR" altLang="el-GR" sz="2400" dirty="0" smtClean="0"/>
              <a:t>Το </a:t>
            </a:r>
            <a:r>
              <a:rPr lang="el-GR" altLang="el-GR" sz="2400" b="1" dirty="0" smtClean="0">
                <a:solidFill>
                  <a:srgbClr val="820000"/>
                </a:solidFill>
              </a:rPr>
              <a:t>χαρτί</a:t>
            </a:r>
            <a:r>
              <a:rPr lang="el-GR" altLang="el-GR" sz="2400" b="1" dirty="0" smtClean="0">
                <a:solidFill>
                  <a:schemeClr val="accent2"/>
                </a:solidFill>
              </a:rPr>
              <a:t> </a:t>
            </a:r>
            <a:r>
              <a:rPr lang="el-GR" altLang="el-GR" sz="2400" dirty="0" smtClean="0"/>
              <a:t>που προορίζεται για </a:t>
            </a:r>
            <a:r>
              <a:rPr lang="el-GR" altLang="el-GR" sz="2400" b="1" dirty="0" smtClean="0">
                <a:solidFill>
                  <a:srgbClr val="820000"/>
                </a:solidFill>
              </a:rPr>
              <a:t>βιομηχανική ετικέτα </a:t>
            </a:r>
            <a:r>
              <a:rPr lang="el-GR" altLang="el-GR" sz="2400" dirty="0" smtClean="0"/>
              <a:t>ποικίλει και μπορεί να είναι γυαλιστερό, ματ, πλαστικό, θερμικό κ.α.</a:t>
            </a:r>
          </a:p>
          <a:p>
            <a:r>
              <a:rPr lang="el-GR" altLang="el-GR" sz="2400" dirty="0" smtClean="0"/>
              <a:t>Οι αυτοκόλλητες ετικέτες κρασιών είναι από μονές τους αποτελούν μια ξεχωριστή κατηγορία.</a:t>
            </a:r>
          </a:p>
          <a:p>
            <a:r>
              <a:rPr lang="el-GR" altLang="el-GR" sz="2400" dirty="0" smtClean="0"/>
              <a:t>Το χαρτί αυτό είναι κατάλληλο για την εφαρμογή </a:t>
            </a:r>
            <a:r>
              <a:rPr lang="el-GR" altLang="el-GR" sz="2400" dirty="0" err="1" smtClean="0"/>
              <a:t>χρυσοτυπίας</a:t>
            </a:r>
            <a:r>
              <a:rPr lang="el-GR" altLang="el-GR" sz="2400" dirty="0" smtClean="0"/>
              <a:t> και </a:t>
            </a:r>
            <a:r>
              <a:rPr lang="el-GR" altLang="el-GR" sz="2400" dirty="0" err="1" smtClean="0"/>
              <a:t>ασημοτυπίας</a:t>
            </a:r>
            <a:r>
              <a:rPr lang="el-GR" altLang="el-GR" sz="2400" dirty="0" smtClean="0"/>
              <a:t>.</a:t>
            </a:r>
          </a:p>
        </p:txBody>
      </p:sp>
      <p:pic>
        <p:nvPicPr>
          <p:cNvPr id="47107" name="Picture 4" descr="Βιομηχανική Ετικέτα">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24128" y="1351824"/>
            <a:ext cx="29845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743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Θερμικό χαρτί (</a:t>
            </a:r>
            <a:r>
              <a:rPr lang="en-US" dirty="0"/>
              <a:t>thermal paper)</a:t>
            </a:r>
          </a:p>
        </p:txBody>
      </p:sp>
      <p:sp>
        <p:nvSpPr>
          <p:cNvPr id="48130" name="Rectangle 3"/>
          <p:cNvSpPr>
            <a:spLocks noGrp="1" noChangeArrowheads="1"/>
          </p:cNvSpPr>
          <p:nvPr>
            <p:ph idx="1"/>
          </p:nvPr>
        </p:nvSpPr>
        <p:spPr>
          <a:xfrm>
            <a:off x="457200" y="1196752"/>
            <a:ext cx="8229600" cy="5661248"/>
          </a:xfrm>
        </p:spPr>
        <p:txBody>
          <a:bodyPr>
            <a:normAutofit/>
          </a:bodyPr>
          <a:lstStyle/>
          <a:p>
            <a:r>
              <a:rPr lang="el-GR" altLang="el-GR" sz="2200" dirty="0" smtClean="0"/>
              <a:t>Πρόκειται για ένα ειδικό χαρτί το οποίο είναι επιχρισμένο με μία ουσία η οποία αλλάζει χρώμα όταν εκτίθεται σε θερμότητα.</a:t>
            </a:r>
          </a:p>
          <a:p>
            <a:r>
              <a:rPr lang="el-GR" altLang="el-GR" sz="2200" dirty="0" smtClean="0"/>
              <a:t>Η ουσία αυτή είναι μία χρωστική (</a:t>
            </a:r>
            <a:r>
              <a:rPr lang="en-US" altLang="el-GR" sz="2200" dirty="0" err="1" smtClean="0"/>
              <a:t>fluoran</a:t>
            </a:r>
            <a:r>
              <a:rPr lang="en-US" altLang="el-GR" sz="2200" dirty="0" smtClean="0"/>
              <a:t> </a:t>
            </a:r>
            <a:r>
              <a:rPr lang="en-US" altLang="el-GR" sz="2200" dirty="0" err="1" smtClean="0"/>
              <a:t>leuco</a:t>
            </a:r>
            <a:r>
              <a:rPr lang="en-US" altLang="el-GR" sz="2200" dirty="0" smtClean="0"/>
              <a:t> dye</a:t>
            </a:r>
            <a:r>
              <a:rPr lang="el-GR" altLang="el-GR" sz="2200" dirty="0" smtClean="0"/>
              <a:t>) που αναμειγνύεται με </a:t>
            </a:r>
            <a:r>
              <a:rPr lang="el-GR" altLang="el-GR" sz="2200" dirty="0" err="1" smtClean="0"/>
              <a:t>οκταντέκυλφωσφονικά</a:t>
            </a:r>
            <a:r>
              <a:rPr lang="el-GR" altLang="el-GR" sz="2200" dirty="0" smtClean="0"/>
              <a:t> οξέα. </a:t>
            </a:r>
          </a:p>
          <a:p>
            <a:r>
              <a:rPr lang="el-GR" altLang="el-GR" sz="2200" dirty="0" smtClean="0"/>
              <a:t>Όταν η θερμοκρασία ξεπερνά το σημείο τήξης η χρωστική αντιδρά με το οξύ και χρωματίζεται. </a:t>
            </a:r>
          </a:p>
          <a:p>
            <a:r>
              <a:rPr lang="el-GR" altLang="el-GR" sz="2200" dirty="0" smtClean="0"/>
              <a:t>Συνήθως, η χρωστική αποκτά ένα μαύρο χρώμα όταν θερμαίνεται, μπορεί όμως και μπλε ή κόκκινο. </a:t>
            </a:r>
          </a:p>
          <a:p>
            <a:r>
              <a:rPr lang="el-GR" altLang="el-GR" sz="2200" dirty="0" smtClean="0"/>
              <a:t>Χρησιμοποιείται σε θερμικούς εκτυπωτές. Βρίσκει εφαρμογές σε χαρτί που προορίζεται για μηχανήματα </a:t>
            </a:r>
            <a:r>
              <a:rPr lang="en-US" altLang="el-GR" sz="2200" b="1" dirty="0" err="1" smtClean="0">
                <a:solidFill>
                  <a:schemeClr val="accent3">
                    <a:lumMod val="50000"/>
                  </a:schemeClr>
                </a:solidFill>
              </a:rPr>
              <a:t>atm</a:t>
            </a:r>
            <a:r>
              <a:rPr lang="el-GR" altLang="el-GR" sz="2200" b="1" dirty="0" smtClean="0">
                <a:solidFill>
                  <a:schemeClr val="accent3">
                    <a:lumMod val="50000"/>
                  </a:schemeClr>
                </a:solidFill>
              </a:rPr>
              <a:t>, </a:t>
            </a:r>
            <a:r>
              <a:rPr lang="en-US" altLang="el-GR" sz="2200" b="1" dirty="0" smtClean="0">
                <a:solidFill>
                  <a:schemeClr val="accent3">
                    <a:lumMod val="50000"/>
                  </a:schemeClr>
                </a:solidFill>
              </a:rPr>
              <a:t>fax</a:t>
            </a:r>
            <a:r>
              <a:rPr lang="el-GR" altLang="el-GR" sz="2200" b="1" dirty="0" smtClean="0">
                <a:solidFill>
                  <a:schemeClr val="accent3">
                    <a:lumMod val="50000"/>
                  </a:schemeClr>
                </a:solidFill>
              </a:rPr>
              <a:t> και μηχανές προτεραιότητας</a:t>
            </a:r>
            <a:r>
              <a:rPr lang="el-GR" altLang="el-GR" sz="2200" b="1" dirty="0" smtClean="0">
                <a:solidFill>
                  <a:srgbClr val="009900"/>
                </a:solidFill>
              </a:rPr>
              <a:t>.</a:t>
            </a:r>
            <a:r>
              <a:rPr lang="el-GR" altLang="el-GR" sz="2200" b="1" dirty="0" smtClean="0">
                <a:solidFill>
                  <a:schemeClr val="accent1"/>
                </a:solidFill>
              </a:rPr>
              <a:t> </a:t>
            </a:r>
            <a:r>
              <a:rPr lang="el-GR" altLang="el-GR" sz="2200" dirty="0" smtClean="0"/>
              <a:t>Συνήθως διατίθεται σε ρολά. Τα ρολά </a:t>
            </a:r>
            <a:r>
              <a:rPr lang="el-GR" altLang="el-GR" sz="2200" dirty="0" err="1" smtClean="0"/>
              <a:t>atm</a:t>
            </a:r>
            <a:r>
              <a:rPr lang="el-GR" altLang="el-GR" sz="2200" dirty="0" smtClean="0"/>
              <a:t> ενδέχεται να είναι ακόμη και χαρτί γραφής. Το βάρος του χαρτιού των ρολών αυτών ποικίλλει.</a:t>
            </a:r>
          </a:p>
          <a:p>
            <a:r>
              <a:rPr lang="el-GR" altLang="el-GR" sz="2200" dirty="0" smtClean="0"/>
              <a:t>Συνήθως διατίθεται σε βάρη που κυμαίνονται από 55 - 100 </a:t>
            </a:r>
            <a:r>
              <a:rPr lang="en-US" altLang="el-GR" sz="2200" dirty="0" smtClean="0"/>
              <a:t>g</a:t>
            </a:r>
            <a:r>
              <a:rPr lang="el-GR" altLang="el-GR" sz="2200" dirty="0" smtClean="0"/>
              <a:t>/</a:t>
            </a:r>
            <a:r>
              <a:rPr lang="en-US" altLang="el-GR" sz="2200" dirty="0" smtClean="0"/>
              <a:t>m</a:t>
            </a:r>
            <a:r>
              <a:rPr lang="el-GR" altLang="el-GR" sz="2200" baseline="30000" dirty="0" smtClean="0"/>
              <a:t>2</a:t>
            </a:r>
            <a:r>
              <a:rPr lang="el-GR" altLang="el-GR" sz="2200" dirty="0" smtClean="0"/>
              <a:t>.</a:t>
            </a:r>
          </a:p>
        </p:txBody>
      </p:sp>
    </p:spTree>
    <p:extLst>
      <p:ext uri="{BB962C8B-B14F-4D97-AF65-F5344CB8AC3E}">
        <p14:creationId xmlns:p14="http://schemas.microsoft.com/office/powerpoint/2010/main" val="24198810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9154" name="Rectangle 3"/>
          <p:cNvSpPr>
            <a:spLocks noGrp="1" noChangeArrowheads="1"/>
          </p:cNvSpPr>
          <p:nvPr>
            <p:ph idx="1"/>
          </p:nvPr>
        </p:nvSpPr>
        <p:spPr>
          <a:xfrm>
            <a:off x="457200" y="1196752"/>
            <a:ext cx="4546848" cy="5040560"/>
          </a:xfrm>
        </p:spPr>
        <p:txBody>
          <a:bodyPr/>
          <a:lstStyle/>
          <a:p>
            <a:r>
              <a:rPr lang="el-GR" altLang="el-GR" sz="2400" dirty="0" smtClean="0"/>
              <a:t>Στα ρολά αυτά όπως φαίνεται και στο σχήμα υπάρχει μία μαύρη ένδειξη (</a:t>
            </a:r>
            <a:r>
              <a:rPr lang="el-GR" altLang="el-GR" sz="2400" dirty="0" err="1" smtClean="0"/>
              <a:t>black</a:t>
            </a:r>
            <a:r>
              <a:rPr lang="el-GR" altLang="el-GR" sz="2400" dirty="0" smtClean="0"/>
              <a:t> </a:t>
            </a:r>
            <a:r>
              <a:rPr lang="el-GR" altLang="el-GR" sz="2400" dirty="0" err="1" smtClean="0"/>
              <a:t>dot</a:t>
            </a:r>
            <a:r>
              <a:rPr lang="el-GR" altLang="el-GR" sz="2400" dirty="0" smtClean="0"/>
              <a:t>) που συμβάλει στο να κόβονται οι αποδείξεις σε σταθερό μήκος.</a:t>
            </a:r>
          </a:p>
          <a:p>
            <a:r>
              <a:rPr lang="el-GR" altLang="el-GR" sz="2400" dirty="0" smtClean="0"/>
              <a:t>Το χαρτί αυτό είναι κατάλληλο για εκτύπωση π.χ. διαφημίσεων</a:t>
            </a:r>
          </a:p>
        </p:txBody>
      </p:sp>
      <p:pic>
        <p:nvPicPr>
          <p:cNvPr id="49155" name="Εικόνα 18" descr="Ρολά AT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789" y="1340768"/>
            <a:ext cx="369075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descr="Ρολά FAX">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30789" y="3822626"/>
            <a:ext cx="3655984" cy="24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24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	</a:t>
            </a:r>
            <a:r>
              <a:rPr lang="el-GR" dirty="0" err="1"/>
              <a:t>Glassine</a:t>
            </a:r>
            <a:r>
              <a:rPr lang="el-GR" dirty="0"/>
              <a:t>: το αποκαλούμε </a:t>
            </a:r>
            <a:r>
              <a:rPr lang="el-GR" dirty="0" smtClean="0"/>
              <a:t>ριζόχαρτο </a:t>
            </a:r>
            <a:r>
              <a:rPr lang="el-GR" dirty="0"/>
              <a:t>α</a:t>
            </a:r>
            <a:r>
              <a:rPr lang="el-GR" dirty="0" smtClean="0"/>
              <a:t>λλού </a:t>
            </a:r>
            <a:r>
              <a:rPr lang="el-GR" dirty="0" err="1" smtClean="0"/>
              <a:t>γλασέ</a:t>
            </a:r>
            <a:endParaRPr lang="el-GR" dirty="0"/>
          </a:p>
        </p:txBody>
      </p:sp>
      <p:sp>
        <p:nvSpPr>
          <p:cNvPr id="50178" name="Rectangle 3"/>
          <p:cNvSpPr>
            <a:spLocks noGrp="1" noChangeArrowheads="1"/>
          </p:cNvSpPr>
          <p:nvPr>
            <p:ph idx="1"/>
          </p:nvPr>
        </p:nvSpPr>
        <p:spPr>
          <a:xfrm>
            <a:off x="457200" y="1196752"/>
            <a:ext cx="8229600" cy="4661140"/>
          </a:xfrm>
        </p:spPr>
        <p:txBody>
          <a:bodyPr>
            <a:normAutofit/>
          </a:bodyPr>
          <a:lstStyle/>
          <a:p>
            <a:r>
              <a:rPr lang="el-GR" altLang="el-GR" sz="2200" dirty="0" smtClean="0"/>
              <a:t>Είναι ένα πολύ λεπτό και απαλό χαρτί ανθεκτικό στον αέρα και το νερό, έχει ουδέτερο </a:t>
            </a:r>
            <a:r>
              <a:rPr lang="en-US" altLang="el-GR" sz="2200" dirty="0" smtClean="0"/>
              <a:t>pH</a:t>
            </a:r>
            <a:r>
              <a:rPr lang="el-GR" altLang="el-GR" sz="2200" dirty="0" smtClean="0"/>
              <a:t>, έχει υποστεί επεξεργασία στην </a:t>
            </a:r>
            <a:r>
              <a:rPr lang="el-GR" altLang="el-GR" sz="2200" dirty="0" err="1" smtClean="0"/>
              <a:t>υπερκαλάνδρα</a:t>
            </a:r>
            <a:r>
              <a:rPr lang="el-GR" altLang="el-GR" sz="2200" dirty="0" smtClean="0"/>
              <a:t>. </a:t>
            </a:r>
          </a:p>
          <a:p>
            <a:r>
              <a:rPr lang="el-GR" altLang="el-GR" sz="2200" dirty="0" smtClean="0"/>
              <a:t>Χρησιμοποιείται στην βιβλιοδεσία ως προστατευτικό χαρτί (π.χ. μεταξύ φωτογραφιών), στην συλλογή γραμματοσήμων, στη χημεία ως χαρτί ζύγισης, ως μέσο στην μεταφορά φαρμάκων, στην συσκευασία τροφίμων που είναι σημαντική η διαφύλαξη του φυσικού αρώματός τους κ.α.</a:t>
            </a:r>
          </a:p>
          <a:p>
            <a:r>
              <a:rPr lang="el-GR" altLang="el-GR" sz="2200" dirty="0" smtClean="0"/>
              <a:t>Έχει αντοχή στα λίπη και χρησιμοποιείται ως χαρτί βάσης για την παραγωγή λαδόκολλας (</a:t>
            </a:r>
            <a:r>
              <a:rPr lang="en-US" altLang="el-GR" sz="2200" dirty="0" smtClean="0"/>
              <a:t>greaseproof paper</a:t>
            </a:r>
            <a:r>
              <a:rPr lang="el-GR" altLang="el-GR" sz="2200" dirty="0" smtClean="0"/>
              <a:t>). </a:t>
            </a:r>
          </a:p>
          <a:p>
            <a:pPr algn="just" eaLnBrk="1" hangingPunct="1">
              <a:lnSpc>
                <a:spcPct val="80000"/>
              </a:lnSpc>
              <a:buFontTx/>
              <a:buNone/>
            </a:pPr>
            <a:endParaRPr lang="el-GR" altLang="el-GR" sz="2200" b="1" dirty="0" smtClean="0">
              <a:solidFill>
                <a:schemeClr val="accent2"/>
              </a:solidFill>
            </a:endParaRPr>
          </a:p>
          <a:p>
            <a:pPr algn="just" eaLnBrk="1" hangingPunct="1">
              <a:lnSpc>
                <a:spcPct val="80000"/>
              </a:lnSpc>
              <a:buFontTx/>
              <a:buNone/>
            </a:pPr>
            <a:endParaRPr lang="el-GR" altLang="el-GR" sz="2200" b="1" dirty="0" smtClean="0">
              <a:solidFill>
                <a:schemeClr val="accent2"/>
              </a:solidFill>
            </a:endParaRPr>
          </a:p>
        </p:txBody>
      </p:sp>
    </p:spTree>
    <p:extLst>
      <p:ext uri="{BB962C8B-B14F-4D97-AF65-F5344CB8AC3E}">
        <p14:creationId xmlns:p14="http://schemas.microsoft.com/office/powerpoint/2010/main" val="38892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Περγαμηνή</a:t>
            </a:r>
            <a:endParaRPr lang="el-GR" dirty="0"/>
          </a:p>
        </p:txBody>
      </p:sp>
      <p:sp>
        <p:nvSpPr>
          <p:cNvPr id="51202" name="Rectangle 3"/>
          <p:cNvSpPr>
            <a:spLocks noGrp="1" noChangeArrowheads="1"/>
          </p:cNvSpPr>
          <p:nvPr>
            <p:ph idx="1"/>
          </p:nvPr>
        </p:nvSpPr>
        <p:spPr/>
        <p:txBody>
          <a:bodyPr>
            <a:normAutofit/>
          </a:bodyPr>
          <a:lstStyle/>
          <a:p>
            <a:pPr eaLnBrk="1" hangingPunct="1"/>
            <a:r>
              <a:rPr lang="el-GR" altLang="el-GR" sz="2400" dirty="0" smtClean="0"/>
              <a:t>Ειδικό χαρτί με ιδιαίτερη υφή περγαμηνής, το οποίο είναι διαθέσιμο σε  χρώματα.</a:t>
            </a:r>
          </a:p>
          <a:p>
            <a:pPr eaLnBrk="1" hangingPunct="1"/>
            <a:r>
              <a:rPr lang="el-GR" altLang="el-GR" sz="2400" dirty="0" smtClean="0"/>
              <a:t>Δεν σχετίζεται με την αρχαία περγαμηνή.</a:t>
            </a:r>
          </a:p>
          <a:p>
            <a:pPr eaLnBrk="1" hangingPunct="1"/>
            <a:r>
              <a:rPr lang="el-GR" altLang="el-GR" sz="2400" dirty="0" smtClean="0"/>
              <a:t>Κατάλληλο για χρήση με εκτυπωτές </a:t>
            </a:r>
            <a:r>
              <a:rPr lang="el-GR" altLang="el-GR" sz="2400" dirty="0" err="1" smtClean="0"/>
              <a:t>inkjet</a:t>
            </a:r>
            <a:r>
              <a:rPr lang="el-GR" altLang="el-GR" sz="2400" dirty="0" smtClean="0"/>
              <a:t> και </a:t>
            </a:r>
            <a:r>
              <a:rPr lang="el-GR" altLang="el-GR" sz="2400" dirty="0" err="1" smtClean="0"/>
              <a:t>Laser</a:t>
            </a:r>
            <a:r>
              <a:rPr lang="el-GR" altLang="el-GR" sz="2400" dirty="0" smtClean="0"/>
              <a:t> καθώς και για εκτυπωτικές μηχανές </a:t>
            </a:r>
            <a:r>
              <a:rPr lang="el-GR" altLang="el-GR" sz="2400" dirty="0" err="1" smtClean="0"/>
              <a:t>οffset</a:t>
            </a:r>
            <a:r>
              <a:rPr lang="el-GR" altLang="el-GR" sz="2400" dirty="0" smtClean="0"/>
              <a:t>.</a:t>
            </a:r>
          </a:p>
          <a:p>
            <a:pPr eaLnBrk="1" hangingPunct="1"/>
            <a:r>
              <a:rPr lang="el-GR" altLang="el-GR" sz="2400" dirty="0" smtClean="0"/>
              <a:t>Ιδανικό για εκτυπώσεις διπλωμάτων, παρουσιάσεων, καταλόγων </a:t>
            </a:r>
            <a:r>
              <a:rPr lang="el-GR" altLang="el-GR" sz="2400" dirty="0" err="1" smtClean="0"/>
              <a:t>menu</a:t>
            </a:r>
            <a:r>
              <a:rPr lang="el-GR" altLang="el-GR" sz="2400" dirty="0" smtClean="0"/>
              <a:t> κλπ.</a:t>
            </a:r>
          </a:p>
          <a:p>
            <a:pPr eaLnBrk="1" hangingPunct="1"/>
            <a:r>
              <a:rPr lang="el-GR" altLang="el-GR" sz="2400" dirty="0" smtClean="0"/>
              <a:t>Πάχος χαρτιού από 18-180</a:t>
            </a:r>
            <a:r>
              <a:rPr lang="en-US" altLang="el-GR" sz="2400" dirty="0" smtClean="0"/>
              <a:t> </a:t>
            </a:r>
            <a:r>
              <a:rPr lang="el-GR" altLang="el-GR" sz="2400" dirty="0" err="1" smtClean="0"/>
              <a:t>gr</a:t>
            </a:r>
            <a:r>
              <a:rPr lang="el-GR" altLang="el-GR" sz="2400" dirty="0" smtClean="0"/>
              <a:t>/</a:t>
            </a:r>
            <a:r>
              <a:rPr lang="en-US" altLang="el-GR" sz="2400" dirty="0" smtClean="0"/>
              <a:t>m</a:t>
            </a:r>
            <a:r>
              <a:rPr lang="en-US" altLang="el-GR" sz="2400" baseline="30000" dirty="0" smtClean="0"/>
              <a:t>2</a:t>
            </a:r>
            <a:r>
              <a:rPr lang="el-GR" altLang="el-GR" sz="2400" dirty="0" smtClean="0"/>
              <a:t>. </a:t>
            </a:r>
          </a:p>
        </p:txBody>
      </p:sp>
    </p:spTree>
    <p:extLst>
      <p:ext uri="{BB962C8B-B14F-4D97-AF65-F5344CB8AC3E}">
        <p14:creationId xmlns:p14="http://schemas.microsoft.com/office/powerpoint/2010/main" val="3596198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Υδατογραφημένο χαρτί </a:t>
            </a:r>
            <a:endParaRPr lang="el-GR" dirty="0"/>
          </a:p>
        </p:txBody>
      </p:sp>
      <p:sp>
        <p:nvSpPr>
          <p:cNvPr id="52226" name="Rectangle 3"/>
          <p:cNvSpPr>
            <a:spLocks noGrp="1" noChangeArrowheads="1"/>
          </p:cNvSpPr>
          <p:nvPr>
            <p:ph idx="1"/>
          </p:nvPr>
        </p:nvSpPr>
        <p:spPr>
          <a:xfrm>
            <a:off x="457200" y="1196752"/>
            <a:ext cx="5122863" cy="5040560"/>
          </a:xfrm>
        </p:spPr>
        <p:txBody>
          <a:bodyPr>
            <a:normAutofit/>
          </a:bodyPr>
          <a:lstStyle/>
          <a:p>
            <a:pPr eaLnBrk="1" hangingPunct="1"/>
            <a:r>
              <a:rPr lang="el-GR" altLang="el-GR" sz="2300" b="1" dirty="0" smtClean="0">
                <a:solidFill>
                  <a:srgbClr val="820000"/>
                </a:solidFill>
              </a:rPr>
              <a:t>Υδατογραφημένο: </a:t>
            </a:r>
            <a:r>
              <a:rPr lang="el-GR" altLang="el-GR" sz="2300" dirty="0" smtClean="0"/>
              <a:t>Χαρτί που έχει υδατόσημα υποδηλώνοντας την ταυτότητα του χαρτιού.</a:t>
            </a:r>
          </a:p>
          <a:p>
            <a:pPr eaLnBrk="1" hangingPunct="1"/>
            <a:r>
              <a:rPr lang="el-GR" altLang="el-GR" sz="2300" dirty="0" smtClean="0"/>
              <a:t>Τα υδατόσημα δεν μπορούν να απομακρυνθούν χωρίς την καταστροφή του χαρτιού.</a:t>
            </a:r>
          </a:p>
          <a:p>
            <a:pPr eaLnBrk="1" hangingPunct="1"/>
            <a:r>
              <a:rPr lang="el-GR" altLang="el-GR" sz="2300" dirty="0" smtClean="0"/>
              <a:t>Ουσιαστικά, πρόκειται για σκόπιμη, τοπική διακύμανση του πάχους του χαρτιού, που δημιουργείται κατά την παρασκευή του.</a:t>
            </a:r>
          </a:p>
          <a:p>
            <a:pPr eaLnBrk="1" hangingPunct="1"/>
            <a:r>
              <a:rPr lang="el-GR" altLang="el-GR" sz="2300" dirty="0" smtClean="0"/>
              <a:t>Τα χαρτονομίσματα είναι εφοδιασμένα με υδατόσημα. Χρησιμοποιούνται σε επιστολόχαρτα. </a:t>
            </a:r>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40768"/>
            <a:ext cx="31686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08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dirty="0"/>
              <a:t>Χαρτιά που ανήκουν στις παραπάνω κατηγορίες </a:t>
            </a:r>
            <a:r>
              <a:rPr lang="el-GR" dirty="0" smtClean="0"/>
              <a:t>……</a:t>
            </a:r>
            <a:endParaRPr lang="el-GR" dirty="0"/>
          </a:p>
        </p:txBody>
      </p:sp>
      <p:sp>
        <p:nvSpPr>
          <p:cNvPr id="3" name="2 - Θέση περιεχομένου"/>
          <p:cNvSpPr>
            <a:spLocks noGrp="1"/>
          </p:cNvSpPr>
          <p:nvPr>
            <p:ph type="subTitle" idx="1"/>
          </p:nvPr>
        </p:nvSpPr>
        <p:spPr/>
        <p:txBody>
          <a:bodyPr/>
          <a:lstStyle/>
          <a:p>
            <a:pPr>
              <a:defRPr/>
            </a:pPr>
            <a:endParaRPr lang="el-GR" dirty="0"/>
          </a:p>
        </p:txBody>
      </p:sp>
    </p:spTree>
    <p:extLst>
      <p:ext uri="{BB962C8B-B14F-4D97-AF65-F5344CB8AC3E}">
        <p14:creationId xmlns:p14="http://schemas.microsoft.com/office/powerpoint/2010/main" val="1087026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Αυτοαντιγραφικό</a:t>
            </a:r>
            <a:r>
              <a:rPr lang="el-GR" dirty="0"/>
              <a:t> χαρτί</a:t>
            </a:r>
            <a:br>
              <a:rPr lang="el-GR" dirty="0"/>
            </a:br>
            <a:r>
              <a:rPr lang="el-GR" dirty="0"/>
              <a:t>(</a:t>
            </a:r>
            <a:r>
              <a:rPr lang="en-US" dirty="0"/>
              <a:t>carbonless copy paper)</a:t>
            </a:r>
          </a:p>
        </p:txBody>
      </p:sp>
      <p:sp>
        <p:nvSpPr>
          <p:cNvPr id="4" name="Content Placeholder 3"/>
          <p:cNvSpPr>
            <a:spLocks noGrp="1"/>
          </p:cNvSpPr>
          <p:nvPr>
            <p:ph idx="1"/>
          </p:nvPr>
        </p:nvSpPr>
        <p:spPr/>
        <p:txBody>
          <a:bodyPr>
            <a:normAutofit/>
          </a:bodyPr>
          <a:lstStyle/>
          <a:p>
            <a:r>
              <a:rPr lang="el-GR" altLang="el-GR" sz="2800" dirty="0" smtClean="0"/>
              <a:t>Πρόκειται </a:t>
            </a:r>
            <a:r>
              <a:rPr lang="el-GR" altLang="el-GR" sz="2800" dirty="0"/>
              <a:t>για </a:t>
            </a:r>
            <a:r>
              <a:rPr lang="el-GR" altLang="el-GR" sz="2800" b="1" dirty="0">
                <a:solidFill>
                  <a:schemeClr val="accent4">
                    <a:lumMod val="75000"/>
                  </a:schemeClr>
                </a:solidFill>
              </a:rPr>
              <a:t>χαρτί επικαλυμμένο με ειδικές χημικές ουσίες, </a:t>
            </a:r>
            <a:r>
              <a:rPr lang="el-GR" altLang="el-GR" sz="2800" dirty="0"/>
              <a:t>που αντιδρά στην πίεση της γραφίδας κατά την γραφή, </a:t>
            </a:r>
            <a:r>
              <a:rPr lang="el-GR" altLang="el-GR" sz="2800" b="1" dirty="0">
                <a:solidFill>
                  <a:schemeClr val="accent4">
                    <a:lumMod val="75000"/>
                  </a:schemeClr>
                </a:solidFill>
              </a:rPr>
              <a:t>παρέχοντας αντίγραφα χωρίς την χρήση </a:t>
            </a:r>
            <a:r>
              <a:rPr lang="en-US" altLang="el-GR" sz="2800" b="1" dirty="0">
                <a:solidFill>
                  <a:schemeClr val="accent4">
                    <a:lumMod val="75000"/>
                  </a:schemeClr>
                </a:solidFill>
              </a:rPr>
              <a:t>carbon</a:t>
            </a:r>
            <a:r>
              <a:rPr lang="el-GR" altLang="el-GR" sz="2800" b="1" dirty="0">
                <a:solidFill>
                  <a:schemeClr val="accent4">
                    <a:lumMod val="75000"/>
                  </a:schemeClr>
                </a:solidFill>
              </a:rPr>
              <a:t>.</a:t>
            </a:r>
          </a:p>
          <a:p>
            <a:r>
              <a:rPr lang="el-GR" altLang="el-GR" sz="2800" dirty="0" smtClean="0"/>
              <a:t>Χαρακτηρίζεται </a:t>
            </a:r>
            <a:r>
              <a:rPr lang="el-GR" altLang="el-GR" sz="2800" dirty="0"/>
              <a:t>ως </a:t>
            </a:r>
            <a:r>
              <a:rPr lang="el-GR" altLang="el-GR" sz="2800" b="1" dirty="0">
                <a:solidFill>
                  <a:schemeClr val="accent4">
                    <a:lumMod val="75000"/>
                  </a:schemeClr>
                </a:solidFill>
              </a:rPr>
              <a:t>χημικό χαρτί</a:t>
            </a:r>
            <a:r>
              <a:rPr lang="el-GR" altLang="el-GR" sz="2800" dirty="0">
                <a:solidFill>
                  <a:schemeClr val="accent4">
                    <a:lumMod val="75000"/>
                  </a:schemeClr>
                </a:solidFill>
              </a:rPr>
              <a:t> </a:t>
            </a:r>
            <a:r>
              <a:rPr lang="el-GR" altLang="el-GR" sz="2800" dirty="0"/>
              <a:t>και παρασκευάστηκε με κίνητρο την αναγκαιότητα αποφυγής της τοξικότητας των </a:t>
            </a:r>
            <a:r>
              <a:rPr lang="en-US" altLang="el-GR" sz="2800" dirty="0"/>
              <a:t>carbon papers</a:t>
            </a:r>
            <a:r>
              <a:rPr lang="el-GR" altLang="el-GR" sz="2800" dirty="0"/>
              <a:t>.</a:t>
            </a:r>
          </a:p>
          <a:p>
            <a:r>
              <a:rPr lang="el-GR" altLang="el-GR" sz="2800" dirty="0" smtClean="0"/>
              <a:t>Πιστεύεται </a:t>
            </a:r>
            <a:r>
              <a:rPr lang="el-GR" altLang="el-GR" sz="2800" dirty="0"/>
              <a:t>όμως ότι και αυτά τα χαρτιά προκαλούν προβλήματα υγείας από την παρατεταμένη χρήση τους.</a:t>
            </a:r>
          </a:p>
          <a:p>
            <a:endParaRPr lang="el-GR" sz="2800" dirty="0"/>
          </a:p>
        </p:txBody>
      </p:sp>
    </p:spTree>
    <p:extLst>
      <p:ext uri="{BB962C8B-B14F-4D97-AF65-F5344CB8AC3E}">
        <p14:creationId xmlns:p14="http://schemas.microsoft.com/office/powerpoint/2010/main" val="3844747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Χαρτιά </a:t>
            </a:r>
            <a:r>
              <a:rPr lang="el-GR" dirty="0"/>
              <a:t>πυκνωτών </a:t>
            </a:r>
          </a:p>
        </p:txBody>
      </p:sp>
      <p:sp>
        <p:nvSpPr>
          <p:cNvPr id="54274" name="Rectangle 3"/>
          <p:cNvSpPr>
            <a:spLocks noGrp="1" noChangeArrowheads="1"/>
          </p:cNvSpPr>
          <p:nvPr>
            <p:ph idx="1"/>
          </p:nvPr>
        </p:nvSpPr>
        <p:spPr/>
        <p:txBody>
          <a:bodyPr>
            <a:normAutofit/>
          </a:bodyPr>
          <a:lstStyle/>
          <a:p>
            <a:pPr eaLnBrk="1" hangingPunct="1"/>
            <a:r>
              <a:rPr lang="el-GR" altLang="el-GR" sz="2200" dirty="0" smtClean="0"/>
              <a:t>Τα</a:t>
            </a:r>
            <a:r>
              <a:rPr lang="el-GR" altLang="el-GR" sz="2200" b="1" dirty="0" smtClean="0">
                <a:solidFill>
                  <a:srgbClr val="009900"/>
                </a:solidFill>
              </a:rPr>
              <a:t> </a:t>
            </a:r>
            <a:r>
              <a:rPr lang="el-GR" altLang="el-GR" sz="2200" b="1" dirty="0" smtClean="0">
                <a:solidFill>
                  <a:schemeClr val="tx2"/>
                </a:solidFill>
              </a:rPr>
              <a:t>χαρτιά πυκνωτών </a:t>
            </a:r>
            <a:r>
              <a:rPr lang="el-GR" altLang="el-GR" sz="2200" dirty="0" smtClean="0"/>
              <a:t>είναι εξαιρετικά λεπτά χαρτιά (0.006-0.020 </a:t>
            </a:r>
            <a:r>
              <a:rPr lang="en-US" altLang="el-GR" sz="2200" dirty="0" smtClean="0"/>
              <a:t>mm</a:t>
            </a:r>
            <a:r>
              <a:rPr lang="el-GR" altLang="el-GR" sz="2200" dirty="0" smtClean="0"/>
              <a:t>) που χρησιμοποιούνται για την κατασκευή του διηλεκτρικού των πυκνωτών.</a:t>
            </a:r>
          </a:p>
          <a:p>
            <a:pPr eaLnBrk="1" hangingPunct="1"/>
            <a:r>
              <a:rPr lang="el-GR" altLang="el-GR" sz="2200" dirty="0" smtClean="0"/>
              <a:t>Οι ίνες που χρησιμοποιούνται για την κατασκευή αυτών των χαρτιών υποβάλλονται σε εξευγενισμό υψηλού βαθμού, ώστε η πορώδης υφή του φύλλου να μειωθεί στο ελάχιστο δυνατό.</a:t>
            </a:r>
          </a:p>
          <a:p>
            <a:pPr eaLnBrk="1" hangingPunct="1"/>
            <a:r>
              <a:rPr lang="el-GR" altLang="el-GR" sz="2200" dirty="0" smtClean="0"/>
              <a:t>Σημαντικό είναι να μην υπάρχουν προσμίξεις μετάλλων στο χαρτί.</a:t>
            </a:r>
          </a:p>
          <a:p>
            <a:pPr eaLnBrk="1" hangingPunct="1"/>
            <a:r>
              <a:rPr lang="en-US" altLang="el-GR" sz="2200" dirty="0" smtClean="0"/>
              <a:t>To </a:t>
            </a:r>
            <a:r>
              <a:rPr lang="el-GR" altLang="el-GR" sz="2200" dirty="0" smtClean="0"/>
              <a:t>χαρτί αυτό έχει πολύ υψηλή μηχανική και διηλεκτρική αντοχή.</a:t>
            </a:r>
          </a:p>
          <a:p>
            <a:pPr eaLnBrk="1" hangingPunct="1"/>
            <a:r>
              <a:rPr lang="el-GR" altLang="el-GR" sz="2200" dirty="0" smtClean="0"/>
              <a:t>Ένας άλλος τύπος πυκνωτή χάρτου, είναι με επιμεταλλωμένο χαρτί όπου η μεταλλική επίστρωση αποτελεί τον οπλισμό του πυκνωτή. </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013176"/>
            <a:ext cx="2472068" cy="15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088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Χαρτιά </a:t>
            </a:r>
            <a:r>
              <a:rPr lang="el-GR" dirty="0"/>
              <a:t>και χαρτόνια </a:t>
            </a:r>
            <a:r>
              <a:rPr lang="en-US" dirty="0" err="1" smtClean="0"/>
              <a:t>kraft</a:t>
            </a:r>
            <a:endParaRPr lang="el-GR" dirty="0"/>
          </a:p>
        </p:txBody>
      </p:sp>
      <p:sp>
        <p:nvSpPr>
          <p:cNvPr id="37890" name="Rectangle 3"/>
          <p:cNvSpPr>
            <a:spLocks noGrp="1" noChangeArrowheads="1"/>
          </p:cNvSpPr>
          <p:nvPr>
            <p:ph idx="1"/>
          </p:nvPr>
        </p:nvSpPr>
        <p:spPr>
          <a:xfrm>
            <a:off x="457200" y="1196752"/>
            <a:ext cx="8229600" cy="5400600"/>
          </a:xfrm>
        </p:spPr>
        <p:txBody>
          <a:bodyPr>
            <a:noAutofit/>
          </a:bodyPr>
          <a:lstStyle/>
          <a:p>
            <a:pPr>
              <a:defRPr/>
            </a:pPr>
            <a:r>
              <a:rPr lang="el-GR" sz="2000" b="1" dirty="0" smtClean="0">
                <a:solidFill>
                  <a:schemeClr val="accent4">
                    <a:lumMod val="10000"/>
                  </a:schemeClr>
                </a:solidFill>
              </a:rPr>
              <a:t>Το χαρτί βάσης του γυαλόχαρτου είναι χαρτί </a:t>
            </a:r>
            <a:r>
              <a:rPr lang="en-US" sz="2000" b="1" dirty="0" err="1" smtClean="0">
                <a:solidFill>
                  <a:schemeClr val="accent4">
                    <a:lumMod val="10000"/>
                  </a:schemeClr>
                </a:solidFill>
              </a:rPr>
              <a:t>kraft</a:t>
            </a:r>
            <a:r>
              <a:rPr lang="el-GR" sz="2000" b="1" dirty="0" smtClean="0">
                <a:solidFill>
                  <a:schemeClr val="accent4">
                    <a:lumMod val="10000"/>
                  </a:schemeClr>
                </a:solidFill>
              </a:rPr>
              <a:t>.</a:t>
            </a:r>
            <a:r>
              <a:rPr lang="el-GR" sz="2000" dirty="0" smtClean="0">
                <a:solidFill>
                  <a:schemeClr val="accent4">
                    <a:lumMod val="10000"/>
                  </a:schemeClr>
                </a:solidFill>
              </a:rPr>
              <a:t> Χρησιμοποιείται επίσης ως χαρτί για </a:t>
            </a:r>
            <a:r>
              <a:rPr lang="el-GR" sz="2000" dirty="0" err="1" smtClean="0">
                <a:solidFill>
                  <a:schemeClr val="accent4">
                    <a:lumMod val="10000"/>
                  </a:schemeClr>
                </a:solidFill>
              </a:rPr>
              <a:t>τσιμεντόσακους</a:t>
            </a:r>
            <a:r>
              <a:rPr lang="el-GR" sz="2000" dirty="0" smtClean="0">
                <a:solidFill>
                  <a:schemeClr val="accent4">
                    <a:lumMod val="10000"/>
                  </a:schemeClr>
                </a:solidFill>
              </a:rPr>
              <a:t>.</a:t>
            </a:r>
            <a:endParaRPr lang="el-GR" sz="2000" b="1" dirty="0" smtClean="0">
              <a:solidFill>
                <a:schemeClr val="accent4">
                  <a:lumMod val="10000"/>
                </a:schemeClr>
              </a:solidFill>
            </a:endParaRPr>
          </a:p>
          <a:p>
            <a:pPr>
              <a:defRPr/>
            </a:pPr>
            <a:r>
              <a:rPr lang="el-GR" sz="2000" dirty="0" smtClean="0"/>
              <a:t>Με μια ειδική μέθοδο παραγωγής </a:t>
            </a:r>
            <a:r>
              <a:rPr lang="el-GR" sz="2000" b="1" dirty="0" smtClean="0">
                <a:solidFill>
                  <a:schemeClr val="accent4">
                    <a:lumMod val="75000"/>
                  </a:schemeClr>
                </a:solidFill>
              </a:rPr>
              <a:t>(</a:t>
            </a:r>
            <a:r>
              <a:rPr lang="en-US" sz="2000" b="1" dirty="0" err="1" smtClean="0">
                <a:solidFill>
                  <a:schemeClr val="accent4">
                    <a:lumMod val="75000"/>
                  </a:schemeClr>
                </a:solidFill>
              </a:rPr>
              <a:t>fourdrinier</a:t>
            </a:r>
            <a:r>
              <a:rPr lang="en-US" sz="2000" b="1" dirty="0" smtClean="0">
                <a:solidFill>
                  <a:schemeClr val="accent4">
                    <a:lumMod val="75000"/>
                  </a:schemeClr>
                </a:solidFill>
              </a:rPr>
              <a:t> </a:t>
            </a:r>
            <a:r>
              <a:rPr lang="en-US" sz="2000" b="1" dirty="0" err="1" smtClean="0">
                <a:solidFill>
                  <a:schemeClr val="accent4">
                    <a:lumMod val="75000"/>
                  </a:schemeClr>
                </a:solidFill>
              </a:rPr>
              <a:t>kraft</a:t>
            </a:r>
            <a:r>
              <a:rPr lang="el-GR" sz="2000" b="1" dirty="0" smtClean="0">
                <a:solidFill>
                  <a:schemeClr val="accent4">
                    <a:lumMod val="75000"/>
                  </a:schemeClr>
                </a:solidFill>
              </a:rPr>
              <a:t>) </a:t>
            </a:r>
            <a:r>
              <a:rPr lang="el-GR" sz="2000" dirty="0" smtClean="0"/>
              <a:t>οι ίνες του χαρτοπολτού προσανατολίζονται και προς τις δύο κατευθύνσεις δημιουργώντας ένα </a:t>
            </a:r>
            <a:r>
              <a:rPr lang="el-GR" sz="2000" b="1" dirty="0" smtClean="0">
                <a:solidFill>
                  <a:schemeClr val="accent4">
                    <a:lumMod val="75000"/>
                  </a:schemeClr>
                </a:solidFill>
              </a:rPr>
              <a:t>χαρτί ανθεκτικό στο σχίσιμο. </a:t>
            </a:r>
          </a:p>
          <a:p>
            <a:pPr>
              <a:defRPr/>
            </a:pPr>
            <a:r>
              <a:rPr lang="el-GR" sz="2000" b="1" dirty="0" smtClean="0">
                <a:solidFill>
                  <a:schemeClr val="accent3">
                    <a:lumMod val="50000"/>
                  </a:schemeClr>
                </a:solidFill>
              </a:rPr>
              <a:t>Αντίθετα, το χαρτί </a:t>
            </a:r>
            <a:r>
              <a:rPr lang="en-US" sz="2000" b="1" dirty="0" err="1" smtClean="0">
                <a:solidFill>
                  <a:schemeClr val="accent3">
                    <a:lumMod val="50000"/>
                  </a:schemeClr>
                </a:solidFill>
              </a:rPr>
              <a:t>kraft</a:t>
            </a:r>
            <a:r>
              <a:rPr lang="el-GR" sz="2000" b="1" dirty="0" smtClean="0">
                <a:solidFill>
                  <a:schemeClr val="accent3">
                    <a:lumMod val="50000"/>
                  </a:schemeClr>
                </a:solidFill>
              </a:rPr>
              <a:t> που παράγεται σε κυλίνδρους (</a:t>
            </a:r>
            <a:r>
              <a:rPr lang="en-US" sz="2000" b="1" dirty="0" smtClean="0">
                <a:solidFill>
                  <a:schemeClr val="accent3">
                    <a:lumMod val="50000"/>
                  </a:schemeClr>
                </a:solidFill>
              </a:rPr>
              <a:t>cylinder </a:t>
            </a:r>
            <a:r>
              <a:rPr lang="en-US" sz="2000" b="1" dirty="0" err="1" smtClean="0">
                <a:solidFill>
                  <a:schemeClr val="accent3">
                    <a:lumMod val="50000"/>
                  </a:schemeClr>
                </a:solidFill>
              </a:rPr>
              <a:t>kraft</a:t>
            </a:r>
            <a:r>
              <a:rPr lang="el-GR" sz="2000" b="1" dirty="0" smtClean="0">
                <a:solidFill>
                  <a:schemeClr val="accent3">
                    <a:lumMod val="50000"/>
                  </a:schemeClr>
                </a:solidFill>
              </a:rPr>
              <a:t>) είναι ανθεκτικό στη μία μόνο κατεύθυνση.</a:t>
            </a:r>
          </a:p>
          <a:p>
            <a:pPr>
              <a:defRPr/>
            </a:pPr>
            <a:r>
              <a:rPr lang="el-GR" sz="2000" dirty="0" smtClean="0"/>
              <a:t>Συνήθως τα χαρτιά και χαρτόνια </a:t>
            </a:r>
            <a:r>
              <a:rPr lang="en-US" sz="2000" dirty="0" err="1" smtClean="0"/>
              <a:t>kraft</a:t>
            </a:r>
            <a:r>
              <a:rPr lang="el-GR" sz="2000" dirty="0" smtClean="0"/>
              <a:t> </a:t>
            </a:r>
            <a:r>
              <a:rPr lang="el-GR" sz="2000" b="1" dirty="0" smtClean="0">
                <a:solidFill>
                  <a:schemeClr val="accent3">
                    <a:lumMod val="50000"/>
                  </a:schemeClr>
                </a:solidFill>
              </a:rPr>
              <a:t>δεν περιέχουν μέσα πλήρωσης, κολλαρίζονται σε σχετικά υψηλό βαθμό, είναι σχεδόν πάντα αδιαφανή και έχουν υποστεί στίλβωση από την μία πλευρά. </a:t>
            </a:r>
          </a:p>
          <a:p>
            <a:pPr>
              <a:defRPr/>
            </a:pPr>
            <a:r>
              <a:rPr lang="el-GR" sz="2000" dirty="0" smtClean="0"/>
              <a:t>Κατά κανόνα φέρουν εμφανείς ραβδώσεις.</a:t>
            </a:r>
          </a:p>
          <a:p>
            <a:pPr>
              <a:defRPr/>
            </a:pPr>
            <a:r>
              <a:rPr lang="el-GR" sz="2000" dirty="0" smtClean="0"/>
              <a:t>Χρησιμεύουν πέρα από τις εφαρμογές που είδαμε στον παραπάνω πίνακα ως μονωτικά για ηλεκτροτεχνικές χρήσεις. </a:t>
            </a:r>
          </a:p>
          <a:p>
            <a:pPr>
              <a:defRPr/>
            </a:pPr>
            <a:r>
              <a:rPr lang="el-GR" sz="2000" dirty="0" smtClean="0"/>
              <a:t>Στην διάκριση αυτή υπάγονται τα χαρτιά πυκνωτών και καλωδίων, όπου θα αναφερθούμε εν συντομία στην ειδική κατηγορία χαρτιών</a:t>
            </a:r>
            <a:r>
              <a:rPr lang="el-GR" sz="2000" b="1" dirty="0" smtClean="0">
                <a:solidFill>
                  <a:schemeClr val="accent2"/>
                </a:solidFill>
              </a:rPr>
              <a:t>. </a:t>
            </a:r>
          </a:p>
        </p:txBody>
      </p:sp>
    </p:spTree>
    <p:extLst>
      <p:ext uri="{BB962C8B-B14F-4D97-AF65-F5344CB8AC3E}">
        <p14:creationId xmlns:p14="http://schemas.microsoft.com/office/powerpoint/2010/main" val="1691545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Χαρτιά </a:t>
            </a:r>
            <a:r>
              <a:rPr lang="el-GR" dirty="0"/>
              <a:t>καλωδίων </a:t>
            </a:r>
          </a:p>
        </p:txBody>
      </p:sp>
      <p:sp>
        <p:nvSpPr>
          <p:cNvPr id="56322" name="Rectangle 3"/>
          <p:cNvSpPr>
            <a:spLocks noGrp="1" noChangeArrowheads="1"/>
          </p:cNvSpPr>
          <p:nvPr>
            <p:ph idx="1"/>
          </p:nvPr>
        </p:nvSpPr>
        <p:spPr/>
        <p:txBody>
          <a:bodyPr/>
          <a:lstStyle/>
          <a:p>
            <a:pPr eaLnBrk="1" hangingPunct="1">
              <a:spcAft>
                <a:spcPts val="600"/>
              </a:spcAft>
            </a:pPr>
            <a:r>
              <a:rPr lang="el-GR" altLang="el-GR" sz="2400" dirty="0" smtClean="0"/>
              <a:t>Τα </a:t>
            </a:r>
            <a:r>
              <a:rPr lang="el-GR" altLang="el-GR" sz="2400" b="1" dirty="0" smtClean="0">
                <a:solidFill>
                  <a:schemeClr val="accent3">
                    <a:lumMod val="50000"/>
                  </a:schemeClr>
                </a:solidFill>
              </a:rPr>
              <a:t>χαρτιά καλωδίων </a:t>
            </a:r>
            <a:r>
              <a:rPr lang="el-GR" altLang="el-GR" sz="2400" dirty="0" smtClean="0"/>
              <a:t>προορίζονται για την μόνωση των ηλεκτρικών καλωδίων των πηνίων μετασχηματιστών ή χρησιμοποιούνται ως μονωτικά για άλλες ηλεκτροτεχνικές χρήσεις.</a:t>
            </a:r>
          </a:p>
          <a:p>
            <a:pPr eaLnBrk="1" hangingPunct="1">
              <a:spcAft>
                <a:spcPts val="600"/>
              </a:spcAft>
            </a:pPr>
            <a:r>
              <a:rPr lang="el-GR" altLang="el-GR" sz="2400" dirty="0" smtClean="0"/>
              <a:t>Τα χαρτιά αυτά πρέπει να έχουν εξαιρετικές μονωτικές ιδιότητες και γι αυτό να είναι απαλλαγμένα από προσμίξεις μετάλλων, οξέα και κάθε ηλεκτραγωγό πρόσμιξη.</a:t>
            </a:r>
          </a:p>
          <a:p>
            <a:pPr eaLnBrk="1" hangingPunct="1">
              <a:spcAft>
                <a:spcPts val="600"/>
              </a:spcAft>
            </a:pPr>
            <a:r>
              <a:rPr lang="el-GR" altLang="el-GR" sz="2400" b="1" dirty="0" smtClean="0">
                <a:solidFill>
                  <a:schemeClr val="accent3">
                    <a:lumMod val="50000"/>
                  </a:schemeClr>
                </a:solidFill>
              </a:rPr>
              <a:t>Το τσιγαρόχαρτο μπορεί να είναι εμποτισμένο ή όχι. </a:t>
            </a:r>
          </a:p>
        </p:txBody>
      </p:sp>
    </p:spTree>
    <p:extLst>
      <p:ext uri="{BB962C8B-B14F-4D97-AF65-F5344CB8AC3E}">
        <p14:creationId xmlns:p14="http://schemas.microsoft.com/office/powerpoint/2010/main" val="26523506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Χαρτί </a:t>
            </a:r>
            <a:r>
              <a:rPr lang="el-GR" dirty="0"/>
              <a:t>διήθησης (</a:t>
            </a:r>
            <a:r>
              <a:rPr lang="en-US" dirty="0"/>
              <a:t>Filter paper</a:t>
            </a:r>
            <a:r>
              <a:rPr lang="en-US" dirty="0" smtClean="0"/>
              <a:t>)</a:t>
            </a:r>
            <a:endParaRPr lang="en-US" dirty="0"/>
          </a:p>
        </p:txBody>
      </p:sp>
      <p:sp>
        <p:nvSpPr>
          <p:cNvPr id="57346" name="Rectangle 3"/>
          <p:cNvSpPr>
            <a:spLocks noGrp="1" noChangeArrowheads="1"/>
          </p:cNvSpPr>
          <p:nvPr>
            <p:ph idx="1"/>
          </p:nvPr>
        </p:nvSpPr>
        <p:spPr/>
        <p:txBody>
          <a:bodyPr>
            <a:normAutofit/>
          </a:bodyPr>
          <a:lstStyle/>
          <a:p>
            <a:r>
              <a:rPr lang="el-GR" altLang="el-GR" sz="2400" dirty="0" smtClean="0"/>
              <a:t>Χρησιμοποιείται κατά κόρον στα εργαστήρια χημείας.</a:t>
            </a:r>
          </a:p>
          <a:p>
            <a:r>
              <a:rPr lang="el-GR" altLang="el-GR" sz="2400" dirty="0" smtClean="0"/>
              <a:t>Ο πολτός που θα χρησιμοποιηθεί στα φίλτρα πρέπει να είναι καθαρός, απαλλαγμένος χλωρίου, μικρής τέφρας και ουδέτερου </a:t>
            </a:r>
            <a:r>
              <a:rPr lang="en-US" altLang="el-GR" sz="2400" dirty="0" smtClean="0"/>
              <a:t>pH</a:t>
            </a:r>
            <a:r>
              <a:rPr lang="el-GR" altLang="el-GR" sz="2400" dirty="0" smtClean="0"/>
              <a:t>.</a:t>
            </a:r>
          </a:p>
          <a:p>
            <a:r>
              <a:rPr lang="el-GR" altLang="el-GR" sz="2400" dirty="0" smtClean="0"/>
              <a:t>Υπάρχει ένας σημαντικός αριθμός διαφορετικών φίλτρων που πληρούν όλες τις απαιτήσεις που μπορεί να υπάρχουν.</a:t>
            </a:r>
          </a:p>
          <a:p>
            <a:r>
              <a:rPr lang="el-GR" altLang="el-GR" sz="2400" dirty="0" smtClean="0"/>
              <a:t> Αξίζει να σημειωθεί ότι πλέον χρησιμοποιούνται σύγχρονες τεχνολογίες και μοντέρνα υλικά στην παραγωγή ορισμένων ειδών φίλτρων. </a:t>
            </a:r>
          </a:p>
        </p:txBody>
      </p:sp>
      <p:pic>
        <p:nvPicPr>
          <p:cNvPr id="1026" name="Picture 2" descr="Fluted 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45" y="4797152"/>
            <a:ext cx="2592288" cy="17281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87985" y="6525345"/>
            <a:ext cx="1872208" cy="276999"/>
          </a:xfrm>
          <a:prstGeom prst="rect">
            <a:avLst/>
          </a:prstGeom>
        </p:spPr>
        <p:txBody>
          <a:bodyPr wrap="square">
            <a:spAutoFit/>
          </a:bodyPr>
          <a:lstStyle/>
          <a:p>
            <a:pPr algn="ctr"/>
            <a:r>
              <a:rPr lang="en-US" sz="1200" dirty="0" smtClean="0">
                <a:latin typeface="+mn-lt"/>
                <a:hlinkClick r:id="rId3"/>
              </a:rPr>
              <a:t>neochemist.com</a:t>
            </a:r>
            <a:endParaRPr lang="el-GR" sz="1200" dirty="0">
              <a:latin typeface="+mn-lt"/>
            </a:endParaRPr>
          </a:p>
        </p:txBody>
      </p:sp>
    </p:spTree>
    <p:extLst>
      <p:ext uri="{BB962C8B-B14F-4D97-AF65-F5344CB8AC3E}">
        <p14:creationId xmlns:p14="http://schemas.microsoft.com/office/powerpoint/2010/main" val="1542453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Χαρτί </a:t>
            </a:r>
            <a:r>
              <a:rPr lang="el-GR" dirty="0"/>
              <a:t>εμποτισμού (</a:t>
            </a:r>
            <a:r>
              <a:rPr lang="en-US" dirty="0"/>
              <a:t>Impregnation paper</a:t>
            </a:r>
            <a:r>
              <a:rPr lang="en-US" dirty="0" smtClean="0"/>
              <a:t>)</a:t>
            </a:r>
            <a:endParaRPr lang="el-GR" dirty="0"/>
          </a:p>
        </p:txBody>
      </p:sp>
      <p:sp>
        <p:nvSpPr>
          <p:cNvPr id="58370" name="Rectangle 3"/>
          <p:cNvSpPr>
            <a:spLocks noGrp="1" noChangeArrowheads="1"/>
          </p:cNvSpPr>
          <p:nvPr>
            <p:ph idx="1"/>
          </p:nvPr>
        </p:nvSpPr>
        <p:spPr/>
        <p:txBody>
          <a:bodyPr>
            <a:normAutofit/>
          </a:bodyPr>
          <a:lstStyle/>
          <a:p>
            <a:r>
              <a:rPr lang="el-GR" altLang="el-GR" sz="2400" dirty="0" smtClean="0"/>
              <a:t>Παράγεται από την καλύτερη ποιότητα πολτού και δίνει άριστα αποτελέσματα με οποιαδήποτε εκτυπωτική μέθοδο (όφσετ, μεταξοτυπία κ.α.).</a:t>
            </a:r>
          </a:p>
          <a:p>
            <a:r>
              <a:rPr lang="el-GR" altLang="el-GR" sz="2400" dirty="0" smtClean="0"/>
              <a:t>Χρησιμοποιείται κατά τη διάρκεια προώθησης αρωμάτων, δηλαδή στην επιφάνειά του ψεκάζεται άρωμα.</a:t>
            </a:r>
          </a:p>
          <a:p>
            <a:r>
              <a:rPr lang="el-GR" altLang="el-GR" sz="2400" dirty="0" smtClean="0"/>
              <a:t>Το βάρος τους κυμαίνεται από 250 έως 350 </a:t>
            </a:r>
            <a:r>
              <a:rPr lang="en-GB" altLang="el-GR" sz="2400" dirty="0" smtClean="0"/>
              <a:t>g</a:t>
            </a:r>
            <a:r>
              <a:rPr lang="el-GR" altLang="el-GR" sz="2400" dirty="0" smtClean="0"/>
              <a:t>/</a:t>
            </a:r>
            <a:r>
              <a:rPr lang="en-GB" altLang="el-GR" sz="2400" dirty="0" smtClean="0"/>
              <a:t>m</a:t>
            </a:r>
            <a:r>
              <a:rPr lang="el-GR" altLang="el-GR" sz="2400" dirty="0" smtClean="0"/>
              <a:t>2 και το πάχος του από 0.6 έως 0.8 </a:t>
            </a:r>
            <a:r>
              <a:rPr lang="en-GB" altLang="el-GR" sz="2400" dirty="0" smtClean="0"/>
              <a:t>mm</a:t>
            </a:r>
            <a:r>
              <a:rPr lang="el-GR" altLang="el-GR" sz="2400" dirty="0" smtClean="0"/>
              <a:t>. Κατάλληλα ως αποσμητικά χώρων π.χ. δωμάτια, παπούτσι-ράφια, μπάνιο, κλπ. με βάρος 470 </a:t>
            </a:r>
            <a:r>
              <a:rPr lang="en-US" altLang="el-GR" sz="2400" dirty="0" smtClean="0"/>
              <a:t>g</a:t>
            </a:r>
            <a:r>
              <a:rPr lang="el-GR" altLang="el-GR" sz="2400" dirty="0" smtClean="0"/>
              <a:t>/</a:t>
            </a:r>
            <a:r>
              <a:rPr lang="en-US" altLang="el-GR" sz="2400" dirty="0" smtClean="0"/>
              <a:t>m</a:t>
            </a:r>
            <a:r>
              <a:rPr lang="el-GR" altLang="el-GR" sz="2400" dirty="0" smtClean="0"/>
              <a:t>2 και πάχος 1.2 </a:t>
            </a:r>
            <a:r>
              <a:rPr lang="en-US" altLang="el-GR" sz="2400" dirty="0" smtClean="0"/>
              <a:t>mm</a:t>
            </a:r>
            <a:r>
              <a:rPr lang="el-GR" altLang="el-GR" sz="2400" dirty="0" smtClean="0"/>
              <a:t>. Επίσης, χρησιμοποιούνται ως </a:t>
            </a:r>
            <a:r>
              <a:rPr lang="el-GR" altLang="el-GR" sz="2400" dirty="0" err="1" smtClean="0"/>
              <a:t>σκωροκτόνα</a:t>
            </a:r>
            <a:r>
              <a:rPr lang="el-GR" altLang="el-GR" sz="2400" dirty="0" smtClean="0"/>
              <a:t> με βάρος 150 </a:t>
            </a:r>
            <a:r>
              <a:rPr lang="en-US" altLang="el-GR" sz="2400" dirty="0" smtClean="0"/>
              <a:t>g</a:t>
            </a:r>
            <a:r>
              <a:rPr lang="el-GR" altLang="el-GR" sz="2400" dirty="0" smtClean="0"/>
              <a:t>/</a:t>
            </a:r>
            <a:r>
              <a:rPr lang="en-US" altLang="el-GR" sz="2400" dirty="0" smtClean="0"/>
              <a:t>m</a:t>
            </a:r>
            <a:r>
              <a:rPr lang="el-GR" altLang="el-GR" sz="2400" dirty="0" smtClean="0"/>
              <a:t>2 και πάχος 0.3 </a:t>
            </a:r>
            <a:r>
              <a:rPr lang="en-US" altLang="el-GR" sz="2400" dirty="0" smtClean="0"/>
              <a:t>mm</a:t>
            </a:r>
            <a:r>
              <a:rPr lang="el-GR" altLang="el-GR" sz="2400" dirty="0" smtClean="0"/>
              <a:t>. </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157192"/>
            <a:ext cx="338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758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Στυπόχαρτο</a:t>
            </a:r>
            <a:endParaRPr lang="el-GR" dirty="0"/>
          </a:p>
        </p:txBody>
      </p:sp>
      <p:sp>
        <p:nvSpPr>
          <p:cNvPr id="59394" name="Rectangle 3"/>
          <p:cNvSpPr>
            <a:spLocks noGrp="1" noChangeArrowheads="1"/>
          </p:cNvSpPr>
          <p:nvPr>
            <p:ph idx="1"/>
          </p:nvPr>
        </p:nvSpPr>
        <p:spPr/>
        <p:txBody>
          <a:bodyPr/>
          <a:lstStyle/>
          <a:p>
            <a:r>
              <a:rPr lang="el-GR" altLang="el-GR" sz="2800" dirty="0" smtClean="0"/>
              <a:t>Το</a:t>
            </a:r>
            <a:r>
              <a:rPr lang="el-GR" altLang="el-GR" sz="2800" b="1" dirty="0" smtClean="0">
                <a:solidFill>
                  <a:srgbClr val="009900"/>
                </a:solidFill>
              </a:rPr>
              <a:t> </a:t>
            </a:r>
            <a:r>
              <a:rPr lang="el-GR" altLang="el-GR" sz="2800" b="1" dirty="0" smtClean="0">
                <a:solidFill>
                  <a:srgbClr val="820000"/>
                </a:solidFill>
              </a:rPr>
              <a:t>στυπόχαρτο</a:t>
            </a:r>
            <a:r>
              <a:rPr lang="el-GR" altLang="el-GR" sz="2800" b="1" dirty="0" smtClean="0">
                <a:solidFill>
                  <a:srgbClr val="009900"/>
                </a:solidFill>
              </a:rPr>
              <a:t> </a:t>
            </a:r>
            <a:r>
              <a:rPr lang="el-GR" altLang="el-GR" sz="2800" dirty="0" smtClean="0"/>
              <a:t>είναι το πρώτο χαρτί που μπορεί να παρασκευαστεί. Αποτελείται από σκέτη </a:t>
            </a:r>
            <a:r>
              <a:rPr lang="el-GR" altLang="el-GR" sz="2800" b="1" dirty="0" smtClean="0">
                <a:solidFill>
                  <a:srgbClr val="820000"/>
                </a:solidFill>
              </a:rPr>
              <a:t>μόνο κυτταρίνη. </a:t>
            </a:r>
          </a:p>
          <a:p>
            <a:r>
              <a:rPr lang="el-GR" altLang="el-GR" sz="2800" dirty="0" smtClean="0"/>
              <a:t>Είναι απορροφητικότατο και καθόλου ανθεκτικό στις καταπονήσεις. </a:t>
            </a:r>
          </a:p>
          <a:p>
            <a:r>
              <a:rPr lang="el-GR" altLang="el-GR" sz="2800" dirty="0" smtClean="0"/>
              <a:t>Χρησιμοποιούνταν παλαιότερα για να συλλέξουν το περίσσευμα του μελανιού από ένα χαρτί όταν ακόμα έγραφαν με μελάνι και πέννα.</a:t>
            </a:r>
          </a:p>
        </p:txBody>
      </p:sp>
    </p:spTree>
    <p:extLst>
      <p:ext uri="{BB962C8B-B14F-4D97-AF65-F5344CB8AC3E}">
        <p14:creationId xmlns:p14="http://schemas.microsoft.com/office/powerpoint/2010/main" val="419976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Χαρτί </a:t>
            </a:r>
            <a:r>
              <a:rPr lang="el-GR" dirty="0"/>
              <a:t>υγιεινής και καθαριότητας</a:t>
            </a:r>
            <a:br>
              <a:rPr lang="el-GR" dirty="0"/>
            </a:br>
            <a:r>
              <a:rPr lang="el-GR" dirty="0"/>
              <a:t>(</a:t>
            </a:r>
            <a:r>
              <a:rPr lang="el-GR" dirty="0" err="1"/>
              <a:t>hygienic</a:t>
            </a:r>
            <a:r>
              <a:rPr lang="el-GR" dirty="0"/>
              <a:t> </a:t>
            </a:r>
            <a:r>
              <a:rPr lang="el-GR" dirty="0" err="1"/>
              <a:t>papers</a:t>
            </a:r>
            <a:r>
              <a:rPr lang="el-GR" dirty="0" smtClean="0"/>
              <a:t>)</a:t>
            </a:r>
            <a:endParaRPr lang="el-GR" dirty="0"/>
          </a:p>
        </p:txBody>
      </p:sp>
      <p:sp>
        <p:nvSpPr>
          <p:cNvPr id="60418" name="Rectangle 3"/>
          <p:cNvSpPr>
            <a:spLocks noGrp="1" noChangeArrowheads="1"/>
          </p:cNvSpPr>
          <p:nvPr>
            <p:ph idx="1"/>
          </p:nvPr>
        </p:nvSpPr>
        <p:spPr/>
        <p:txBody>
          <a:bodyPr>
            <a:noAutofit/>
          </a:bodyPr>
          <a:lstStyle/>
          <a:p>
            <a:r>
              <a:rPr lang="el-GR" altLang="el-GR" sz="2400" dirty="0" smtClean="0"/>
              <a:t>Πρόκειται για δεσμίδες ή ρόλους χαρτιού υγιεινής κατάλληλους για την ατομική υγιεινή, την απορρόφηση υγρών ή/και τον καθαρισμό ακάθαρτων επιφανειών (π.χ. χαρτομάντιλα, χαρτί υγείας, χαρτοπετσέτες, πάνες, στολές χειρουργείου και σεντόνια νοσοκομείου κ.α.)</a:t>
            </a:r>
          </a:p>
          <a:p>
            <a:r>
              <a:rPr lang="el-GR" altLang="el-GR" sz="2400" dirty="0" smtClean="0"/>
              <a:t>Το προϊόν αυτό κατά κανόνα συνίσταται σε κρεπαρισμένο ή διογκωμένο χαρτί σε απλά ή πολλαπλά φύλλα.</a:t>
            </a:r>
          </a:p>
          <a:p>
            <a:r>
              <a:rPr lang="el-GR" altLang="el-GR" sz="2400" dirty="0" smtClean="0"/>
              <a:t>Το περιεχόμενο σε ίνες του προϊόντος πρέπει να είναι τουλάχιστο 90 %. Οι ίνες είναι χημικής ή ανάμικτης </a:t>
            </a:r>
            <a:r>
              <a:rPr lang="el-GR" altLang="el-GR" sz="2400" dirty="0" err="1" smtClean="0"/>
              <a:t>χαρτόμαζας</a:t>
            </a:r>
            <a:r>
              <a:rPr lang="el-GR" altLang="el-GR" sz="2400" dirty="0" smtClean="0"/>
              <a:t>. Απαραίτητα χαρακτηριστικά τους είναι η απορροφητικότητα και η αντοχή στην χρήση.</a:t>
            </a:r>
          </a:p>
          <a:p>
            <a:r>
              <a:rPr lang="el-GR" altLang="el-GR" sz="2400" dirty="0" smtClean="0"/>
              <a:t>Εξαιρούνται από την κατηγορία αυτή </a:t>
            </a:r>
            <a:r>
              <a:rPr lang="el-GR" altLang="el-GR" sz="2400" dirty="0" err="1" smtClean="0"/>
              <a:t>λαμιναρισμένα</a:t>
            </a:r>
            <a:r>
              <a:rPr lang="el-GR" altLang="el-GR" sz="2400" dirty="0" smtClean="0"/>
              <a:t> προϊόντα χαρτιού και υγρά πετσετάκια </a:t>
            </a:r>
          </a:p>
        </p:txBody>
      </p:sp>
    </p:spTree>
    <p:extLst>
      <p:ext uri="{BB962C8B-B14F-4D97-AF65-F5344CB8AC3E}">
        <p14:creationId xmlns:p14="http://schemas.microsoft.com/office/powerpoint/2010/main" val="33783731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3600" b="1" dirty="0" smtClean="0">
                <a:latin typeface="+mn-lt"/>
                <a:ea typeface="+mn-ea"/>
                <a:cs typeface="+mn-cs"/>
              </a:rPr>
              <a:t>Βιβλιογραφία</a:t>
            </a:r>
            <a:endParaRPr lang="el-GR" sz="3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l-GR" altLang="el-GR" sz="1800" b="1" dirty="0" smtClean="0"/>
              <a:t>Ελληνική</a:t>
            </a:r>
          </a:p>
          <a:p>
            <a:pPr>
              <a:buFont typeface="Wingdings" panose="05000000000000000000" pitchFamily="2" charset="2"/>
              <a:buChar char="Ø"/>
            </a:pPr>
            <a:r>
              <a:rPr lang="el-GR" altLang="el-GR" sz="1800" dirty="0" err="1" smtClean="0"/>
              <a:t>Βρούσαλης</a:t>
            </a:r>
            <a:r>
              <a:rPr lang="el-GR" altLang="el-GR" sz="1800" dirty="0" smtClean="0"/>
              <a:t> Π., Χαρτί, Έκδοση </a:t>
            </a:r>
            <a:r>
              <a:rPr lang="en-US" altLang="el-GR" sz="1800" dirty="0" smtClean="0"/>
              <a:t>AG</a:t>
            </a:r>
            <a:endParaRPr lang="el-GR" altLang="el-GR" sz="1800" dirty="0" smtClean="0"/>
          </a:p>
          <a:p>
            <a:r>
              <a:rPr lang="el-GR" altLang="el-GR" sz="1800" dirty="0" err="1" smtClean="0"/>
              <a:t>Καρακασίδης</a:t>
            </a:r>
            <a:r>
              <a:rPr lang="el-GR" altLang="el-GR" sz="1800" dirty="0" smtClean="0"/>
              <a:t> </a:t>
            </a:r>
            <a:r>
              <a:rPr lang="el-GR" altLang="el-GR" sz="1800" dirty="0"/>
              <a:t>Γ.Ν., Υλικά Ι, Τμήμα Τεχνολογίας Γραφικών Τεχνών, ΤΕΙ Αθήνας, 1997.</a:t>
            </a:r>
          </a:p>
          <a:p>
            <a:r>
              <a:rPr lang="el-GR" altLang="el-GR" sz="1800" dirty="0" err="1"/>
              <a:t>Καρακασίδης</a:t>
            </a:r>
            <a:r>
              <a:rPr lang="el-GR" altLang="el-GR" sz="1800" dirty="0"/>
              <a:t> Γ.Ν., Εργαστηριακές Ασκήσεις Υλικών Ι, Τμήμα Τεχνολογίας Γραφικών Τεχνών, ΤΕΙ Αθήνας, 1997</a:t>
            </a:r>
            <a:r>
              <a:rPr lang="el-GR" altLang="el-GR" sz="1800" dirty="0" smtClean="0"/>
              <a:t>.</a:t>
            </a:r>
          </a:p>
          <a:p>
            <a:r>
              <a:rPr lang="el-GR" altLang="el-GR" sz="1800" dirty="0" err="1"/>
              <a:t>Μπλούκας</a:t>
            </a:r>
            <a:r>
              <a:rPr lang="el-GR" altLang="el-GR" sz="1800" dirty="0"/>
              <a:t> Ι., Συσκευασία Τροφίμων, Εκδόσεις </a:t>
            </a:r>
            <a:r>
              <a:rPr lang="el-GR" altLang="el-GR" sz="1800" dirty="0" err="1"/>
              <a:t>Σταμούλη</a:t>
            </a:r>
            <a:r>
              <a:rPr lang="el-GR" altLang="el-GR" sz="1800" dirty="0"/>
              <a:t>, 2004</a:t>
            </a:r>
            <a:r>
              <a:rPr lang="el-GR" altLang="el-GR" sz="1800" dirty="0" smtClean="0"/>
              <a:t>.</a:t>
            </a:r>
          </a:p>
          <a:p>
            <a:r>
              <a:rPr lang="el-GR" altLang="el-GR" sz="1800" dirty="0"/>
              <a:t>Παπαδάκης Σ., Συσκευασία Τροφίμων, Εκδόσεις </a:t>
            </a:r>
            <a:r>
              <a:rPr lang="el-GR" altLang="el-GR" sz="1800" dirty="0" err="1"/>
              <a:t>Τζιόλα</a:t>
            </a:r>
            <a:r>
              <a:rPr lang="el-GR" altLang="el-GR" sz="1800" dirty="0"/>
              <a:t>, 2010. </a:t>
            </a:r>
          </a:p>
          <a:p>
            <a:r>
              <a:rPr lang="el-GR" altLang="el-GR" sz="1800" dirty="0" err="1" smtClean="0"/>
              <a:t>Τσάτσης</a:t>
            </a:r>
            <a:r>
              <a:rPr lang="el-GR" altLang="el-GR" sz="1800" dirty="0" smtClean="0"/>
              <a:t> </a:t>
            </a:r>
            <a:r>
              <a:rPr lang="el-GR" altLang="el-GR" sz="1800" dirty="0"/>
              <a:t>Δ. Ε., Ανάλυση περιβαλλοντικών επιπτώσεων ανακυκλωμένου χαρτιού συσκευασίας (και διαχείριση ενέργειας και αποβλήτων), Διπλωματική Εργασία, Ε.Μ.Π., Αθήνα, 2008.</a:t>
            </a:r>
          </a:p>
          <a:p>
            <a:r>
              <a:rPr lang="el-GR" altLang="el-GR" sz="1800" dirty="0" err="1"/>
              <a:t>Φιλιππακοπούλου</a:t>
            </a:r>
            <a:r>
              <a:rPr lang="el-GR" altLang="el-GR" sz="1800" dirty="0"/>
              <a:t> Θ., Μελέτη Λεύκανσης </a:t>
            </a:r>
            <a:r>
              <a:rPr lang="el-GR" altLang="el-GR" sz="1800" dirty="0" err="1"/>
              <a:t>Απομελανωμένου</a:t>
            </a:r>
            <a:r>
              <a:rPr lang="el-GR" altLang="el-GR" sz="1800" dirty="0"/>
              <a:t> </a:t>
            </a:r>
            <a:r>
              <a:rPr lang="el-GR" altLang="el-GR" sz="1800" dirty="0" err="1"/>
              <a:t>Παλαιόχαρτου</a:t>
            </a:r>
            <a:r>
              <a:rPr lang="el-GR" altLang="el-GR" sz="1800" dirty="0"/>
              <a:t> Εφημερίδων και Περιοδικών. Διδακτορική Διατριβή, Ε.Μ.Π., Αθήνα, 2007</a:t>
            </a:r>
            <a:r>
              <a:rPr lang="el-GR" altLang="el-GR" sz="1800" dirty="0" smtClean="0"/>
              <a:t>.</a:t>
            </a:r>
          </a:p>
        </p:txBody>
      </p:sp>
    </p:spTree>
    <p:extLst>
      <p:ext uri="{BB962C8B-B14F-4D97-AF65-F5344CB8AC3E}">
        <p14:creationId xmlns:p14="http://schemas.microsoft.com/office/powerpoint/2010/main" val="2296167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3600" b="1" dirty="0" smtClean="0">
                <a:latin typeface="+mn-lt"/>
                <a:ea typeface="+mn-ea"/>
                <a:cs typeface="+mn-cs"/>
              </a:rPr>
              <a:t>Βιβλιογραφία</a:t>
            </a:r>
            <a:endParaRPr lang="el-GR" sz="3600" dirty="0"/>
          </a:p>
        </p:txBody>
      </p:sp>
      <p:sp>
        <p:nvSpPr>
          <p:cNvPr id="61443" name="2 - Θέση περιεχομένου"/>
          <p:cNvSpPr>
            <a:spLocks noGrp="1"/>
          </p:cNvSpPr>
          <p:nvPr>
            <p:ph idx="1"/>
          </p:nvPr>
        </p:nvSpPr>
        <p:spPr/>
        <p:txBody>
          <a:bodyPr>
            <a:noAutofit/>
          </a:bodyPr>
          <a:lstStyle/>
          <a:p>
            <a:pPr>
              <a:spcAft>
                <a:spcPts val="600"/>
              </a:spcAft>
              <a:buFont typeface="Wingdings" panose="05000000000000000000" pitchFamily="2" charset="2"/>
              <a:buChar char="Ø"/>
              <a:defRPr/>
            </a:pPr>
            <a:r>
              <a:rPr lang="el-GR" sz="1800" b="1" dirty="0" smtClean="0"/>
              <a:t>Σύνδεσμοι </a:t>
            </a:r>
          </a:p>
          <a:p>
            <a:pPr>
              <a:spcAft>
                <a:spcPts val="600"/>
              </a:spcAft>
              <a:buClr>
                <a:schemeClr val="tx1"/>
              </a:buClr>
              <a:defRPr/>
            </a:pPr>
            <a:r>
              <a:rPr lang="el-GR" sz="1800" dirty="0" smtClean="0">
                <a:solidFill>
                  <a:schemeClr val="accent6">
                    <a:lumMod val="50000"/>
                  </a:schemeClr>
                </a:solidFill>
                <a:hlinkClick r:id="rId2"/>
              </a:rPr>
              <a:t>Χαρτόνια </a:t>
            </a:r>
            <a:r>
              <a:rPr lang="el-GR" sz="1800" dirty="0" err="1" smtClean="0">
                <a:solidFill>
                  <a:schemeClr val="accent6">
                    <a:lumMod val="50000"/>
                  </a:schemeClr>
                </a:solidFill>
                <a:hlinkClick r:id="rId2"/>
              </a:rPr>
              <a:t>chromolux</a:t>
            </a:r>
            <a:endParaRPr lang="el-GR" sz="1800" dirty="0" smtClean="0">
              <a:solidFill>
                <a:schemeClr val="accent6">
                  <a:lumMod val="50000"/>
                </a:schemeClr>
              </a:solidFill>
            </a:endParaRPr>
          </a:p>
          <a:p>
            <a:pPr>
              <a:spcAft>
                <a:spcPts val="600"/>
              </a:spcAft>
              <a:buClr>
                <a:schemeClr val="tx1"/>
              </a:buClr>
              <a:defRPr/>
            </a:pPr>
            <a:r>
              <a:rPr lang="el-GR" sz="1800" u="sng" dirty="0" err="1" smtClean="0">
                <a:solidFill>
                  <a:schemeClr val="accent6">
                    <a:lumMod val="50000"/>
                  </a:schemeClr>
                </a:solidFill>
                <a:hlinkClick r:id="rId3"/>
              </a:rPr>
              <a:t>gruppocordenons.com</a:t>
            </a:r>
            <a:endParaRPr lang="el-GR" sz="1800" dirty="0" smtClean="0">
              <a:solidFill>
                <a:schemeClr val="accent6">
                  <a:lumMod val="50000"/>
                </a:schemeClr>
              </a:solidFill>
            </a:endParaRPr>
          </a:p>
          <a:p>
            <a:pPr>
              <a:spcAft>
                <a:spcPts val="600"/>
              </a:spcAft>
              <a:buClr>
                <a:schemeClr val="tx1"/>
              </a:buClr>
              <a:defRPr/>
            </a:pPr>
            <a:r>
              <a:rPr lang="en-US" sz="1800" u="sng" dirty="0" smtClean="0">
                <a:solidFill>
                  <a:schemeClr val="accent6">
                    <a:lumMod val="50000"/>
                  </a:schemeClr>
                </a:solidFill>
                <a:hlinkClick r:id="rId4"/>
              </a:rPr>
              <a:t>P</a:t>
            </a:r>
            <a:r>
              <a:rPr lang="el-GR" sz="1800" u="sng" dirty="0" err="1" smtClean="0">
                <a:solidFill>
                  <a:schemeClr val="accent6">
                    <a:lumMod val="50000"/>
                  </a:schemeClr>
                </a:solidFill>
                <a:hlinkClick r:id="rId4"/>
              </a:rPr>
              <a:t>aperindex</a:t>
            </a:r>
            <a:r>
              <a:rPr lang="el-GR" sz="1800" u="sng" dirty="0" smtClean="0">
                <a:solidFill>
                  <a:schemeClr val="accent6">
                    <a:lumMod val="50000"/>
                  </a:schemeClr>
                </a:solidFill>
                <a:hlinkClick r:id="rId4"/>
              </a:rPr>
              <a:t>, </a:t>
            </a:r>
            <a:r>
              <a:rPr lang="en-US" sz="1800" u="sng" dirty="0">
                <a:solidFill>
                  <a:schemeClr val="accent6">
                    <a:lumMod val="50000"/>
                  </a:schemeClr>
                </a:solidFill>
                <a:hlinkClick r:id="rId4"/>
              </a:rPr>
              <a:t>Pulp &amp; Paper Glossary</a:t>
            </a:r>
            <a:endParaRPr lang="el-GR" sz="1800" dirty="0" smtClean="0">
              <a:solidFill>
                <a:schemeClr val="accent6">
                  <a:lumMod val="50000"/>
                </a:schemeClr>
              </a:solidFill>
            </a:endParaRPr>
          </a:p>
          <a:p>
            <a:pPr>
              <a:spcAft>
                <a:spcPts val="600"/>
              </a:spcAft>
              <a:buClr>
                <a:schemeClr val="tx1"/>
              </a:buClr>
              <a:defRPr/>
            </a:pPr>
            <a:r>
              <a:rPr lang="el-GR" sz="1800" u="sng" dirty="0" err="1" smtClean="0">
                <a:solidFill>
                  <a:schemeClr val="accent6">
                    <a:lumMod val="50000"/>
                  </a:schemeClr>
                </a:solidFill>
                <a:hlinkClick r:id="rId5"/>
              </a:rPr>
              <a:t>zanders.de</a:t>
            </a:r>
            <a:endParaRPr lang="el-GR" sz="1800" dirty="0" smtClean="0">
              <a:solidFill>
                <a:schemeClr val="accent6">
                  <a:lumMod val="50000"/>
                </a:schemeClr>
              </a:solidFill>
            </a:endParaRPr>
          </a:p>
          <a:p>
            <a:pPr>
              <a:spcAft>
                <a:spcPts val="600"/>
              </a:spcAft>
              <a:buClr>
                <a:schemeClr val="tx1"/>
              </a:buClr>
              <a:defRPr/>
            </a:pPr>
            <a:r>
              <a:rPr lang="el-GR" sz="1800" u="sng" dirty="0" smtClean="0">
                <a:solidFill>
                  <a:schemeClr val="accent6">
                    <a:lumMod val="50000"/>
                  </a:schemeClr>
                </a:solidFill>
                <a:hlinkClick r:id="rId6"/>
              </a:rPr>
              <a:t>electronicslab.eu, Πυκνωτής</a:t>
            </a:r>
            <a:endParaRPr lang="el-GR" sz="1800" dirty="0" smtClean="0">
              <a:solidFill>
                <a:schemeClr val="accent6">
                  <a:lumMod val="50000"/>
                </a:schemeClr>
              </a:solidFill>
            </a:endParaRPr>
          </a:p>
          <a:p>
            <a:pPr>
              <a:spcAft>
                <a:spcPts val="600"/>
              </a:spcAft>
              <a:buClr>
                <a:schemeClr val="tx1"/>
              </a:buClr>
              <a:defRPr/>
            </a:pPr>
            <a:r>
              <a:rPr lang="en-US" sz="1800" u="sng" dirty="0" smtClean="0">
                <a:solidFill>
                  <a:schemeClr val="accent6">
                    <a:lumMod val="50000"/>
                  </a:schemeClr>
                </a:solidFill>
                <a:hlinkClick r:id="rId7"/>
              </a:rPr>
              <a:t>bizdim</a:t>
            </a:r>
            <a:r>
              <a:rPr lang="el-GR" sz="1800" u="sng" dirty="0" smtClean="0">
                <a:solidFill>
                  <a:schemeClr val="accent6">
                    <a:lumMod val="50000"/>
                  </a:schemeClr>
                </a:solidFill>
                <a:hlinkClick r:id="rId7"/>
              </a:rPr>
              <a:t>.</a:t>
            </a:r>
            <a:r>
              <a:rPr lang="en-US" sz="1800" u="sng" dirty="0" smtClean="0">
                <a:solidFill>
                  <a:schemeClr val="accent6">
                    <a:lumMod val="50000"/>
                  </a:schemeClr>
                </a:solidFill>
                <a:hlinkClick r:id="rId7"/>
              </a:rPr>
              <a:t>gr</a:t>
            </a:r>
            <a:r>
              <a:rPr lang="el-GR" sz="1800" u="sng" dirty="0" smtClean="0">
                <a:solidFill>
                  <a:schemeClr val="accent6">
                    <a:lumMod val="50000"/>
                  </a:schemeClr>
                </a:solidFill>
                <a:hlinkClick r:id="rId7"/>
              </a:rPr>
              <a:t>, Τεχνολογία των Εκτυπώσεων, </a:t>
            </a:r>
            <a:r>
              <a:rPr lang="el-GR" sz="1800" u="sng" dirty="0" err="1" smtClean="0">
                <a:solidFill>
                  <a:schemeClr val="accent6">
                    <a:lumMod val="50000"/>
                  </a:schemeClr>
                </a:solidFill>
                <a:hlinkClick r:id="rId7"/>
              </a:rPr>
              <a:t>Κυτοποιία</a:t>
            </a:r>
            <a:endParaRPr lang="el-GR" sz="1800" dirty="0" smtClean="0">
              <a:solidFill>
                <a:schemeClr val="accent6">
                  <a:lumMod val="50000"/>
                </a:schemeClr>
              </a:solidFill>
            </a:endParaRPr>
          </a:p>
          <a:p>
            <a:pPr>
              <a:spcAft>
                <a:spcPts val="600"/>
              </a:spcAft>
              <a:buClr>
                <a:schemeClr val="tx1"/>
              </a:buClr>
              <a:defRPr/>
            </a:pPr>
            <a:r>
              <a:rPr lang="el-GR" sz="1800" u="sng" dirty="0" smtClean="0">
                <a:solidFill>
                  <a:schemeClr val="accent6">
                    <a:lumMod val="50000"/>
                  </a:schemeClr>
                </a:solidFill>
                <a:hlinkClick r:id="rId8"/>
              </a:rPr>
              <a:t>chinabestway.net, </a:t>
            </a:r>
            <a:r>
              <a:rPr lang="en-US" sz="1800" u="sng" dirty="0" smtClean="0">
                <a:solidFill>
                  <a:schemeClr val="accent6">
                    <a:lumMod val="50000"/>
                  </a:schemeClr>
                </a:solidFill>
                <a:hlinkClick r:id="rId8"/>
              </a:rPr>
              <a:t>Paper products</a:t>
            </a:r>
            <a:endParaRPr lang="el-GR" sz="1800" u="sng" dirty="0" smtClean="0">
              <a:solidFill>
                <a:schemeClr val="accent6">
                  <a:lumMod val="50000"/>
                </a:schemeClr>
              </a:solidFill>
            </a:endParaRPr>
          </a:p>
        </p:txBody>
      </p:sp>
    </p:spTree>
    <p:extLst>
      <p:ext uri="{BB962C8B-B14F-4D97-AF65-F5344CB8AC3E}">
        <p14:creationId xmlns:p14="http://schemas.microsoft.com/office/powerpoint/2010/main" val="315348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Χαρτιά </a:t>
            </a:r>
            <a:r>
              <a:rPr lang="el-GR" dirty="0"/>
              <a:t>ξηρογραφίας </a:t>
            </a:r>
          </a:p>
        </p:txBody>
      </p:sp>
      <p:sp>
        <p:nvSpPr>
          <p:cNvPr id="10242" name="Rectangle 3"/>
          <p:cNvSpPr>
            <a:spLocks noGrp="1" noChangeArrowheads="1"/>
          </p:cNvSpPr>
          <p:nvPr>
            <p:ph idx="1"/>
          </p:nvPr>
        </p:nvSpPr>
        <p:spPr>
          <a:xfrm>
            <a:off x="457200" y="1196752"/>
            <a:ext cx="5987008" cy="1800200"/>
          </a:xfrm>
        </p:spPr>
        <p:txBody>
          <a:bodyPr>
            <a:normAutofit/>
          </a:bodyPr>
          <a:lstStyle/>
          <a:p>
            <a:r>
              <a:rPr lang="el-GR" altLang="el-GR" sz="2100" dirty="0" smtClean="0"/>
              <a:t>Τα</a:t>
            </a:r>
            <a:r>
              <a:rPr lang="el-GR" altLang="el-GR" sz="2100" b="1" dirty="0" smtClean="0">
                <a:solidFill>
                  <a:srgbClr val="009900"/>
                </a:solidFill>
              </a:rPr>
              <a:t> </a:t>
            </a:r>
            <a:r>
              <a:rPr lang="el-GR" altLang="el-GR" sz="2100" b="1" dirty="0" smtClean="0">
                <a:solidFill>
                  <a:schemeClr val="accent4">
                    <a:lumMod val="75000"/>
                  </a:schemeClr>
                </a:solidFill>
              </a:rPr>
              <a:t>χαρτιά ξηρογραφίας </a:t>
            </a:r>
            <a:r>
              <a:rPr lang="el-GR" altLang="el-GR" sz="2100" dirty="0" smtClean="0"/>
              <a:t>αποτελούν μία άλλη κατηγορία του χαρτιού γραφής-εκτύπωσης που χρησιμοποιούνται από μηχανήματα που λειτουργούν με τη μέθοδο της ξηρογραφίας όπως τα φωτοαντιγραφικά και οι εκτυπωτές.</a:t>
            </a:r>
          </a:p>
        </p:txBody>
      </p:sp>
      <p:pic>
        <p:nvPicPr>
          <p:cNvPr id="10243" name="Εικόνα 2" descr="Ρολά Ξηρογραφίας">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340768"/>
            <a:ext cx="2336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9552" y="3140968"/>
            <a:ext cx="7560840" cy="3323987"/>
          </a:xfrm>
          <a:prstGeom prst="rect">
            <a:avLst/>
          </a:prstGeom>
        </p:spPr>
        <p:txBody>
          <a:bodyPr wrap="square">
            <a:spAutoFit/>
          </a:bodyPr>
          <a:lstStyle/>
          <a:p>
            <a:pPr marL="285750" indent="-285750">
              <a:buFont typeface="Arial" panose="020B0604020202020204" pitchFamily="34" charset="0"/>
              <a:buChar char="•"/>
            </a:pPr>
            <a:r>
              <a:rPr lang="el-GR" altLang="el-GR" sz="2100" dirty="0">
                <a:latin typeface="+mn-lt"/>
              </a:rPr>
              <a:t>Διατίθεται συνήθως με βάρος 70, 75 και </a:t>
            </a:r>
            <a:r>
              <a:rPr lang="el-GR" altLang="el-GR" sz="2100" b="1" dirty="0">
                <a:solidFill>
                  <a:schemeClr val="accent4">
                    <a:lumMod val="75000"/>
                  </a:schemeClr>
                </a:solidFill>
                <a:latin typeface="+mn-lt"/>
              </a:rPr>
              <a:t>80</a:t>
            </a:r>
            <a:r>
              <a:rPr lang="el-GR" altLang="el-GR" sz="2100" b="1" dirty="0">
                <a:solidFill>
                  <a:srgbClr val="CC3399"/>
                </a:solidFill>
                <a:latin typeface="+mn-lt"/>
              </a:rPr>
              <a:t> </a:t>
            </a:r>
            <a:r>
              <a:rPr lang="el-GR" altLang="el-GR" sz="2100" dirty="0">
                <a:latin typeface="+mn-lt"/>
              </a:rPr>
              <a:t>και 90 </a:t>
            </a:r>
            <a:r>
              <a:rPr lang="en-US" altLang="el-GR" sz="2100" b="1" dirty="0">
                <a:solidFill>
                  <a:schemeClr val="accent4">
                    <a:lumMod val="75000"/>
                  </a:schemeClr>
                </a:solidFill>
                <a:latin typeface="+mn-lt"/>
              </a:rPr>
              <a:t>g</a:t>
            </a:r>
            <a:r>
              <a:rPr lang="el-GR" altLang="el-GR" sz="2100" b="1" dirty="0">
                <a:solidFill>
                  <a:schemeClr val="accent4">
                    <a:lumMod val="75000"/>
                  </a:schemeClr>
                </a:solidFill>
                <a:latin typeface="+mn-lt"/>
              </a:rPr>
              <a:t>/</a:t>
            </a:r>
            <a:r>
              <a:rPr lang="en-US" altLang="el-GR" sz="2100" b="1" dirty="0">
                <a:solidFill>
                  <a:schemeClr val="accent4">
                    <a:lumMod val="75000"/>
                  </a:schemeClr>
                </a:solidFill>
                <a:latin typeface="+mn-lt"/>
              </a:rPr>
              <a:t>m</a:t>
            </a:r>
            <a:r>
              <a:rPr lang="el-GR" altLang="el-GR" sz="2100" b="1" baseline="30000" dirty="0">
                <a:solidFill>
                  <a:schemeClr val="accent4">
                    <a:lumMod val="75000"/>
                  </a:schemeClr>
                </a:solidFill>
                <a:latin typeface="+mn-lt"/>
              </a:rPr>
              <a:t>2 </a:t>
            </a:r>
            <a:r>
              <a:rPr lang="el-GR" altLang="el-GR" sz="2100" dirty="0">
                <a:latin typeface="+mn-lt"/>
              </a:rPr>
              <a:t>με τα τελευταία να είναι συνήθως τα πλέον χρησιμοποιούμενα, αλλά και σε διαφανές χαρτί 92 - 112g/m</a:t>
            </a:r>
            <a:r>
              <a:rPr lang="el-GR" altLang="el-GR" sz="2100" baseline="30000" dirty="0">
                <a:latin typeface="+mn-lt"/>
              </a:rPr>
              <a:t>2</a:t>
            </a:r>
            <a:r>
              <a:rPr lang="el-GR" altLang="el-GR" sz="2100" dirty="0">
                <a:latin typeface="+mn-lt"/>
              </a:rPr>
              <a:t> </a:t>
            </a:r>
          </a:p>
          <a:p>
            <a:pPr marL="285750" indent="-285750">
              <a:buFont typeface="Arial" panose="020B0604020202020204" pitchFamily="34" charset="0"/>
              <a:buChar char="•"/>
            </a:pPr>
            <a:r>
              <a:rPr lang="el-GR" altLang="el-GR" sz="2100" dirty="0">
                <a:latin typeface="+mn-lt"/>
              </a:rPr>
              <a:t>Συνίστανται από </a:t>
            </a:r>
            <a:r>
              <a:rPr lang="el-GR" altLang="el-GR" sz="2100" b="1" dirty="0">
                <a:solidFill>
                  <a:srgbClr val="820000"/>
                </a:solidFill>
                <a:latin typeface="+mn-lt"/>
              </a:rPr>
              <a:t>100% πρωτογενή χημική </a:t>
            </a:r>
            <a:r>
              <a:rPr lang="el-GR" altLang="el-GR" sz="2100" b="1" dirty="0" err="1">
                <a:solidFill>
                  <a:srgbClr val="820000"/>
                </a:solidFill>
                <a:latin typeface="+mn-lt"/>
              </a:rPr>
              <a:t>χαρτόμαζα</a:t>
            </a:r>
            <a:r>
              <a:rPr lang="el-GR" altLang="el-GR" sz="2100" b="1" dirty="0">
                <a:solidFill>
                  <a:srgbClr val="820000"/>
                </a:solidFill>
                <a:latin typeface="+mn-lt"/>
              </a:rPr>
              <a:t> (100% </a:t>
            </a:r>
            <a:r>
              <a:rPr lang="el-GR" altLang="el-GR" sz="2100" b="1" dirty="0" err="1">
                <a:solidFill>
                  <a:srgbClr val="820000"/>
                </a:solidFill>
                <a:latin typeface="+mn-lt"/>
              </a:rPr>
              <a:t>virgin</a:t>
            </a:r>
            <a:r>
              <a:rPr lang="el-GR" altLang="el-GR" sz="2100" b="1" dirty="0">
                <a:solidFill>
                  <a:srgbClr val="820000"/>
                </a:solidFill>
                <a:latin typeface="+mn-lt"/>
              </a:rPr>
              <a:t> </a:t>
            </a:r>
            <a:r>
              <a:rPr lang="el-GR" altLang="el-GR" sz="2100" b="1" dirty="0" err="1">
                <a:solidFill>
                  <a:srgbClr val="820000"/>
                </a:solidFill>
                <a:latin typeface="+mn-lt"/>
              </a:rPr>
              <a:t>wood</a:t>
            </a:r>
            <a:r>
              <a:rPr lang="el-GR" altLang="el-GR" sz="2100" b="1" dirty="0">
                <a:solidFill>
                  <a:srgbClr val="820000"/>
                </a:solidFill>
                <a:latin typeface="+mn-lt"/>
              </a:rPr>
              <a:t> </a:t>
            </a:r>
            <a:r>
              <a:rPr lang="el-GR" altLang="el-GR" sz="2100" b="1" dirty="0" err="1">
                <a:solidFill>
                  <a:srgbClr val="820000"/>
                </a:solidFill>
                <a:latin typeface="+mn-lt"/>
              </a:rPr>
              <a:t>pulp</a:t>
            </a:r>
            <a:r>
              <a:rPr lang="el-GR" altLang="el-GR" sz="2100" b="1" dirty="0">
                <a:solidFill>
                  <a:srgbClr val="820000"/>
                </a:solidFill>
                <a:latin typeface="+mn-lt"/>
              </a:rPr>
              <a:t>).</a:t>
            </a:r>
          </a:p>
          <a:p>
            <a:pPr marL="285750" indent="-285750">
              <a:buFont typeface="Arial" panose="020B0604020202020204" pitchFamily="34" charset="0"/>
              <a:buChar char="•"/>
            </a:pPr>
            <a:r>
              <a:rPr lang="el-GR" altLang="el-GR" sz="2100" dirty="0">
                <a:latin typeface="+mn-lt"/>
              </a:rPr>
              <a:t>Τα ρολά ξηρογραφίας κατασκευάζονται σε μεγάλες διαστάσεις και είναι ειδικά σχεδιασμένα για εκτυπώσεις μεγάλου μήκους και αναπαραγωγή σχεδίων.</a:t>
            </a:r>
          </a:p>
          <a:p>
            <a:pPr marL="285750" indent="-285750">
              <a:buFont typeface="Arial" panose="020B0604020202020204" pitchFamily="34" charset="0"/>
              <a:buChar char="•"/>
            </a:pPr>
            <a:r>
              <a:rPr lang="el-GR" altLang="el-GR" sz="2100" dirty="0">
                <a:latin typeface="+mn-lt"/>
              </a:rPr>
              <a:t>Πρόκειται για χαρτί υψηλής λευκότητας που επιτρέπει την άριστη ποιότητα εκτύπωσης.</a:t>
            </a:r>
          </a:p>
        </p:txBody>
      </p:sp>
    </p:spTree>
    <p:extLst>
      <p:ext uri="{BB962C8B-B14F-4D97-AF65-F5344CB8AC3E}">
        <p14:creationId xmlns:p14="http://schemas.microsoft.com/office/powerpoint/2010/main" val="2948087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a:t>
            </a:r>
            <a:r>
              <a:rPr lang="el-GR" sz="2000" dirty="0"/>
              <a:t>2014. Βασιλική </a:t>
            </a:r>
            <a:r>
              <a:rPr lang="el-GR" sz="2000" dirty="0" smtClean="0"/>
              <a:t>Μπέλεση . </a:t>
            </a:r>
            <a:r>
              <a:rPr lang="el-GR" sz="2000" dirty="0"/>
              <a:t>«Εκτυπωτικά Υποστρώματα </a:t>
            </a:r>
            <a:r>
              <a:rPr lang="el-GR" sz="2000" dirty="0" smtClean="0"/>
              <a:t>(</a:t>
            </a:r>
            <a:r>
              <a:rPr lang="el-GR" sz="2000" dirty="0"/>
              <a:t>Θ</a:t>
            </a:r>
            <a:r>
              <a:rPr lang="el-GR" sz="2000" dirty="0" smtClean="0"/>
              <a:t>). </a:t>
            </a:r>
            <a:r>
              <a:rPr lang="el-GR" sz="2000" dirty="0"/>
              <a:t>Ενότητα </a:t>
            </a:r>
            <a:r>
              <a:rPr lang="en-US" sz="2000" smtClean="0"/>
              <a:t>8</a:t>
            </a:r>
            <a:r>
              <a:rPr lang="el-GR" sz="2000" smtClean="0"/>
              <a:t>: </a:t>
            </a:r>
            <a:r>
              <a:rPr lang="el-GR" sz="2000" dirty="0"/>
              <a:t>Είδη </a:t>
            </a:r>
            <a:r>
              <a:rPr lang="el-GR" sz="2000" dirty="0" smtClean="0"/>
              <a:t>χαρτιού».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l-GR" altLang="el-GR" sz="2000" dirty="0" err="1"/>
              <a:t>Βρούσαλης</a:t>
            </a:r>
            <a:r>
              <a:rPr lang="el-GR" altLang="el-GR" sz="2000" dirty="0"/>
              <a:t> Π., Χαρτί, Έκδοση </a:t>
            </a:r>
            <a:r>
              <a:rPr lang="en-US" altLang="el-GR" sz="2000" dirty="0"/>
              <a:t>AG</a:t>
            </a:r>
            <a:endParaRPr lang="el-GR" altLang="el-GR" sz="2000" dirty="0"/>
          </a:p>
          <a:p>
            <a:r>
              <a:rPr lang="el-GR" altLang="el-GR" sz="2000" dirty="0" err="1"/>
              <a:t>Καρακασίδης</a:t>
            </a:r>
            <a:r>
              <a:rPr lang="el-GR" altLang="el-GR" sz="2000" dirty="0"/>
              <a:t> Γ.Ν., Υλικά Ι, Τμήμα Τεχνολογίας Γραφικών Τεχνών, ΤΕΙ Αθήνας, 1997.</a:t>
            </a:r>
          </a:p>
          <a:p>
            <a:r>
              <a:rPr lang="el-GR" altLang="el-GR" sz="2000" dirty="0" err="1"/>
              <a:t>Καρακασίδης</a:t>
            </a:r>
            <a:r>
              <a:rPr lang="el-GR" altLang="el-GR" sz="2000" dirty="0"/>
              <a:t> Γ.Ν., Εργαστηριακές Ασκήσεις Υλικών Ι, Τμήμα Τεχνολογίας Γραφικών Τεχνών, ΤΕΙ Αθήνας, 1997.</a:t>
            </a:r>
          </a:p>
          <a:p>
            <a:r>
              <a:rPr lang="el-GR" altLang="el-GR" sz="2000" dirty="0" err="1"/>
              <a:t>Μπλούκας</a:t>
            </a:r>
            <a:r>
              <a:rPr lang="el-GR" altLang="el-GR" sz="2000" dirty="0"/>
              <a:t> Ι., Συσκευασία Τροφίμων, Εκδόσεις </a:t>
            </a:r>
            <a:r>
              <a:rPr lang="el-GR" altLang="el-GR" sz="2000" dirty="0" err="1"/>
              <a:t>Σταμούλη</a:t>
            </a:r>
            <a:r>
              <a:rPr lang="el-GR" altLang="el-GR" sz="2000" dirty="0"/>
              <a:t>, 2004.</a:t>
            </a:r>
          </a:p>
          <a:p>
            <a:r>
              <a:rPr lang="el-GR" altLang="el-GR" sz="2000" dirty="0"/>
              <a:t>Παπαδάκης Σ., Συσκευασία Τροφίμων, Εκδόσεις </a:t>
            </a:r>
            <a:r>
              <a:rPr lang="el-GR" altLang="el-GR" sz="2000" dirty="0" err="1"/>
              <a:t>Τζιόλα</a:t>
            </a:r>
            <a:r>
              <a:rPr lang="el-GR" altLang="el-GR" sz="2000" dirty="0"/>
              <a:t>, 2010. </a:t>
            </a:r>
          </a:p>
          <a:p>
            <a:r>
              <a:rPr lang="el-GR" altLang="el-GR" sz="2000" dirty="0" err="1"/>
              <a:t>Τσάτσης</a:t>
            </a:r>
            <a:r>
              <a:rPr lang="el-GR" altLang="el-GR" sz="2000" dirty="0"/>
              <a:t> Δ. Ε., Ανάλυση περιβαλλοντικών επιπτώσεων ανακυκλωμένου χαρτιού συσκευασίας (και διαχείριση ενέργειας και αποβλήτων), Διπλωματική Εργασία, Ε.Μ.Π., Αθήνα, 2008.</a:t>
            </a:r>
          </a:p>
          <a:p>
            <a:r>
              <a:rPr lang="el-GR" altLang="el-GR" sz="2000" dirty="0" err="1"/>
              <a:t>Φιλιππακοπούλου</a:t>
            </a:r>
            <a:r>
              <a:rPr lang="el-GR" altLang="el-GR" sz="2000" dirty="0"/>
              <a:t> Θ., Μελέτη Λεύκανσης </a:t>
            </a:r>
            <a:r>
              <a:rPr lang="el-GR" altLang="el-GR" sz="2000" dirty="0" err="1"/>
              <a:t>Απομελανωμένου</a:t>
            </a:r>
            <a:r>
              <a:rPr lang="el-GR" altLang="el-GR" sz="2000" dirty="0"/>
              <a:t> </a:t>
            </a:r>
            <a:r>
              <a:rPr lang="el-GR" altLang="el-GR" sz="2000" dirty="0" err="1"/>
              <a:t>Παλαιόχαρτου</a:t>
            </a:r>
            <a:r>
              <a:rPr lang="el-GR" altLang="el-GR" sz="2000" dirty="0"/>
              <a:t> Εφημερίδων και Περιοδικών. Διδακτορική Διατριβή, Ε.Μ.Π., Αθήνα, 2007.</a:t>
            </a:r>
          </a:p>
        </p:txBody>
      </p:sp>
    </p:spTree>
    <p:extLst>
      <p:ext uri="{BB962C8B-B14F-4D97-AF65-F5344CB8AC3E}">
        <p14:creationId xmlns:p14="http://schemas.microsoft.com/office/powerpoint/2010/main" val="2554330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a:t>Σημείωμα Χρήσης Έργων Τρίτων</a:t>
            </a:r>
            <a:r>
              <a:rPr lang="en-US" dirty="0"/>
              <a:t> </a:t>
            </a:r>
            <a:r>
              <a:rPr lang="el-GR" dirty="0" smtClean="0"/>
              <a:t>2</a:t>
            </a:r>
            <a:r>
              <a:rPr lang="en-US" dirty="0" smtClean="0"/>
              <a:t>/2</a:t>
            </a:r>
            <a:endParaRPr lang="el-GR" dirty="0"/>
          </a:p>
        </p:txBody>
      </p:sp>
      <p:sp>
        <p:nvSpPr>
          <p:cNvPr id="61443" name="2 - Θέση περιεχομένου"/>
          <p:cNvSpPr>
            <a:spLocks noGrp="1"/>
          </p:cNvSpPr>
          <p:nvPr>
            <p:ph idx="1"/>
          </p:nvPr>
        </p:nvSpPr>
        <p:spPr/>
        <p:txBody>
          <a:bodyPr>
            <a:noAutofit/>
          </a:bodyPr>
          <a:lstStyle/>
          <a:p>
            <a:pPr>
              <a:spcAft>
                <a:spcPts val="600"/>
              </a:spcAft>
              <a:buFont typeface="Wingdings" panose="05000000000000000000" pitchFamily="2" charset="2"/>
              <a:buChar char="Ø"/>
              <a:defRPr/>
            </a:pPr>
            <a:r>
              <a:rPr lang="el-GR" sz="1800" b="1" dirty="0" smtClean="0"/>
              <a:t>Σύνδεσμοι </a:t>
            </a:r>
          </a:p>
          <a:p>
            <a:pPr>
              <a:spcAft>
                <a:spcPts val="600"/>
              </a:spcAft>
              <a:buClr>
                <a:schemeClr val="tx1"/>
              </a:buClr>
              <a:defRPr/>
            </a:pPr>
            <a:r>
              <a:rPr lang="el-GR" sz="1800" dirty="0" smtClean="0">
                <a:solidFill>
                  <a:schemeClr val="accent6">
                    <a:lumMod val="50000"/>
                  </a:schemeClr>
                </a:solidFill>
                <a:hlinkClick r:id="rId2"/>
              </a:rPr>
              <a:t>Χαρτόνια </a:t>
            </a:r>
            <a:r>
              <a:rPr lang="el-GR" sz="1800" dirty="0" err="1" smtClean="0">
                <a:solidFill>
                  <a:schemeClr val="accent6">
                    <a:lumMod val="50000"/>
                  </a:schemeClr>
                </a:solidFill>
                <a:hlinkClick r:id="rId2"/>
              </a:rPr>
              <a:t>chromolux</a:t>
            </a:r>
            <a:endParaRPr lang="el-GR" sz="1800" dirty="0" smtClean="0">
              <a:solidFill>
                <a:schemeClr val="accent6">
                  <a:lumMod val="50000"/>
                </a:schemeClr>
              </a:solidFill>
            </a:endParaRPr>
          </a:p>
          <a:p>
            <a:pPr>
              <a:spcAft>
                <a:spcPts val="600"/>
              </a:spcAft>
              <a:buClr>
                <a:schemeClr val="tx1"/>
              </a:buClr>
              <a:defRPr/>
            </a:pPr>
            <a:r>
              <a:rPr lang="el-GR" sz="1800" u="sng" dirty="0" err="1" smtClean="0">
                <a:solidFill>
                  <a:schemeClr val="accent6">
                    <a:lumMod val="50000"/>
                  </a:schemeClr>
                </a:solidFill>
                <a:hlinkClick r:id="rId3"/>
              </a:rPr>
              <a:t>gruppocordenons.com</a:t>
            </a:r>
            <a:endParaRPr lang="el-GR" sz="1800" dirty="0" smtClean="0">
              <a:solidFill>
                <a:schemeClr val="accent6">
                  <a:lumMod val="50000"/>
                </a:schemeClr>
              </a:solidFill>
            </a:endParaRPr>
          </a:p>
          <a:p>
            <a:pPr>
              <a:spcAft>
                <a:spcPts val="600"/>
              </a:spcAft>
              <a:buClr>
                <a:schemeClr val="tx1"/>
              </a:buClr>
              <a:defRPr/>
            </a:pPr>
            <a:r>
              <a:rPr lang="en-US" sz="1800" u="sng" dirty="0" smtClean="0">
                <a:solidFill>
                  <a:schemeClr val="accent6">
                    <a:lumMod val="50000"/>
                  </a:schemeClr>
                </a:solidFill>
                <a:hlinkClick r:id="rId4"/>
              </a:rPr>
              <a:t>P</a:t>
            </a:r>
            <a:r>
              <a:rPr lang="el-GR" sz="1800" u="sng" dirty="0" err="1" smtClean="0">
                <a:solidFill>
                  <a:schemeClr val="accent6">
                    <a:lumMod val="50000"/>
                  </a:schemeClr>
                </a:solidFill>
                <a:hlinkClick r:id="rId4"/>
              </a:rPr>
              <a:t>aperindex</a:t>
            </a:r>
            <a:r>
              <a:rPr lang="el-GR" sz="1800" u="sng" dirty="0" smtClean="0">
                <a:solidFill>
                  <a:schemeClr val="accent6">
                    <a:lumMod val="50000"/>
                  </a:schemeClr>
                </a:solidFill>
                <a:hlinkClick r:id="rId4"/>
              </a:rPr>
              <a:t>, </a:t>
            </a:r>
            <a:r>
              <a:rPr lang="en-US" sz="1800" u="sng" dirty="0">
                <a:solidFill>
                  <a:schemeClr val="accent6">
                    <a:lumMod val="50000"/>
                  </a:schemeClr>
                </a:solidFill>
                <a:hlinkClick r:id="rId4"/>
              </a:rPr>
              <a:t>Pulp &amp; Paper Glossary</a:t>
            </a:r>
            <a:endParaRPr lang="el-GR" sz="1800" dirty="0" smtClean="0">
              <a:solidFill>
                <a:schemeClr val="accent6">
                  <a:lumMod val="50000"/>
                </a:schemeClr>
              </a:solidFill>
            </a:endParaRPr>
          </a:p>
          <a:p>
            <a:pPr>
              <a:spcAft>
                <a:spcPts val="600"/>
              </a:spcAft>
              <a:buClr>
                <a:schemeClr val="tx1"/>
              </a:buClr>
              <a:defRPr/>
            </a:pPr>
            <a:r>
              <a:rPr lang="el-GR" sz="1800" u="sng" dirty="0" err="1" smtClean="0">
                <a:solidFill>
                  <a:schemeClr val="accent6">
                    <a:lumMod val="50000"/>
                  </a:schemeClr>
                </a:solidFill>
                <a:hlinkClick r:id="rId5"/>
              </a:rPr>
              <a:t>zanders.de</a:t>
            </a:r>
            <a:endParaRPr lang="el-GR" sz="1800" dirty="0" smtClean="0">
              <a:solidFill>
                <a:schemeClr val="accent6">
                  <a:lumMod val="50000"/>
                </a:schemeClr>
              </a:solidFill>
            </a:endParaRPr>
          </a:p>
          <a:p>
            <a:pPr>
              <a:spcAft>
                <a:spcPts val="600"/>
              </a:spcAft>
              <a:buClr>
                <a:schemeClr val="tx1"/>
              </a:buClr>
              <a:defRPr/>
            </a:pPr>
            <a:r>
              <a:rPr lang="el-GR" sz="1800" u="sng" dirty="0" smtClean="0">
                <a:solidFill>
                  <a:schemeClr val="accent6">
                    <a:lumMod val="50000"/>
                  </a:schemeClr>
                </a:solidFill>
                <a:hlinkClick r:id="rId6"/>
              </a:rPr>
              <a:t>electronicslab.eu, Πυκνωτής</a:t>
            </a:r>
            <a:endParaRPr lang="el-GR" sz="1800" dirty="0" smtClean="0">
              <a:solidFill>
                <a:schemeClr val="accent6">
                  <a:lumMod val="50000"/>
                </a:schemeClr>
              </a:solidFill>
            </a:endParaRPr>
          </a:p>
          <a:p>
            <a:pPr>
              <a:spcAft>
                <a:spcPts val="600"/>
              </a:spcAft>
              <a:buClr>
                <a:schemeClr val="tx1"/>
              </a:buClr>
              <a:defRPr/>
            </a:pPr>
            <a:r>
              <a:rPr lang="en-US" sz="1800" u="sng" dirty="0" smtClean="0">
                <a:solidFill>
                  <a:schemeClr val="accent6">
                    <a:lumMod val="50000"/>
                  </a:schemeClr>
                </a:solidFill>
                <a:hlinkClick r:id="rId7"/>
              </a:rPr>
              <a:t>bizdim</a:t>
            </a:r>
            <a:r>
              <a:rPr lang="el-GR" sz="1800" u="sng" dirty="0" smtClean="0">
                <a:solidFill>
                  <a:schemeClr val="accent6">
                    <a:lumMod val="50000"/>
                  </a:schemeClr>
                </a:solidFill>
                <a:hlinkClick r:id="rId7"/>
              </a:rPr>
              <a:t>.</a:t>
            </a:r>
            <a:r>
              <a:rPr lang="en-US" sz="1800" u="sng" dirty="0" smtClean="0">
                <a:solidFill>
                  <a:schemeClr val="accent6">
                    <a:lumMod val="50000"/>
                  </a:schemeClr>
                </a:solidFill>
                <a:hlinkClick r:id="rId7"/>
              </a:rPr>
              <a:t>gr</a:t>
            </a:r>
            <a:r>
              <a:rPr lang="el-GR" sz="1800" u="sng" dirty="0" smtClean="0">
                <a:solidFill>
                  <a:schemeClr val="accent6">
                    <a:lumMod val="50000"/>
                  </a:schemeClr>
                </a:solidFill>
                <a:hlinkClick r:id="rId7"/>
              </a:rPr>
              <a:t>, Τεχνολογία των Εκτυπώσεων, </a:t>
            </a:r>
            <a:r>
              <a:rPr lang="el-GR" sz="1800" u="sng" dirty="0" err="1" smtClean="0">
                <a:solidFill>
                  <a:schemeClr val="accent6">
                    <a:lumMod val="50000"/>
                  </a:schemeClr>
                </a:solidFill>
                <a:hlinkClick r:id="rId7"/>
              </a:rPr>
              <a:t>Κυτοποιία</a:t>
            </a:r>
            <a:endParaRPr lang="el-GR" sz="1800" dirty="0" smtClean="0">
              <a:solidFill>
                <a:schemeClr val="accent6">
                  <a:lumMod val="50000"/>
                </a:schemeClr>
              </a:solidFill>
            </a:endParaRPr>
          </a:p>
          <a:p>
            <a:pPr>
              <a:spcAft>
                <a:spcPts val="600"/>
              </a:spcAft>
              <a:buClr>
                <a:schemeClr val="tx1"/>
              </a:buClr>
              <a:defRPr/>
            </a:pPr>
            <a:r>
              <a:rPr lang="el-GR" sz="1800" u="sng" dirty="0" smtClean="0">
                <a:solidFill>
                  <a:schemeClr val="accent6">
                    <a:lumMod val="50000"/>
                  </a:schemeClr>
                </a:solidFill>
                <a:hlinkClick r:id="rId8"/>
              </a:rPr>
              <a:t>chinabestway.net, </a:t>
            </a:r>
            <a:r>
              <a:rPr lang="en-US" sz="1800" u="sng" dirty="0" smtClean="0">
                <a:solidFill>
                  <a:schemeClr val="accent6">
                    <a:lumMod val="50000"/>
                  </a:schemeClr>
                </a:solidFill>
                <a:hlinkClick r:id="rId8"/>
              </a:rPr>
              <a:t>Paper products</a:t>
            </a:r>
            <a:endParaRPr lang="el-GR" sz="1800" u="sng" dirty="0" smtClean="0">
              <a:solidFill>
                <a:schemeClr val="accent6">
                  <a:lumMod val="50000"/>
                </a:schemeClr>
              </a:solidFill>
            </a:endParaRPr>
          </a:p>
        </p:txBody>
      </p:sp>
    </p:spTree>
    <p:extLst>
      <p:ext uri="{BB962C8B-B14F-4D97-AF65-F5344CB8AC3E}">
        <p14:creationId xmlns:p14="http://schemas.microsoft.com/office/powerpoint/2010/main" val="1773914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Χαρτιά </a:t>
            </a:r>
            <a:r>
              <a:rPr lang="el-GR" dirty="0"/>
              <a:t>μηχανογράφησης </a:t>
            </a:r>
          </a:p>
        </p:txBody>
      </p:sp>
      <p:sp>
        <p:nvSpPr>
          <p:cNvPr id="11266" name="Rectangle 3"/>
          <p:cNvSpPr>
            <a:spLocks noGrp="1" noChangeArrowheads="1"/>
          </p:cNvSpPr>
          <p:nvPr>
            <p:ph idx="1"/>
          </p:nvPr>
        </p:nvSpPr>
        <p:spPr/>
        <p:txBody>
          <a:bodyPr>
            <a:normAutofit/>
          </a:bodyPr>
          <a:lstStyle/>
          <a:p>
            <a:r>
              <a:rPr lang="el-GR" altLang="el-GR" sz="2400" dirty="0" smtClean="0"/>
              <a:t>Το</a:t>
            </a:r>
            <a:r>
              <a:rPr lang="el-GR" altLang="el-GR" sz="2400" b="1" dirty="0" smtClean="0">
                <a:solidFill>
                  <a:srgbClr val="009900"/>
                </a:solidFill>
              </a:rPr>
              <a:t> </a:t>
            </a:r>
            <a:r>
              <a:rPr lang="el-GR" altLang="el-GR" sz="2400" b="1" dirty="0" smtClean="0">
                <a:solidFill>
                  <a:srgbClr val="820000"/>
                </a:solidFill>
              </a:rPr>
              <a:t>χαρτί μηχανογράφησης</a:t>
            </a:r>
            <a:r>
              <a:rPr lang="el-GR" altLang="el-GR" sz="2400" dirty="0" smtClean="0">
                <a:solidFill>
                  <a:srgbClr val="820000"/>
                </a:solidFill>
              </a:rPr>
              <a:t> </a:t>
            </a:r>
            <a:r>
              <a:rPr lang="el-GR" altLang="el-GR" sz="2400" dirty="0" smtClean="0"/>
              <a:t>είναι ειδικό χαρτί με διάτρηση. Διατίθεται μονόφυλλο, δίφυλλο, τρίφυλλο, χρωματιστό, λευκό, ριγέ. Παρασκευάζεται από λευκασμένο χαρτοπολτό. </a:t>
            </a:r>
          </a:p>
          <a:p>
            <a:pPr algn="just"/>
            <a:r>
              <a:rPr lang="el-GR" altLang="el-GR" sz="2400" dirty="0" smtClean="0"/>
              <a:t>Χαρτί για ρολά </a:t>
            </a:r>
            <a:r>
              <a:rPr lang="el-GR" altLang="el-GR" sz="2400" dirty="0" err="1" smtClean="0"/>
              <a:t>telex</a:t>
            </a:r>
            <a:r>
              <a:rPr lang="el-GR" altLang="el-GR" sz="2400" dirty="0" smtClean="0"/>
              <a:t>. Υπάρχουν σε μονόφυλλα, δίφυλλα, τρίφυλλα και πολύφυλλα. Κάθε φύλλο μπορεί να είναι λευκό ή χρωματιστό.</a:t>
            </a:r>
          </a:p>
          <a:p>
            <a:pPr algn="just"/>
            <a:r>
              <a:rPr lang="el-GR" altLang="el-GR" sz="2400" dirty="0" smtClean="0"/>
              <a:t>Τα </a:t>
            </a:r>
            <a:r>
              <a:rPr lang="el-GR" altLang="el-GR" sz="2400" b="1" dirty="0" smtClean="0">
                <a:solidFill>
                  <a:srgbClr val="820000"/>
                </a:solidFill>
              </a:rPr>
              <a:t>μονόφυλλα ρολά </a:t>
            </a:r>
            <a:r>
              <a:rPr lang="el-GR" altLang="el-GR" sz="2400" b="1" dirty="0" err="1" smtClean="0">
                <a:solidFill>
                  <a:srgbClr val="820000"/>
                </a:solidFill>
              </a:rPr>
              <a:t>telex</a:t>
            </a:r>
            <a:r>
              <a:rPr lang="el-GR" altLang="el-GR" sz="2400" b="1" dirty="0" smtClean="0">
                <a:solidFill>
                  <a:srgbClr val="820000"/>
                </a:solidFill>
              </a:rPr>
              <a:t> </a:t>
            </a:r>
            <a:r>
              <a:rPr lang="el-GR" altLang="el-GR" sz="2400" dirty="0" smtClean="0"/>
              <a:t>είναι κατασκευασμένα από χημικό χαρτοπολτό υψηλής ποιότητας, ενώ τα ρολά με περισσότερα φύλλα είναι κατασκευασμένα από χημικό χαρτί.</a:t>
            </a:r>
          </a:p>
        </p:txBody>
      </p:sp>
      <p:sp>
        <p:nvSpPr>
          <p:cNvPr id="11267" name="Rectangle 5"/>
          <p:cNvSpPr>
            <a:spLocks noChangeArrowheads="1"/>
          </p:cNvSpPr>
          <p:nvPr/>
        </p:nvSpPr>
        <p:spPr bwMode="auto">
          <a:xfrm>
            <a:off x="-4686300" y="2379663"/>
            <a:ext cx="1438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l-GR" altLang="el-GR" sz="1200">
                <a:cs typeface="Times New Roman" pitchFamily="18" charset="0"/>
              </a:rPr>
              <a:t>- 112g/m</a:t>
            </a:r>
            <a:r>
              <a:rPr lang="el-GR" altLang="el-GR" sz="1200" baseline="30000">
                <a:cs typeface="Times New Roman" pitchFamily="18" charset="0"/>
              </a:rPr>
              <a:t>2</a:t>
            </a:r>
            <a:r>
              <a:rPr lang="el-GR" altLang="el-GR" sz="1200">
                <a:cs typeface="Times New Roman" pitchFamily="18" charset="0"/>
              </a:rPr>
              <a:t>. </a:t>
            </a:r>
            <a:endParaRPr lang="el-GR" altLang="el-GR" sz="900"/>
          </a:p>
          <a:p>
            <a:endParaRPr lang="el-GR" altLang="el-GR"/>
          </a:p>
        </p:txBody>
      </p:sp>
      <p:pic>
        <p:nvPicPr>
          <p:cNvPr id="11268" name="Εικόνα 6" descr="Χαρτί μηχανογράφησης">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97151"/>
            <a:ext cx="2808312" cy="186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82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2290" name="Rectangle 3"/>
          <p:cNvSpPr>
            <a:spLocks noGrp="1" noChangeArrowheads="1"/>
          </p:cNvSpPr>
          <p:nvPr>
            <p:ph idx="1"/>
          </p:nvPr>
        </p:nvSpPr>
        <p:spPr/>
        <p:txBody>
          <a:bodyPr>
            <a:normAutofit/>
          </a:bodyPr>
          <a:lstStyle/>
          <a:p>
            <a:r>
              <a:rPr lang="el-GR" altLang="el-GR" sz="2400" dirty="0" smtClean="0"/>
              <a:t>Τα</a:t>
            </a:r>
            <a:r>
              <a:rPr lang="el-GR" altLang="el-GR" sz="2400" b="1" dirty="0" smtClean="0">
                <a:solidFill>
                  <a:srgbClr val="009900"/>
                </a:solidFill>
              </a:rPr>
              <a:t> </a:t>
            </a:r>
            <a:r>
              <a:rPr lang="el-GR" altLang="el-GR" sz="2400" b="1" dirty="0" smtClean="0">
                <a:solidFill>
                  <a:schemeClr val="accent4">
                    <a:lumMod val="75000"/>
                  </a:schemeClr>
                </a:solidFill>
              </a:rPr>
              <a:t>ρολά </a:t>
            </a:r>
            <a:r>
              <a:rPr lang="el-GR" altLang="el-GR" sz="2400" b="1" dirty="0" err="1" smtClean="0">
                <a:solidFill>
                  <a:schemeClr val="accent4">
                    <a:lumMod val="75000"/>
                  </a:schemeClr>
                </a:solidFill>
              </a:rPr>
              <a:t>plotter</a:t>
            </a:r>
            <a:r>
              <a:rPr lang="el-GR" altLang="el-GR" sz="2400" b="1" dirty="0" smtClean="0">
                <a:solidFill>
                  <a:schemeClr val="accent4">
                    <a:lumMod val="75000"/>
                  </a:schemeClr>
                </a:solidFill>
              </a:rPr>
              <a:t> </a:t>
            </a:r>
            <a:r>
              <a:rPr lang="el-GR" altLang="el-GR" sz="2400" dirty="0" smtClean="0"/>
              <a:t>ειδικά σχεδιασμένα για εκτυπώσεις μεγάλου μήκους και αναπαραγωγή σχεδίων.</a:t>
            </a:r>
          </a:p>
          <a:p>
            <a:r>
              <a:rPr lang="el-GR" altLang="el-GR" sz="2400" dirty="0" smtClean="0"/>
              <a:t>Παράγονται από χαρτί </a:t>
            </a:r>
            <a:r>
              <a:rPr lang="el-GR" altLang="el-GR" sz="2400" b="1" dirty="0" smtClean="0">
                <a:solidFill>
                  <a:schemeClr val="accent4">
                    <a:lumMod val="75000"/>
                  </a:schemeClr>
                </a:solidFill>
              </a:rPr>
              <a:t>υψηλής λευκότητας </a:t>
            </a:r>
            <a:r>
              <a:rPr lang="el-GR" altLang="el-GR" sz="2400" dirty="0" smtClean="0"/>
              <a:t>που επιτρέπει </a:t>
            </a:r>
            <a:r>
              <a:rPr lang="el-GR" altLang="el-GR" sz="2400" b="1" dirty="0" smtClean="0">
                <a:solidFill>
                  <a:schemeClr val="accent4">
                    <a:lumMod val="75000"/>
                  </a:schemeClr>
                </a:solidFill>
              </a:rPr>
              <a:t>άριστη ποιότητα εκτύπωσης.</a:t>
            </a:r>
          </a:p>
          <a:p>
            <a:r>
              <a:rPr lang="el-GR" altLang="el-GR" sz="2400" dirty="0" smtClean="0"/>
              <a:t>Διαθέτονται σε χαρτί βάρους που κυμαίνεται από 80-90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 καθώς και σε διαφανές χαρτί που κυμαίνεται από 92-112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p>
          <a:p>
            <a:r>
              <a:rPr lang="el-GR" altLang="el-GR" sz="2400" b="1" dirty="0" smtClean="0">
                <a:solidFill>
                  <a:srgbClr val="820000"/>
                </a:solidFill>
              </a:rPr>
              <a:t>Οπαλίνα: </a:t>
            </a:r>
            <a:r>
              <a:rPr lang="el-GR" altLang="el-GR" sz="2400" dirty="0" smtClean="0"/>
              <a:t>Αποτελείται από 100% χημικό πολτό και χρησιμοποιείται σε επιστολόχαρτα, προσκλητήρια κ.α. Το βάρος του κυμαίνεται από 90 έως 300 </a:t>
            </a:r>
            <a:r>
              <a:rPr lang="en-US" altLang="el-GR" sz="2400" dirty="0" smtClean="0"/>
              <a:t>g</a:t>
            </a:r>
            <a:r>
              <a:rPr lang="el-GR" altLang="el-GR" sz="2400" dirty="0" smtClean="0"/>
              <a:t>/</a:t>
            </a:r>
            <a:r>
              <a:rPr lang="en-US" altLang="el-GR" sz="2400" dirty="0" smtClean="0"/>
              <a:t>m</a:t>
            </a:r>
            <a:r>
              <a:rPr lang="el-GR" altLang="el-GR" sz="2400" dirty="0" smtClean="0"/>
              <a:t>2.</a:t>
            </a:r>
          </a:p>
          <a:p>
            <a:r>
              <a:rPr lang="el-GR" altLang="el-GR" sz="2400" dirty="0" smtClean="0"/>
              <a:t>Να σημειωθεί ότι γενικά τα μη επιχρισμένα χαρτιά χαρακτηρίζονται ως </a:t>
            </a:r>
            <a:r>
              <a:rPr lang="el-GR" altLang="el-GR" sz="2400" b="1" dirty="0" smtClean="0">
                <a:solidFill>
                  <a:srgbClr val="820000"/>
                </a:solidFill>
              </a:rPr>
              <a:t>φυσικά (</a:t>
            </a:r>
            <a:r>
              <a:rPr lang="en-US" altLang="el-GR" sz="2400" b="1" dirty="0" smtClean="0">
                <a:solidFill>
                  <a:srgbClr val="820000"/>
                </a:solidFill>
              </a:rPr>
              <a:t>natural</a:t>
            </a:r>
            <a:r>
              <a:rPr lang="el-GR" altLang="el-GR" sz="2400" b="1" dirty="0" smtClean="0">
                <a:solidFill>
                  <a:srgbClr val="820000"/>
                </a:solidFill>
              </a:rPr>
              <a:t>).</a:t>
            </a:r>
          </a:p>
        </p:txBody>
      </p:sp>
    </p:spTree>
    <p:extLst>
      <p:ext uri="{BB962C8B-B14F-4D97-AF65-F5344CB8AC3E}">
        <p14:creationId xmlns:p14="http://schemas.microsoft.com/office/powerpoint/2010/main" val="241766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l-GR" altLang="el-GR" sz="3600" b="1" dirty="0" smtClean="0"/>
              <a:t>2. Δημοσιογραφικό χαρτί</a:t>
            </a:r>
            <a:endParaRPr lang="el-GR" altLang="el-GR" sz="3600" dirty="0" smtClean="0"/>
          </a:p>
        </p:txBody>
      </p:sp>
      <p:sp>
        <p:nvSpPr>
          <p:cNvPr id="13315" name="Rectangle 3"/>
          <p:cNvSpPr>
            <a:spLocks noGrp="1" noChangeArrowheads="1"/>
          </p:cNvSpPr>
          <p:nvPr>
            <p:ph idx="1"/>
          </p:nvPr>
        </p:nvSpPr>
        <p:spPr>
          <a:xfrm>
            <a:off x="457200" y="1196752"/>
            <a:ext cx="8229600" cy="5661248"/>
          </a:xfrm>
        </p:spPr>
        <p:txBody>
          <a:bodyPr>
            <a:noAutofit/>
          </a:bodyPr>
          <a:lstStyle/>
          <a:p>
            <a:pPr>
              <a:lnSpc>
                <a:spcPct val="110000"/>
              </a:lnSpc>
            </a:pPr>
            <a:r>
              <a:rPr lang="el-GR" altLang="el-GR" sz="2200" dirty="0" smtClean="0"/>
              <a:t>Το δημοσιογραφικό χαρτί παράγεται </a:t>
            </a:r>
            <a:r>
              <a:rPr lang="el-GR" altLang="el-GR" sz="2200" dirty="0" smtClean="0">
                <a:solidFill>
                  <a:schemeClr val="accent4">
                    <a:lumMod val="75000"/>
                  </a:schemeClr>
                </a:solidFill>
              </a:rPr>
              <a:t>από </a:t>
            </a:r>
            <a:r>
              <a:rPr lang="el-GR" altLang="el-GR" sz="2200" b="1" dirty="0" smtClean="0">
                <a:solidFill>
                  <a:schemeClr val="accent4">
                    <a:lumMod val="75000"/>
                  </a:schemeClr>
                </a:solidFill>
              </a:rPr>
              <a:t>ίνες κυρίως μηχανικής </a:t>
            </a:r>
            <a:r>
              <a:rPr lang="el-GR" altLang="el-GR" sz="2200" b="1" dirty="0" err="1" smtClean="0">
                <a:solidFill>
                  <a:schemeClr val="accent4">
                    <a:lumMod val="75000"/>
                  </a:schemeClr>
                </a:solidFill>
              </a:rPr>
              <a:t>χαρτόμαζας</a:t>
            </a:r>
            <a:r>
              <a:rPr lang="el-GR" altLang="el-GR" sz="2200" b="1" dirty="0" smtClean="0">
                <a:solidFill>
                  <a:schemeClr val="accent4">
                    <a:lumMod val="75000"/>
                  </a:schemeClr>
                </a:solidFill>
              </a:rPr>
              <a:t> </a:t>
            </a:r>
            <a:r>
              <a:rPr lang="el-GR" altLang="el-GR" sz="2200" dirty="0" smtClean="0"/>
              <a:t>που μπορεί να είναι </a:t>
            </a:r>
            <a:r>
              <a:rPr lang="el-GR" altLang="el-GR" sz="2200" b="1" dirty="0" smtClean="0">
                <a:solidFill>
                  <a:schemeClr val="accent4">
                    <a:lumMod val="75000"/>
                  </a:schemeClr>
                </a:solidFill>
              </a:rPr>
              <a:t>και ανακυκλωμένες ή και από ανάμικτες </a:t>
            </a:r>
            <a:r>
              <a:rPr lang="el-GR" altLang="el-GR" sz="2200" b="1" dirty="0" err="1" smtClean="0">
                <a:solidFill>
                  <a:schemeClr val="accent4">
                    <a:lumMod val="75000"/>
                  </a:schemeClr>
                </a:solidFill>
              </a:rPr>
              <a:t>χαρτόμαζες</a:t>
            </a:r>
            <a:r>
              <a:rPr lang="el-GR" altLang="el-GR" sz="2200" b="1" dirty="0" smtClean="0">
                <a:solidFill>
                  <a:schemeClr val="accent4">
                    <a:lumMod val="75000"/>
                  </a:schemeClr>
                </a:solidFill>
              </a:rPr>
              <a:t>.</a:t>
            </a:r>
          </a:p>
          <a:p>
            <a:pPr>
              <a:lnSpc>
                <a:spcPct val="110000"/>
              </a:lnSpc>
            </a:pPr>
            <a:r>
              <a:rPr lang="el-GR" altLang="el-GR" sz="2200" dirty="0" smtClean="0"/>
              <a:t>Το γεγονός ότι αποτελείται κυρίως από μηχανική </a:t>
            </a:r>
            <a:r>
              <a:rPr lang="el-GR" altLang="el-GR" sz="2200" dirty="0" err="1" smtClean="0"/>
              <a:t>χαρτόμαζα</a:t>
            </a:r>
            <a:r>
              <a:rPr lang="el-GR" altLang="el-GR" sz="2200" dirty="0" smtClean="0"/>
              <a:t> και κατά συνέπεια </a:t>
            </a:r>
            <a:r>
              <a:rPr lang="el-GR" altLang="el-GR" sz="2200" b="1" dirty="0" smtClean="0">
                <a:solidFill>
                  <a:schemeClr val="accent4">
                    <a:lumMod val="75000"/>
                  </a:schemeClr>
                </a:solidFill>
              </a:rPr>
              <a:t>περιέχει σημαντική ποσότητα </a:t>
            </a:r>
            <a:r>
              <a:rPr lang="el-GR" altLang="el-GR" sz="2200" b="1" dirty="0" err="1" smtClean="0">
                <a:solidFill>
                  <a:schemeClr val="accent4">
                    <a:lumMod val="75000"/>
                  </a:schemeClr>
                </a:solidFill>
              </a:rPr>
              <a:t>λιγνίνης</a:t>
            </a:r>
            <a:r>
              <a:rPr lang="el-GR" altLang="el-GR" sz="2200" b="1" dirty="0" smtClean="0">
                <a:solidFill>
                  <a:schemeClr val="accent4">
                    <a:lumMod val="75000"/>
                  </a:schemeClr>
                </a:solidFill>
              </a:rPr>
              <a:t> </a:t>
            </a:r>
            <a:r>
              <a:rPr lang="el-GR" altLang="el-GR" sz="2200" dirty="0" smtClean="0"/>
              <a:t>εξηγεί το γιατί φθείρεται και κιτρινίζει με το πέρασμα του χρόνου.</a:t>
            </a:r>
          </a:p>
          <a:p>
            <a:pPr>
              <a:lnSpc>
                <a:spcPct val="110000"/>
              </a:lnSpc>
            </a:pPr>
            <a:r>
              <a:rPr lang="el-GR" altLang="el-GR" sz="2200" dirty="0" smtClean="0"/>
              <a:t>Η</a:t>
            </a:r>
            <a:r>
              <a:rPr lang="el-GR" altLang="el-GR" sz="2200" b="1" dirty="0" smtClean="0">
                <a:solidFill>
                  <a:schemeClr val="accent2"/>
                </a:solidFill>
              </a:rPr>
              <a:t> </a:t>
            </a:r>
            <a:r>
              <a:rPr lang="el-GR" altLang="el-GR" sz="2200" b="1" dirty="0" smtClean="0">
                <a:solidFill>
                  <a:schemeClr val="accent4">
                    <a:lumMod val="75000"/>
                  </a:schemeClr>
                </a:solidFill>
              </a:rPr>
              <a:t>προσθήκη χημικής </a:t>
            </a:r>
            <a:r>
              <a:rPr lang="el-GR" altLang="el-GR" sz="2200" b="1" dirty="0" err="1" smtClean="0">
                <a:solidFill>
                  <a:schemeClr val="accent4">
                    <a:lumMod val="75000"/>
                  </a:schemeClr>
                </a:solidFill>
              </a:rPr>
              <a:t>χαρτόμαζας</a:t>
            </a:r>
            <a:r>
              <a:rPr lang="el-GR" altLang="el-GR" sz="2200" b="1" dirty="0" smtClean="0">
                <a:solidFill>
                  <a:schemeClr val="accent4">
                    <a:lumMod val="75000"/>
                  </a:schemeClr>
                </a:solidFill>
              </a:rPr>
              <a:t> </a:t>
            </a:r>
            <a:r>
              <a:rPr lang="el-GR" altLang="el-GR" sz="2200" dirty="0" smtClean="0"/>
              <a:t>ακόμη και αν και είναι σε μικρό ποσοστό συντελεί στην </a:t>
            </a:r>
            <a:r>
              <a:rPr lang="el-GR" altLang="el-GR" sz="2200" b="1" dirty="0" smtClean="0">
                <a:solidFill>
                  <a:schemeClr val="accent4">
                    <a:lumMod val="75000"/>
                  </a:schemeClr>
                </a:solidFill>
              </a:rPr>
              <a:t>αύξηση των μηχανικών αντοχών του χαρτιού.</a:t>
            </a:r>
          </a:p>
          <a:p>
            <a:pPr>
              <a:lnSpc>
                <a:spcPct val="110000"/>
              </a:lnSpc>
            </a:pPr>
            <a:r>
              <a:rPr lang="el-GR" altLang="el-GR" sz="2200" dirty="0" smtClean="0"/>
              <a:t>Να σημειωθεί ότι </a:t>
            </a:r>
            <a:r>
              <a:rPr lang="el-GR" altLang="el-GR" sz="2200" b="1" dirty="0" smtClean="0">
                <a:solidFill>
                  <a:schemeClr val="tx2"/>
                </a:solidFill>
              </a:rPr>
              <a:t>δεν απαιτείται ιδιαίτερη μηχανική αντοχή</a:t>
            </a:r>
            <a:r>
              <a:rPr lang="el-GR" altLang="el-GR" sz="2200" b="1" dirty="0" smtClean="0">
                <a:solidFill>
                  <a:schemeClr val="accent2"/>
                </a:solidFill>
              </a:rPr>
              <a:t> </a:t>
            </a:r>
            <a:r>
              <a:rPr lang="el-GR" altLang="el-GR" sz="2200" dirty="0" smtClean="0"/>
              <a:t>για αυτό το είδος χαρτιού.</a:t>
            </a:r>
          </a:p>
          <a:p>
            <a:pPr>
              <a:lnSpc>
                <a:spcPct val="110000"/>
              </a:lnSpc>
            </a:pPr>
            <a:r>
              <a:rPr lang="el-GR" altLang="el-GR" sz="2200" dirty="0" smtClean="0"/>
              <a:t>Στην κατηγορία αυτού του χαρτιού</a:t>
            </a:r>
            <a:r>
              <a:rPr lang="el-GR" altLang="el-GR" sz="2200" b="1" dirty="0" smtClean="0">
                <a:solidFill>
                  <a:schemeClr val="accent2"/>
                </a:solidFill>
              </a:rPr>
              <a:t> </a:t>
            </a:r>
            <a:r>
              <a:rPr lang="el-GR" altLang="el-GR" sz="2200" b="1" dirty="0" smtClean="0">
                <a:solidFill>
                  <a:srgbClr val="820000"/>
                </a:solidFill>
              </a:rPr>
              <a:t>συμπεριλαμβάνεται το χαρτί εφημερίδων, περιοδικών κ.α.</a:t>
            </a:r>
          </a:p>
          <a:p>
            <a:pPr marL="0" indent="0" algn="just" eaLnBrk="1" hangingPunct="1">
              <a:lnSpc>
                <a:spcPct val="80000"/>
              </a:lnSpc>
              <a:buFontTx/>
              <a:buNone/>
            </a:pPr>
            <a:endParaRPr lang="el-GR" altLang="el-GR" sz="2200" b="1" dirty="0" smtClean="0">
              <a:solidFill>
                <a:schemeClr val="accent2"/>
              </a:solidFill>
            </a:endParaRPr>
          </a:p>
          <a:p>
            <a:pPr marL="0" indent="0" algn="just" eaLnBrk="1" hangingPunct="1">
              <a:lnSpc>
                <a:spcPct val="80000"/>
              </a:lnSpc>
              <a:buFontTx/>
              <a:buNone/>
            </a:pPr>
            <a:r>
              <a:rPr lang="el-GR" altLang="el-GR" sz="2200" b="1" dirty="0" smtClean="0">
                <a:solidFill>
                  <a:schemeClr val="accent2"/>
                </a:solidFill>
              </a:rPr>
              <a:t>	</a:t>
            </a:r>
          </a:p>
        </p:txBody>
      </p:sp>
    </p:spTree>
    <p:extLst>
      <p:ext uri="{BB962C8B-B14F-4D97-AF65-F5344CB8AC3E}">
        <p14:creationId xmlns:p14="http://schemas.microsoft.com/office/powerpoint/2010/main" val="815293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691cc88834027f9ddb336e709dd1542187de7a"/>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1523</TotalTime>
  <Words>5259</Words>
  <Application>Microsoft Office PowerPoint</Application>
  <PresentationFormat>On-screen Show (4:3)</PresentationFormat>
  <Paragraphs>377</Paragraphs>
  <Slides>68</Slides>
  <Notes>9</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exo-opistho_simeiomata</vt:lpstr>
      <vt:lpstr>OC_template_updated</vt:lpstr>
      <vt:lpstr>Εκτυπωτικά Υποστρώματα (Θ)</vt:lpstr>
      <vt:lpstr>1Α. ΧΑΡΤΙ γραφής (graphic papers)</vt:lpstr>
      <vt:lpstr>1Β. Χαρτί εκτύπωσης</vt:lpstr>
      <vt:lpstr>1Γ. Χαρτί γραφείου</vt:lpstr>
      <vt:lpstr>Χαρτιά που ανήκουν στις παραπάνω κατηγορίες ……</vt:lpstr>
      <vt:lpstr>Χαρτιά ξηρογραφίας </vt:lpstr>
      <vt:lpstr>Χαρτιά μηχανογράφησης </vt:lpstr>
      <vt:lpstr>PowerPoint Presentation</vt:lpstr>
      <vt:lpstr>2. Δημοσιογραφικό χαρτί</vt:lpstr>
      <vt:lpstr>2Α  Χαρτιά εφημερίδας</vt:lpstr>
      <vt:lpstr>2Β Χαρτιά περιοδικών</vt:lpstr>
      <vt:lpstr>PowerPoint Presentation</vt:lpstr>
      <vt:lpstr>PowerPoint Presentation</vt:lpstr>
      <vt:lpstr>Μη επιχρισμένο χαρτί εκτύπωσης μηχανικής χαρτόμαζας</vt:lpstr>
      <vt:lpstr>PowerPoint Presentation</vt:lpstr>
      <vt:lpstr>PowerPoint Presentation</vt:lpstr>
      <vt:lpstr>Μη επιχρισμένο χαρτί εκτύπωσης χημικής χαρτόμαζας</vt:lpstr>
      <vt:lpstr>Επιχρισμένο χαρτί εκτύπωσης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Χαρτί Velvet (Fine Art)</vt:lpstr>
      <vt:lpstr>Χαρτί illoustration</vt:lpstr>
      <vt:lpstr>Χαρτί και χαρτόνι συσκευασίας (packaging paper and board grades)</vt:lpstr>
      <vt:lpstr>PowerPoint Presentation</vt:lpstr>
      <vt:lpstr>PowerPoint Presentation</vt:lpstr>
      <vt:lpstr>PowerPoint Presentation</vt:lpstr>
      <vt:lpstr>PowerPoint Presentation</vt:lpstr>
      <vt:lpstr>PowerPoint Presentation</vt:lpstr>
      <vt:lpstr>PowerPoint Presentation</vt:lpstr>
      <vt:lpstr>Κηρωμένο χαρτί (waxed paper)</vt:lpstr>
      <vt:lpstr>Χαρτί ανθεκτικό στην διαβροχή (wet-strength paper)</vt:lpstr>
      <vt:lpstr>PowerPoint Presentation</vt:lpstr>
      <vt:lpstr>Χαρτί Σελιλόζα</vt:lpstr>
      <vt:lpstr>Ειδικές κατηγορίες χαρτιού και χαρτονιού (specially paper and board grades)</vt:lpstr>
      <vt:lpstr>Χαρτί για βιομηχανική ετικέτα</vt:lpstr>
      <vt:lpstr>Θερμικό χαρτί (thermal paper)</vt:lpstr>
      <vt:lpstr>PowerPoint Presentation</vt:lpstr>
      <vt:lpstr> Glassine: το αποκαλούμε ριζόχαρτο αλλού γλασέ</vt:lpstr>
      <vt:lpstr>Περγαμηνή</vt:lpstr>
      <vt:lpstr>Υδατογραφημένο χαρτί </vt:lpstr>
      <vt:lpstr>Αυτοαντιγραφικό χαρτί (carbonless copy paper)</vt:lpstr>
      <vt:lpstr>Χαρτιά πυκνωτών </vt:lpstr>
      <vt:lpstr>Χαρτιά και χαρτόνια kraft</vt:lpstr>
      <vt:lpstr>Χαρτιά καλωδίων </vt:lpstr>
      <vt:lpstr>Χαρτί διήθησης (Filter paper)</vt:lpstr>
      <vt:lpstr>Χαρτί εμποτισμού (Impregnation paper)</vt:lpstr>
      <vt:lpstr>Στυπόχαρτο</vt:lpstr>
      <vt:lpstr>Χαρτί υγιεινής και καθαριότητας (hygienic papers)</vt:lpstr>
      <vt:lpstr>Βιβλιογραφία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 1/2</vt:lpstr>
      <vt:lpstr>Σημείωμα Χρήσης Έργων Τρίτων 2/2</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438</cp:revision>
  <dcterms:created xsi:type="dcterms:W3CDTF">2015-05-19T06:24:50Z</dcterms:created>
  <dcterms:modified xsi:type="dcterms:W3CDTF">2015-10-16T10:37:32Z</dcterms:modified>
</cp:coreProperties>
</file>