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59"/>
  </p:notesMasterIdLst>
  <p:handoutMasterIdLst>
    <p:handoutMasterId r:id="rId60"/>
  </p:handoutMasterIdLst>
  <p:sldIdLst>
    <p:sldId id="256" r:id="rId3"/>
    <p:sldId id="320" r:id="rId4"/>
    <p:sldId id="321" r:id="rId5"/>
    <p:sldId id="322" r:id="rId6"/>
    <p:sldId id="385" r:id="rId7"/>
    <p:sldId id="386" r:id="rId8"/>
    <p:sldId id="325" r:id="rId9"/>
    <p:sldId id="326" r:id="rId10"/>
    <p:sldId id="387" r:id="rId11"/>
    <p:sldId id="388" r:id="rId12"/>
    <p:sldId id="389" r:id="rId13"/>
    <p:sldId id="390" r:id="rId14"/>
    <p:sldId id="391" r:id="rId15"/>
    <p:sldId id="392" r:id="rId16"/>
    <p:sldId id="393" r:id="rId17"/>
    <p:sldId id="394" r:id="rId18"/>
    <p:sldId id="395" r:id="rId19"/>
    <p:sldId id="396" r:id="rId20"/>
    <p:sldId id="397" r:id="rId21"/>
    <p:sldId id="398" r:id="rId22"/>
    <p:sldId id="399" r:id="rId23"/>
    <p:sldId id="400" r:id="rId24"/>
    <p:sldId id="401" r:id="rId25"/>
    <p:sldId id="402" r:id="rId26"/>
    <p:sldId id="403" r:id="rId27"/>
    <p:sldId id="404" r:id="rId28"/>
    <p:sldId id="405" r:id="rId29"/>
    <p:sldId id="363" r:id="rId30"/>
    <p:sldId id="364" r:id="rId31"/>
    <p:sldId id="365" r:id="rId32"/>
    <p:sldId id="366" r:id="rId33"/>
    <p:sldId id="367" r:id="rId34"/>
    <p:sldId id="368" r:id="rId35"/>
    <p:sldId id="369" r:id="rId36"/>
    <p:sldId id="370" r:id="rId37"/>
    <p:sldId id="371" r:id="rId38"/>
    <p:sldId id="372" r:id="rId39"/>
    <p:sldId id="373" r:id="rId40"/>
    <p:sldId id="374" r:id="rId41"/>
    <p:sldId id="375" r:id="rId42"/>
    <p:sldId id="376" r:id="rId43"/>
    <p:sldId id="377" r:id="rId44"/>
    <p:sldId id="378" r:id="rId45"/>
    <p:sldId id="379" r:id="rId46"/>
    <p:sldId id="380" r:id="rId47"/>
    <p:sldId id="381" r:id="rId48"/>
    <p:sldId id="382" r:id="rId49"/>
    <p:sldId id="383" r:id="rId50"/>
    <p:sldId id="384" r:id="rId51"/>
    <p:sldId id="257" r:id="rId52"/>
    <p:sldId id="262" r:id="rId53"/>
    <p:sldId id="264" r:id="rId54"/>
    <p:sldId id="269" r:id="rId55"/>
    <p:sldId id="270" r:id="rId56"/>
    <p:sldId id="266" r:id="rId57"/>
    <p:sldId id="261" r:id="rId58"/>
  </p:sldIdLst>
  <p:sldSz cx="9144000" cy="6858000" type="screen4x3"/>
  <p:notesSz cx="7104063" cy="10234613"/>
  <p:custDataLst>
    <p:tags r:id="rId6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5185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Φωτεινό στυλ 3 - Έμφαση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tags" Target="tags/tag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5/12/2015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5/12/2015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8A9265-7478-4325-AFB9-41BCF961DBAC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/>
            <a:r>
              <a:rPr lang="en-US" smtClean="0"/>
              <a:t>Brain volume doubles in 6 months</a:t>
            </a:r>
          </a:p>
          <a:p>
            <a:pPr lvl="1"/>
            <a:r>
              <a:rPr lang="en-US" smtClean="0"/>
              <a:t>Doubles again by 12 months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bg>
      <p:bgPr>
        <a:gradFill>
          <a:gsLst>
            <a:gs pos="0">
              <a:schemeClr val="tx1">
                <a:lumMod val="75000"/>
                <a:lumOff val="25000"/>
              </a:schemeClr>
            </a:gs>
            <a:gs pos="50000">
              <a:schemeClr val="tx1">
                <a:lumMod val="75000"/>
                <a:lumOff val="25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84" y="116632"/>
            <a:ext cx="9082215" cy="1008112"/>
          </a:xfrm>
        </p:spPr>
        <p:txBody>
          <a:bodyPr>
            <a:normAutofit/>
          </a:bodyPr>
          <a:lstStyle>
            <a:lvl1pPr marL="268288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424936" cy="525658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bg1"/>
                </a:solidFill>
              </a:defRPr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>
                <a:solidFill>
                  <a:schemeClr val="bg1"/>
                </a:solidFill>
              </a:defRPr>
            </a:lvl2pPr>
            <a:lvl3pPr marL="1143000" indent="-338138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 sz="24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4864" y="6448251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116632"/>
            <a:ext cx="61785" cy="674136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Τίτλος και Περιεχόμενο">
    <p:bg>
      <p:bgPr>
        <a:gradFill>
          <a:gsLst>
            <a:gs pos="0">
              <a:schemeClr val="tx1">
                <a:lumMod val="75000"/>
                <a:lumOff val="25000"/>
              </a:schemeClr>
            </a:gs>
            <a:gs pos="50000">
              <a:schemeClr val="tx1">
                <a:lumMod val="75000"/>
                <a:lumOff val="25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4864" y="6448251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116632"/>
            <a:ext cx="61785" cy="674136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875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707" r:id="rId3"/>
    <p:sldLayoutId id="2147483687" r:id="rId4"/>
    <p:sldLayoutId id="2147483688" r:id="rId5"/>
    <p:sldLayoutId id="2147483689" r:id="rId6"/>
    <p:sldLayoutId id="2147483690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ww.med.harvard.edu/AANLIB/cases/case32/mr3/016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hyperlink" Target="http://www.medical.philips.com/main/products/mri/assets/images/general_clinical/panorama23t/pan023t_angio_im4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movies-berkquinlanasher.blogspot.com/2011/04/myeloma-x-ray.html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A.%20Drevelegas%20(ed.),%20Imaging%20of%20Brain%20Tumors%20with%20Histological%20Correlations,%2013" TargetMode="Externa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584176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Στοιχεία Διαγνωστικής Απεικόνισης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191663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9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Κεφαλή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Γεωργία Οικονόμου, Αναπληρώτρια Καθηγήτρια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Φυσικοθεραπείας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9512" y="476672"/>
            <a:ext cx="61926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268288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Εγκεφαλικά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l-G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Ημισφαίρια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11560" y="2365080"/>
            <a:ext cx="4038600" cy="3967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Δεξιό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Ολοκλήρωση αισθητικών πληροφοριών για την αντίληψη του περιβάλλοντος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Αντίληψη χώρου οπτικά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Συντονισμός χορού γυμναστικής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Καταχώρηση μνήμης σε μορφή ακουστικών οπτικών και χωρικών πληροφοριών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5076825" y="3017838"/>
            <a:ext cx="3671888" cy="336391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Αριστερό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Αναλυτικές διεργασίες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Συστηματική ανάλυση πληροφοριών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Ερμηνεία και παραγωγή συμβολικών στοιχείων: γλώσσα, μαθηματικά, αφαίρεση, εκλογίκευση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Καταχώρηση μνήμης σε μορφή γλώσσας.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5" descr="cerebrum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38" y="142875"/>
            <a:ext cx="26130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Φλοιός εγκεφάλου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pic>
        <p:nvPicPr>
          <p:cNvPr id="5" name="Picture 3" descr="0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708400" y="4081463"/>
            <a:ext cx="2301875" cy="2443162"/>
          </a:xfrm>
          <a:prstGeom prst="rect">
            <a:avLst/>
          </a:prstGeom>
          <a:noFill/>
        </p:spPr>
      </p:pic>
      <p:pic>
        <p:nvPicPr>
          <p:cNvPr id="6" name="Picture 4" descr="0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362700" y="4084638"/>
            <a:ext cx="2298700" cy="2438400"/>
          </a:xfrm>
          <a:prstGeom prst="rect">
            <a:avLst/>
          </a:prstGeom>
          <a:noFill/>
        </p:spPr>
      </p:pic>
      <p:pic>
        <p:nvPicPr>
          <p:cNvPr id="7" name="Picture 5" descr="MRIPRA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1571625"/>
            <a:ext cx="2449513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NS23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963" y="1987550"/>
            <a:ext cx="3014662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079"/>
          <p:cNvPicPr>
            <a:picLocks noChangeAspect="1" noChangeArrowheads="1"/>
          </p:cNvPicPr>
          <p:nvPr/>
        </p:nvPicPr>
        <p:blipFill>
          <a:blip r:embed="rId6" cstate="print">
            <a:lum bright="6000"/>
          </a:blip>
          <a:srcRect/>
          <a:stretch>
            <a:fillRect/>
          </a:stretch>
        </p:blipFill>
        <p:spPr>
          <a:xfrm>
            <a:off x="6316663" y="1589088"/>
            <a:ext cx="2432050" cy="2432050"/>
          </a:xfrm>
          <a:prstGeom prst="rect">
            <a:avLst/>
          </a:prstGeom>
          <a:noFill/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6839229" y="6524625"/>
            <a:ext cx="13869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1200" i="1" dirty="0" err="1" smtClean="0">
                <a:solidFill>
                  <a:schemeClr val="bg1">
                    <a:lumMod val="75000"/>
                  </a:schemeClr>
                </a:solidFill>
              </a:rPr>
              <a:t>med.harvard.edu</a:t>
            </a:r>
            <a:r>
              <a:rPr lang="el-GR" altLang="el-GR" sz="1200" i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l-GR" altLang="el-GR" sz="12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1220" y="6523038"/>
            <a:ext cx="161614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1200" i="1" dirty="0" err="1" smtClean="0">
                <a:solidFill>
                  <a:schemeClr val="bg1">
                    <a:lumMod val="75000"/>
                  </a:schemeClr>
                </a:solidFill>
              </a:rPr>
              <a:t>medlib.med.utah.edu</a:t>
            </a:r>
            <a:endParaRPr lang="el-GR" altLang="el-GR" sz="1200" i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grpSp>
        <p:nvGrpSpPr>
          <p:cNvPr id="5" name="Group 4"/>
          <p:cNvGrpSpPr/>
          <p:nvPr/>
        </p:nvGrpSpPr>
        <p:grpSpPr>
          <a:xfrm>
            <a:off x="2711450" y="11113"/>
            <a:ext cx="6432550" cy="6846887"/>
            <a:chOff x="2711450" y="11113"/>
            <a:chExt cx="6432550" cy="6846887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lum bright="-10000" contrast="10000"/>
            </a:blip>
            <a:srcRect/>
            <a:stretch>
              <a:fillRect/>
            </a:stretch>
          </p:blipFill>
          <p:spPr bwMode="auto">
            <a:xfrm>
              <a:off x="3033713" y="11113"/>
              <a:ext cx="6110287" cy="6846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6216650" y="171450"/>
              <a:ext cx="1214438" cy="3698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dirty="0"/>
                <a:t>Δενδρίτες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10250" y="1143000"/>
              <a:ext cx="857250" cy="3698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dirty="0"/>
                <a:t>σώμα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15238" y="2214563"/>
              <a:ext cx="1528762" cy="64611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dirty="0"/>
                <a:t>ολιγοδενδροκύτταρο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00563" y="2143125"/>
              <a:ext cx="1500187" cy="3698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dirty="0"/>
                <a:t>Νευράξονας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572250" y="3286125"/>
              <a:ext cx="1214438" cy="64611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dirty="0"/>
                <a:t>Έλυτρο μυελίνης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84575" y="3505200"/>
              <a:ext cx="1357313" cy="64611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dirty="0"/>
                <a:t>Συναπτική απόληξη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00375" y="4357688"/>
              <a:ext cx="1500188" cy="36988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dirty="0"/>
                <a:t>Υποδοχέας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11450" y="4829175"/>
              <a:ext cx="1785938" cy="64611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dirty="0"/>
                <a:t>Μετασυναπτική μεμβράνη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429125" y="5214938"/>
              <a:ext cx="2214563" cy="64611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dirty="0"/>
                <a:t>Απελευθέρωση νευροδιαβιβαστών</a:t>
              </a:r>
              <a:endParaRPr lang="en-US" dirty="0"/>
            </a:p>
          </p:txBody>
        </p:sp>
      </p:grpSp>
      <p:sp>
        <p:nvSpPr>
          <p:cNvPr id="16" name="Content Placeholder 2"/>
          <p:cNvSpPr txBox="1">
            <a:spLocks/>
          </p:cNvSpPr>
          <p:nvPr/>
        </p:nvSpPr>
        <p:spPr>
          <a:xfrm>
            <a:off x="251520" y="908720"/>
            <a:ext cx="2820863" cy="5481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ΝΕΥΡΙΚΟ ΚΥΤΤΑΡΟ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Σώμα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Νευράξονας</a:t>
            </a:r>
          </a:p>
          <a:p>
            <a:pPr marL="363538" marR="0" lvl="1" indent="-317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Περιβάλλεται από έλυτρο μυελίνης απαραίτητο για τη διαδίβαση πληροφοριών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Συναπτική απόληξη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11560" y="0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68288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Φλοιός εγκεφάλου – Φαιά ουσία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67544" y="1706587"/>
            <a:ext cx="4680520" cy="4530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Το εξωτερικό τμήμα των εγκεφαλικών ημισφαιρίων που αποτελείται από φαιά ουσία ( σώματα νευρικών κυττάρων)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Οι φλοιοί είναι συμμετρικοί.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Και τα δύο ημισφαίρια αναλύουν αισθητικές πληροφορίες, επιτελούν διεργασίες μνήμης, μαθαίνουν, οργανώνουν σκέψεις, αποφασίζουν. </a:t>
            </a:r>
          </a:p>
        </p:txBody>
      </p:sp>
      <p:pic>
        <p:nvPicPr>
          <p:cNvPr id="7" name="Picture 4" descr="CNS2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57813" y="1571625"/>
            <a:ext cx="3276600" cy="4929188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 rot="16200000" flipH="1">
            <a:off x="6679407" y="1178719"/>
            <a:ext cx="1071562" cy="857250"/>
          </a:xfrm>
          <a:prstGeom prst="straightConnector1">
            <a:avLst/>
          </a:prstGeom>
          <a:ln w="25400" cmpd="sng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6036469" y="1821657"/>
            <a:ext cx="2000250" cy="500062"/>
          </a:xfrm>
          <a:prstGeom prst="straightConnector1">
            <a:avLst/>
          </a:prstGeom>
          <a:ln w="25400" cmpd="sng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6228520" y="6500813"/>
            <a:ext cx="161614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1200" i="1" dirty="0" err="1" smtClean="0">
                <a:solidFill>
                  <a:schemeClr val="bg1">
                    <a:lumMod val="75000"/>
                  </a:schemeClr>
                </a:solidFill>
              </a:rPr>
              <a:t>medlib.med.utah.edu</a:t>
            </a:r>
            <a:endParaRPr lang="el-GR" altLang="el-GR" sz="1200" i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9512" y="188640"/>
            <a:ext cx="39456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68288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Λευκή ουσία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9552" y="1340768"/>
            <a:ext cx="3322637" cy="2333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Νευράξονες (αγωγοί)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Έσω κάψα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Ημιωοειδές κέντρο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Ακτινωτός στέφανος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Μεσολόβιο</a:t>
            </a:r>
          </a:p>
        </p:txBody>
      </p:sp>
      <p:pic>
        <p:nvPicPr>
          <p:cNvPr id="7" name="Picture 4" descr="0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696075" y="1844824"/>
            <a:ext cx="2447925" cy="2447925"/>
          </a:xfrm>
          <a:prstGeom prst="rect">
            <a:avLst/>
          </a:prstGeom>
          <a:noFill/>
        </p:spPr>
      </p:pic>
      <p:pic>
        <p:nvPicPr>
          <p:cNvPr id="8" name="Picture 5" descr="0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7238" y="3789363"/>
            <a:ext cx="24479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07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938" y="4722813"/>
            <a:ext cx="2122488" cy="21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Brain t2"/>
          <p:cNvPicPr>
            <a:picLocks noChangeAspect="1" noChangeArrowheads="1"/>
          </p:cNvPicPr>
          <p:nvPr/>
        </p:nvPicPr>
        <p:blipFill>
          <a:blip r:embed="rId5" cstate="print">
            <a:lum bright="-20000" contrast="10000"/>
          </a:blip>
          <a:srcRect b="9085"/>
          <a:stretch>
            <a:fillRect/>
          </a:stretch>
        </p:blipFill>
        <p:spPr>
          <a:xfrm>
            <a:off x="4499992" y="2636912"/>
            <a:ext cx="2214562" cy="2619375"/>
          </a:xfrm>
          <a:prstGeom prst="rect">
            <a:avLst/>
          </a:prstGeom>
          <a:noFill/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073514" y="6538588"/>
            <a:ext cx="13869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1200" i="1" dirty="0" err="1" smtClean="0">
                <a:solidFill>
                  <a:schemeClr val="bg1">
                    <a:lumMod val="75000"/>
                  </a:schemeClr>
                </a:solidFill>
              </a:rPr>
              <a:t>med.harvard.edu</a:t>
            </a:r>
            <a:r>
              <a:rPr lang="el-GR" altLang="el-GR" sz="1200" i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l-GR" altLang="el-GR" sz="1200" i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39552" y="188640"/>
            <a:ext cx="8050213" cy="911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68288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Παρεγκεφαλίδα - 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συντονιστής κινήσεων</a:t>
            </a:r>
          </a:p>
        </p:txBody>
      </p:sp>
      <p:pic>
        <p:nvPicPr>
          <p:cNvPr id="6" name="Picture 4" descr="0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131840" y="2564904"/>
            <a:ext cx="3023865" cy="3023865"/>
          </a:xfrm>
          <a:prstGeom prst="rect">
            <a:avLst/>
          </a:prstGeom>
          <a:noFill/>
        </p:spPr>
      </p:pic>
      <p:pic>
        <p:nvPicPr>
          <p:cNvPr id="7" name="Picture 7" descr="0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0135" y="1412776"/>
            <a:ext cx="3023865" cy="3023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0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77480"/>
            <a:ext cx="3130798" cy="313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7504" y="6564277"/>
            <a:ext cx="13869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1200" i="1" dirty="0" err="1" smtClean="0">
                <a:solidFill>
                  <a:schemeClr val="bg1">
                    <a:lumMod val="75000"/>
                  </a:schemeClr>
                </a:solidFill>
              </a:rPr>
              <a:t>med.harvard.edu</a:t>
            </a:r>
            <a:r>
              <a:rPr lang="el-GR" altLang="el-GR" sz="1200" i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l-GR" altLang="el-GR" sz="1200" i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3528" y="26064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268288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Βασικά γάγγλια </a:t>
            </a:r>
            <a:br>
              <a:rPr kumimoji="0" lang="el-GR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(εστίες φαιάς ουσίας μέσα στη λευκή)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11560" y="1772816"/>
            <a:ext cx="4171950" cy="43894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Βασικά γάγγλια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Κερκοφόρος, φακοειδής κέλυφος, ωχρά σφαίρα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Σύνδεσμος επεξεργασίας μεταξύ κινητικού φλοιού και θαλάμου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Εξωπυραμιδικό σύστημα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Εγκεφαλικοί πυρήνες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Οδοντωτός, αμυγδαλοείδής, ερυθρός, μέλαινα ουσία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Θάλαμος (διεγκέφαλος)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Συντονίζει και ρυθμίζει όλες τις λειτουργίες του φλοιού</a:t>
            </a:r>
          </a:p>
        </p:txBody>
      </p:sp>
      <p:pic>
        <p:nvPicPr>
          <p:cNvPr id="7" name="Picture 4" descr="basalgangl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348880"/>
            <a:ext cx="3745088" cy="309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2165" y="53752"/>
            <a:ext cx="878433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68288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Εγκεφαλικοί Πυρήνες – Βασικά γάγγλια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>
          <a:xfrm>
            <a:off x="683568" y="1268760"/>
            <a:ext cx="7920880" cy="110807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Ίδιο σήμα με τη φαιά ουσία (φλοιό)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Πυρήνες  εγκεφάλου και βασικά γάγγλια (νευρικά κύτταρα)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</p:txBody>
      </p:sp>
      <p:pic>
        <p:nvPicPr>
          <p:cNvPr id="7" name="Picture 4" descr="CNS3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84200" y="2539186"/>
            <a:ext cx="2691656" cy="4099739"/>
          </a:xfrm>
          <a:prstGeom prst="rect">
            <a:avLst/>
          </a:prstGeom>
          <a:noFill/>
        </p:spPr>
      </p:pic>
      <p:pic>
        <p:nvPicPr>
          <p:cNvPr id="8" name="Picture 5" descr="MRIPR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88024" y="2564904"/>
            <a:ext cx="4091905" cy="409190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cxnSp>
        <p:nvCxnSpPr>
          <p:cNvPr id="12" name="Straight Arrow Connector 11"/>
          <p:cNvCxnSpPr/>
          <p:nvPr/>
        </p:nvCxnSpPr>
        <p:spPr>
          <a:xfrm flipV="1">
            <a:off x="4499992" y="4581128"/>
            <a:ext cx="1872208" cy="432048"/>
          </a:xfrm>
          <a:prstGeom prst="straightConnector1">
            <a:avLst/>
          </a:prstGeom>
          <a:ln w="25400" cmpd="sng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644008" y="3861048"/>
            <a:ext cx="1872208" cy="288032"/>
          </a:xfrm>
          <a:prstGeom prst="straightConnector1">
            <a:avLst/>
          </a:prstGeom>
          <a:ln w="25400" cmpd="sng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7"/>
          <p:cNvSpPr txBox="1">
            <a:spLocks noChangeArrowheads="1"/>
          </p:cNvSpPr>
          <p:nvPr/>
        </p:nvSpPr>
        <p:spPr bwMode="auto">
          <a:xfrm>
            <a:off x="3347864" y="4509120"/>
            <a:ext cx="136815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Φακοειδής πυρήνας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9"/>
          <p:cNvSpPr txBox="1">
            <a:spLocks noChangeArrowheads="1"/>
          </p:cNvSpPr>
          <p:nvPr/>
        </p:nvSpPr>
        <p:spPr bwMode="auto">
          <a:xfrm>
            <a:off x="3347864" y="3356992"/>
            <a:ext cx="1587176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Κερκοφόρος πυρήνας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155652" y="6583363"/>
            <a:ext cx="161614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1200" i="1" dirty="0" err="1" smtClean="0">
                <a:solidFill>
                  <a:schemeClr val="bg1">
                    <a:lumMod val="75000"/>
                  </a:schemeClr>
                </a:solidFill>
              </a:rPr>
              <a:t>medlib.med.utah.edu</a:t>
            </a:r>
            <a:endParaRPr lang="el-GR" altLang="el-GR" sz="1200" i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188640"/>
            <a:ext cx="284380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68288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Στέλεχος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9512" y="1124744"/>
            <a:ext cx="9145016" cy="2160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Ρύθμιση ζωτικών λειτουργιών (αναπνοή, παλμοί, Α.Π., εγρήγορση)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Πυρήνες εγκεφαλικών συζυγιών (φαιά ουσία)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Διασταύρωση νευρώνων (λευκή ουσία) και σύνδεση Ν.Μ. με ανώτερο ΚΝΣ</a:t>
            </a:r>
          </a:p>
        </p:txBody>
      </p:sp>
      <p:pic>
        <p:nvPicPr>
          <p:cNvPr id="1026" name="Picture 2" descr="http://www.neuropenews.org/wp-content/uploads/2012/06/Figure-1.png"/>
          <p:cNvPicPr>
            <a:picLocks noChangeAspect="1" noChangeArrowheads="1"/>
          </p:cNvPicPr>
          <p:nvPr/>
        </p:nvPicPr>
        <p:blipFill>
          <a:blip r:embed="rId2" cstate="print"/>
          <a:srcRect b="5183"/>
          <a:stretch>
            <a:fillRect/>
          </a:stretch>
        </p:blipFill>
        <p:spPr bwMode="auto">
          <a:xfrm>
            <a:off x="4860032" y="3182012"/>
            <a:ext cx="3168352" cy="3703372"/>
          </a:xfrm>
          <a:prstGeom prst="rect">
            <a:avLst/>
          </a:prstGeom>
          <a:noFill/>
        </p:spPr>
      </p:pic>
      <p:pic>
        <p:nvPicPr>
          <p:cNvPr id="1028" name="Picture 4" descr="http://extras.springer.com/2003/978-1-4615-1077-2/CD/Atlas/Descriptive%20Atlas/Descriptive%20AtlasBStem/BrainStem%20MRI/Fig%2011-%202%20MRI%20Sag%20BSt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471690"/>
            <a:ext cx="3528392" cy="33863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539552" y="2060848"/>
            <a:ext cx="4982964" cy="1901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Μεσεγκέφαλος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Γέφυρα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Προμήκης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Πυρήνες των εγκεφαλικών συζυγιών</a:t>
            </a:r>
          </a:p>
        </p:txBody>
      </p:sp>
      <p:pic>
        <p:nvPicPr>
          <p:cNvPr id="6" name="Picture 4" descr="brainst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220072" y="1268760"/>
            <a:ext cx="3024188" cy="1824037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7" name="Picture 5" descr="19BrainStructures_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64088" y="3573016"/>
            <a:ext cx="2803525" cy="2987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Οστά κρανίου από το πλάϊ</a:t>
            </a:r>
            <a:endParaRPr lang="en-US" smtClean="0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412875"/>
            <a:ext cx="7272338" cy="499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516688" y="1700213"/>
            <a:ext cx="2016125" cy="36988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l-GR" dirty="0"/>
              <a:t>Βρεγματικό οστό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27875" y="2565400"/>
            <a:ext cx="1331913" cy="64611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l-GR" dirty="0"/>
              <a:t>Κροταφικό </a:t>
            </a:r>
          </a:p>
          <a:p>
            <a:pPr>
              <a:defRPr/>
            </a:pPr>
            <a:r>
              <a:rPr lang="el-GR" dirty="0"/>
              <a:t>οστό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19925" y="4263901"/>
            <a:ext cx="1081088" cy="6461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l-GR" dirty="0"/>
              <a:t>Ινιακό </a:t>
            </a:r>
          </a:p>
          <a:p>
            <a:pPr>
              <a:defRPr/>
            </a:pPr>
            <a:r>
              <a:rPr lang="el-GR" dirty="0"/>
              <a:t>οστό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87450" y="3300060"/>
            <a:ext cx="1512888" cy="6461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l-GR" dirty="0"/>
              <a:t>Ηθμοειδές</a:t>
            </a:r>
          </a:p>
          <a:p>
            <a:pPr>
              <a:defRPr/>
            </a:pPr>
            <a:r>
              <a:rPr lang="el-GR" dirty="0"/>
              <a:t> οστό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6013" y="2492375"/>
            <a:ext cx="1584325" cy="64611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l-GR" dirty="0"/>
              <a:t>Σφηνοειδές</a:t>
            </a:r>
          </a:p>
          <a:p>
            <a:pPr>
              <a:defRPr/>
            </a:pPr>
            <a:r>
              <a:rPr lang="el-GR" dirty="0"/>
              <a:t> οστό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03350" y="1628775"/>
            <a:ext cx="2016125" cy="3698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l-GR" dirty="0"/>
              <a:t>Μετωπιαίο οστό</a:t>
            </a:r>
            <a:endParaRPr lang="en-US" dirty="0"/>
          </a:p>
        </p:txBody>
      </p:sp>
      <p:sp>
        <p:nvSpPr>
          <p:cNvPr id="4107" name="TextBox 10"/>
          <p:cNvSpPr txBox="1">
            <a:spLocks noChangeArrowheads="1"/>
          </p:cNvSpPr>
          <p:nvPr/>
        </p:nvSpPr>
        <p:spPr bwMode="auto">
          <a:xfrm>
            <a:off x="5652120" y="5805264"/>
            <a:ext cx="2808288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/>
              <a:t>                                                              </a:t>
            </a:r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4427538" y="5516563"/>
            <a:ext cx="1439862" cy="576262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651500" y="5660901"/>
            <a:ext cx="1081088" cy="6477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l-GR" dirty="0"/>
              <a:t>Κάτω γνάθος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042988" y="4725863"/>
            <a:ext cx="1081087" cy="64611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l-GR" dirty="0"/>
              <a:t>Άνω</a:t>
            </a:r>
          </a:p>
          <a:p>
            <a:pPr>
              <a:defRPr/>
            </a:pPr>
            <a:r>
              <a:rPr lang="el-GR" dirty="0"/>
              <a:t>γνάθος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8" idx="3"/>
          </p:cNvCxnSpPr>
          <p:nvPr/>
        </p:nvCxnSpPr>
        <p:spPr>
          <a:xfrm flipV="1">
            <a:off x="2124075" y="4870326"/>
            <a:ext cx="1152525" cy="177800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188640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68288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Νόσοι μηνίγγων</a:t>
            </a:r>
          </a:p>
        </p:txBody>
      </p:sp>
      <p:pic>
        <p:nvPicPr>
          <p:cNvPr id="6" name="Picture 4" descr="01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6641" r="7747"/>
          <a:stretch>
            <a:fillRect/>
          </a:stretch>
        </p:blipFill>
        <p:spPr bwMode="auto">
          <a:xfrm>
            <a:off x="2470150" y="3141663"/>
            <a:ext cx="3181350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9"/>
          <p:cNvSpPr txBox="1">
            <a:spLocks/>
          </p:cNvSpPr>
          <p:nvPr/>
        </p:nvSpPr>
        <p:spPr>
          <a:xfrm>
            <a:off x="467544" y="1268760"/>
            <a:ext cx="3810000" cy="152015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Φλεγμονές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Καρκινωμάτωση 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Μηνιγγίωμα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5472113" y="0"/>
            <a:ext cx="3671887" cy="34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print"/>
          <a:srcRect b="24249"/>
          <a:stretch>
            <a:fillRect/>
          </a:stretch>
        </p:blipFill>
        <p:spPr bwMode="auto">
          <a:xfrm>
            <a:off x="6149975" y="3833813"/>
            <a:ext cx="299402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6" cstate="print">
            <a:lum contrast="40000"/>
          </a:blip>
          <a:srcRect/>
          <a:stretch>
            <a:fillRect/>
          </a:stretch>
        </p:blipFill>
        <p:spPr bwMode="auto">
          <a:xfrm>
            <a:off x="0" y="4198938"/>
            <a:ext cx="2411413" cy="265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868144" y="6488113"/>
            <a:ext cx="503238" cy="36988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l-GR" b="1" dirty="0"/>
              <a:t>κφ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68288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Υπόφυση</a:t>
            </a:r>
            <a:endParaRPr kumimoji="0" lang="en-US" sz="36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1520" y="1124744"/>
            <a:ext cx="5472608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Ρυθμιστής των ενδοκρινικών λειτουργιών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Υποθάλαμος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b="25104"/>
          <a:stretch>
            <a:fillRect/>
          </a:stretch>
        </p:blipFill>
        <p:spPr bwMode="auto">
          <a:xfrm>
            <a:off x="5386388" y="0"/>
            <a:ext cx="3757612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9088" y="3429000"/>
            <a:ext cx="3744912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140968"/>
            <a:ext cx="3995936" cy="343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Λειτουργίες υπόφυσης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  <p:grpSp>
        <p:nvGrpSpPr>
          <p:cNvPr id="11" name="Group 10"/>
          <p:cNvGrpSpPr/>
          <p:nvPr/>
        </p:nvGrpSpPr>
        <p:grpSpPr>
          <a:xfrm>
            <a:off x="1619250" y="1196752"/>
            <a:ext cx="6337300" cy="5465762"/>
            <a:chOff x="1619250" y="1392238"/>
            <a:chExt cx="6337300" cy="546576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19250" y="1392238"/>
              <a:ext cx="6337300" cy="5465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2484438" y="2276475"/>
              <a:ext cx="1871662" cy="92392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dirty="0"/>
                <a:t>Υποθάλαμος</a:t>
              </a:r>
            </a:p>
            <a:p>
              <a:pPr>
                <a:defRPr/>
              </a:pPr>
              <a:endParaRPr lang="el-GR" dirty="0"/>
            </a:p>
            <a:p>
              <a:pPr>
                <a:defRPr/>
              </a:pPr>
              <a:r>
                <a:rPr lang="el-GR" dirty="0"/>
                <a:t>Υπόφυση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86288" y="5100638"/>
              <a:ext cx="1152525" cy="64611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dirty="0"/>
                <a:t>Όργανα στόχοι 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19250" y="3644900"/>
              <a:ext cx="2089150" cy="31702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el-GR" sz="2000" dirty="0"/>
                <a:t>Οστά /ήπαρ</a:t>
              </a:r>
            </a:p>
            <a:p>
              <a:pPr>
                <a:lnSpc>
                  <a:spcPct val="200000"/>
                </a:lnSpc>
                <a:defRPr/>
              </a:pPr>
              <a:r>
                <a:rPr lang="el-GR" sz="2000" dirty="0"/>
                <a:t>Ωοθήκες / όρχεις</a:t>
              </a:r>
            </a:p>
            <a:p>
              <a:pPr>
                <a:lnSpc>
                  <a:spcPct val="200000"/>
                </a:lnSpc>
                <a:defRPr/>
              </a:pPr>
              <a:r>
                <a:rPr lang="el-GR" sz="2000" dirty="0"/>
                <a:t>Μαστός</a:t>
              </a:r>
            </a:p>
            <a:p>
              <a:pPr>
                <a:lnSpc>
                  <a:spcPct val="200000"/>
                </a:lnSpc>
                <a:defRPr/>
              </a:pPr>
              <a:r>
                <a:rPr lang="el-GR" sz="2000" dirty="0"/>
                <a:t>Θυρεοειδής</a:t>
              </a:r>
            </a:p>
            <a:p>
              <a:pPr>
                <a:lnSpc>
                  <a:spcPct val="200000"/>
                </a:lnSpc>
                <a:defRPr/>
              </a:pPr>
              <a:r>
                <a:rPr lang="el-GR" sz="2000" dirty="0"/>
                <a:t>Επινεφρίδια </a:t>
              </a:r>
              <a:endParaRPr lang="en-US" sz="2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15125" y="4808538"/>
              <a:ext cx="1152525" cy="92392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l-GR" dirty="0"/>
                <a:t>Νεφροί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l-GR" dirty="0"/>
                <a:t>Μήτρα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1188" y="1730375"/>
            <a:ext cx="4392612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Φυσιολογική υπόφυση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876800" y="1744663"/>
            <a:ext cx="4267200" cy="4530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Αδένωμα υπόφυσης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938"/>
            <a:ext cx="4422775" cy="443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3263" y="2565400"/>
            <a:ext cx="4630737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14400" y="277813"/>
            <a:ext cx="7772400" cy="703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68288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Οπτικό χίασμα</a:t>
            </a:r>
            <a:endParaRPr kumimoji="0" lang="el-GR" sz="3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11"/>
          <p:cNvSpPr txBox="1">
            <a:spLocks/>
          </p:cNvSpPr>
          <p:nvPr/>
        </p:nvSpPr>
        <p:spPr>
          <a:xfrm>
            <a:off x="0" y="1125538"/>
            <a:ext cx="9144000" cy="5746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Διασταύρωση οπτικών οδών πάνω από την υπόφυση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0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2141538"/>
            <a:ext cx="4716462" cy="471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076"/>
          <p:cNvPicPr>
            <a:picLocks noChangeAspect="1" noChangeArrowheads="1"/>
          </p:cNvPicPr>
          <p:nvPr/>
        </p:nvPicPr>
        <p:blipFill>
          <a:blip r:embed="rId3" cstate="print"/>
          <a:srcRect l="23218" t="23578" r="26076" b="11963"/>
          <a:stretch>
            <a:fillRect/>
          </a:stretch>
        </p:blipFill>
        <p:spPr bwMode="auto">
          <a:xfrm>
            <a:off x="288677" y="1962150"/>
            <a:ext cx="38512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397750" y="1773238"/>
            <a:ext cx="1746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200" i="1" dirty="0">
                <a:solidFill>
                  <a:schemeClr val="bg1"/>
                </a:solidFill>
              </a:rPr>
              <a:t>www.med.harvard.edu</a:t>
            </a:r>
            <a:r>
              <a:rPr lang="el-GR" sz="1200" i="1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8351838" y="1052736"/>
            <a:ext cx="792162" cy="369887"/>
          </a:xfrm>
          <a:prstGeom prst="rect">
            <a:avLst/>
          </a:prstGeom>
          <a:solidFill>
            <a:schemeClr val="accent3">
              <a:lumMod val="9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MRA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67544" y="129332"/>
            <a:ext cx="8229600" cy="1283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Εξάγωνο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Willis</a:t>
            </a:r>
            <a:r>
              <a:rPr kumimoji="0" lang="el-GR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αρτηριακή παροχή εγκεφάλου</a:t>
            </a:r>
            <a:r>
              <a:rPr kumimoji="0" lang="el-G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7" name="Picture 4" descr="009"/>
          <p:cNvPicPr>
            <a:picLocks noChangeAspect="1" noChangeArrowheads="1"/>
          </p:cNvPicPr>
          <p:nvPr/>
        </p:nvPicPr>
        <p:blipFill>
          <a:blip r:embed="rId2" cstate="print"/>
          <a:srcRect t="30392" b="32646"/>
          <a:stretch>
            <a:fillRect/>
          </a:stretch>
        </p:blipFill>
        <p:spPr bwMode="auto">
          <a:xfrm>
            <a:off x="4572000" y="3254375"/>
            <a:ext cx="4572000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000"/>
          <p:cNvPicPr>
            <a:picLocks noChangeAspect="1" noChangeArrowheads="1"/>
          </p:cNvPicPr>
          <p:nvPr/>
        </p:nvPicPr>
        <p:blipFill>
          <a:blip r:embed="rId3" cstate="print"/>
          <a:srcRect t="30377" b="30473"/>
          <a:stretch>
            <a:fillRect/>
          </a:stretch>
        </p:blipFill>
        <p:spPr bwMode="auto">
          <a:xfrm>
            <a:off x="4594225" y="1443038"/>
            <a:ext cx="45497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Vascular MRI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973638"/>
            <a:ext cx="4500562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10"/>
          <p:cNvSpPr txBox="1">
            <a:spLocks/>
          </p:cNvSpPr>
          <p:nvPr/>
        </p:nvSpPr>
        <p:spPr>
          <a:xfrm>
            <a:off x="467544" y="1700808"/>
            <a:ext cx="3810000" cy="4530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Έσω καρωτίδες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Δεξιά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Αριστερή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Βασική αρτηρία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Από την ένωση των σπονδυλικών αρτηριών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Γύρω από το στέλεχος σχηματίζεται το 6γωνο του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Willis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55576" y="980728"/>
            <a:ext cx="38100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Έσω καρωτίδα και κλάδοι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sz="2400" dirty="0" smtClean="0">
                <a:solidFill>
                  <a:schemeClr val="bg1"/>
                </a:solidFill>
                <a:latin typeface="+mn-lt"/>
              </a:rPr>
              <a:t>Συμβατική αγγειογραφία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830" y="2112491"/>
            <a:ext cx="4513263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9655" y="764704"/>
            <a:ext cx="3552825" cy="582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9512" y="260648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68288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Βασική</a:t>
            </a:r>
            <a:r>
              <a:rPr kumimoji="0" lang="el-G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l-G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αρτηρία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278217"/>
            <a:ext cx="6440487" cy="556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308304" y="6230258"/>
            <a:ext cx="611187" cy="584200"/>
          </a:xfrm>
          <a:prstGeom prst="rect">
            <a:avLst/>
          </a:prstGeom>
          <a:solidFill>
            <a:schemeClr val="accent3">
              <a:lumMod val="9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l-GR" sz="3200" dirty="0"/>
              <a:t>Α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067944" y="6229176"/>
            <a:ext cx="611188" cy="584200"/>
          </a:xfrm>
          <a:prstGeom prst="rect">
            <a:avLst/>
          </a:prstGeom>
          <a:solidFill>
            <a:schemeClr val="accent3">
              <a:lumMod val="9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l-GR" sz="3200" dirty="0"/>
              <a:t>Δ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565150" y="188913"/>
            <a:ext cx="8543925" cy="1143000"/>
          </a:xfrm>
        </p:spPr>
        <p:txBody>
          <a:bodyPr/>
          <a:lstStyle/>
          <a:p>
            <a:r>
              <a:rPr lang="el-GR" smtClean="0"/>
              <a:t>Υπερηχογράφημα εγκεφάλου - νεογνά</a:t>
            </a:r>
            <a:endParaRPr lang="en-US" smtClean="0"/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" y="1484313"/>
            <a:ext cx="8459788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611188" y="277813"/>
            <a:ext cx="8532812" cy="1143000"/>
          </a:xfrm>
        </p:spPr>
        <p:txBody>
          <a:bodyPr/>
          <a:lstStyle/>
          <a:p>
            <a:r>
              <a:rPr lang="el-GR" smtClean="0"/>
              <a:t>Υπερηχογράφημα εγκεφάλου - νεογνά</a:t>
            </a:r>
            <a:endParaRPr lang="en-US" smtClean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899592" y="1916832"/>
            <a:ext cx="4392488" cy="864096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Αιμορραγία σε πρόωρο νεογνό</a:t>
            </a:r>
            <a:endParaRPr lang="en-US" dirty="0" smtClean="0"/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573016"/>
            <a:ext cx="6408738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9750" y="1556792"/>
            <a:ext cx="35242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364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5650" y="931863"/>
            <a:ext cx="2663825" cy="5016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  <a:defRPr/>
            </a:pPr>
            <a:r>
              <a:rPr lang="el-GR" sz="2000" b="1" dirty="0"/>
              <a:t>Μετωπιαίο οστό</a:t>
            </a:r>
          </a:p>
          <a:p>
            <a:pPr algn="r">
              <a:spcBef>
                <a:spcPts val="600"/>
              </a:spcBef>
              <a:spcAft>
                <a:spcPts val="600"/>
              </a:spcAft>
              <a:defRPr/>
            </a:pPr>
            <a:r>
              <a:rPr lang="el-GR" sz="2000" b="1" dirty="0"/>
              <a:t>Βρεγματικό οστό</a:t>
            </a:r>
          </a:p>
          <a:p>
            <a:pPr algn="r">
              <a:spcBef>
                <a:spcPts val="600"/>
              </a:spcBef>
              <a:spcAft>
                <a:spcPts val="600"/>
              </a:spcAft>
              <a:defRPr/>
            </a:pPr>
            <a:r>
              <a:rPr lang="el-GR" sz="2000" b="1" dirty="0"/>
              <a:t>Σφηνοειδές οστό</a:t>
            </a:r>
          </a:p>
          <a:p>
            <a:pPr algn="r">
              <a:spcBef>
                <a:spcPts val="600"/>
              </a:spcBef>
              <a:spcAft>
                <a:spcPts val="600"/>
              </a:spcAft>
              <a:defRPr/>
            </a:pPr>
            <a:r>
              <a:rPr lang="el-GR" sz="2000" b="1" dirty="0"/>
              <a:t>Κροταφικό οστό</a:t>
            </a:r>
          </a:p>
          <a:p>
            <a:pPr algn="r">
              <a:spcBef>
                <a:spcPts val="600"/>
              </a:spcBef>
              <a:spcAft>
                <a:spcPts val="600"/>
              </a:spcAft>
              <a:defRPr/>
            </a:pPr>
            <a:r>
              <a:rPr lang="el-GR" sz="2000" b="1" dirty="0"/>
              <a:t>Ρινικό οστό</a:t>
            </a:r>
          </a:p>
          <a:p>
            <a:pPr algn="r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l-GR" sz="2000" b="1" dirty="0"/>
              <a:t>Ζυγωματικό οστό</a:t>
            </a:r>
          </a:p>
          <a:p>
            <a:pPr algn="r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/>
              <a:t>Διάφραγμα μύτης</a:t>
            </a:r>
          </a:p>
          <a:p>
            <a:pPr algn="r">
              <a:spcBef>
                <a:spcPts val="600"/>
              </a:spcBef>
              <a:spcAft>
                <a:spcPts val="600"/>
              </a:spcAft>
              <a:defRPr/>
            </a:pPr>
            <a:r>
              <a:rPr lang="el-GR" sz="2000" b="1" dirty="0"/>
              <a:t>Άνω γνάθος</a:t>
            </a:r>
          </a:p>
          <a:p>
            <a:pPr algn="r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l-GR" sz="2000" b="1" dirty="0"/>
          </a:p>
          <a:p>
            <a:pPr algn="r">
              <a:spcBef>
                <a:spcPts val="600"/>
              </a:spcBef>
              <a:spcAft>
                <a:spcPts val="600"/>
              </a:spcAft>
              <a:defRPr/>
            </a:pPr>
            <a:r>
              <a:rPr lang="el-GR" sz="2000" b="1" dirty="0"/>
              <a:t>Κάτω γνάθος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55650" y="214313"/>
            <a:ext cx="3960813" cy="6461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l-GR" sz="3600" dirty="0"/>
              <a:t>Οστά από εμπρός</a:t>
            </a:r>
            <a:endParaRPr lang="en-US" sz="36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61785" y="620688"/>
            <a:ext cx="9082215" cy="1008112"/>
          </a:xfrm>
        </p:spPr>
        <p:txBody>
          <a:bodyPr>
            <a:noAutofit/>
          </a:bodyPr>
          <a:lstStyle/>
          <a:p>
            <a:r>
              <a:rPr lang="el-GR" dirty="0" smtClean="0"/>
              <a:t>Υπερηχογράφημα </a:t>
            </a:r>
            <a:br>
              <a:rPr lang="el-GR" dirty="0" smtClean="0"/>
            </a:br>
            <a:r>
              <a:rPr lang="el-GR" dirty="0" smtClean="0"/>
              <a:t>εγκεφάλου</a:t>
            </a:r>
            <a:endParaRPr lang="en-US" dirty="0" smtClean="0"/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914400" y="2565400"/>
            <a:ext cx="3944938" cy="3565525"/>
          </a:xfrm>
        </p:spPr>
        <p:txBody>
          <a:bodyPr/>
          <a:lstStyle/>
          <a:p>
            <a:r>
              <a:rPr lang="el-GR" smtClean="0"/>
              <a:t>Στον ενήλικο πρόσβαση μόνο από το κροταφικό οστό που είναι λεπτό</a:t>
            </a:r>
          </a:p>
          <a:p>
            <a:r>
              <a:rPr lang="el-GR" smtClean="0"/>
              <a:t>Χρήση σκιαγραφικού υπερήχων</a:t>
            </a:r>
            <a:endParaRPr lang="en-US" smtClean="0"/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3188" y="476250"/>
            <a:ext cx="3960812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Rectangle 3"/>
          <p:cNvSpPr>
            <a:spLocks noChangeArrowheads="1"/>
          </p:cNvSpPr>
          <p:nvPr/>
        </p:nvSpPr>
        <p:spPr bwMode="auto">
          <a:xfrm>
            <a:off x="5197988" y="6267028"/>
            <a:ext cx="37079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l-GR" sz="1200" i="1" dirty="0">
                <a:solidFill>
                  <a:schemeClr val="bg1"/>
                </a:solidFill>
              </a:rPr>
              <a:t>Stroke May 1, 2004 vol. 35 no. 5 1107-1111 </a:t>
            </a:r>
            <a:endParaRPr lang="el-GR" sz="1200" dirty="0">
              <a:solidFill>
                <a:schemeClr val="bg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851275" y="4941888"/>
            <a:ext cx="1225550" cy="287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1116013" y="4652963"/>
            <a:ext cx="7772400" cy="1728787"/>
          </a:xfrm>
        </p:spPr>
        <p:txBody>
          <a:bodyPr/>
          <a:lstStyle/>
          <a:p>
            <a:r>
              <a:rPr lang="el-GR" dirty="0" smtClean="0"/>
              <a:t>Μελέτη ενδοκρανίων αγγείων για ανάδειξη στενώσεων</a:t>
            </a:r>
          </a:p>
          <a:p>
            <a:pPr lvl="1"/>
            <a:r>
              <a:rPr lang="el-GR" dirty="0" smtClean="0"/>
              <a:t>Μελέτη ταχυτήτων</a:t>
            </a:r>
          </a:p>
          <a:p>
            <a:pPr lvl="1"/>
            <a:r>
              <a:rPr lang="el-GR" dirty="0" smtClean="0"/>
              <a:t>Σύγκριση με την άλλη πλευρά</a:t>
            </a:r>
            <a:endParaRPr lang="en-US" dirty="0" smtClean="0"/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 cstate="print"/>
          <a:srcRect t="9703"/>
          <a:stretch>
            <a:fillRect/>
          </a:stretch>
        </p:blipFill>
        <p:spPr bwMode="auto">
          <a:xfrm>
            <a:off x="1979712" y="620688"/>
            <a:ext cx="5938838" cy="402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Α/α κρανίου πλαγία</a:t>
            </a:r>
            <a:endParaRPr lang="en-US" smtClean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571500" y="1571625"/>
            <a:ext cx="2371725" cy="4530725"/>
          </a:xfrm>
        </p:spPr>
        <p:txBody>
          <a:bodyPr/>
          <a:lstStyle/>
          <a:p>
            <a:pPr eaLnBrk="1" hangingPunct="1"/>
            <a:r>
              <a:rPr lang="el-GR" smtClean="0"/>
              <a:t>Θόλος</a:t>
            </a:r>
          </a:p>
          <a:p>
            <a:pPr eaLnBrk="1" hangingPunct="1"/>
            <a:endParaRPr lang="el-GR" smtClean="0"/>
          </a:p>
          <a:p>
            <a:pPr eaLnBrk="1" hangingPunct="1"/>
            <a:endParaRPr lang="el-GR" smtClean="0"/>
          </a:p>
          <a:p>
            <a:pPr eaLnBrk="1" hangingPunct="1"/>
            <a:endParaRPr lang="el-GR" smtClean="0"/>
          </a:p>
          <a:p>
            <a:pPr eaLnBrk="1" hangingPunct="1"/>
            <a:endParaRPr lang="el-GR" smtClean="0"/>
          </a:p>
          <a:p>
            <a:pPr eaLnBrk="1" hangingPunct="1"/>
            <a:r>
              <a:rPr lang="el-GR" smtClean="0"/>
              <a:t>Σπλαχνικό 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mtClean="0"/>
              <a:t>	κρανίο</a:t>
            </a:r>
            <a:endParaRPr lang="en-US" smtClean="0"/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  <a:grayscl/>
          </a:blip>
          <a:srcRect/>
          <a:stretch>
            <a:fillRect/>
          </a:stretch>
        </p:blipFill>
        <p:spPr bwMode="auto">
          <a:xfrm>
            <a:off x="3286125" y="1176338"/>
            <a:ext cx="5857875" cy="568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Rectangle 4"/>
          <p:cNvSpPr>
            <a:spLocks noChangeArrowheads="1"/>
          </p:cNvSpPr>
          <p:nvPr/>
        </p:nvSpPr>
        <p:spPr bwMode="auto">
          <a:xfrm>
            <a:off x="35496" y="6525344"/>
            <a:ext cx="32038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hlinkClick r:id="rId3"/>
              </a:rPr>
              <a:t>movies-</a:t>
            </a:r>
            <a:r>
              <a:rPr lang="en-US" sz="1200" dirty="0" err="1" smtClean="0">
                <a:hlinkClick r:id="rId3"/>
              </a:rPr>
              <a:t>berkquinlanasher.blogspot</a:t>
            </a:r>
            <a:endParaRPr lang="en-US" sz="12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928938" y="2143125"/>
            <a:ext cx="3714750" cy="428625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Brace 8"/>
          <p:cNvSpPr/>
          <p:nvPr/>
        </p:nvSpPr>
        <p:spPr>
          <a:xfrm flipH="1">
            <a:off x="2786063" y="3000375"/>
            <a:ext cx="500062" cy="3571875"/>
          </a:xfrm>
          <a:prstGeom prst="rightBrac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61784" y="116632"/>
            <a:ext cx="9082215" cy="864096"/>
          </a:xfrm>
        </p:spPr>
        <p:txBody>
          <a:bodyPr>
            <a:normAutofit/>
          </a:bodyPr>
          <a:lstStyle/>
          <a:p>
            <a:pPr eaLnBrk="1" hangingPunct="1"/>
            <a:r>
              <a:rPr lang="el-GR" sz="3600" dirty="0" smtClean="0"/>
              <a:t>Α/α παραρρινίων  κόλπων  </a:t>
            </a:r>
            <a:r>
              <a:rPr lang="el-GR" sz="2800" b="0" dirty="0" smtClean="0"/>
              <a:t>1/3</a:t>
            </a:r>
            <a:endParaRPr lang="en-US" sz="2800" b="0" dirty="0" smtClean="0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914400" y="2000250"/>
            <a:ext cx="3586163" cy="41306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sz="2400" smtClean="0"/>
              <a:t>Πωγωνορρινική λήψη</a:t>
            </a:r>
          </a:p>
          <a:p>
            <a:pPr eaLnBrk="1" hangingPunct="1"/>
            <a:r>
              <a:rPr lang="en-US" sz="2400" smtClean="0"/>
              <a:t>1, </a:t>
            </a:r>
            <a:r>
              <a:rPr lang="el-GR" sz="2400" smtClean="0"/>
              <a:t>γνάθος</a:t>
            </a:r>
          </a:p>
          <a:p>
            <a:pPr eaLnBrk="1" hangingPunct="1"/>
            <a:r>
              <a:rPr lang="en-US" sz="2400" smtClean="0"/>
              <a:t>2, </a:t>
            </a:r>
            <a:r>
              <a:rPr lang="el-GR" sz="2400" smtClean="0"/>
              <a:t>άνω όριο οφθαλμικού κόγχου</a:t>
            </a:r>
          </a:p>
          <a:p>
            <a:pPr eaLnBrk="1" hangingPunct="1"/>
            <a:r>
              <a:rPr lang="en-US" sz="2400" smtClean="0"/>
              <a:t>3, </a:t>
            </a:r>
            <a:r>
              <a:rPr lang="el-GR" sz="2400" smtClean="0"/>
              <a:t>μετωπιαίος κόλπος</a:t>
            </a:r>
          </a:p>
          <a:p>
            <a:pPr eaLnBrk="1" hangingPunct="1"/>
            <a:r>
              <a:rPr lang="en-US" sz="2400" smtClean="0"/>
              <a:t>4, </a:t>
            </a:r>
            <a:r>
              <a:rPr lang="el-GR" sz="2400" smtClean="0"/>
              <a:t>ιγμόρειο άντρο</a:t>
            </a:r>
          </a:p>
          <a:p>
            <a:pPr eaLnBrk="1" hangingPunct="1"/>
            <a:r>
              <a:rPr lang="en-US" sz="2400" smtClean="0"/>
              <a:t>5, </a:t>
            </a:r>
            <a:r>
              <a:rPr lang="el-GR" sz="2400" smtClean="0"/>
              <a:t>οδόντας του Α2</a:t>
            </a:r>
            <a:r>
              <a:rPr lang="en-US" sz="2400" smtClean="0"/>
              <a:t> </a:t>
            </a:r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0888" y="836712"/>
            <a:ext cx="4583112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61785" y="116632"/>
            <a:ext cx="4078168" cy="1296144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Α/α παραρρινίων </a:t>
            </a:r>
            <a:br>
              <a:rPr lang="el-GR" sz="3600" dirty="0" smtClean="0"/>
            </a:br>
            <a:r>
              <a:rPr lang="el-GR" sz="3600" dirty="0" smtClean="0"/>
              <a:t>κόλπων </a:t>
            </a:r>
            <a:r>
              <a:rPr lang="el-GR" sz="2800" b="0" dirty="0" smtClean="0"/>
              <a:t>2/3</a:t>
            </a:r>
            <a:endParaRPr lang="en-US" sz="3600" dirty="0" smtClean="0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642938" y="1714500"/>
            <a:ext cx="3643312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sz="2400" smtClean="0"/>
              <a:t>Μετωπορρινική λήψη</a:t>
            </a:r>
          </a:p>
          <a:p>
            <a:pPr eaLnBrk="1" hangingPunct="1"/>
            <a:r>
              <a:rPr lang="en-US" sz="2400" smtClean="0"/>
              <a:t>1, </a:t>
            </a:r>
            <a:r>
              <a:rPr lang="el-GR" sz="2400" smtClean="0"/>
              <a:t>άνω κογχική σχισμή</a:t>
            </a:r>
          </a:p>
          <a:p>
            <a:pPr eaLnBrk="1" hangingPunct="1"/>
            <a:r>
              <a:rPr lang="en-US" sz="2400" smtClean="0"/>
              <a:t>2, </a:t>
            </a:r>
            <a:r>
              <a:rPr lang="el-GR" sz="2400" smtClean="0"/>
              <a:t>μείζων πτέρυγα του σφηνοειδούς</a:t>
            </a:r>
          </a:p>
          <a:p>
            <a:pPr eaLnBrk="1" hangingPunct="1"/>
            <a:r>
              <a:rPr lang="en-US" sz="2400" smtClean="0"/>
              <a:t>3, </a:t>
            </a:r>
            <a:r>
              <a:rPr lang="el-GR" sz="2400" smtClean="0"/>
              <a:t>Ελάσσων πτέρυγα του σφηνοειδούς</a:t>
            </a:r>
          </a:p>
          <a:p>
            <a:pPr eaLnBrk="1" hangingPunct="1"/>
            <a:r>
              <a:rPr lang="en-US" sz="2400" smtClean="0"/>
              <a:t>4, </a:t>
            </a:r>
            <a:r>
              <a:rPr lang="el-GR" sz="2400" smtClean="0"/>
              <a:t>μετωπιαίος κόλπος</a:t>
            </a:r>
          </a:p>
          <a:p>
            <a:pPr eaLnBrk="1" hangingPunct="1"/>
            <a:r>
              <a:rPr lang="en-US" sz="2400" smtClean="0"/>
              <a:t>5, </a:t>
            </a:r>
            <a:r>
              <a:rPr lang="el-GR" sz="2400" smtClean="0"/>
              <a:t>Λιθοειδές οστό</a:t>
            </a:r>
            <a:endParaRPr lang="en-US" sz="2400" smtClean="0"/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8" y="142875"/>
            <a:ext cx="4786312" cy="672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Α/α παραρρινίων  κόλπων </a:t>
            </a:r>
            <a:r>
              <a:rPr lang="el-GR" sz="2800" b="0" dirty="0" smtClean="0"/>
              <a:t>3/3</a:t>
            </a:r>
            <a:endParaRPr lang="en-US" sz="2800" dirty="0" smtClean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4014788" cy="5257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l-GR" sz="2000" smtClean="0"/>
              <a:t>Πλαγία λήψη, Ρ</a:t>
            </a:r>
          </a:p>
          <a:p>
            <a:pPr eaLnBrk="1" hangingPunct="1"/>
            <a:r>
              <a:rPr lang="en-US" sz="2000" smtClean="0"/>
              <a:t>1, </a:t>
            </a:r>
            <a:r>
              <a:rPr lang="el-GR" sz="2000" smtClean="0"/>
              <a:t>σκληρά υπερώα</a:t>
            </a:r>
          </a:p>
          <a:p>
            <a:pPr eaLnBrk="1" hangingPunct="1"/>
            <a:r>
              <a:rPr lang="en-US" sz="2000" smtClean="0"/>
              <a:t>2, </a:t>
            </a:r>
            <a:r>
              <a:rPr lang="el-GR" sz="2000" smtClean="0"/>
              <a:t>ιγμόρειο άντρο</a:t>
            </a:r>
          </a:p>
          <a:p>
            <a:pPr eaLnBrk="1" hangingPunct="1"/>
            <a:r>
              <a:rPr lang="en-US" sz="2000" smtClean="0"/>
              <a:t>3, </a:t>
            </a:r>
            <a:r>
              <a:rPr lang="el-GR" sz="2000" smtClean="0"/>
              <a:t>οφθαλμοκός κόγχος</a:t>
            </a:r>
          </a:p>
          <a:p>
            <a:pPr eaLnBrk="1" hangingPunct="1"/>
            <a:r>
              <a:rPr lang="en-US" sz="2000" smtClean="0"/>
              <a:t>4, </a:t>
            </a:r>
            <a:r>
              <a:rPr lang="el-GR" sz="2000" smtClean="0"/>
              <a:t>Μετωπιαίος κόλπος</a:t>
            </a:r>
          </a:p>
          <a:p>
            <a:pPr eaLnBrk="1" hangingPunct="1"/>
            <a:r>
              <a:rPr lang="en-US" sz="2000" smtClean="0"/>
              <a:t>5, </a:t>
            </a:r>
            <a:r>
              <a:rPr lang="el-GR" sz="2000" smtClean="0"/>
              <a:t>Σφηνοειδης κόλπος </a:t>
            </a:r>
          </a:p>
          <a:p>
            <a:pPr eaLnBrk="1" hangingPunct="1"/>
            <a:r>
              <a:rPr lang="en-US" sz="2000" smtClean="0"/>
              <a:t>6, </a:t>
            </a:r>
            <a:r>
              <a:rPr lang="el-GR" sz="2000" smtClean="0"/>
              <a:t>Βόθρος υποφύσεως (τουρκικό εφίππιο)</a:t>
            </a:r>
          </a:p>
          <a:p>
            <a:pPr eaLnBrk="1" hangingPunct="1"/>
            <a:r>
              <a:rPr lang="en-US" sz="2000" smtClean="0"/>
              <a:t>7, </a:t>
            </a:r>
            <a:r>
              <a:rPr lang="el-GR" sz="2000" smtClean="0"/>
              <a:t>οπίσθιες κλινοειδείς αποφύσεις</a:t>
            </a:r>
          </a:p>
          <a:p>
            <a:pPr eaLnBrk="1" hangingPunct="1"/>
            <a:r>
              <a:rPr lang="en-US" sz="2000" smtClean="0"/>
              <a:t>8, </a:t>
            </a:r>
            <a:r>
              <a:rPr lang="el-GR" sz="2000" smtClean="0"/>
              <a:t>ακανθώδης απόφυση άτλαντα (Α1)</a:t>
            </a:r>
          </a:p>
          <a:p>
            <a:pPr eaLnBrk="1" hangingPunct="1"/>
            <a:r>
              <a:rPr lang="el-GR" sz="2000" smtClean="0"/>
              <a:t>9, ακανθώδης απόφυση άξονα</a:t>
            </a:r>
          </a:p>
          <a:p>
            <a:pPr eaLnBrk="1" hangingPunct="1"/>
            <a:r>
              <a:rPr lang="el-GR" sz="2000" smtClean="0"/>
              <a:t>11, υοειδές οστό</a:t>
            </a:r>
            <a:endParaRPr lang="en-US" sz="2000" smtClean="0"/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4981575" y="1619250"/>
            <a:ext cx="4162425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mtClean="0"/>
              <a:t>Οβελιαία ανασύνθεση παραρρινίων κόλπων - </a:t>
            </a:r>
            <a:r>
              <a:rPr lang="en-US" smtClean="0"/>
              <a:t>CT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642938" y="1928813"/>
            <a:ext cx="3300412" cy="453072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en-US" sz="2400" smtClean="0"/>
              <a:t>1, </a:t>
            </a:r>
            <a:r>
              <a:rPr lang="el-GR" sz="2400" smtClean="0"/>
              <a:t>μετωπιαίο οστό</a:t>
            </a:r>
            <a:r>
              <a:rPr lang="en-US" sz="2400" smtClean="0"/>
              <a:t>. </a:t>
            </a:r>
            <a:endParaRPr lang="el-GR" sz="2400" smtClean="0"/>
          </a:p>
          <a:p>
            <a:pPr>
              <a:buFont typeface="Wingdings" pitchFamily="2" charset="2"/>
              <a:buNone/>
            </a:pPr>
            <a:r>
              <a:rPr lang="en-US" sz="2400" smtClean="0"/>
              <a:t>2, </a:t>
            </a:r>
            <a:r>
              <a:rPr lang="el-GR" sz="2400" smtClean="0"/>
              <a:t>άνω ορθός μυς</a:t>
            </a:r>
            <a:r>
              <a:rPr lang="en-US" sz="2400" smtClean="0"/>
              <a:t>. </a:t>
            </a:r>
            <a:endParaRPr lang="el-GR" sz="2400" smtClean="0"/>
          </a:p>
          <a:p>
            <a:pPr>
              <a:buFont typeface="Wingdings" pitchFamily="2" charset="2"/>
              <a:buNone/>
            </a:pPr>
            <a:r>
              <a:rPr lang="en-US" sz="2400" smtClean="0"/>
              <a:t>3, </a:t>
            </a:r>
            <a:r>
              <a:rPr lang="el-GR" sz="2400" smtClean="0"/>
              <a:t>οπτικό νεύρο</a:t>
            </a:r>
            <a:r>
              <a:rPr lang="en-US" sz="2400" smtClean="0"/>
              <a:t>. </a:t>
            </a:r>
            <a:endParaRPr lang="el-GR" sz="2400" smtClean="0"/>
          </a:p>
          <a:p>
            <a:pPr>
              <a:buFont typeface="Wingdings" pitchFamily="2" charset="2"/>
              <a:buNone/>
            </a:pPr>
            <a:r>
              <a:rPr lang="en-US" sz="2400" smtClean="0"/>
              <a:t>4, </a:t>
            </a:r>
            <a:r>
              <a:rPr lang="el-GR" sz="2400" smtClean="0"/>
              <a:t>πλάγιος ορθός μυς</a:t>
            </a:r>
            <a:r>
              <a:rPr lang="en-US" sz="2400" smtClean="0"/>
              <a:t>. </a:t>
            </a:r>
            <a:endParaRPr lang="el-GR" sz="2400" smtClean="0"/>
          </a:p>
          <a:p>
            <a:pPr>
              <a:buFont typeface="Wingdings" pitchFamily="2" charset="2"/>
              <a:buNone/>
            </a:pPr>
            <a:r>
              <a:rPr lang="en-US" sz="2400" smtClean="0"/>
              <a:t>5, </a:t>
            </a:r>
            <a:r>
              <a:rPr lang="el-GR" sz="2400" smtClean="0"/>
              <a:t>κάτω ορθός μυς</a:t>
            </a:r>
            <a:r>
              <a:rPr lang="en-US" sz="2400" smtClean="0"/>
              <a:t>. </a:t>
            </a:r>
            <a:endParaRPr lang="el-GR" sz="2400" smtClean="0"/>
          </a:p>
          <a:p>
            <a:pPr>
              <a:buFont typeface="Wingdings" pitchFamily="2" charset="2"/>
              <a:buNone/>
            </a:pPr>
            <a:r>
              <a:rPr lang="en-US" sz="2400" smtClean="0"/>
              <a:t>6, </a:t>
            </a:r>
            <a:r>
              <a:rPr lang="el-GR" sz="2400" smtClean="0"/>
              <a:t>έσω ορθός μυς</a:t>
            </a:r>
            <a:r>
              <a:rPr lang="en-US" sz="2400" smtClean="0"/>
              <a:t>. </a:t>
            </a:r>
            <a:endParaRPr lang="el-GR" sz="2400" smtClean="0"/>
          </a:p>
          <a:p>
            <a:pPr>
              <a:buFont typeface="Wingdings" pitchFamily="2" charset="2"/>
              <a:buNone/>
            </a:pPr>
            <a:r>
              <a:rPr lang="en-US" sz="2400" smtClean="0"/>
              <a:t>7, </a:t>
            </a:r>
            <a:r>
              <a:rPr lang="el-GR" sz="2400" smtClean="0"/>
              <a:t>ζυγωματικό τόξο</a:t>
            </a:r>
            <a:r>
              <a:rPr lang="en-US" sz="2400" smtClean="0"/>
              <a:t>. </a:t>
            </a:r>
            <a:endParaRPr lang="el-GR" sz="2400" smtClean="0"/>
          </a:p>
          <a:p>
            <a:pPr>
              <a:buFont typeface="Wingdings" pitchFamily="2" charset="2"/>
              <a:buNone/>
            </a:pPr>
            <a:r>
              <a:rPr lang="en-US" sz="2400" smtClean="0"/>
              <a:t>8, </a:t>
            </a:r>
            <a:r>
              <a:rPr lang="el-GR" sz="2400" smtClean="0"/>
              <a:t>μέση ρινική κόγχη</a:t>
            </a:r>
            <a:r>
              <a:rPr lang="en-US" sz="2400" smtClean="0"/>
              <a:t>. </a:t>
            </a:r>
            <a:endParaRPr lang="el-GR" sz="2400" smtClean="0"/>
          </a:p>
          <a:p>
            <a:pPr>
              <a:buFont typeface="Wingdings" pitchFamily="2" charset="2"/>
              <a:buNone/>
            </a:pPr>
            <a:r>
              <a:rPr lang="en-US" sz="2400" smtClean="0"/>
              <a:t>9, </a:t>
            </a:r>
            <a:r>
              <a:rPr lang="el-GR" sz="2400" smtClean="0"/>
              <a:t>κάτω ρινική κόγχη</a:t>
            </a:r>
            <a:r>
              <a:rPr lang="en-US" sz="2400" smtClean="0"/>
              <a:t>.</a:t>
            </a:r>
            <a:endParaRPr lang="el-GR" sz="2400" smtClean="0"/>
          </a:p>
          <a:p>
            <a:pPr>
              <a:buFont typeface="Wingdings" pitchFamily="2" charset="2"/>
              <a:buNone/>
            </a:pPr>
            <a:r>
              <a:rPr lang="el-GR" sz="2400" smtClean="0"/>
              <a:t>1</a:t>
            </a:r>
            <a:r>
              <a:rPr lang="en-US" sz="2400" smtClean="0"/>
              <a:t>0, </a:t>
            </a:r>
            <a:r>
              <a:rPr lang="el-GR" sz="2400" smtClean="0"/>
              <a:t>σκληρά υπερώα</a:t>
            </a:r>
            <a:endParaRPr lang="en-US" sz="2400" smtClean="0"/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 contrast="40000"/>
          </a:blip>
          <a:srcRect/>
          <a:stretch>
            <a:fillRect/>
          </a:stretch>
        </p:blipFill>
        <p:spPr bwMode="auto">
          <a:xfrm>
            <a:off x="4000500" y="2214563"/>
            <a:ext cx="491648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Κάταγμα κρανίου </a:t>
            </a:r>
            <a:endParaRPr lang="en-US" smtClean="0"/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052736"/>
            <a:ext cx="5378450" cy="559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Κρανίο - μετάσταση</a:t>
            </a:r>
            <a:endParaRPr lang="en-US" smtClean="0"/>
          </a:p>
        </p:txBody>
      </p:sp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2051720" y="1268760"/>
            <a:ext cx="5849937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3-</a:t>
            </a:r>
            <a:r>
              <a:rPr lang="en-US" smtClean="0"/>
              <a:t>D</a:t>
            </a:r>
            <a:r>
              <a:rPr lang="el-GR" smtClean="0"/>
              <a:t> </a:t>
            </a:r>
            <a:r>
              <a:rPr lang="en-US" smtClean="0"/>
              <a:t>CT</a:t>
            </a:r>
            <a:r>
              <a:rPr lang="el-GR" smtClean="0"/>
              <a:t> κάταγμα άνω γνάθου</a:t>
            </a:r>
            <a:endParaRPr lang="en-US" smtClean="0"/>
          </a:p>
        </p:txBody>
      </p:sp>
      <p:pic>
        <p:nvPicPr>
          <p:cNvPr id="593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40"/>
            <a:ext cx="4105275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88840"/>
            <a:ext cx="3944938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Κρανίο νεογέννητου</a:t>
            </a:r>
            <a:endParaRPr lang="en-US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4221163"/>
            <a:ext cx="7772400" cy="2087562"/>
          </a:xfrm>
        </p:spPr>
        <p:txBody>
          <a:bodyPr/>
          <a:lstStyle/>
          <a:p>
            <a:r>
              <a:rPr lang="el-GR" smtClean="0"/>
              <a:t>Εύκαμπτο ώστε να γεννηθεί</a:t>
            </a:r>
            <a:endParaRPr lang="en-US" smtClean="0"/>
          </a:p>
          <a:p>
            <a:pPr lvl="1"/>
            <a:r>
              <a:rPr lang="el-GR" smtClean="0"/>
              <a:t>Προσαρμογή σχήματος</a:t>
            </a:r>
            <a:endParaRPr lang="en-US" smtClean="0"/>
          </a:p>
          <a:p>
            <a:r>
              <a:rPr lang="el-GR" smtClean="0"/>
              <a:t>Δυνατότητα αύξησης ώστε να περιλάβει τον εγκέφαλο που αυξάνεται γρήγορα</a:t>
            </a:r>
            <a:endParaRPr lang="en-US" smtClean="0"/>
          </a:p>
        </p:txBody>
      </p:sp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685800" y="2209800"/>
            <a:ext cx="3166120" cy="13954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Impact"/>
              </a:rPr>
              <a:t>Flexible</a:t>
            </a:r>
          </a:p>
        </p:txBody>
      </p:sp>
      <p:sp>
        <p:nvSpPr>
          <p:cNvPr id="6149" name="WordArt 5" descr="Narrow vertical"/>
          <p:cNvSpPr>
            <a:spLocks noChangeArrowheads="1" noChangeShapeType="1" noTextEdit="1"/>
          </p:cNvSpPr>
          <p:nvPr/>
        </p:nvSpPr>
        <p:spPr bwMode="auto">
          <a:xfrm>
            <a:off x="4343400" y="1905000"/>
            <a:ext cx="4114800" cy="206692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>Expansile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Κάταγμα κρανίου αξονική τομογραφία</a:t>
            </a:r>
            <a:endParaRPr lang="en-US" dirty="0" smtClean="0"/>
          </a:p>
        </p:txBody>
      </p:sp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268413"/>
            <a:ext cx="7842250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Κάταγμα κρανίου </a:t>
            </a:r>
            <a:endParaRPr lang="en-US" smtClean="0"/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312863"/>
            <a:ext cx="7848600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Επισκληρίδιο αιμάτωμα</a:t>
            </a:r>
            <a:endParaRPr lang="en-US" smtClean="0"/>
          </a:p>
        </p:txBody>
      </p:sp>
      <p:pic>
        <p:nvPicPr>
          <p:cNvPr id="6246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673225"/>
            <a:ext cx="4932362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Όγκος εγκεφάλου </a:t>
            </a:r>
            <a:r>
              <a:rPr lang="en-US" smtClean="0"/>
              <a:t>CT</a:t>
            </a:r>
          </a:p>
        </p:txBody>
      </p:sp>
      <p:pic>
        <p:nvPicPr>
          <p:cNvPr id="6349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9650" y="1695450"/>
            <a:ext cx="432435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95450"/>
            <a:ext cx="4467225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2926040" cy="1152128"/>
          </a:xfrm>
        </p:spPr>
        <p:txBody>
          <a:bodyPr>
            <a:normAutofit/>
          </a:bodyPr>
          <a:lstStyle/>
          <a:p>
            <a:r>
              <a:rPr lang="el-GR" dirty="0" smtClean="0"/>
              <a:t>Όγκος </a:t>
            </a:r>
            <a:r>
              <a:rPr lang="en-US" dirty="0" smtClean="0"/>
              <a:t>MRI</a:t>
            </a:r>
          </a:p>
        </p:txBody>
      </p:sp>
      <p:pic>
        <p:nvPicPr>
          <p:cNvPr id="645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2650"/>
            <a:ext cx="2728913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409950"/>
            <a:ext cx="287972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0"/>
            <a:ext cx="287972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0"/>
            <a:ext cx="268605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0" name="Rectangle 7"/>
          <p:cNvSpPr>
            <a:spLocks noChangeArrowheads="1"/>
          </p:cNvSpPr>
          <p:nvPr/>
        </p:nvSpPr>
        <p:spPr bwMode="auto">
          <a:xfrm>
            <a:off x="6300788" y="4652963"/>
            <a:ext cx="16555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hlinkClick r:id="rId6" action="ppaction://hlinkfile"/>
              </a:rPr>
              <a:t>A. </a:t>
            </a:r>
            <a:r>
              <a:rPr lang="en-US" sz="1200" dirty="0" err="1">
                <a:solidFill>
                  <a:schemeClr val="bg1"/>
                </a:solidFill>
                <a:hlinkClick r:id="rId6" action="ppaction://hlinkfile"/>
              </a:rPr>
              <a:t>Drevelegas</a:t>
            </a:r>
            <a:r>
              <a:rPr lang="en-US" sz="1200" dirty="0">
                <a:solidFill>
                  <a:schemeClr val="bg1"/>
                </a:solidFill>
                <a:hlinkClick r:id="rId6" action="ppaction://hlinkfile"/>
              </a:rPr>
              <a:t> (</a:t>
            </a:r>
            <a:r>
              <a:rPr lang="en-US" sz="1200" dirty="0" err="1" smtClean="0">
                <a:solidFill>
                  <a:schemeClr val="bg1"/>
                </a:solidFill>
                <a:hlinkClick r:id="rId6" action="ppaction://hlinkfile"/>
              </a:rPr>
              <a:t>ed</a:t>
            </a:r>
            <a:r>
              <a:rPr lang="el-GR" sz="1200" dirty="0" smtClean="0">
                <a:solidFill>
                  <a:schemeClr val="bg1"/>
                </a:solidFill>
                <a:hlinkClick r:id="rId6" action="ppaction://hlinkfile"/>
              </a:rPr>
              <a:t>)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35496" y="116632"/>
            <a:ext cx="7772400" cy="630237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Μελέτη αιμάτωσης - </a:t>
            </a:r>
            <a:r>
              <a:rPr lang="en-US" dirty="0" smtClean="0"/>
              <a:t>perfusion</a:t>
            </a:r>
          </a:p>
        </p:txBody>
      </p:sp>
      <p:pic>
        <p:nvPicPr>
          <p:cNvPr id="655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85925"/>
            <a:ext cx="8829675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7338" y="838200"/>
            <a:ext cx="8793857" cy="769441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200" dirty="0">
                <a:latin typeface="+mn-lt"/>
              </a:rPr>
              <a:t>Περιοχές με υψηλή δραστηριότητα απεικονίζονται πιο ενεργοί </a:t>
            </a:r>
          </a:p>
          <a:p>
            <a:pPr>
              <a:defRPr/>
            </a:pPr>
            <a:r>
              <a:rPr lang="el-GR" sz="2200" dirty="0">
                <a:latin typeface="+mn-lt"/>
              </a:rPr>
              <a:t>Καθηδήγηση της χειρουργικής βιοψίας σε ενεργούς περιοχές</a:t>
            </a:r>
            <a:endParaRPr lang="en-US" sz="2200" dirty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Content Placeholder 2"/>
          <p:cNvSpPr>
            <a:spLocks noGrp="1"/>
          </p:cNvSpPr>
          <p:nvPr>
            <p:ph idx="1"/>
          </p:nvPr>
        </p:nvSpPr>
        <p:spPr>
          <a:xfrm>
            <a:off x="251520" y="476673"/>
            <a:ext cx="3457575" cy="5904656"/>
          </a:xfrm>
        </p:spPr>
        <p:txBody>
          <a:bodyPr/>
          <a:lstStyle/>
          <a:p>
            <a:r>
              <a:rPr lang="el-GR" dirty="0" smtClean="0"/>
              <a:t>Χειρουργημένος και ακτινοβολημένος όγκος</a:t>
            </a:r>
          </a:p>
          <a:p>
            <a:r>
              <a:rPr lang="el-GR" dirty="0" smtClean="0"/>
              <a:t>Δύο όμοιες περιοχές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Μπροστά νέκρωση</a:t>
            </a:r>
          </a:p>
          <a:p>
            <a:r>
              <a:rPr lang="el-GR" dirty="0" smtClean="0"/>
              <a:t>Πίσω υποτροπή όγκου</a:t>
            </a:r>
            <a:endParaRPr lang="en-US" dirty="0" smtClean="0"/>
          </a:p>
        </p:txBody>
      </p:sp>
      <p:pic>
        <p:nvPicPr>
          <p:cNvPr id="665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5063" y="0"/>
            <a:ext cx="5505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3348038" y="5013325"/>
            <a:ext cx="863600" cy="0"/>
          </a:xfrm>
          <a:prstGeom prst="straightConnector1">
            <a:avLst/>
          </a:prstGeom>
          <a:ln w="38100">
            <a:solidFill>
              <a:srgbClr val="96969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75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51500" y="6011863"/>
            <a:ext cx="2736850" cy="369887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>
            <a:sp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  <a:defRPr/>
            </a:pPr>
            <a:r>
              <a:rPr lang="el-GR" b="1" dirty="0"/>
              <a:t>Λειτουργική </a:t>
            </a:r>
            <a:r>
              <a:rPr lang="en-US" b="1" dirty="0"/>
              <a:t>MRI - </a:t>
            </a:r>
            <a:r>
              <a:rPr lang="en-US" b="1" dirty="0" err="1"/>
              <a:t>fMRI</a:t>
            </a:r>
            <a:endParaRPr lang="en-US" b="1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MRI spectroscopy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820472" cy="45021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dirty="0" smtClean="0"/>
              <a:t>Τα γλοιώματα (κακοήθεις όγκοι) έχουν αυξημένη </a:t>
            </a:r>
            <a:r>
              <a:rPr lang="en-US" dirty="0" smtClean="0"/>
              <a:t>Cho </a:t>
            </a:r>
            <a:r>
              <a:rPr lang="el-GR" dirty="0" smtClean="0"/>
              <a:t>και χαμηλή </a:t>
            </a:r>
            <a:r>
              <a:rPr lang="en-US" dirty="0" smtClean="0"/>
              <a:t>NAA</a:t>
            </a:r>
            <a:r>
              <a:rPr lang="el-GR" dirty="0" smtClean="0"/>
              <a:t> κορυφή σε σχέση με τον εγκέφαλο </a:t>
            </a:r>
            <a:endParaRPr lang="en-US" dirty="0" smtClean="0"/>
          </a:p>
          <a:p>
            <a:pPr>
              <a:defRPr/>
            </a:pPr>
            <a:r>
              <a:rPr lang="el-GR" dirty="0" smtClean="0"/>
              <a:t>Οι λόγοι </a:t>
            </a:r>
            <a:r>
              <a:rPr lang="en-US" dirty="0" smtClean="0"/>
              <a:t>Cho/Cr</a:t>
            </a:r>
            <a:r>
              <a:rPr lang="el-GR" dirty="0" smtClean="0"/>
              <a:t> και </a:t>
            </a:r>
            <a:r>
              <a:rPr lang="en-US" dirty="0" smtClean="0"/>
              <a:t>Cho/</a:t>
            </a:r>
            <a:r>
              <a:rPr lang="el-GR" dirty="0" smtClean="0"/>
              <a:t>ΝΑΑ αυξάνονται σε επιθετικά γλοιώματα </a:t>
            </a:r>
            <a:r>
              <a:rPr lang="en-US" dirty="0" smtClean="0"/>
              <a:t> </a:t>
            </a:r>
            <a:endParaRPr lang="el-GR" dirty="0" smtClean="0"/>
          </a:p>
          <a:p>
            <a:pPr>
              <a:defRPr/>
            </a:pPr>
            <a:r>
              <a:rPr lang="el-GR" dirty="0" smtClean="0"/>
              <a:t>Διαχωρισμός </a:t>
            </a:r>
          </a:p>
          <a:p>
            <a:pPr lvl="1">
              <a:defRPr/>
            </a:pPr>
            <a:r>
              <a:rPr lang="el-GR" dirty="0" smtClean="0">
                <a:ea typeface="+mn-ea"/>
                <a:cs typeface="+mn-cs"/>
              </a:rPr>
              <a:t>νέκρωσης από υποτροπή</a:t>
            </a:r>
          </a:p>
          <a:p>
            <a:pPr lvl="1">
              <a:defRPr/>
            </a:pPr>
            <a:r>
              <a:rPr lang="el-GR" dirty="0" smtClean="0">
                <a:ea typeface="+mn-ea"/>
                <a:cs typeface="+mn-cs"/>
              </a:rPr>
              <a:t>Πρωτοπαθής όγκος από δευτεροπαθείς</a:t>
            </a:r>
          </a:p>
          <a:p>
            <a:pPr lvl="1">
              <a:defRPr/>
            </a:pPr>
            <a:r>
              <a:rPr lang="el-GR" dirty="0" smtClean="0">
                <a:ea typeface="+mn-ea"/>
                <a:cs typeface="+mn-cs"/>
              </a:rPr>
              <a:t>Αποστήματα από όγκους </a:t>
            </a:r>
          </a:p>
          <a:p>
            <a:pPr>
              <a:defRPr/>
            </a:pPr>
            <a:r>
              <a:rPr lang="el-GR" dirty="0" smtClean="0"/>
              <a:t>Εκτίμηση θεραπευτικού αποτελέσματος </a:t>
            </a:r>
          </a:p>
          <a:p>
            <a:pPr lvl="1">
              <a:defRPr/>
            </a:pPr>
            <a:r>
              <a:rPr lang="el-GR" dirty="0" smtClean="0"/>
              <a:t>Εξέταση προ- και επανέλεγχος</a:t>
            </a:r>
            <a:endParaRPr lang="en-US" sz="28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5516563"/>
            <a:ext cx="8642350" cy="974725"/>
          </a:xfrm>
          <a:solidFill>
            <a:schemeClr val="accent3">
              <a:lumMod val="90000"/>
            </a:schemeClr>
          </a:solidFill>
        </p:spPr>
        <p:txBody>
          <a:bodyPr/>
          <a:lstStyle/>
          <a:p>
            <a:pPr>
              <a:defRPr/>
            </a:pPr>
            <a:r>
              <a:rPr lang="el-GR" dirty="0" smtClean="0"/>
              <a:t>Επιθετικός όγκος με υψηλή </a:t>
            </a:r>
            <a:r>
              <a:rPr lang="en-US" dirty="0" smtClean="0"/>
              <a:t>Cho </a:t>
            </a:r>
            <a:r>
              <a:rPr lang="el-GR" dirty="0" smtClean="0"/>
              <a:t>και χαμηλό ΝΑΑ</a:t>
            </a:r>
            <a:endParaRPr lang="en-US" dirty="0"/>
          </a:p>
        </p:txBody>
      </p:sp>
      <p:pic>
        <p:nvPicPr>
          <p:cNvPr id="6963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168" y="133904"/>
            <a:ext cx="417195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375" y="133904"/>
            <a:ext cx="4619625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Νεογέννητο ανατομία - κρανίου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grpSp>
        <p:nvGrpSpPr>
          <p:cNvPr id="5" name="Group 4"/>
          <p:cNvGrpSpPr/>
          <p:nvPr/>
        </p:nvGrpSpPr>
        <p:grpSpPr>
          <a:xfrm>
            <a:off x="1116013" y="1874838"/>
            <a:ext cx="6840537" cy="4629150"/>
            <a:chOff x="1116013" y="1874838"/>
            <a:chExt cx="6840537" cy="4629150"/>
          </a:xfrm>
        </p:grpSpPr>
        <p:pic>
          <p:nvPicPr>
            <p:cNvPr id="6" name="Picture 1027" descr="E:\Cranio\suture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6013" y="1981200"/>
              <a:ext cx="4846637" cy="4522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3"/>
            <p:cNvSpPr txBox="1">
              <a:spLocks noChangeArrowheads="1"/>
            </p:cNvSpPr>
            <p:nvPr/>
          </p:nvSpPr>
          <p:spPr bwMode="auto">
            <a:xfrm>
              <a:off x="2700338" y="1874838"/>
              <a:ext cx="1223962" cy="708025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 sz="2000" dirty="0"/>
                <a:t>Οβελιαία ραφή</a:t>
              </a:r>
              <a:endParaRPr lang="en-US" sz="2000" dirty="0"/>
            </a:p>
          </p:txBody>
        </p:sp>
        <p:sp>
          <p:nvSpPr>
            <p:cNvPr id="8" name="TextBox 4"/>
            <p:cNvSpPr txBox="1">
              <a:spLocks noChangeArrowheads="1"/>
            </p:cNvSpPr>
            <p:nvPr/>
          </p:nvSpPr>
          <p:spPr bwMode="auto">
            <a:xfrm>
              <a:off x="4211638" y="2349500"/>
              <a:ext cx="1512887" cy="708025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 sz="2000"/>
                <a:t>Στεφανιαία ραφή</a:t>
              </a:r>
              <a:endParaRPr lang="en-US" sz="2000"/>
            </a:p>
          </p:txBody>
        </p:sp>
        <p:sp>
          <p:nvSpPr>
            <p:cNvPr id="9" name="TextBox 5"/>
            <p:cNvSpPr txBox="1">
              <a:spLocks noChangeArrowheads="1"/>
            </p:cNvSpPr>
            <p:nvPr/>
          </p:nvSpPr>
          <p:spPr bwMode="auto">
            <a:xfrm>
              <a:off x="4457700" y="4868863"/>
              <a:ext cx="1511300" cy="1631950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 sz="2000"/>
                <a:t>Λαβδοειδής ραφή</a:t>
              </a:r>
            </a:p>
            <a:p>
              <a:r>
                <a:rPr lang="el-GR" sz="2000"/>
                <a:t>Στο πίσω μέρος του κρανίου</a:t>
              </a:r>
              <a:endParaRPr lang="en-US" sz="2000"/>
            </a:p>
          </p:txBody>
        </p:sp>
        <p:sp>
          <p:nvSpPr>
            <p:cNvPr id="10" name="TextBox 6"/>
            <p:cNvSpPr txBox="1">
              <a:spLocks noChangeArrowheads="1"/>
            </p:cNvSpPr>
            <p:nvPr/>
          </p:nvSpPr>
          <p:spPr bwMode="auto">
            <a:xfrm>
              <a:off x="1187450" y="2662238"/>
              <a:ext cx="1439863" cy="708025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 sz="2000"/>
                <a:t>Μετωπιαία ραφή</a:t>
              </a:r>
              <a:endParaRPr lang="en-US" sz="200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 flipV="1">
              <a:off x="3132138" y="3284538"/>
              <a:ext cx="4032250" cy="122396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3"/>
            <p:cNvSpPr txBox="1">
              <a:spLocks noChangeArrowheads="1"/>
            </p:cNvSpPr>
            <p:nvPr/>
          </p:nvSpPr>
          <p:spPr bwMode="auto">
            <a:xfrm>
              <a:off x="6732588" y="4149725"/>
              <a:ext cx="1223962" cy="708025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 sz="2000"/>
                <a:t>Μεγάλη πηγή</a:t>
              </a:r>
              <a:endParaRPr lang="en-US" sz="2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Γεωργία Οικονόμου </a:t>
            </a:r>
            <a:r>
              <a:rPr lang="el-GR" sz="2000" dirty="0" smtClean="0"/>
              <a:t>2014. </a:t>
            </a:r>
            <a:r>
              <a:rPr lang="el-GR" sz="2000" dirty="0"/>
              <a:t>Γεωργία Οικονόμου. «Στοιχεία Διαγνωστικής Απεικόνισης. </a:t>
            </a:r>
            <a:r>
              <a:rPr lang="el-GR" sz="2000" dirty="0" smtClean="0"/>
              <a:t>Ενότητα 9</a:t>
            </a:r>
            <a:r>
              <a:rPr lang="en-US" sz="2000" dirty="0" smtClean="0"/>
              <a:t>:</a:t>
            </a:r>
            <a:r>
              <a:rPr lang="el-GR" sz="2000" dirty="0" smtClean="0"/>
              <a:t> Κεφαλή».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Κλείσιμο των ραφών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grpSp>
        <p:nvGrpSpPr>
          <p:cNvPr id="5" name="Group 4"/>
          <p:cNvGrpSpPr/>
          <p:nvPr/>
        </p:nvGrpSpPr>
        <p:grpSpPr>
          <a:xfrm>
            <a:off x="827584" y="1833141"/>
            <a:ext cx="7375524" cy="4456113"/>
            <a:chOff x="1296988" y="2057400"/>
            <a:chExt cx="7375524" cy="4456113"/>
          </a:xfrm>
        </p:grpSpPr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1296988" y="2289175"/>
              <a:ext cx="2109787" cy="3973513"/>
            </a:xfrm>
            <a:custGeom>
              <a:avLst/>
              <a:gdLst>
                <a:gd name="T0" fmla="*/ 1704975 w 1329"/>
                <a:gd name="T1" fmla="*/ 468313 h 2503"/>
                <a:gd name="T2" fmla="*/ 1927225 w 1329"/>
                <a:gd name="T3" fmla="*/ 565150 h 2503"/>
                <a:gd name="T4" fmla="*/ 1774825 w 1329"/>
                <a:gd name="T5" fmla="*/ 801687 h 2503"/>
                <a:gd name="T6" fmla="*/ 1719262 w 1329"/>
                <a:gd name="T7" fmla="*/ 925513 h 2503"/>
                <a:gd name="T8" fmla="*/ 1857375 w 1329"/>
                <a:gd name="T9" fmla="*/ 1189038 h 2503"/>
                <a:gd name="T10" fmla="*/ 1968500 w 1329"/>
                <a:gd name="T11" fmla="*/ 1300163 h 2503"/>
                <a:gd name="T12" fmla="*/ 1830387 w 1329"/>
                <a:gd name="T13" fmla="*/ 1687513 h 2503"/>
                <a:gd name="T14" fmla="*/ 1760537 w 1329"/>
                <a:gd name="T15" fmla="*/ 1743075 h 2503"/>
                <a:gd name="T16" fmla="*/ 1787525 w 1329"/>
                <a:gd name="T17" fmla="*/ 2062163 h 2503"/>
                <a:gd name="T18" fmla="*/ 2024062 w 1329"/>
                <a:gd name="T19" fmla="*/ 2241550 h 2503"/>
                <a:gd name="T20" fmla="*/ 2038350 w 1329"/>
                <a:gd name="T21" fmla="*/ 2505075 h 2503"/>
                <a:gd name="T22" fmla="*/ 1816100 w 1329"/>
                <a:gd name="T23" fmla="*/ 2671763 h 2503"/>
                <a:gd name="T24" fmla="*/ 1830387 w 1329"/>
                <a:gd name="T25" fmla="*/ 3017837 h 2503"/>
                <a:gd name="T26" fmla="*/ 1857375 w 1329"/>
                <a:gd name="T27" fmla="*/ 3059112 h 2503"/>
                <a:gd name="T28" fmla="*/ 2009775 w 1329"/>
                <a:gd name="T29" fmla="*/ 3128962 h 2503"/>
                <a:gd name="T30" fmla="*/ 2092325 w 1329"/>
                <a:gd name="T31" fmla="*/ 3267076 h 2503"/>
                <a:gd name="T32" fmla="*/ 2065337 w 1329"/>
                <a:gd name="T33" fmla="*/ 3516313 h 2503"/>
                <a:gd name="T34" fmla="*/ 1939925 w 1329"/>
                <a:gd name="T35" fmla="*/ 3709988 h 2503"/>
                <a:gd name="T36" fmla="*/ 1733550 w 1329"/>
                <a:gd name="T37" fmla="*/ 3806826 h 2503"/>
                <a:gd name="T38" fmla="*/ 1663700 w 1329"/>
                <a:gd name="T39" fmla="*/ 3849688 h 2503"/>
                <a:gd name="T40" fmla="*/ 1552574 w 1329"/>
                <a:gd name="T41" fmla="*/ 3917951 h 2503"/>
                <a:gd name="T42" fmla="*/ 1358900 w 1329"/>
                <a:gd name="T43" fmla="*/ 3973513 h 2503"/>
                <a:gd name="T44" fmla="*/ 333375 w 1329"/>
                <a:gd name="T45" fmla="*/ 3932238 h 2503"/>
                <a:gd name="T46" fmla="*/ 180975 w 1329"/>
                <a:gd name="T47" fmla="*/ 3835401 h 2503"/>
                <a:gd name="T48" fmla="*/ 98425 w 1329"/>
                <a:gd name="T49" fmla="*/ 3557588 h 2503"/>
                <a:gd name="T50" fmla="*/ 14287 w 1329"/>
                <a:gd name="T51" fmla="*/ 1160463 h 2503"/>
                <a:gd name="T52" fmla="*/ 250825 w 1329"/>
                <a:gd name="T53" fmla="*/ 371475 h 2503"/>
                <a:gd name="T54" fmla="*/ 277812 w 1329"/>
                <a:gd name="T55" fmla="*/ 330200 h 2503"/>
                <a:gd name="T56" fmla="*/ 306387 w 1329"/>
                <a:gd name="T57" fmla="*/ 301625 h 2503"/>
                <a:gd name="T58" fmla="*/ 361950 w 1329"/>
                <a:gd name="T59" fmla="*/ 219075 h 2503"/>
                <a:gd name="T60" fmla="*/ 374650 w 1329"/>
                <a:gd name="T61" fmla="*/ 163513 h 2503"/>
                <a:gd name="T62" fmla="*/ 708025 w 1329"/>
                <a:gd name="T63" fmla="*/ 11113 h 2503"/>
                <a:gd name="T64" fmla="*/ 942975 w 1329"/>
                <a:gd name="T65" fmla="*/ 80963 h 2503"/>
                <a:gd name="T66" fmla="*/ 1123950 w 1329"/>
                <a:gd name="T67" fmla="*/ 122238 h 2503"/>
                <a:gd name="T68" fmla="*/ 1373187 w 1329"/>
                <a:gd name="T69" fmla="*/ 246063 h 2503"/>
                <a:gd name="T70" fmla="*/ 1581149 w 1329"/>
                <a:gd name="T71" fmla="*/ 357188 h 2503"/>
                <a:gd name="T72" fmla="*/ 1663700 w 1329"/>
                <a:gd name="T73" fmla="*/ 385762 h 2503"/>
                <a:gd name="T74" fmla="*/ 1704975 w 1329"/>
                <a:gd name="T75" fmla="*/ 468313 h 25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29"/>
                <a:gd name="T115" fmla="*/ 0 h 2503"/>
                <a:gd name="T116" fmla="*/ 1329 w 1329"/>
                <a:gd name="T117" fmla="*/ 2503 h 25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29" h="2503">
                  <a:moveTo>
                    <a:pt x="1074" y="295"/>
                  </a:moveTo>
                  <a:cubicBezTo>
                    <a:pt x="1124" y="308"/>
                    <a:pt x="1176" y="320"/>
                    <a:pt x="1214" y="356"/>
                  </a:cubicBezTo>
                  <a:cubicBezTo>
                    <a:pt x="1205" y="439"/>
                    <a:pt x="1203" y="483"/>
                    <a:pt x="1118" y="505"/>
                  </a:cubicBezTo>
                  <a:cubicBezTo>
                    <a:pt x="1100" y="531"/>
                    <a:pt x="1093" y="553"/>
                    <a:pt x="1083" y="583"/>
                  </a:cubicBezTo>
                  <a:cubicBezTo>
                    <a:pt x="1091" y="690"/>
                    <a:pt x="1075" y="716"/>
                    <a:pt x="1170" y="749"/>
                  </a:cubicBezTo>
                  <a:cubicBezTo>
                    <a:pt x="1194" y="772"/>
                    <a:pt x="1240" y="819"/>
                    <a:pt x="1240" y="819"/>
                  </a:cubicBezTo>
                  <a:cubicBezTo>
                    <a:pt x="1274" y="917"/>
                    <a:pt x="1258" y="1026"/>
                    <a:pt x="1153" y="1063"/>
                  </a:cubicBezTo>
                  <a:cubicBezTo>
                    <a:pt x="1140" y="1076"/>
                    <a:pt x="1111" y="1079"/>
                    <a:pt x="1109" y="1098"/>
                  </a:cubicBezTo>
                  <a:cubicBezTo>
                    <a:pt x="1103" y="1165"/>
                    <a:pt x="1091" y="1241"/>
                    <a:pt x="1126" y="1299"/>
                  </a:cubicBezTo>
                  <a:cubicBezTo>
                    <a:pt x="1148" y="1336"/>
                    <a:pt x="1235" y="1386"/>
                    <a:pt x="1275" y="1412"/>
                  </a:cubicBezTo>
                  <a:cubicBezTo>
                    <a:pt x="1297" y="1475"/>
                    <a:pt x="1299" y="1496"/>
                    <a:pt x="1284" y="1578"/>
                  </a:cubicBezTo>
                  <a:cubicBezTo>
                    <a:pt x="1277" y="1615"/>
                    <a:pt x="1176" y="1672"/>
                    <a:pt x="1144" y="1683"/>
                  </a:cubicBezTo>
                  <a:cubicBezTo>
                    <a:pt x="1072" y="1751"/>
                    <a:pt x="1098" y="1832"/>
                    <a:pt x="1153" y="1901"/>
                  </a:cubicBezTo>
                  <a:cubicBezTo>
                    <a:pt x="1159" y="1909"/>
                    <a:pt x="1162" y="1921"/>
                    <a:pt x="1170" y="1927"/>
                  </a:cubicBezTo>
                  <a:cubicBezTo>
                    <a:pt x="1204" y="1951"/>
                    <a:pt x="1231" y="1959"/>
                    <a:pt x="1266" y="1971"/>
                  </a:cubicBezTo>
                  <a:cubicBezTo>
                    <a:pt x="1308" y="2034"/>
                    <a:pt x="1292" y="2004"/>
                    <a:pt x="1318" y="2058"/>
                  </a:cubicBezTo>
                  <a:cubicBezTo>
                    <a:pt x="1329" y="2124"/>
                    <a:pt x="1317" y="2153"/>
                    <a:pt x="1301" y="2215"/>
                  </a:cubicBezTo>
                  <a:cubicBezTo>
                    <a:pt x="1293" y="2289"/>
                    <a:pt x="1293" y="2316"/>
                    <a:pt x="1222" y="2337"/>
                  </a:cubicBezTo>
                  <a:cubicBezTo>
                    <a:pt x="1196" y="2364"/>
                    <a:pt x="1129" y="2387"/>
                    <a:pt x="1092" y="2398"/>
                  </a:cubicBezTo>
                  <a:cubicBezTo>
                    <a:pt x="1049" y="2441"/>
                    <a:pt x="1102" y="2393"/>
                    <a:pt x="1048" y="2425"/>
                  </a:cubicBezTo>
                  <a:cubicBezTo>
                    <a:pt x="1026" y="2438"/>
                    <a:pt x="1004" y="2459"/>
                    <a:pt x="978" y="2468"/>
                  </a:cubicBezTo>
                  <a:cubicBezTo>
                    <a:pt x="939" y="2482"/>
                    <a:pt x="896" y="2489"/>
                    <a:pt x="856" y="2503"/>
                  </a:cubicBezTo>
                  <a:cubicBezTo>
                    <a:pt x="640" y="2495"/>
                    <a:pt x="426" y="2483"/>
                    <a:pt x="210" y="2477"/>
                  </a:cubicBezTo>
                  <a:cubicBezTo>
                    <a:pt x="177" y="2454"/>
                    <a:pt x="144" y="2444"/>
                    <a:pt x="114" y="2416"/>
                  </a:cubicBezTo>
                  <a:cubicBezTo>
                    <a:pt x="94" y="2359"/>
                    <a:pt x="75" y="2300"/>
                    <a:pt x="62" y="2241"/>
                  </a:cubicBezTo>
                  <a:cubicBezTo>
                    <a:pt x="49" y="1737"/>
                    <a:pt x="35" y="1234"/>
                    <a:pt x="9" y="731"/>
                  </a:cubicBezTo>
                  <a:cubicBezTo>
                    <a:pt x="15" y="575"/>
                    <a:pt x="0" y="337"/>
                    <a:pt x="158" y="234"/>
                  </a:cubicBezTo>
                  <a:cubicBezTo>
                    <a:pt x="164" y="225"/>
                    <a:pt x="169" y="216"/>
                    <a:pt x="175" y="208"/>
                  </a:cubicBezTo>
                  <a:cubicBezTo>
                    <a:pt x="180" y="201"/>
                    <a:pt x="188" y="197"/>
                    <a:pt x="193" y="190"/>
                  </a:cubicBezTo>
                  <a:cubicBezTo>
                    <a:pt x="206" y="173"/>
                    <a:pt x="228" y="138"/>
                    <a:pt x="228" y="138"/>
                  </a:cubicBezTo>
                  <a:cubicBezTo>
                    <a:pt x="231" y="126"/>
                    <a:pt x="229" y="113"/>
                    <a:pt x="236" y="103"/>
                  </a:cubicBezTo>
                  <a:cubicBezTo>
                    <a:pt x="272" y="53"/>
                    <a:pt x="387" y="19"/>
                    <a:pt x="446" y="7"/>
                  </a:cubicBezTo>
                  <a:cubicBezTo>
                    <a:pt x="605" y="21"/>
                    <a:pt x="509" y="0"/>
                    <a:pt x="594" y="51"/>
                  </a:cubicBezTo>
                  <a:cubicBezTo>
                    <a:pt x="627" y="71"/>
                    <a:pt x="670" y="69"/>
                    <a:pt x="708" y="77"/>
                  </a:cubicBezTo>
                  <a:cubicBezTo>
                    <a:pt x="763" y="88"/>
                    <a:pt x="813" y="133"/>
                    <a:pt x="865" y="155"/>
                  </a:cubicBezTo>
                  <a:cubicBezTo>
                    <a:pt x="911" y="175"/>
                    <a:pt x="950" y="205"/>
                    <a:pt x="996" y="225"/>
                  </a:cubicBezTo>
                  <a:cubicBezTo>
                    <a:pt x="1013" y="232"/>
                    <a:pt x="1048" y="243"/>
                    <a:pt x="1048" y="243"/>
                  </a:cubicBezTo>
                  <a:cubicBezTo>
                    <a:pt x="1085" y="297"/>
                    <a:pt x="1104" y="295"/>
                    <a:pt x="1074" y="295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2865438" y="2057400"/>
              <a:ext cx="2530475" cy="4456113"/>
            </a:xfrm>
            <a:custGeom>
              <a:avLst/>
              <a:gdLst>
                <a:gd name="T0" fmla="*/ 860425 w 1594"/>
                <a:gd name="T1" fmla="*/ 14288 h 2807"/>
                <a:gd name="T2" fmla="*/ 582613 w 1594"/>
                <a:gd name="T3" fmla="*/ 41275 h 2807"/>
                <a:gd name="T4" fmla="*/ 500063 w 1594"/>
                <a:gd name="T5" fmla="*/ 82550 h 2807"/>
                <a:gd name="T6" fmla="*/ 333375 w 1594"/>
                <a:gd name="T7" fmla="*/ 138113 h 2807"/>
                <a:gd name="T8" fmla="*/ 250825 w 1594"/>
                <a:gd name="T9" fmla="*/ 179388 h 2807"/>
                <a:gd name="T10" fmla="*/ 69850 w 1594"/>
                <a:gd name="T11" fmla="*/ 319088 h 2807"/>
                <a:gd name="T12" fmla="*/ 0 w 1594"/>
                <a:gd name="T13" fmla="*/ 471488 h 2807"/>
                <a:gd name="T14" fmla="*/ 14288 w 1594"/>
                <a:gd name="T15" fmla="*/ 595313 h 2807"/>
                <a:gd name="T16" fmla="*/ 55563 w 1594"/>
                <a:gd name="T17" fmla="*/ 623888 h 2807"/>
                <a:gd name="T18" fmla="*/ 222250 w 1594"/>
                <a:gd name="T19" fmla="*/ 692150 h 2807"/>
                <a:gd name="T20" fmla="*/ 304800 w 1594"/>
                <a:gd name="T21" fmla="*/ 873125 h 2807"/>
                <a:gd name="T22" fmla="*/ 292100 w 1594"/>
                <a:gd name="T23" fmla="*/ 941388 h 2807"/>
                <a:gd name="T24" fmla="*/ 263525 w 1594"/>
                <a:gd name="T25" fmla="*/ 969963 h 2807"/>
                <a:gd name="T26" fmla="*/ 250825 w 1594"/>
                <a:gd name="T27" fmla="*/ 1025525 h 2807"/>
                <a:gd name="T28" fmla="*/ 195262 w 1594"/>
                <a:gd name="T29" fmla="*/ 1081088 h 2807"/>
                <a:gd name="T30" fmla="*/ 250825 w 1594"/>
                <a:gd name="T31" fmla="*/ 1412875 h 2807"/>
                <a:gd name="T32" fmla="*/ 292100 w 1594"/>
                <a:gd name="T33" fmla="*/ 1454150 h 2807"/>
                <a:gd name="T34" fmla="*/ 347662 w 1594"/>
                <a:gd name="T35" fmla="*/ 1538288 h 2807"/>
                <a:gd name="T36" fmla="*/ 388937 w 1594"/>
                <a:gd name="T37" fmla="*/ 1662113 h 2807"/>
                <a:gd name="T38" fmla="*/ 263525 w 1594"/>
                <a:gd name="T39" fmla="*/ 1939925 h 2807"/>
                <a:gd name="T40" fmla="*/ 415925 w 1594"/>
                <a:gd name="T41" fmla="*/ 2438400 h 2807"/>
                <a:gd name="T42" fmla="*/ 403225 w 1594"/>
                <a:gd name="T43" fmla="*/ 2687638 h 2807"/>
                <a:gd name="T44" fmla="*/ 360362 w 1594"/>
                <a:gd name="T45" fmla="*/ 2757488 h 2807"/>
                <a:gd name="T46" fmla="*/ 347662 w 1594"/>
                <a:gd name="T47" fmla="*/ 2798763 h 2807"/>
                <a:gd name="T48" fmla="*/ 236538 w 1594"/>
                <a:gd name="T49" fmla="*/ 3006725 h 2807"/>
                <a:gd name="T50" fmla="*/ 319087 w 1594"/>
                <a:gd name="T51" fmla="*/ 3200400 h 2807"/>
                <a:gd name="T52" fmla="*/ 444500 w 1594"/>
                <a:gd name="T53" fmla="*/ 3352801 h 2807"/>
                <a:gd name="T54" fmla="*/ 457200 w 1594"/>
                <a:gd name="T55" fmla="*/ 3408363 h 2807"/>
                <a:gd name="T56" fmla="*/ 485775 w 1594"/>
                <a:gd name="T57" fmla="*/ 3435351 h 2807"/>
                <a:gd name="T58" fmla="*/ 388937 w 1594"/>
                <a:gd name="T59" fmla="*/ 3906838 h 2807"/>
                <a:gd name="T60" fmla="*/ 360362 w 1594"/>
                <a:gd name="T61" fmla="*/ 4003676 h 2807"/>
                <a:gd name="T62" fmla="*/ 512763 w 1594"/>
                <a:gd name="T63" fmla="*/ 4238626 h 2807"/>
                <a:gd name="T64" fmla="*/ 596900 w 1594"/>
                <a:gd name="T65" fmla="*/ 4335463 h 2807"/>
                <a:gd name="T66" fmla="*/ 749300 w 1594"/>
                <a:gd name="T67" fmla="*/ 4364038 h 2807"/>
                <a:gd name="T68" fmla="*/ 1122363 w 1594"/>
                <a:gd name="T69" fmla="*/ 4405313 h 2807"/>
                <a:gd name="T70" fmla="*/ 1441450 w 1594"/>
                <a:gd name="T71" fmla="*/ 4419601 h 2807"/>
                <a:gd name="T72" fmla="*/ 1746250 w 1594"/>
                <a:gd name="T73" fmla="*/ 4419601 h 2807"/>
                <a:gd name="T74" fmla="*/ 1787525 w 1594"/>
                <a:gd name="T75" fmla="*/ 4378326 h 2807"/>
                <a:gd name="T76" fmla="*/ 1912938 w 1594"/>
                <a:gd name="T77" fmla="*/ 4252913 h 2807"/>
                <a:gd name="T78" fmla="*/ 2051050 w 1594"/>
                <a:gd name="T79" fmla="*/ 4017963 h 2807"/>
                <a:gd name="T80" fmla="*/ 2176463 w 1594"/>
                <a:gd name="T81" fmla="*/ 3824288 h 2807"/>
                <a:gd name="T82" fmla="*/ 2328863 w 1594"/>
                <a:gd name="T83" fmla="*/ 3587751 h 2807"/>
                <a:gd name="T84" fmla="*/ 2425700 w 1594"/>
                <a:gd name="T85" fmla="*/ 3282951 h 2807"/>
                <a:gd name="T86" fmla="*/ 2466975 w 1594"/>
                <a:gd name="T87" fmla="*/ 3006725 h 2807"/>
                <a:gd name="T88" fmla="*/ 2384425 w 1594"/>
                <a:gd name="T89" fmla="*/ 1330325 h 2807"/>
                <a:gd name="T90" fmla="*/ 2300288 w 1594"/>
                <a:gd name="T91" fmla="*/ 1038225 h 2807"/>
                <a:gd name="T92" fmla="*/ 2120900 w 1594"/>
                <a:gd name="T93" fmla="*/ 677863 h 2807"/>
                <a:gd name="T94" fmla="*/ 2009775 w 1594"/>
                <a:gd name="T95" fmla="*/ 568325 h 2807"/>
                <a:gd name="T96" fmla="*/ 1954213 w 1594"/>
                <a:gd name="T97" fmla="*/ 512763 h 2807"/>
                <a:gd name="T98" fmla="*/ 1843088 w 1594"/>
                <a:gd name="T99" fmla="*/ 319088 h 2807"/>
                <a:gd name="T100" fmla="*/ 1731963 w 1594"/>
                <a:gd name="T101" fmla="*/ 234950 h 2807"/>
                <a:gd name="T102" fmla="*/ 1635125 w 1594"/>
                <a:gd name="T103" fmla="*/ 111125 h 2807"/>
                <a:gd name="T104" fmla="*/ 1400175 w 1594"/>
                <a:gd name="T105" fmla="*/ 0 h 2807"/>
                <a:gd name="T106" fmla="*/ 860425 w 1594"/>
                <a:gd name="T107" fmla="*/ 14288 h 280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594"/>
                <a:gd name="T163" fmla="*/ 0 h 2807"/>
                <a:gd name="T164" fmla="*/ 1594 w 1594"/>
                <a:gd name="T165" fmla="*/ 2807 h 280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594" h="2807">
                  <a:moveTo>
                    <a:pt x="542" y="9"/>
                  </a:moveTo>
                  <a:cubicBezTo>
                    <a:pt x="507" y="12"/>
                    <a:pt x="406" y="19"/>
                    <a:pt x="367" y="26"/>
                  </a:cubicBezTo>
                  <a:cubicBezTo>
                    <a:pt x="331" y="32"/>
                    <a:pt x="349" y="37"/>
                    <a:pt x="315" y="52"/>
                  </a:cubicBezTo>
                  <a:cubicBezTo>
                    <a:pt x="283" y="66"/>
                    <a:pt x="242" y="71"/>
                    <a:pt x="210" y="87"/>
                  </a:cubicBezTo>
                  <a:cubicBezTo>
                    <a:pt x="149" y="119"/>
                    <a:pt x="218" y="95"/>
                    <a:pt x="158" y="113"/>
                  </a:cubicBezTo>
                  <a:cubicBezTo>
                    <a:pt x="117" y="140"/>
                    <a:pt x="84" y="174"/>
                    <a:pt x="44" y="201"/>
                  </a:cubicBezTo>
                  <a:cubicBezTo>
                    <a:pt x="1" y="265"/>
                    <a:pt x="13" y="233"/>
                    <a:pt x="0" y="297"/>
                  </a:cubicBezTo>
                  <a:cubicBezTo>
                    <a:pt x="3" y="323"/>
                    <a:pt x="0" y="350"/>
                    <a:pt x="9" y="375"/>
                  </a:cubicBezTo>
                  <a:cubicBezTo>
                    <a:pt x="13" y="385"/>
                    <a:pt x="27" y="386"/>
                    <a:pt x="35" y="393"/>
                  </a:cubicBezTo>
                  <a:cubicBezTo>
                    <a:pt x="67" y="419"/>
                    <a:pt x="101" y="422"/>
                    <a:pt x="140" y="436"/>
                  </a:cubicBezTo>
                  <a:cubicBezTo>
                    <a:pt x="169" y="465"/>
                    <a:pt x="180" y="511"/>
                    <a:pt x="192" y="550"/>
                  </a:cubicBezTo>
                  <a:cubicBezTo>
                    <a:pt x="189" y="564"/>
                    <a:pt x="190" y="580"/>
                    <a:pt x="184" y="593"/>
                  </a:cubicBezTo>
                  <a:cubicBezTo>
                    <a:pt x="181" y="601"/>
                    <a:pt x="170" y="603"/>
                    <a:pt x="166" y="611"/>
                  </a:cubicBezTo>
                  <a:cubicBezTo>
                    <a:pt x="161" y="622"/>
                    <a:pt x="163" y="635"/>
                    <a:pt x="158" y="646"/>
                  </a:cubicBezTo>
                  <a:cubicBezTo>
                    <a:pt x="151" y="661"/>
                    <a:pt x="134" y="669"/>
                    <a:pt x="123" y="681"/>
                  </a:cubicBezTo>
                  <a:cubicBezTo>
                    <a:pt x="98" y="753"/>
                    <a:pt x="114" y="830"/>
                    <a:pt x="158" y="890"/>
                  </a:cubicBezTo>
                  <a:cubicBezTo>
                    <a:pt x="165" y="900"/>
                    <a:pt x="177" y="906"/>
                    <a:pt x="184" y="916"/>
                  </a:cubicBezTo>
                  <a:cubicBezTo>
                    <a:pt x="197" y="933"/>
                    <a:pt x="219" y="969"/>
                    <a:pt x="219" y="969"/>
                  </a:cubicBezTo>
                  <a:cubicBezTo>
                    <a:pt x="227" y="995"/>
                    <a:pt x="245" y="1047"/>
                    <a:pt x="245" y="1047"/>
                  </a:cubicBezTo>
                  <a:cubicBezTo>
                    <a:pt x="234" y="1111"/>
                    <a:pt x="213" y="1175"/>
                    <a:pt x="166" y="1222"/>
                  </a:cubicBezTo>
                  <a:cubicBezTo>
                    <a:pt x="121" y="1369"/>
                    <a:pt x="169" y="1437"/>
                    <a:pt x="262" y="1536"/>
                  </a:cubicBezTo>
                  <a:cubicBezTo>
                    <a:pt x="280" y="1588"/>
                    <a:pt x="297" y="1647"/>
                    <a:pt x="254" y="1693"/>
                  </a:cubicBezTo>
                  <a:cubicBezTo>
                    <a:pt x="227" y="1771"/>
                    <a:pt x="266" y="1672"/>
                    <a:pt x="227" y="1737"/>
                  </a:cubicBezTo>
                  <a:cubicBezTo>
                    <a:pt x="222" y="1745"/>
                    <a:pt x="223" y="1755"/>
                    <a:pt x="219" y="1763"/>
                  </a:cubicBezTo>
                  <a:cubicBezTo>
                    <a:pt x="197" y="1806"/>
                    <a:pt x="175" y="1853"/>
                    <a:pt x="149" y="1894"/>
                  </a:cubicBezTo>
                  <a:cubicBezTo>
                    <a:pt x="137" y="1953"/>
                    <a:pt x="139" y="1995"/>
                    <a:pt x="201" y="2016"/>
                  </a:cubicBezTo>
                  <a:cubicBezTo>
                    <a:pt x="224" y="2049"/>
                    <a:pt x="251" y="2083"/>
                    <a:pt x="280" y="2112"/>
                  </a:cubicBezTo>
                  <a:cubicBezTo>
                    <a:pt x="283" y="2124"/>
                    <a:pt x="283" y="2136"/>
                    <a:pt x="288" y="2147"/>
                  </a:cubicBezTo>
                  <a:cubicBezTo>
                    <a:pt x="292" y="2154"/>
                    <a:pt x="306" y="2156"/>
                    <a:pt x="306" y="2164"/>
                  </a:cubicBezTo>
                  <a:cubicBezTo>
                    <a:pt x="314" y="2384"/>
                    <a:pt x="321" y="2345"/>
                    <a:pt x="245" y="2461"/>
                  </a:cubicBezTo>
                  <a:cubicBezTo>
                    <a:pt x="240" y="2482"/>
                    <a:pt x="227" y="2501"/>
                    <a:pt x="227" y="2522"/>
                  </a:cubicBezTo>
                  <a:cubicBezTo>
                    <a:pt x="227" y="2601"/>
                    <a:pt x="263" y="2631"/>
                    <a:pt x="323" y="2670"/>
                  </a:cubicBezTo>
                  <a:cubicBezTo>
                    <a:pt x="337" y="2692"/>
                    <a:pt x="352" y="2718"/>
                    <a:pt x="376" y="2731"/>
                  </a:cubicBezTo>
                  <a:cubicBezTo>
                    <a:pt x="382" y="2734"/>
                    <a:pt x="471" y="2749"/>
                    <a:pt x="472" y="2749"/>
                  </a:cubicBezTo>
                  <a:cubicBezTo>
                    <a:pt x="553" y="2764"/>
                    <a:pt x="623" y="2771"/>
                    <a:pt x="707" y="2775"/>
                  </a:cubicBezTo>
                  <a:cubicBezTo>
                    <a:pt x="774" y="2779"/>
                    <a:pt x="841" y="2781"/>
                    <a:pt x="908" y="2784"/>
                  </a:cubicBezTo>
                  <a:cubicBezTo>
                    <a:pt x="982" y="2803"/>
                    <a:pt x="981" y="2807"/>
                    <a:pt x="1100" y="2784"/>
                  </a:cubicBezTo>
                  <a:cubicBezTo>
                    <a:pt x="1112" y="2782"/>
                    <a:pt x="1117" y="2766"/>
                    <a:pt x="1126" y="2758"/>
                  </a:cubicBezTo>
                  <a:cubicBezTo>
                    <a:pt x="1156" y="2732"/>
                    <a:pt x="1185" y="2714"/>
                    <a:pt x="1205" y="2679"/>
                  </a:cubicBezTo>
                  <a:cubicBezTo>
                    <a:pt x="1236" y="2626"/>
                    <a:pt x="1247" y="2576"/>
                    <a:pt x="1292" y="2531"/>
                  </a:cubicBezTo>
                  <a:cubicBezTo>
                    <a:pt x="1308" y="2484"/>
                    <a:pt x="1345" y="2451"/>
                    <a:pt x="1371" y="2409"/>
                  </a:cubicBezTo>
                  <a:cubicBezTo>
                    <a:pt x="1403" y="2359"/>
                    <a:pt x="1433" y="2309"/>
                    <a:pt x="1467" y="2260"/>
                  </a:cubicBezTo>
                  <a:cubicBezTo>
                    <a:pt x="1478" y="2203"/>
                    <a:pt x="1502" y="2119"/>
                    <a:pt x="1528" y="2068"/>
                  </a:cubicBezTo>
                  <a:cubicBezTo>
                    <a:pt x="1541" y="2010"/>
                    <a:pt x="1548" y="1954"/>
                    <a:pt x="1554" y="1894"/>
                  </a:cubicBezTo>
                  <a:cubicBezTo>
                    <a:pt x="1552" y="1717"/>
                    <a:pt x="1594" y="1137"/>
                    <a:pt x="1502" y="838"/>
                  </a:cubicBezTo>
                  <a:cubicBezTo>
                    <a:pt x="1495" y="775"/>
                    <a:pt x="1496" y="701"/>
                    <a:pt x="1449" y="654"/>
                  </a:cubicBezTo>
                  <a:cubicBezTo>
                    <a:pt x="1429" y="578"/>
                    <a:pt x="1388" y="488"/>
                    <a:pt x="1336" y="427"/>
                  </a:cubicBezTo>
                  <a:cubicBezTo>
                    <a:pt x="1315" y="402"/>
                    <a:pt x="1289" y="381"/>
                    <a:pt x="1266" y="358"/>
                  </a:cubicBezTo>
                  <a:cubicBezTo>
                    <a:pt x="1254" y="346"/>
                    <a:pt x="1231" y="323"/>
                    <a:pt x="1231" y="323"/>
                  </a:cubicBezTo>
                  <a:cubicBezTo>
                    <a:pt x="1213" y="287"/>
                    <a:pt x="1188" y="233"/>
                    <a:pt x="1161" y="201"/>
                  </a:cubicBezTo>
                  <a:cubicBezTo>
                    <a:pt x="1142" y="179"/>
                    <a:pt x="1112" y="169"/>
                    <a:pt x="1091" y="148"/>
                  </a:cubicBezTo>
                  <a:cubicBezTo>
                    <a:pt x="1069" y="126"/>
                    <a:pt x="1053" y="93"/>
                    <a:pt x="1030" y="70"/>
                  </a:cubicBezTo>
                  <a:cubicBezTo>
                    <a:pt x="991" y="31"/>
                    <a:pt x="932" y="17"/>
                    <a:pt x="882" y="0"/>
                  </a:cubicBezTo>
                  <a:cubicBezTo>
                    <a:pt x="769" y="3"/>
                    <a:pt x="542" y="9"/>
                    <a:pt x="542" y="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30"/>
            <p:cNvGrpSpPr>
              <a:grpSpLocks/>
            </p:cNvGrpSpPr>
            <p:nvPr/>
          </p:nvGrpSpPr>
          <p:grpSpPr bwMode="auto">
            <a:xfrm>
              <a:off x="2573338" y="2476500"/>
              <a:ext cx="6099174" cy="3613150"/>
              <a:chOff x="1621" y="1560"/>
              <a:chExt cx="3842" cy="2276"/>
            </a:xfrm>
          </p:grpSpPr>
          <p:sp>
            <p:nvSpPr>
              <p:cNvPr id="29" name="Freeform 26"/>
              <p:cNvSpPr>
                <a:spLocks/>
              </p:cNvSpPr>
              <p:nvPr/>
            </p:nvSpPr>
            <p:spPr bwMode="auto">
              <a:xfrm>
                <a:off x="1621" y="1560"/>
                <a:ext cx="553" cy="2276"/>
              </a:xfrm>
              <a:custGeom>
                <a:avLst/>
                <a:gdLst>
                  <a:gd name="T0" fmla="*/ 0 w 553"/>
                  <a:gd name="T1" fmla="*/ 0 h 2276"/>
                  <a:gd name="T2" fmla="*/ 8 w 553"/>
                  <a:gd name="T3" fmla="*/ 122 h 2276"/>
                  <a:gd name="T4" fmla="*/ 26 w 553"/>
                  <a:gd name="T5" fmla="*/ 139 h 2276"/>
                  <a:gd name="T6" fmla="*/ 165 w 553"/>
                  <a:gd name="T7" fmla="*/ 183 h 2276"/>
                  <a:gd name="T8" fmla="*/ 174 w 553"/>
                  <a:gd name="T9" fmla="*/ 349 h 2276"/>
                  <a:gd name="T10" fmla="*/ 113 w 553"/>
                  <a:gd name="T11" fmla="*/ 410 h 2276"/>
                  <a:gd name="T12" fmla="*/ 104 w 553"/>
                  <a:gd name="T13" fmla="*/ 436 h 2276"/>
                  <a:gd name="T14" fmla="*/ 87 w 553"/>
                  <a:gd name="T15" fmla="*/ 454 h 2276"/>
                  <a:gd name="T16" fmla="*/ 43 w 553"/>
                  <a:gd name="T17" fmla="*/ 558 h 2276"/>
                  <a:gd name="T18" fmla="*/ 148 w 553"/>
                  <a:gd name="T19" fmla="*/ 619 h 2276"/>
                  <a:gd name="T20" fmla="*/ 209 w 553"/>
                  <a:gd name="T21" fmla="*/ 803 h 2276"/>
                  <a:gd name="T22" fmla="*/ 157 w 553"/>
                  <a:gd name="T23" fmla="*/ 942 h 2276"/>
                  <a:gd name="T24" fmla="*/ 104 w 553"/>
                  <a:gd name="T25" fmla="*/ 1012 h 2276"/>
                  <a:gd name="T26" fmla="*/ 165 w 553"/>
                  <a:gd name="T27" fmla="*/ 1222 h 2276"/>
                  <a:gd name="T28" fmla="*/ 200 w 553"/>
                  <a:gd name="T29" fmla="*/ 1300 h 2276"/>
                  <a:gd name="T30" fmla="*/ 253 w 553"/>
                  <a:gd name="T31" fmla="*/ 1370 h 2276"/>
                  <a:gd name="T32" fmla="*/ 244 w 553"/>
                  <a:gd name="T33" fmla="*/ 1501 h 2276"/>
                  <a:gd name="T34" fmla="*/ 200 w 553"/>
                  <a:gd name="T35" fmla="*/ 1536 h 2276"/>
                  <a:gd name="T36" fmla="*/ 139 w 553"/>
                  <a:gd name="T37" fmla="*/ 1632 h 2276"/>
                  <a:gd name="T38" fmla="*/ 157 w 553"/>
                  <a:gd name="T39" fmla="*/ 1850 h 2276"/>
                  <a:gd name="T40" fmla="*/ 200 w 553"/>
                  <a:gd name="T41" fmla="*/ 1929 h 2276"/>
                  <a:gd name="T42" fmla="*/ 218 w 553"/>
                  <a:gd name="T43" fmla="*/ 1955 h 2276"/>
                  <a:gd name="T44" fmla="*/ 235 w 553"/>
                  <a:gd name="T45" fmla="*/ 2016 h 2276"/>
                  <a:gd name="T46" fmla="*/ 270 w 553"/>
                  <a:gd name="T47" fmla="*/ 2059 h 2276"/>
                  <a:gd name="T48" fmla="*/ 323 w 553"/>
                  <a:gd name="T49" fmla="*/ 2243 h 2276"/>
                  <a:gd name="T50" fmla="*/ 331 w 553"/>
                  <a:gd name="T51" fmla="*/ 2269 h 2276"/>
                  <a:gd name="T52" fmla="*/ 453 w 553"/>
                  <a:gd name="T53" fmla="*/ 2243 h 2276"/>
                  <a:gd name="T54" fmla="*/ 515 w 553"/>
                  <a:gd name="T55" fmla="*/ 2173 h 2276"/>
                  <a:gd name="T56" fmla="*/ 392 w 553"/>
                  <a:gd name="T57" fmla="*/ 1798 h 2276"/>
                  <a:gd name="T58" fmla="*/ 340 w 553"/>
                  <a:gd name="T59" fmla="*/ 1675 h 2276"/>
                  <a:gd name="T60" fmla="*/ 366 w 553"/>
                  <a:gd name="T61" fmla="*/ 1553 h 2276"/>
                  <a:gd name="T62" fmla="*/ 419 w 553"/>
                  <a:gd name="T63" fmla="*/ 1501 h 2276"/>
                  <a:gd name="T64" fmla="*/ 515 w 553"/>
                  <a:gd name="T65" fmla="*/ 1396 h 2276"/>
                  <a:gd name="T66" fmla="*/ 410 w 553"/>
                  <a:gd name="T67" fmla="*/ 1161 h 2276"/>
                  <a:gd name="T68" fmla="*/ 357 w 553"/>
                  <a:gd name="T69" fmla="*/ 1099 h 2276"/>
                  <a:gd name="T70" fmla="*/ 471 w 553"/>
                  <a:gd name="T71" fmla="*/ 803 h 2276"/>
                  <a:gd name="T72" fmla="*/ 462 w 553"/>
                  <a:gd name="T73" fmla="*/ 742 h 2276"/>
                  <a:gd name="T74" fmla="*/ 392 w 553"/>
                  <a:gd name="T75" fmla="*/ 663 h 2276"/>
                  <a:gd name="T76" fmla="*/ 331 w 553"/>
                  <a:gd name="T77" fmla="*/ 558 h 2276"/>
                  <a:gd name="T78" fmla="*/ 366 w 553"/>
                  <a:gd name="T79" fmla="*/ 305 h 2276"/>
                  <a:gd name="T80" fmla="*/ 340 w 553"/>
                  <a:gd name="T81" fmla="*/ 105 h 2276"/>
                  <a:gd name="T82" fmla="*/ 253 w 553"/>
                  <a:gd name="T83" fmla="*/ 52 h 2276"/>
                  <a:gd name="T84" fmla="*/ 174 w 553"/>
                  <a:gd name="T85" fmla="*/ 17 h 2276"/>
                  <a:gd name="T86" fmla="*/ 0 w 553"/>
                  <a:gd name="T87" fmla="*/ 0 h 227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553"/>
                  <a:gd name="T133" fmla="*/ 0 h 2276"/>
                  <a:gd name="T134" fmla="*/ 553 w 553"/>
                  <a:gd name="T135" fmla="*/ 2276 h 227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553" h="2276">
                    <a:moveTo>
                      <a:pt x="0" y="0"/>
                    </a:moveTo>
                    <a:cubicBezTo>
                      <a:pt x="3" y="41"/>
                      <a:pt x="1" y="82"/>
                      <a:pt x="8" y="122"/>
                    </a:cubicBezTo>
                    <a:cubicBezTo>
                      <a:pt x="10" y="130"/>
                      <a:pt x="18" y="136"/>
                      <a:pt x="26" y="139"/>
                    </a:cubicBezTo>
                    <a:cubicBezTo>
                      <a:pt x="91" y="161"/>
                      <a:pt x="113" y="149"/>
                      <a:pt x="165" y="183"/>
                    </a:cubicBezTo>
                    <a:cubicBezTo>
                      <a:pt x="186" y="245"/>
                      <a:pt x="189" y="274"/>
                      <a:pt x="174" y="349"/>
                    </a:cubicBezTo>
                    <a:cubicBezTo>
                      <a:pt x="169" y="376"/>
                      <a:pt x="131" y="393"/>
                      <a:pt x="113" y="410"/>
                    </a:cubicBezTo>
                    <a:cubicBezTo>
                      <a:pt x="110" y="419"/>
                      <a:pt x="109" y="428"/>
                      <a:pt x="104" y="436"/>
                    </a:cubicBezTo>
                    <a:cubicBezTo>
                      <a:pt x="100" y="443"/>
                      <a:pt x="91" y="447"/>
                      <a:pt x="87" y="454"/>
                    </a:cubicBezTo>
                    <a:cubicBezTo>
                      <a:pt x="80" y="469"/>
                      <a:pt x="49" y="540"/>
                      <a:pt x="43" y="558"/>
                    </a:cubicBezTo>
                    <a:cubicBezTo>
                      <a:pt x="71" y="626"/>
                      <a:pt x="73" y="609"/>
                      <a:pt x="148" y="619"/>
                    </a:cubicBezTo>
                    <a:cubicBezTo>
                      <a:pt x="177" y="679"/>
                      <a:pt x="193" y="739"/>
                      <a:pt x="209" y="803"/>
                    </a:cubicBezTo>
                    <a:cubicBezTo>
                      <a:pt x="200" y="872"/>
                      <a:pt x="197" y="892"/>
                      <a:pt x="157" y="942"/>
                    </a:cubicBezTo>
                    <a:cubicBezTo>
                      <a:pt x="139" y="965"/>
                      <a:pt x="104" y="1012"/>
                      <a:pt x="104" y="1012"/>
                    </a:cubicBezTo>
                    <a:cubicBezTo>
                      <a:pt x="79" y="1090"/>
                      <a:pt x="75" y="1191"/>
                      <a:pt x="165" y="1222"/>
                    </a:cubicBezTo>
                    <a:cubicBezTo>
                      <a:pt x="184" y="1249"/>
                      <a:pt x="186" y="1272"/>
                      <a:pt x="200" y="1300"/>
                    </a:cubicBezTo>
                    <a:cubicBezTo>
                      <a:pt x="213" y="1325"/>
                      <a:pt x="237" y="1347"/>
                      <a:pt x="253" y="1370"/>
                    </a:cubicBezTo>
                    <a:cubicBezTo>
                      <a:pt x="250" y="1414"/>
                      <a:pt x="254" y="1458"/>
                      <a:pt x="244" y="1501"/>
                    </a:cubicBezTo>
                    <a:cubicBezTo>
                      <a:pt x="240" y="1519"/>
                      <a:pt x="212" y="1521"/>
                      <a:pt x="200" y="1536"/>
                    </a:cubicBezTo>
                    <a:cubicBezTo>
                      <a:pt x="175" y="1567"/>
                      <a:pt x="152" y="1594"/>
                      <a:pt x="139" y="1632"/>
                    </a:cubicBezTo>
                    <a:cubicBezTo>
                      <a:pt x="130" y="1701"/>
                      <a:pt x="101" y="1797"/>
                      <a:pt x="157" y="1850"/>
                    </a:cubicBezTo>
                    <a:cubicBezTo>
                      <a:pt x="171" y="1895"/>
                      <a:pt x="161" y="1870"/>
                      <a:pt x="200" y="1929"/>
                    </a:cubicBezTo>
                    <a:cubicBezTo>
                      <a:pt x="206" y="1938"/>
                      <a:pt x="218" y="1955"/>
                      <a:pt x="218" y="1955"/>
                    </a:cubicBezTo>
                    <a:cubicBezTo>
                      <a:pt x="218" y="1956"/>
                      <a:pt x="232" y="2011"/>
                      <a:pt x="235" y="2016"/>
                    </a:cubicBezTo>
                    <a:cubicBezTo>
                      <a:pt x="245" y="2032"/>
                      <a:pt x="260" y="2044"/>
                      <a:pt x="270" y="2059"/>
                    </a:cubicBezTo>
                    <a:cubicBezTo>
                      <a:pt x="278" y="2139"/>
                      <a:pt x="279" y="2180"/>
                      <a:pt x="323" y="2243"/>
                    </a:cubicBezTo>
                    <a:cubicBezTo>
                      <a:pt x="326" y="2252"/>
                      <a:pt x="322" y="2267"/>
                      <a:pt x="331" y="2269"/>
                    </a:cubicBezTo>
                    <a:cubicBezTo>
                      <a:pt x="361" y="2276"/>
                      <a:pt x="421" y="2250"/>
                      <a:pt x="453" y="2243"/>
                    </a:cubicBezTo>
                    <a:cubicBezTo>
                      <a:pt x="495" y="2221"/>
                      <a:pt x="503" y="2219"/>
                      <a:pt x="515" y="2173"/>
                    </a:cubicBezTo>
                    <a:cubicBezTo>
                      <a:pt x="509" y="2007"/>
                      <a:pt x="549" y="1874"/>
                      <a:pt x="392" y="1798"/>
                    </a:cubicBezTo>
                    <a:cubicBezTo>
                      <a:pt x="366" y="1757"/>
                      <a:pt x="352" y="1721"/>
                      <a:pt x="340" y="1675"/>
                    </a:cubicBezTo>
                    <a:cubicBezTo>
                      <a:pt x="345" y="1637"/>
                      <a:pt x="347" y="1589"/>
                      <a:pt x="366" y="1553"/>
                    </a:cubicBezTo>
                    <a:cubicBezTo>
                      <a:pt x="385" y="1517"/>
                      <a:pt x="386" y="1531"/>
                      <a:pt x="419" y="1501"/>
                    </a:cubicBezTo>
                    <a:cubicBezTo>
                      <a:pt x="455" y="1468"/>
                      <a:pt x="480" y="1430"/>
                      <a:pt x="515" y="1396"/>
                    </a:cubicBezTo>
                    <a:cubicBezTo>
                      <a:pt x="553" y="1272"/>
                      <a:pt x="485" y="1236"/>
                      <a:pt x="410" y="1161"/>
                    </a:cubicBezTo>
                    <a:cubicBezTo>
                      <a:pt x="390" y="1141"/>
                      <a:pt x="377" y="1119"/>
                      <a:pt x="357" y="1099"/>
                    </a:cubicBezTo>
                    <a:cubicBezTo>
                      <a:pt x="331" y="959"/>
                      <a:pt x="359" y="876"/>
                      <a:pt x="471" y="803"/>
                    </a:cubicBezTo>
                    <a:cubicBezTo>
                      <a:pt x="468" y="783"/>
                      <a:pt x="468" y="762"/>
                      <a:pt x="462" y="742"/>
                    </a:cubicBezTo>
                    <a:cubicBezTo>
                      <a:pt x="456" y="724"/>
                      <a:pt x="402" y="675"/>
                      <a:pt x="392" y="663"/>
                    </a:cubicBezTo>
                    <a:cubicBezTo>
                      <a:pt x="366" y="630"/>
                      <a:pt x="344" y="597"/>
                      <a:pt x="331" y="558"/>
                    </a:cubicBezTo>
                    <a:cubicBezTo>
                      <a:pt x="338" y="469"/>
                      <a:pt x="348" y="391"/>
                      <a:pt x="366" y="305"/>
                    </a:cubicBezTo>
                    <a:cubicBezTo>
                      <a:pt x="364" y="271"/>
                      <a:pt x="370" y="156"/>
                      <a:pt x="340" y="105"/>
                    </a:cubicBezTo>
                    <a:cubicBezTo>
                      <a:pt x="320" y="72"/>
                      <a:pt x="287" y="64"/>
                      <a:pt x="253" y="52"/>
                    </a:cubicBezTo>
                    <a:cubicBezTo>
                      <a:pt x="190" y="30"/>
                      <a:pt x="275" y="29"/>
                      <a:pt x="174" y="17"/>
                    </a:cubicBezTo>
                    <a:cubicBezTo>
                      <a:pt x="69" y="5"/>
                      <a:pt x="127" y="11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76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Text Box 27"/>
              <p:cNvSpPr txBox="1">
                <a:spLocks noChangeArrowheads="1"/>
              </p:cNvSpPr>
              <p:nvPr/>
            </p:nvSpPr>
            <p:spPr bwMode="auto">
              <a:xfrm>
                <a:off x="3629" y="2982"/>
                <a:ext cx="1834" cy="523"/>
              </a:xfrm>
              <a:prstGeom prst="rect">
                <a:avLst/>
              </a:prstGeom>
              <a:noFill/>
              <a:ln w="476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l-GR" sz="2400" dirty="0">
                    <a:solidFill>
                      <a:schemeClr val="bg1"/>
                    </a:solidFill>
                  </a:rPr>
                  <a:t>Συνένωση οστών</a:t>
                </a:r>
                <a:endParaRPr lang="en-US" sz="24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20</a:t>
                </a:r>
                <a:r>
                  <a:rPr lang="el-GR" sz="2400" dirty="0">
                    <a:solidFill>
                      <a:schemeClr val="bg1"/>
                    </a:solidFill>
                  </a:rPr>
                  <a:t> χρόνων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" name="Group 29"/>
            <p:cNvGrpSpPr>
              <a:grpSpLocks/>
            </p:cNvGrpSpPr>
            <p:nvPr/>
          </p:nvGrpSpPr>
          <p:grpSpPr bwMode="auto">
            <a:xfrm>
              <a:off x="2789238" y="2644775"/>
              <a:ext cx="5740400" cy="3451225"/>
              <a:chOff x="1584" y="1666"/>
              <a:chExt cx="3616" cy="2174"/>
            </a:xfrm>
          </p:grpSpPr>
          <p:grpSp>
            <p:nvGrpSpPr>
              <p:cNvPr id="10" name="Group 25"/>
              <p:cNvGrpSpPr>
                <a:grpSpLocks/>
              </p:cNvGrpSpPr>
              <p:nvPr/>
            </p:nvGrpSpPr>
            <p:grpSpPr bwMode="auto">
              <a:xfrm>
                <a:off x="1584" y="1728"/>
                <a:ext cx="336" cy="2112"/>
                <a:chOff x="1200" y="1968"/>
                <a:chExt cx="336" cy="2112"/>
              </a:xfrm>
            </p:grpSpPr>
            <p:sp>
              <p:nvSpPr>
                <p:cNvPr id="12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200" y="1968"/>
                  <a:ext cx="96" cy="48"/>
                </a:xfrm>
                <a:prstGeom prst="line">
                  <a:avLst/>
                </a:prstGeom>
                <a:noFill/>
                <a:ln w="603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" name="Line 9"/>
                <p:cNvSpPr>
                  <a:spLocks noChangeShapeType="1"/>
                </p:cNvSpPr>
                <p:nvPr/>
              </p:nvSpPr>
              <p:spPr bwMode="auto">
                <a:xfrm>
                  <a:off x="1296" y="2112"/>
                  <a:ext cx="145" cy="0"/>
                </a:xfrm>
                <a:prstGeom prst="line">
                  <a:avLst/>
                </a:prstGeom>
                <a:noFill/>
                <a:ln w="476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" name="Line 10"/>
                <p:cNvSpPr>
                  <a:spLocks noChangeShapeType="1"/>
                </p:cNvSpPr>
                <p:nvPr/>
              </p:nvSpPr>
              <p:spPr bwMode="auto">
                <a:xfrm>
                  <a:off x="1200" y="2208"/>
                  <a:ext cx="192" cy="48"/>
                </a:xfrm>
                <a:prstGeom prst="line">
                  <a:avLst/>
                </a:prstGeom>
                <a:noFill/>
                <a:ln w="476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" name="Line 11"/>
                <p:cNvSpPr>
                  <a:spLocks noChangeShapeType="1"/>
                </p:cNvSpPr>
                <p:nvPr/>
              </p:nvSpPr>
              <p:spPr bwMode="auto">
                <a:xfrm>
                  <a:off x="1200" y="2304"/>
                  <a:ext cx="192" cy="48"/>
                </a:xfrm>
                <a:prstGeom prst="line">
                  <a:avLst/>
                </a:prstGeom>
                <a:noFill/>
                <a:ln w="476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1296" y="2448"/>
                  <a:ext cx="144" cy="48"/>
                </a:xfrm>
                <a:prstGeom prst="line">
                  <a:avLst/>
                </a:prstGeom>
                <a:noFill/>
                <a:ln w="476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" name="Line 13"/>
                <p:cNvSpPr>
                  <a:spLocks noChangeShapeType="1"/>
                </p:cNvSpPr>
                <p:nvPr/>
              </p:nvSpPr>
              <p:spPr bwMode="auto">
                <a:xfrm>
                  <a:off x="1344" y="2640"/>
                  <a:ext cx="144" cy="0"/>
                </a:xfrm>
                <a:prstGeom prst="line">
                  <a:avLst/>
                </a:prstGeom>
                <a:noFill/>
                <a:ln w="476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" name="Line 14"/>
                <p:cNvSpPr>
                  <a:spLocks noChangeShapeType="1"/>
                </p:cNvSpPr>
                <p:nvPr/>
              </p:nvSpPr>
              <p:spPr bwMode="auto">
                <a:xfrm>
                  <a:off x="1296" y="2784"/>
                  <a:ext cx="144" cy="48"/>
                </a:xfrm>
                <a:prstGeom prst="line">
                  <a:avLst/>
                </a:prstGeom>
                <a:noFill/>
                <a:ln w="476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Line 15"/>
                <p:cNvSpPr>
                  <a:spLocks noChangeShapeType="1"/>
                </p:cNvSpPr>
                <p:nvPr/>
              </p:nvSpPr>
              <p:spPr bwMode="auto">
                <a:xfrm>
                  <a:off x="1200" y="3024"/>
                  <a:ext cx="240" cy="0"/>
                </a:xfrm>
                <a:prstGeom prst="line">
                  <a:avLst/>
                </a:prstGeom>
                <a:noFill/>
                <a:ln w="476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Line 16"/>
                <p:cNvSpPr>
                  <a:spLocks noChangeShapeType="1"/>
                </p:cNvSpPr>
                <p:nvPr/>
              </p:nvSpPr>
              <p:spPr bwMode="auto">
                <a:xfrm>
                  <a:off x="1200" y="2880"/>
                  <a:ext cx="192" cy="48"/>
                </a:xfrm>
                <a:prstGeom prst="line">
                  <a:avLst/>
                </a:prstGeom>
                <a:noFill/>
                <a:ln w="476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Line 17"/>
                <p:cNvSpPr>
                  <a:spLocks noChangeShapeType="1"/>
                </p:cNvSpPr>
                <p:nvPr/>
              </p:nvSpPr>
              <p:spPr bwMode="auto">
                <a:xfrm>
                  <a:off x="1344" y="3120"/>
                  <a:ext cx="144" cy="0"/>
                </a:xfrm>
                <a:prstGeom prst="line">
                  <a:avLst/>
                </a:prstGeom>
                <a:noFill/>
                <a:ln w="476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Line 18"/>
                <p:cNvSpPr>
                  <a:spLocks noChangeShapeType="1"/>
                </p:cNvSpPr>
                <p:nvPr/>
              </p:nvSpPr>
              <p:spPr bwMode="auto">
                <a:xfrm>
                  <a:off x="1392" y="3216"/>
                  <a:ext cx="144" cy="48"/>
                </a:xfrm>
                <a:prstGeom prst="line">
                  <a:avLst/>
                </a:prstGeom>
                <a:noFill/>
                <a:ln w="476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Line 19"/>
                <p:cNvSpPr>
                  <a:spLocks noChangeShapeType="1"/>
                </p:cNvSpPr>
                <p:nvPr/>
              </p:nvSpPr>
              <p:spPr bwMode="auto">
                <a:xfrm>
                  <a:off x="1344" y="3312"/>
                  <a:ext cx="144" cy="96"/>
                </a:xfrm>
                <a:prstGeom prst="line">
                  <a:avLst/>
                </a:prstGeom>
                <a:noFill/>
                <a:ln w="476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Line 20"/>
                <p:cNvSpPr>
                  <a:spLocks noChangeShapeType="1"/>
                </p:cNvSpPr>
                <p:nvPr/>
              </p:nvSpPr>
              <p:spPr bwMode="auto">
                <a:xfrm>
                  <a:off x="1200" y="3456"/>
                  <a:ext cx="192" cy="48"/>
                </a:xfrm>
                <a:prstGeom prst="line">
                  <a:avLst/>
                </a:prstGeom>
                <a:noFill/>
                <a:ln w="476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296" y="3648"/>
                  <a:ext cx="144" cy="48"/>
                </a:xfrm>
                <a:prstGeom prst="line">
                  <a:avLst/>
                </a:prstGeom>
                <a:noFill/>
                <a:ln w="476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Line 22"/>
                <p:cNvSpPr>
                  <a:spLocks noChangeShapeType="1"/>
                </p:cNvSpPr>
                <p:nvPr/>
              </p:nvSpPr>
              <p:spPr bwMode="auto">
                <a:xfrm>
                  <a:off x="1392" y="3792"/>
                  <a:ext cx="144" cy="0"/>
                </a:xfrm>
                <a:prstGeom prst="line">
                  <a:avLst/>
                </a:prstGeom>
                <a:noFill/>
                <a:ln w="476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Line 23"/>
                <p:cNvSpPr>
                  <a:spLocks noChangeShapeType="1"/>
                </p:cNvSpPr>
                <p:nvPr/>
              </p:nvSpPr>
              <p:spPr bwMode="auto">
                <a:xfrm>
                  <a:off x="1392" y="3936"/>
                  <a:ext cx="144" cy="0"/>
                </a:xfrm>
                <a:prstGeom prst="line">
                  <a:avLst/>
                </a:prstGeom>
                <a:noFill/>
                <a:ln w="476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Line 24"/>
                <p:cNvSpPr>
                  <a:spLocks noChangeShapeType="1"/>
                </p:cNvSpPr>
                <p:nvPr/>
              </p:nvSpPr>
              <p:spPr bwMode="auto">
                <a:xfrm>
                  <a:off x="1344" y="4032"/>
                  <a:ext cx="144" cy="48"/>
                </a:xfrm>
                <a:prstGeom prst="line">
                  <a:avLst/>
                </a:prstGeom>
                <a:noFill/>
                <a:ln w="476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" name="Text Box 28"/>
              <p:cNvSpPr txBox="1">
                <a:spLocks noChangeArrowheads="1"/>
              </p:cNvSpPr>
              <p:nvPr/>
            </p:nvSpPr>
            <p:spPr bwMode="auto">
              <a:xfrm>
                <a:off x="3366" y="1666"/>
                <a:ext cx="1834" cy="523"/>
              </a:xfrm>
              <a:prstGeom prst="rect">
                <a:avLst/>
              </a:prstGeom>
              <a:noFill/>
              <a:ln w="476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l-GR" sz="2400" dirty="0">
                    <a:solidFill>
                      <a:schemeClr val="bg1"/>
                    </a:solidFill>
                  </a:rPr>
                  <a:t>Ασβέστωση</a:t>
                </a:r>
                <a:endParaRPr lang="en-US" sz="24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8</a:t>
                </a:r>
                <a:r>
                  <a:rPr lang="el-GR" sz="2400" dirty="0">
                    <a:solidFill>
                      <a:schemeClr val="bg1"/>
                    </a:solidFill>
                  </a:rPr>
                  <a:t> χρόνων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 cstate="print"/>
          <a:srcRect r="34895"/>
          <a:stretch>
            <a:fillRect/>
          </a:stretch>
        </p:blipFill>
        <p:spPr bwMode="auto">
          <a:xfrm>
            <a:off x="0" y="1241425"/>
            <a:ext cx="550862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92725" y="1631950"/>
            <a:ext cx="3851275" cy="48926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l-GR" sz="2400" dirty="0">
                <a:solidFill>
                  <a:schemeClr val="bg1"/>
                </a:solidFill>
              </a:rPr>
              <a:t>Οστά κρανίου</a:t>
            </a:r>
          </a:p>
          <a:p>
            <a:pPr>
              <a:defRPr/>
            </a:pPr>
            <a:endParaRPr lang="el-GR" sz="24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l-GR" sz="2400" dirty="0">
                <a:solidFill>
                  <a:schemeClr val="bg1"/>
                </a:solidFill>
              </a:rPr>
              <a:t>Σκληρή μήνιγγα</a:t>
            </a:r>
          </a:p>
          <a:p>
            <a:pPr>
              <a:defRPr/>
            </a:pPr>
            <a:endParaRPr lang="el-GR" sz="24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l-GR" sz="2400" dirty="0">
                <a:solidFill>
                  <a:schemeClr val="bg1"/>
                </a:solidFill>
              </a:rPr>
              <a:t>Αραχνοειδής Μήνιγγα</a:t>
            </a:r>
          </a:p>
          <a:p>
            <a:pPr>
              <a:defRPr/>
            </a:pPr>
            <a:endParaRPr lang="el-GR" sz="24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l-GR" sz="2400" dirty="0">
                <a:solidFill>
                  <a:schemeClr val="bg1"/>
                </a:solidFill>
              </a:rPr>
              <a:t>Χοριοειδής μήνιγγα</a:t>
            </a:r>
          </a:p>
          <a:p>
            <a:pPr>
              <a:defRPr/>
            </a:pPr>
            <a:endParaRPr lang="el-GR" sz="24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l-GR" sz="2400" dirty="0">
                <a:solidFill>
                  <a:schemeClr val="bg1"/>
                </a:solidFill>
              </a:rPr>
              <a:t>Εγκέφαλος</a:t>
            </a:r>
          </a:p>
          <a:p>
            <a:pPr>
              <a:defRPr/>
            </a:pPr>
            <a:endParaRPr lang="el-GR" sz="24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l-GR" sz="2400" dirty="0">
                <a:solidFill>
                  <a:schemeClr val="bg1"/>
                </a:solidFill>
              </a:rPr>
              <a:t>Κοιλιακό σύστημα </a:t>
            </a:r>
          </a:p>
          <a:p>
            <a:pPr>
              <a:defRPr/>
            </a:pPr>
            <a:endParaRPr lang="el-GR" sz="2400" dirty="0">
              <a:solidFill>
                <a:schemeClr val="bg1"/>
              </a:solidFill>
            </a:endParaRPr>
          </a:p>
          <a:p>
            <a:pPr>
              <a:defRPr/>
            </a:pPr>
            <a:endParaRPr lang="el-GR" sz="2400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101013" y="1776413"/>
            <a:ext cx="719137" cy="287337"/>
          </a:xfrm>
          <a:prstGeom prst="roundRect">
            <a:avLst/>
          </a:prstGeom>
          <a:solidFill>
            <a:srgbClr val="BC9A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740650" y="2495550"/>
            <a:ext cx="719138" cy="288925"/>
          </a:xfrm>
          <a:prstGeom prst="roundRect">
            <a:avLst/>
          </a:prstGeom>
          <a:solidFill>
            <a:srgbClr val="B41C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423275" y="3216275"/>
            <a:ext cx="720725" cy="287338"/>
          </a:xfrm>
          <a:prstGeom prst="roundRect">
            <a:avLst/>
          </a:prstGeom>
          <a:solidFill>
            <a:srgbClr val="C1D0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524750" y="4656138"/>
            <a:ext cx="719138" cy="287337"/>
          </a:xfrm>
          <a:prstGeom prst="roundRect">
            <a:avLst/>
          </a:prstGeom>
          <a:solidFill>
            <a:srgbClr val="E6C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423275" y="5448300"/>
            <a:ext cx="720725" cy="28733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26" name="TextBox 10"/>
          <p:cNvSpPr txBox="1">
            <a:spLocks noChangeArrowheads="1"/>
          </p:cNvSpPr>
          <p:nvPr/>
        </p:nvSpPr>
        <p:spPr bwMode="auto">
          <a:xfrm>
            <a:off x="575568" y="404813"/>
            <a:ext cx="78128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chemeClr val="bg1"/>
                </a:solidFill>
              </a:rPr>
              <a:t>Το εγκεφαλικό κρανίο από έξω προς τα μέσα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135063" y="2271713"/>
            <a:ext cx="3232150" cy="3873500"/>
          </a:xfrm>
          <a:custGeom>
            <a:avLst/>
            <a:gdLst>
              <a:gd name="connsiteX0" fmla="*/ 1401097 w 3232223"/>
              <a:gd name="connsiteY0" fmla="*/ 619432 h 3874570"/>
              <a:gd name="connsiteX1" fmla="*/ 1533832 w 3232223"/>
              <a:gd name="connsiteY1" fmla="*/ 589935 h 3874570"/>
              <a:gd name="connsiteX2" fmla="*/ 1578077 w 3232223"/>
              <a:gd name="connsiteY2" fmla="*/ 560438 h 3874570"/>
              <a:gd name="connsiteX3" fmla="*/ 1592826 w 3232223"/>
              <a:gd name="connsiteY3" fmla="*/ 265471 h 3874570"/>
              <a:gd name="connsiteX4" fmla="*/ 1548580 w 3232223"/>
              <a:gd name="connsiteY4" fmla="*/ 221225 h 3874570"/>
              <a:gd name="connsiteX5" fmla="*/ 1460090 w 3232223"/>
              <a:gd name="connsiteY5" fmla="*/ 191729 h 3874570"/>
              <a:gd name="connsiteX6" fmla="*/ 1356851 w 3232223"/>
              <a:gd name="connsiteY6" fmla="*/ 206477 h 3874570"/>
              <a:gd name="connsiteX7" fmla="*/ 1386348 w 3232223"/>
              <a:gd name="connsiteY7" fmla="*/ 162232 h 3874570"/>
              <a:gd name="connsiteX8" fmla="*/ 1371600 w 3232223"/>
              <a:gd name="connsiteY8" fmla="*/ 103238 h 3874570"/>
              <a:gd name="connsiteX9" fmla="*/ 1238864 w 3232223"/>
              <a:gd name="connsiteY9" fmla="*/ 29496 h 3874570"/>
              <a:gd name="connsiteX10" fmla="*/ 1091380 w 3232223"/>
              <a:gd name="connsiteY10" fmla="*/ 44245 h 3874570"/>
              <a:gd name="connsiteX11" fmla="*/ 1047135 w 3232223"/>
              <a:gd name="connsiteY11" fmla="*/ 58993 h 3874570"/>
              <a:gd name="connsiteX12" fmla="*/ 1017639 w 3232223"/>
              <a:gd name="connsiteY12" fmla="*/ 103238 h 3874570"/>
              <a:gd name="connsiteX13" fmla="*/ 973393 w 3232223"/>
              <a:gd name="connsiteY13" fmla="*/ 132735 h 3874570"/>
              <a:gd name="connsiteX14" fmla="*/ 943897 w 3232223"/>
              <a:gd name="connsiteY14" fmla="*/ 176980 h 3874570"/>
              <a:gd name="connsiteX15" fmla="*/ 929148 w 3232223"/>
              <a:gd name="connsiteY15" fmla="*/ 353961 h 3874570"/>
              <a:gd name="connsiteX16" fmla="*/ 870155 w 3232223"/>
              <a:gd name="connsiteY16" fmla="*/ 339213 h 3874570"/>
              <a:gd name="connsiteX17" fmla="*/ 781664 w 3232223"/>
              <a:gd name="connsiteY17" fmla="*/ 309716 h 3874570"/>
              <a:gd name="connsiteX18" fmla="*/ 589935 w 3232223"/>
              <a:gd name="connsiteY18" fmla="*/ 353961 h 3874570"/>
              <a:gd name="connsiteX19" fmla="*/ 545690 w 3232223"/>
              <a:gd name="connsiteY19" fmla="*/ 398206 h 3874570"/>
              <a:gd name="connsiteX20" fmla="*/ 457200 w 3232223"/>
              <a:gd name="connsiteY20" fmla="*/ 457200 h 3874570"/>
              <a:gd name="connsiteX21" fmla="*/ 427703 w 3232223"/>
              <a:gd name="connsiteY21" fmla="*/ 501445 h 3874570"/>
              <a:gd name="connsiteX22" fmla="*/ 457200 w 3232223"/>
              <a:gd name="connsiteY22" fmla="*/ 619432 h 3874570"/>
              <a:gd name="connsiteX23" fmla="*/ 501445 w 3232223"/>
              <a:gd name="connsiteY23" fmla="*/ 663677 h 3874570"/>
              <a:gd name="connsiteX24" fmla="*/ 516193 w 3232223"/>
              <a:gd name="connsiteY24" fmla="*/ 707922 h 3874570"/>
              <a:gd name="connsiteX25" fmla="*/ 398206 w 3232223"/>
              <a:gd name="connsiteY25" fmla="*/ 722671 h 3874570"/>
              <a:gd name="connsiteX26" fmla="*/ 353961 w 3232223"/>
              <a:gd name="connsiteY26" fmla="*/ 766916 h 3874570"/>
              <a:gd name="connsiteX27" fmla="*/ 294968 w 3232223"/>
              <a:gd name="connsiteY27" fmla="*/ 855406 h 3874570"/>
              <a:gd name="connsiteX28" fmla="*/ 265471 w 3232223"/>
              <a:gd name="connsiteY28" fmla="*/ 899651 h 3874570"/>
              <a:gd name="connsiteX29" fmla="*/ 250722 w 3232223"/>
              <a:gd name="connsiteY29" fmla="*/ 943896 h 3874570"/>
              <a:gd name="connsiteX30" fmla="*/ 265471 w 3232223"/>
              <a:gd name="connsiteY30" fmla="*/ 988142 h 3874570"/>
              <a:gd name="connsiteX31" fmla="*/ 324464 w 3232223"/>
              <a:gd name="connsiteY31" fmla="*/ 1076632 h 3874570"/>
              <a:gd name="connsiteX32" fmla="*/ 235974 w 3232223"/>
              <a:gd name="connsiteY32" fmla="*/ 1076632 h 3874570"/>
              <a:gd name="connsiteX33" fmla="*/ 191729 w 3232223"/>
              <a:gd name="connsiteY33" fmla="*/ 1091380 h 3874570"/>
              <a:gd name="connsiteX34" fmla="*/ 176980 w 3232223"/>
              <a:gd name="connsiteY34" fmla="*/ 1135625 h 3874570"/>
              <a:gd name="connsiteX35" fmla="*/ 147484 w 3232223"/>
              <a:gd name="connsiteY35" fmla="*/ 1179871 h 3874570"/>
              <a:gd name="connsiteX36" fmla="*/ 132735 w 3232223"/>
              <a:gd name="connsiteY36" fmla="*/ 1238864 h 3874570"/>
              <a:gd name="connsiteX37" fmla="*/ 103239 w 3232223"/>
              <a:gd name="connsiteY37" fmla="*/ 1327354 h 3874570"/>
              <a:gd name="connsiteX38" fmla="*/ 117987 w 3232223"/>
              <a:gd name="connsiteY38" fmla="*/ 1386348 h 3874570"/>
              <a:gd name="connsiteX39" fmla="*/ 162232 w 3232223"/>
              <a:gd name="connsiteY39" fmla="*/ 1415845 h 3874570"/>
              <a:gd name="connsiteX40" fmla="*/ 294968 w 3232223"/>
              <a:gd name="connsiteY40" fmla="*/ 1489587 h 3874570"/>
              <a:gd name="connsiteX41" fmla="*/ 250722 w 3232223"/>
              <a:gd name="connsiteY41" fmla="*/ 1474838 h 3874570"/>
              <a:gd name="connsiteX42" fmla="*/ 206477 w 3232223"/>
              <a:gd name="connsiteY42" fmla="*/ 1460090 h 3874570"/>
              <a:gd name="connsiteX43" fmla="*/ 162232 w 3232223"/>
              <a:gd name="connsiteY43" fmla="*/ 1474838 h 3874570"/>
              <a:gd name="connsiteX44" fmla="*/ 132735 w 3232223"/>
              <a:gd name="connsiteY44" fmla="*/ 1519083 h 3874570"/>
              <a:gd name="connsiteX45" fmla="*/ 88490 w 3232223"/>
              <a:gd name="connsiteY45" fmla="*/ 1563329 h 3874570"/>
              <a:gd name="connsiteX46" fmla="*/ 29497 w 3232223"/>
              <a:gd name="connsiteY46" fmla="*/ 1651819 h 3874570"/>
              <a:gd name="connsiteX47" fmla="*/ 0 w 3232223"/>
              <a:gd name="connsiteY47" fmla="*/ 1696064 h 3874570"/>
              <a:gd name="connsiteX48" fmla="*/ 29497 w 3232223"/>
              <a:gd name="connsiteY48" fmla="*/ 1828800 h 3874570"/>
              <a:gd name="connsiteX49" fmla="*/ 58993 w 3232223"/>
              <a:gd name="connsiteY49" fmla="*/ 1873045 h 3874570"/>
              <a:gd name="connsiteX50" fmla="*/ 103239 w 3232223"/>
              <a:gd name="connsiteY50" fmla="*/ 1887793 h 3874570"/>
              <a:gd name="connsiteX51" fmla="*/ 235974 w 3232223"/>
              <a:gd name="connsiteY51" fmla="*/ 1902542 h 3874570"/>
              <a:gd name="connsiteX52" fmla="*/ 250722 w 3232223"/>
              <a:gd name="connsiteY52" fmla="*/ 1946787 h 3874570"/>
              <a:gd name="connsiteX53" fmla="*/ 206477 w 3232223"/>
              <a:gd name="connsiteY53" fmla="*/ 1961535 h 3874570"/>
              <a:gd name="connsiteX54" fmla="*/ 162232 w 3232223"/>
              <a:gd name="connsiteY54" fmla="*/ 1991032 h 3874570"/>
              <a:gd name="connsiteX55" fmla="*/ 88490 w 3232223"/>
              <a:gd name="connsiteY55" fmla="*/ 2064774 h 3874570"/>
              <a:gd name="connsiteX56" fmla="*/ 58993 w 3232223"/>
              <a:gd name="connsiteY56" fmla="*/ 2109019 h 3874570"/>
              <a:gd name="connsiteX57" fmla="*/ 73742 w 3232223"/>
              <a:gd name="connsiteY57" fmla="*/ 2168013 h 3874570"/>
              <a:gd name="connsiteX58" fmla="*/ 88490 w 3232223"/>
              <a:gd name="connsiteY58" fmla="*/ 2300748 h 3874570"/>
              <a:gd name="connsiteX59" fmla="*/ 147484 w 3232223"/>
              <a:gd name="connsiteY59" fmla="*/ 2389238 h 3874570"/>
              <a:gd name="connsiteX60" fmla="*/ 235974 w 3232223"/>
              <a:gd name="connsiteY60" fmla="*/ 2448232 h 3874570"/>
              <a:gd name="connsiteX61" fmla="*/ 324464 w 3232223"/>
              <a:gd name="connsiteY61" fmla="*/ 2433483 h 3874570"/>
              <a:gd name="connsiteX62" fmla="*/ 339213 w 3232223"/>
              <a:gd name="connsiteY62" fmla="*/ 2389238 h 3874570"/>
              <a:gd name="connsiteX63" fmla="*/ 309716 w 3232223"/>
              <a:gd name="connsiteY63" fmla="*/ 2492477 h 3874570"/>
              <a:gd name="connsiteX64" fmla="*/ 265471 w 3232223"/>
              <a:gd name="connsiteY64" fmla="*/ 2521974 h 3874570"/>
              <a:gd name="connsiteX65" fmla="*/ 235974 w 3232223"/>
              <a:gd name="connsiteY65" fmla="*/ 2610464 h 3874570"/>
              <a:gd name="connsiteX66" fmla="*/ 250722 w 3232223"/>
              <a:gd name="connsiteY66" fmla="*/ 2713703 h 3874570"/>
              <a:gd name="connsiteX67" fmla="*/ 294968 w 3232223"/>
              <a:gd name="connsiteY67" fmla="*/ 2743200 h 3874570"/>
              <a:gd name="connsiteX68" fmla="*/ 457200 w 3232223"/>
              <a:gd name="connsiteY68" fmla="*/ 2772696 h 3874570"/>
              <a:gd name="connsiteX69" fmla="*/ 368709 w 3232223"/>
              <a:gd name="connsiteY69" fmla="*/ 2802193 h 3874570"/>
              <a:gd name="connsiteX70" fmla="*/ 324464 w 3232223"/>
              <a:gd name="connsiteY70" fmla="*/ 2831690 h 3874570"/>
              <a:gd name="connsiteX71" fmla="*/ 191729 w 3232223"/>
              <a:gd name="connsiteY71" fmla="*/ 2890683 h 3874570"/>
              <a:gd name="connsiteX72" fmla="*/ 162232 w 3232223"/>
              <a:gd name="connsiteY72" fmla="*/ 2934929 h 3874570"/>
              <a:gd name="connsiteX73" fmla="*/ 221226 w 3232223"/>
              <a:gd name="connsiteY73" fmla="*/ 3023419 h 3874570"/>
              <a:gd name="connsiteX74" fmla="*/ 294968 w 3232223"/>
              <a:gd name="connsiteY74" fmla="*/ 3097161 h 3874570"/>
              <a:gd name="connsiteX75" fmla="*/ 442451 w 3232223"/>
              <a:gd name="connsiteY75" fmla="*/ 3082413 h 3874570"/>
              <a:gd name="connsiteX76" fmla="*/ 530942 w 3232223"/>
              <a:gd name="connsiteY76" fmla="*/ 3023419 h 3874570"/>
              <a:gd name="connsiteX77" fmla="*/ 575187 w 3232223"/>
              <a:gd name="connsiteY77" fmla="*/ 3008671 h 3874570"/>
              <a:gd name="connsiteX78" fmla="*/ 604684 w 3232223"/>
              <a:gd name="connsiteY78" fmla="*/ 2964425 h 3874570"/>
              <a:gd name="connsiteX79" fmla="*/ 501445 w 3232223"/>
              <a:gd name="connsiteY79" fmla="*/ 3052916 h 3874570"/>
              <a:gd name="connsiteX80" fmla="*/ 486697 w 3232223"/>
              <a:gd name="connsiteY80" fmla="*/ 3097161 h 3874570"/>
              <a:gd name="connsiteX81" fmla="*/ 560439 w 3232223"/>
              <a:gd name="connsiteY81" fmla="*/ 3274142 h 3874570"/>
              <a:gd name="connsiteX82" fmla="*/ 589935 w 3232223"/>
              <a:gd name="connsiteY82" fmla="*/ 3318387 h 3874570"/>
              <a:gd name="connsiteX83" fmla="*/ 634180 w 3232223"/>
              <a:gd name="connsiteY83" fmla="*/ 3362632 h 3874570"/>
              <a:gd name="connsiteX84" fmla="*/ 707922 w 3232223"/>
              <a:gd name="connsiteY84" fmla="*/ 3436374 h 3874570"/>
              <a:gd name="connsiteX85" fmla="*/ 781664 w 3232223"/>
              <a:gd name="connsiteY85" fmla="*/ 3510116 h 3874570"/>
              <a:gd name="connsiteX86" fmla="*/ 840658 w 3232223"/>
              <a:gd name="connsiteY86" fmla="*/ 3495367 h 3874570"/>
              <a:gd name="connsiteX87" fmla="*/ 899651 w 3232223"/>
              <a:gd name="connsiteY87" fmla="*/ 3362632 h 3874570"/>
              <a:gd name="connsiteX88" fmla="*/ 914400 w 3232223"/>
              <a:gd name="connsiteY88" fmla="*/ 3406877 h 3874570"/>
              <a:gd name="connsiteX89" fmla="*/ 943897 w 3232223"/>
              <a:gd name="connsiteY89" fmla="*/ 3451122 h 3874570"/>
              <a:gd name="connsiteX90" fmla="*/ 1002890 w 3232223"/>
              <a:gd name="connsiteY90" fmla="*/ 3657600 h 3874570"/>
              <a:gd name="connsiteX91" fmla="*/ 1047135 w 3232223"/>
              <a:gd name="connsiteY91" fmla="*/ 3672348 h 3874570"/>
              <a:gd name="connsiteX92" fmla="*/ 1106129 w 3232223"/>
              <a:gd name="connsiteY92" fmla="*/ 3657600 h 3874570"/>
              <a:gd name="connsiteX93" fmla="*/ 1150374 w 3232223"/>
              <a:gd name="connsiteY93" fmla="*/ 3628103 h 3874570"/>
              <a:gd name="connsiteX94" fmla="*/ 1076632 w 3232223"/>
              <a:gd name="connsiteY94" fmla="*/ 3760838 h 3874570"/>
              <a:gd name="connsiteX95" fmla="*/ 1091380 w 3232223"/>
              <a:gd name="connsiteY95" fmla="*/ 3805083 h 3874570"/>
              <a:gd name="connsiteX96" fmla="*/ 1179871 w 3232223"/>
              <a:gd name="connsiteY96" fmla="*/ 3849329 h 3874570"/>
              <a:gd name="connsiteX97" fmla="*/ 1519084 w 3232223"/>
              <a:gd name="connsiteY97" fmla="*/ 3819832 h 3874570"/>
              <a:gd name="connsiteX98" fmla="*/ 1607574 w 3232223"/>
              <a:gd name="connsiteY98" fmla="*/ 3790335 h 3874570"/>
              <a:gd name="connsiteX99" fmla="*/ 1710813 w 3232223"/>
              <a:gd name="connsiteY99" fmla="*/ 3687096 h 3874570"/>
              <a:gd name="connsiteX100" fmla="*/ 1755058 w 3232223"/>
              <a:gd name="connsiteY100" fmla="*/ 3716593 h 3874570"/>
              <a:gd name="connsiteX101" fmla="*/ 1843548 w 3232223"/>
              <a:gd name="connsiteY101" fmla="*/ 3790335 h 3874570"/>
              <a:gd name="connsiteX102" fmla="*/ 1887793 w 3232223"/>
              <a:gd name="connsiteY102" fmla="*/ 3805083 h 3874570"/>
              <a:gd name="connsiteX103" fmla="*/ 1932039 w 3232223"/>
              <a:gd name="connsiteY103" fmla="*/ 3849329 h 3874570"/>
              <a:gd name="connsiteX104" fmla="*/ 2197509 w 3232223"/>
              <a:gd name="connsiteY104" fmla="*/ 3819832 h 3874570"/>
              <a:gd name="connsiteX105" fmla="*/ 2227006 w 3232223"/>
              <a:gd name="connsiteY105" fmla="*/ 3701845 h 3874570"/>
              <a:gd name="connsiteX106" fmla="*/ 2168013 w 3232223"/>
              <a:gd name="connsiteY106" fmla="*/ 3613354 h 3874570"/>
              <a:gd name="connsiteX107" fmla="*/ 2227006 w 3232223"/>
              <a:gd name="connsiteY107" fmla="*/ 3687096 h 3874570"/>
              <a:gd name="connsiteX108" fmla="*/ 2359742 w 3232223"/>
              <a:gd name="connsiteY108" fmla="*/ 3672348 h 3874570"/>
              <a:gd name="connsiteX109" fmla="*/ 2492477 w 3232223"/>
              <a:gd name="connsiteY109" fmla="*/ 3613354 h 3874570"/>
              <a:gd name="connsiteX110" fmla="*/ 2536722 w 3232223"/>
              <a:gd name="connsiteY110" fmla="*/ 3569109 h 3874570"/>
              <a:gd name="connsiteX111" fmla="*/ 2507226 w 3232223"/>
              <a:gd name="connsiteY111" fmla="*/ 3421625 h 3874570"/>
              <a:gd name="connsiteX112" fmla="*/ 2477729 w 3232223"/>
              <a:gd name="connsiteY112" fmla="*/ 3377380 h 3874570"/>
              <a:gd name="connsiteX113" fmla="*/ 2507226 w 3232223"/>
              <a:gd name="connsiteY113" fmla="*/ 3333135 h 3874570"/>
              <a:gd name="connsiteX114" fmla="*/ 2566219 w 3232223"/>
              <a:gd name="connsiteY114" fmla="*/ 3318387 h 3874570"/>
              <a:gd name="connsiteX115" fmla="*/ 2698955 w 3232223"/>
              <a:gd name="connsiteY115" fmla="*/ 3288890 h 3874570"/>
              <a:gd name="connsiteX116" fmla="*/ 2831690 w 3232223"/>
              <a:gd name="connsiteY116" fmla="*/ 3215148 h 3874570"/>
              <a:gd name="connsiteX117" fmla="*/ 2846439 w 3232223"/>
              <a:gd name="connsiteY117" fmla="*/ 3170903 h 3874570"/>
              <a:gd name="connsiteX118" fmla="*/ 2816942 w 3232223"/>
              <a:gd name="connsiteY118" fmla="*/ 2979174 h 3874570"/>
              <a:gd name="connsiteX119" fmla="*/ 2861187 w 3232223"/>
              <a:gd name="connsiteY119" fmla="*/ 2964425 h 3874570"/>
              <a:gd name="connsiteX120" fmla="*/ 2964426 w 3232223"/>
              <a:gd name="connsiteY120" fmla="*/ 2934929 h 3874570"/>
              <a:gd name="connsiteX121" fmla="*/ 3008671 w 3232223"/>
              <a:gd name="connsiteY121" fmla="*/ 2890683 h 3874570"/>
              <a:gd name="connsiteX122" fmla="*/ 3008671 w 3232223"/>
              <a:gd name="connsiteY122" fmla="*/ 2757948 h 3874570"/>
              <a:gd name="connsiteX123" fmla="*/ 2920180 w 3232223"/>
              <a:gd name="connsiteY123" fmla="*/ 2713703 h 3874570"/>
              <a:gd name="connsiteX124" fmla="*/ 3038168 w 3232223"/>
              <a:gd name="connsiteY124" fmla="*/ 2698954 h 3874570"/>
              <a:gd name="connsiteX125" fmla="*/ 3082413 w 3232223"/>
              <a:gd name="connsiteY125" fmla="*/ 2669458 h 3874570"/>
              <a:gd name="connsiteX126" fmla="*/ 3126658 w 3232223"/>
              <a:gd name="connsiteY126" fmla="*/ 2654709 h 3874570"/>
              <a:gd name="connsiteX127" fmla="*/ 3141406 w 3232223"/>
              <a:gd name="connsiteY127" fmla="*/ 2610464 h 3874570"/>
              <a:gd name="connsiteX128" fmla="*/ 3097161 w 3232223"/>
              <a:gd name="connsiteY128" fmla="*/ 2433483 h 3874570"/>
              <a:gd name="connsiteX129" fmla="*/ 3008671 w 3232223"/>
              <a:gd name="connsiteY129" fmla="*/ 2374490 h 3874570"/>
              <a:gd name="connsiteX130" fmla="*/ 3038168 w 3232223"/>
              <a:gd name="connsiteY130" fmla="*/ 2330245 h 3874570"/>
              <a:gd name="connsiteX131" fmla="*/ 3082413 w 3232223"/>
              <a:gd name="connsiteY131" fmla="*/ 2315496 h 3874570"/>
              <a:gd name="connsiteX132" fmla="*/ 3126658 w 3232223"/>
              <a:gd name="connsiteY132" fmla="*/ 2286000 h 3874570"/>
              <a:gd name="connsiteX133" fmla="*/ 3215148 w 3232223"/>
              <a:gd name="connsiteY133" fmla="*/ 2197509 h 3874570"/>
              <a:gd name="connsiteX134" fmla="*/ 3229897 w 3232223"/>
              <a:gd name="connsiteY134" fmla="*/ 2153264 h 3874570"/>
              <a:gd name="connsiteX135" fmla="*/ 3215148 w 3232223"/>
              <a:gd name="connsiteY135" fmla="*/ 2050025 h 3874570"/>
              <a:gd name="connsiteX136" fmla="*/ 3170903 w 3232223"/>
              <a:gd name="connsiteY136" fmla="*/ 2005780 h 3874570"/>
              <a:gd name="connsiteX137" fmla="*/ 3038168 w 3232223"/>
              <a:gd name="connsiteY137" fmla="*/ 1932038 h 3874570"/>
              <a:gd name="connsiteX138" fmla="*/ 3082413 w 3232223"/>
              <a:gd name="connsiteY138" fmla="*/ 1902542 h 3874570"/>
              <a:gd name="connsiteX139" fmla="*/ 3126658 w 3232223"/>
              <a:gd name="connsiteY139" fmla="*/ 1887793 h 3874570"/>
              <a:gd name="connsiteX140" fmla="*/ 3170903 w 3232223"/>
              <a:gd name="connsiteY140" fmla="*/ 1843548 h 3874570"/>
              <a:gd name="connsiteX141" fmla="*/ 3215148 w 3232223"/>
              <a:gd name="connsiteY141" fmla="*/ 1814051 h 3874570"/>
              <a:gd name="connsiteX142" fmla="*/ 3170903 w 3232223"/>
              <a:gd name="connsiteY142" fmla="*/ 1578077 h 3874570"/>
              <a:gd name="connsiteX143" fmla="*/ 3126658 w 3232223"/>
              <a:gd name="connsiteY143" fmla="*/ 1563329 h 3874570"/>
              <a:gd name="connsiteX144" fmla="*/ 3082413 w 3232223"/>
              <a:gd name="connsiteY144" fmla="*/ 1533832 h 3874570"/>
              <a:gd name="connsiteX145" fmla="*/ 2993922 w 3232223"/>
              <a:gd name="connsiteY145" fmla="*/ 1504335 h 3874570"/>
              <a:gd name="connsiteX146" fmla="*/ 3067664 w 3232223"/>
              <a:gd name="connsiteY146" fmla="*/ 1430593 h 3874570"/>
              <a:gd name="connsiteX147" fmla="*/ 3156155 w 3232223"/>
              <a:gd name="connsiteY147" fmla="*/ 1401096 h 3874570"/>
              <a:gd name="connsiteX148" fmla="*/ 3185651 w 3232223"/>
              <a:gd name="connsiteY148" fmla="*/ 1356851 h 3874570"/>
              <a:gd name="connsiteX149" fmla="*/ 3170903 w 3232223"/>
              <a:gd name="connsiteY149" fmla="*/ 1238864 h 3874570"/>
              <a:gd name="connsiteX150" fmla="*/ 3067664 w 3232223"/>
              <a:gd name="connsiteY150" fmla="*/ 1135625 h 3874570"/>
              <a:gd name="connsiteX151" fmla="*/ 2949677 w 3232223"/>
              <a:gd name="connsiteY151" fmla="*/ 1091380 h 3874570"/>
              <a:gd name="connsiteX152" fmla="*/ 2905432 w 3232223"/>
              <a:gd name="connsiteY152" fmla="*/ 1061883 h 3874570"/>
              <a:gd name="connsiteX153" fmla="*/ 2964426 w 3232223"/>
              <a:gd name="connsiteY153" fmla="*/ 988142 h 3874570"/>
              <a:gd name="connsiteX154" fmla="*/ 2949677 w 3232223"/>
              <a:gd name="connsiteY154" fmla="*/ 825909 h 3874570"/>
              <a:gd name="connsiteX155" fmla="*/ 2875935 w 3232223"/>
              <a:gd name="connsiteY155" fmla="*/ 722671 h 3874570"/>
              <a:gd name="connsiteX156" fmla="*/ 2757948 w 3232223"/>
              <a:gd name="connsiteY156" fmla="*/ 707922 h 3874570"/>
              <a:gd name="connsiteX157" fmla="*/ 2772697 w 3232223"/>
              <a:gd name="connsiteY157" fmla="*/ 619432 h 3874570"/>
              <a:gd name="connsiteX158" fmla="*/ 2802193 w 3232223"/>
              <a:gd name="connsiteY158" fmla="*/ 530942 h 3874570"/>
              <a:gd name="connsiteX159" fmla="*/ 2787445 w 3232223"/>
              <a:gd name="connsiteY159" fmla="*/ 442451 h 3874570"/>
              <a:gd name="connsiteX160" fmla="*/ 2654709 w 3232223"/>
              <a:gd name="connsiteY160" fmla="*/ 368709 h 3874570"/>
              <a:gd name="connsiteX161" fmla="*/ 2566219 w 3232223"/>
              <a:gd name="connsiteY161" fmla="*/ 324464 h 3874570"/>
              <a:gd name="connsiteX162" fmla="*/ 2403987 w 3232223"/>
              <a:gd name="connsiteY162" fmla="*/ 339213 h 3874570"/>
              <a:gd name="connsiteX163" fmla="*/ 2359742 w 3232223"/>
              <a:gd name="connsiteY163" fmla="*/ 353961 h 3874570"/>
              <a:gd name="connsiteX164" fmla="*/ 2389239 w 3232223"/>
              <a:gd name="connsiteY164" fmla="*/ 206477 h 3874570"/>
              <a:gd name="connsiteX165" fmla="*/ 2374490 w 3232223"/>
              <a:gd name="connsiteY165" fmla="*/ 147483 h 3874570"/>
              <a:gd name="connsiteX166" fmla="*/ 2359742 w 3232223"/>
              <a:gd name="connsiteY166" fmla="*/ 103238 h 3874570"/>
              <a:gd name="connsiteX167" fmla="*/ 2271251 w 3232223"/>
              <a:gd name="connsiteY167" fmla="*/ 73742 h 3874570"/>
              <a:gd name="connsiteX168" fmla="*/ 2138516 w 3232223"/>
              <a:gd name="connsiteY168" fmla="*/ 14748 h 3874570"/>
              <a:gd name="connsiteX169" fmla="*/ 2094271 w 3232223"/>
              <a:gd name="connsiteY169" fmla="*/ 0 h 3874570"/>
              <a:gd name="connsiteX170" fmla="*/ 1887793 w 3232223"/>
              <a:gd name="connsiteY170" fmla="*/ 14748 h 3874570"/>
              <a:gd name="connsiteX171" fmla="*/ 1828800 w 3232223"/>
              <a:gd name="connsiteY171" fmla="*/ 103238 h 3874570"/>
              <a:gd name="connsiteX172" fmla="*/ 1799303 w 3232223"/>
              <a:gd name="connsiteY172" fmla="*/ 147483 h 3874570"/>
              <a:gd name="connsiteX173" fmla="*/ 1858297 w 3232223"/>
              <a:gd name="connsiteY173" fmla="*/ 221225 h 3874570"/>
              <a:gd name="connsiteX174" fmla="*/ 1902542 w 3232223"/>
              <a:gd name="connsiteY174" fmla="*/ 206477 h 3874570"/>
              <a:gd name="connsiteX175" fmla="*/ 1858297 w 3232223"/>
              <a:gd name="connsiteY175" fmla="*/ 191729 h 3874570"/>
              <a:gd name="connsiteX176" fmla="*/ 1755058 w 3232223"/>
              <a:gd name="connsiteY176" fmla="*/ 235974 h 3874570"/>
              <a:gd name="connsiteX177" fmla="*/ 1681316 w 3232223"/>
              <a:gd name="connsiteY177" fmla="*/ 368709 h 3874570"/>
              <a:gd name="connsiteX178" fmla="*/ 1710813 w 3232223"/>
              <a:gd name="connsiteY178" fmla="*/ 471948 h 3874570"/>
              <a:gd name="connsiteX179" fmla="*/ 1755058 w 3232223"/>
              <a:gd name="connsiteY179" fmla="*/ 516193 h 3874570"/>
              <a:gd name="connsiteX180" fmla="*/ 1887793 w 3232223"/>
              <a:gd name="connsiteY180" fmla="*/ 589935 h 3874570"/>
              <a:gd name="connsiteX181" fmla="*/ 1932039 w 3232223"/>
              <a:gd name="connsiteY181" fmla="*/ 648929 h 3874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3232223" h="3874570">
                <a:moveTo>
                  <a:pt x="1401097" y="619432"/>
                </a:moveTo>
                <a:cubicBezTo>
                  <a:pt x="1435079" y="613768"/>
                  <a:pt x="1497527" y="608087"/>
                  <a:pt x="1533832" y="589935"/>
                </a:cubicBezTo>
                <a:cubicBezTo>
                  <a:pt x="1549686" y="582008"/>
                  <a:pt x="1563329" y="570270"/>
                  <a:pt x="1578077" y="560438"/>
                </a:cubicBezTo>
                <a:cubicBezTo>
                  <a:pt x="1647841" y="455793"/>
                  <a:pt x="1637765" y="490163"/>
                  <a:pt x="1592826" y="265471"/>
                </a:cubicBezTo>
                <a:cubicBezTo>
                  <a:pt x="1588735" y="245018"/>
                  <a:pt x="1566813" y="231354"/>
                  <a:pt x="1548580" y="221225"/>
                </a:cubicBezTo>
                <a:cubicBezTo>
                  <a:pt x="1521401" y="206125"/>
                  <a:pt x="1460090" y="191729"/>
                  <a:pt x="1460090" y="191729"/>
                </a:cubicBezTo>
                <a:cubicBezTo>
                  <a:pt x="1425677" y="196645"/>
                  <a:pt x="1389127" y="219387"/>
                  <a:pt x="1356851" y="206477"/>
                </a:cubicBezTo>
                <a:cubicBezTo>
                  <a:pt x="1340393" y="199894"/>
                  <a:pt x="1383841" y="179779"/>
                  <a:pt x="1386348" y="162232"/>
                </a:cubicBezTo>
                <a:cubicBezTo>
                  <a:pt x="1389215" y="142166"/>
                  <a:pt x="1384948" y="118493"/>
                  <a:pt x="1371600" y="103238"/>
                </a:cubicBezTo>
                <a:cubicBezTo>
                  <a:pt x="1329839" y="55511"/>
                  <a:pt x="1290576" y="46734"/>
                  <a:pt x="1238864" y="29496"/>
                </a:cubicBezTo>
                <a:cubicBezTo>
                  <a:pt x="1189703" y="34412"/>
                  <a:pt x="1140212" y="36732"/>
                  <a:pt x="1091380" y="44245"/>
                </a:cubicBezTo>
                <a:cubicBezTo>
                  <a:pt x="1076015" y="46609"/>
                  <a:pt x="1059274" y="49281"/>
                  <a:pt x="1047135" y="58993"/>
                </a:cubicBezTo>
                <a:cubicBezTo>
                  <a:pt x="1033294" y="70066"/>
                  <a:pt x="1030173" y="90704"/>
                  <a:pt x="1017639" y="103238"/>
                </a:cubicBezTo>
                <a:cubicBezTo>
                  <a:pt x="1005105" y="115772"/>
                  <a:pt x="988142" y="122903"/>
                  <a:pt x="973393" y="132735"/>
                </a:cubicBezTo>
                <a:cubicBezTo>
                  <a:pt x="963561" y="147483"/>
                  <a:pt x="947373" y="159599"/>
                  <a:pt x="943897" y="176980"/>
                </a:cubicBezTo>
                <a:cubicBezTo>
                  <a:pt x="932287" y="235029"/>
                  <a:pt x="953644" y="300069"/>
                  <a:pt x="929148" y="353961"/>
                </a:cubicBezTo>
                <a:cubicBezTo>
                  <a:pt x="920760" y="372414"/>
                  <a:pt x="889570" y="345037"/>
                  <a:pt x="870155" y="339213"/>
                </a:cubicBezTo>
                <a:cubicBezTo>
                  <a:pt x="840374" y="330279"/>
                  <a:pt x="781664" y="309716"/>
                  <a:pt x="781664" y="309716"/>
                </a:cubicBezTo>
                <a:cubicBezTo>
                  <a:pt x="670611" y="320821"/>
                  <a:pt x="655891" y="298998"/>
                  <a:pt x="589935" y="353961"/>
                </a:cubicBezTo>
                <a:cubicBezTo>
                  <a:pt x="573912" y="367314"/>
                  <a:pt x="562154" y="385401"/>
                  <a:pt x="545690" y="398206"/>
                </a:cubicBezTo>
                <a:cubicBezTo>
                  <a:pt x="517707" y="419971"/>
                  <a:pt x="457200" y="457200"/>
                  <a:pt x="457200" y="457200"/>
                </a:cubicBezTo>
                <a:cubicBezTo>
                  <a:pt x="447368" y="471948"/>
                  <a:pt x="429902" y="483857"/>
                  <a:pt x="427703" y="501445"/>
                </a:cubicBezTo>
                <a:cubicBezTo>
                  <a:pt x="426919" y="507718"/>
                  <a:pt x="446047" y="602703"/>
                  <a:pt x="457200" y="619432"/>
                </a:cubicBezTo>
                <a:cubicBezTo>
                  <a:pt x="468770" y="636786"/>
                  <a:pt x="486697" y="648929"/>
                  <a:pt x="501445" y="663677"/>
                </a:cubicBezTo>
                <a:lnTo>
                  <a:pt x="516193" y="707922"/>
                </a:lnTo>
                <a:cubicBezTo>
                  <a:pt x="476864" y="712838"/>
                  <a:pt x="435455" y="709126"/>
                  <a:pt x="398206" y="722671"/>
                </a:cubicBezTo>
                <a:cubicBezTo>
                  <a:pt x="378604" y="729799"/>
                  <a:pt x="366766" y="750452"/>
                  <a:pt x="353961" y="766916"/>
                </a:cubicBezTo>
                <a:cubicBezTo>
                  <a:pt x="332197" y="794899"/>
                  <a:pt x="314632" y="825909"/>
                  <a:pt x="294968" y="855406"/>
                </a:cubicBezTo>
                <a:cubicBezTo>
                  <a:pt x="285136" y="870154"/>
                  <a:pt x="271076" y="882835"/>
                  <a:pt x="265471" y="899651"/>
                </a:cubicBezTo>
                <a:lnTo>
                  <a:pt x="250722" y="943896"/>
                </a:lnTo>
                <a:cubicBezTo>
                  <a:pt x="255638" y="958645"/>
                  <a:pt x="257921" y="974552"/>
                  <a:pt x="265471" y="988142"/>
                </a:cubicBezTo>
                <a:cubicBezTo>
                  <a:pt x="282687" y="1019131"/>
                  <a:pt x="324464" y="1076632"/>
                  <a:pt x="324464" y="1076632"/>
                </a:cubicBezTo>
                <a:cubicBezTo>
                  <a:pt x="206477" y="1115960"/>
                  <a:pt x="353961" y="1076632"/>
                  <a:pt x="235974" y="1076632"/>
                </a:cubicBezTo>
                <a:cubicBezTo>
                  <a:pt x="220428" y="1076632"/>
                  <a:pt x="206477" y="1086464"/>
                  <a:pt x="191729" y="1091380"/>
                </a:cubicBezTo>
                <a:cubicBezTo>
                  <a:pt x="186813" y="1106128"/>
                  <a:pt x="183932" y="1121720"/>
                  <a:pt x="176980" y="1135625"/>
                </a:cubicBezTo>
                <a:cubicBezTo>
                  <a:pt x="169053" y="1151479"/>
                  <a:pt x="154466" y="1163579"/>
                  <a:pt x="147484" y="1179871"/>
                </a:cubicBezTo>
                <a:cubicBezTo>
                  <a:pt x="139499" y="1198502"/>
                  <a:pt x="138559" y="1219449"/>
                  <a:pt x="132735" y="1238864"/>
                </a:cubicBezTo>
                <a:cubicBezTo>
                  <a:pt x="123801" y="1268645"/>
                  <a:pt x="103239" y="1327354"/>
                  <a:pt x="103239" y="1327354"/>
                </a:cubicBezTo>
                <a:cubicBezTo>
                  <a:pt x="108155" y="1347019"/>
                  <a:pt x="106743" y="1369482"/>
                  <a:pt x="117987" y="1386348"/>
                </a:cubicBezTo>
                <a:cubicBezTo>
                  <a:pt x="127819" y="1401096"/>
                  <a:pt x="148615" y="1404497"/>
                  <a:pt x="162232" y="1415845"/>
                </a:cubicBezTo>
                <a:cubicBezTo>
                  <a:pt x="250538" y="1489433"/>
                  <a:pt x="153782" y="1442526"/>
                  <a:pt x="294968" y="1489587"/>
                </a:cubicBezTo>
                <a:lnTo>
                  <a:pt x="250722" y="1474838"/>
                </a:lnTo>
                <a:lnTo>
                  <a:pt x="206477" y="1460090"/>
                </a:lnTo>
                <a:cubicBezTo>
                  <a:pt x="191729" y="1465006"/>
                  <a:pt x="174371" y="1465127"/>
                  <a:pt x="162232" y="1474838"/>
                </a:cubicBezTo>
                <a:cubicBezTo>
                  <a:pt x="148391" y="1485911"/>
                  <a:pt x="144082" y="1505466"/>
                  <a:pt x="132735" y="1519083"/>
                </a:cubicBezTo>
                <a:cubicBezTo>
                  <a:pt x="119382" y="1535106"/>
                  <a:pt x="101295" y="1546865"/>
                  <a:pt x="88490" y="1563329"/>
                </a:cubicBezTo>
                <a:cubicBezTo>
                  <a:pt x="66726" y="1591312"/>
                  <a:pt x="49161" y="1622322"/>
                  <a:pt x="29497" y="1651819"/>
                </a:cubicBezTo>
                <a:lnTo>
                  <a:pt x="0" y="1696064"/>
                </a:lnTo>
                <a:cubicBezTo>
                  <a:pt x="5665" y="1730057"/>
                  <a:pt x="11342" y="1792490"/>
                  <a:pt x="29497" y="1828800"/>
                </a:cubicBezTo>
                <a:cubicBezTo>
                  <a:pt x="37424" y="1844654"/>
                  <a:pt x="45152" y="1861972"/>
                  <a:pt x="58993" y="1873045"/>
                </a:cubicBezTo>
                <a:cubicBezTo>
                  <a:pt x="71133" y="1882757"/>
                  <a:pt x="87904" y="1885237"/>
                  <a:pt x="103239" y="1887793"/>
                </a:cubicBezTo>
                <a:cubicBezTo>
                  <a:pt x="147151" y="1895112"/>
                  <a:pt x="191729" y="1897626"/>
                  <a:pt x="235974" y="1902542"/>
                </a:cubicBezTo>
                <a:cubicBezTo>
                  <a:pt x="240890" y="1917290"/>
                  <a:pt x="257675" y="1932882"/>
                  <a:pt x="250722" y="1946787"/>
                </a:cubicBezTo>
                <a:cubicBezTo>
                  <a:pt x="243769" y="1960692"/>
                  <a:pt x="220382" y="1954583"/>
                  <a:pt x="206477" y="1961535"/>
                </a:cubicBezTo>
                <a:cubicBezTo>
                  <a:pt x="190623" y="1969462"/>
                  <a:pt x="176980" y="1981200"/>
                  <a:pt x="162232" y="1991032"/>
                </a:cubicBezTo>
                <a:cubicBezTo>
                  <a:pt x="83573" y="2109019"/>
                  <a:pt x="186813" y="1966451"/>
                  <a:pt x="88490" y="2064774"/>
                </a:cubicBezTo>
                <a:cubicBezTo>
                  <a:pt x="75956" y="2077308"/>
                  <a:pt x="68825" y="2094271"/>
                  <a:pt x="58993" y="2109019"/>
                </a:cubicBezTo>
                <a:cubicBezTo>
                  <a:pt x="63909" y="2128684"/>
                  <a:pt x="70660" y="2147979"/>
                  <a:pt x="73742" y="2168013"/>
                </a:cubicBezTo>
                <a:cubicBezTo>
                  <a:pt x="80511" y="2212013"/>
                  <a:pt x="74412" y="2258515"/>
                  <a:pt x="88490" y="2300748"/>
                </a:cubicBezTo>
                <a:cubicBezTo>
                  <a:pt x="99701" y="2334379"/>
                  <a:pt x="117987" y="2369573"/>
                  <a:pt x="147484" y="2389238"/>
                </a:cubicBezTo>
                <a:lnTo>
                  <a:pt x="235974" y="2448232"/>
                </a:lnTo>
                <a:cubicBezTo>
                  <a:pt x="265471" y="2443316"/>
                  <a:pt x="298500" y="2448319"/>
                  <a:pt x="324464" y="2433483"/>
                </a:cubicBezTo>
                <a:cubicBezTo>
                  <a:pt x="337962" y="2425770"/>
                  <a:pt x="339213" y="2373692"/>
                  <a:pt x="339213" y="2389238"/>
                </a:cubicBezTo>
                <a:cubicBezTo>
                  <a:pt x="339213" y="2391886"/>
                  <a:pt x="316670" y="2483784"/>
                  <a:pt x="309716" y="2492477"/>
                </a:cubicBezTo>
                <a:cubicBezTo>
                  <a:pt x="298643" y="2506318"/>
                  <a:pt x="280219" y="2512142"/>
                  <a:pt x="265471" y="2521974"/>
                </a:cubicBezTo>
                <a:cubicBezTo>
                  <a:pt x="255639" y="2551471"/>
                  <a:pt x="231577" y="2579684"/>
                  <a:pt x="235974" y="2610464"/>
                </a:cubicBezTo>
                <a:cubicBezTo>
                  <a:pt x="240890" y="2644877"/>
                  <a:pt x="236604" y="2681937"/>
                  <a:pt x="250722" y="2713703"/>
                </a:cubicBezTo>
                <a:cubicBezTo>
                  <a:pt x="257921" y="2729901"/>
                  <a:pt x="279114" y="2735273"/>
                  <a:pt x="294968" y="2743200"/>
                </a:cubicBezTo>
                <a:cubicBezTo>
                  <a:pt x="340437" y="2765934"/>
                  <a:pt x="416530" y="2767612"/>
                  <a:pt x="457200" y="2772696"/>
                </a:cubicBezTo>
                <a:cubicBezTo>
                  <a:pt x="427703" y="2782528"/>
                  <a:pt x="394579" y="2784946"/>
                  <a:pt x="368709" y="2802193"/>
                </a:cubicBezTo>
                <a:cubicBezTo>
                  <a:pt x="353961" y="2812025"/>
                  <a:pt x="340662" y="2824491"/>
                  <a:pt x="324464" y="2831690"/>
                </a:cubicBezTo>
                <a:cubicBezTo>
                  <a:pt x="166500" y="2901897"/>
                  <a:pt x="291864" y="2823928"/>
                  <a:pt x="191729" y="2890683"/>
                </a:cubicBezTo>
                <a:cubicBezTo>
                  <a:pt x="181897" y="2905432"/>
                  <a:pt x="158387" y="2917625"/>
                  <a:pt x="162232" y="2934929"/>
                </a:cubicBezTo>
                <a:cubicBezTo>
                  <a:pt x="169922" y="2969536"/>
                  <a:pt x="201561" y="2993922"/>
                  <a:pt x="221226" y="3023419"/>
                </a:cubicBezTo>
                <a:cubicBezTo>
                  <a:pt x="260556" y="3082414"/>
                  <a:pt x="235972" y="3057831"/>
                  <a:pt x="294968" y="3097161"/>
                </a:cubicBezTo>
                <a:cubicBezTo>
                  <a:pt x="344129" y="3092245"/>
                  <a:pt x="395294" y="3097150"/>
                  <a:pt x="442451" y="3082413"/>
                </a:cubicBezTo>
                <a:cubicBezTo>
                  <a:pt x="476288" y="3071839"/>
                  <a:pt x="497310" y="3034629"/>
                  <a:pt x="530942" y="3023419"/>
                </a:cubicBezTo>
                <a:lnTo>
                  <a:pt x="575187" y="3008671"/>
                </a:lnTo>
                <a:cubicBezTo>
                  <a:pt x="585019" y="2993922"/>
                  <a:pt x="622410" y="2964425"/>
                  <a:pt x="604684" y="2964425"/>
                </a:cubicBezTo>
                <a:cubicBezTo>
                  <a:pt x="585765" y="2964425"/>
                  <a:pt x="514909" y="3039452"/>
                  <a:pt x="501445" y="3052916"/>
                </a:cubicBezTo>
                <a:cubicBezTo>
                  <a:pt x="496529" y="3067664"/>
                  <a:pt x="486697" y="3081615"/>
                  <a:pt x="486697" y="3097161"/>
                </a:cubicBezTo>
                <a:cubicBezTo>
                  <a:pt x="486697" y="3189756"/>
                  <a:pt x="509251" y="3197359"/>
                  <a:pt x="560439" y="3274142"/>
                </a:cubicBezTo>
                <a:cubicBezTo>
                  <a:pt x="570271" y="3288890"/>
                  <a:pt x="577401" y="3305853"/>
                  <a:pt x="589935" y="3318387"/>
                </a:cubicBezTo>
                <a:cubicBezTo>
                  <a:pt x="604683" y="3333135"/>
                  <a:pt x="620827" y="3346609"/>
                  <a:pt x="634180" y="3362632"/>
                </a:cubicBezTo>
                <a:cubicBezTo>
                  <a:pt x="695632" y="3436374"/>
                  <a:pt x="626806" y="3382296"/>
                  <a:pt x="707922" y="3436374"/>
                </a:cubicBezTo>
                <a:cubicBezTo>
                  <a:pt x="724481" y="3461213"/>
                  <a:pt x="745441" y="3504941"/>
                  <a:pt x="781664" y="3510116"/>
                </a:cubicBezTo>
                <a:cubicBezTo>
                  <a:pt x="801730" y="3512983"/>
                  <a:pt x="820993" y="3500283"/>
                  <a:pt x="840658" y="3495367"/>
                </a:cubicBezTo>
                <a:cubicBezTo>
                  <a:pt x="875760" y="3390061"/>
                  <a:pt x="852908" y="3432747"/>
                  <a:pt x="899651" y="3362632"/>
                </a:cubicBezTo>
                <a:cubicBezTo>
                  <a:pt x="904567" y="3377380"/>
                  <a:pt x="907447" y="3392972"/>
                  <a:pt x="914400" y="3406877"/>
                </a:cubicBezTo>
                <a:cubicBezTo>
                  <a:pt x="922327" y="3422731"/>
                  <a:pt x="940421" y="3433741"/>
                  <a:pt x="943897" y="3451122"/>
                </a:cubicBezTo>
                <a:cubicBezTo>
                  <a:pt x="973783" y="3600553"/>
                  <a:pt x="905297" y="3608804"/>
                  <a:pt x="1002890" y="3657600"/>
                </a:cubicBezTo>
                <a:cubicBezTo>
                  <a:pt x="1016795" y="3664552"/>
                  <a:pt x="1032387" y="3667432"/>
                  <a:pt x="1047135" y="3672348"/>
                </a:cubicBezTo>
                <a:cubicBezTo>
                  <a:pt x="1066800" y="3667432"/>
                  <a:pt x="1087498" y="3665585"/>
                  <a:pt x="1106129" y="3657600"/>
                </a:cubicBezTo>
                <a:cubicBezTo>
                  <a:pt x="1122421" y="3650618"/>
                  <a:pt x="1150374" y="3628103"/>
                  <a:pt x="1150374" y="3628103"/>
                </a:cubicBezTo>
                <a:cubicBezTo>
                  <a:pt x="1082757" y="3729528"/>
                  <a:pt x="1102590" y="3682961"/>
                  <a:pt x="1076632" y="3760838"/>
                </a:cubicBezTo>
                <a:cubicBezTo>
                  <a:pt x="1081548" y="3775586"/>
                  <a:pt x="1081668" y="3792944"/>
                  <a:pt x="1091380" y="3805083"/>
                </a:cubicBezTo>
                <a:cubicBezTo>
                  <a:pt x="1112172" y="3831073"/>
                  <a:pt x="1150725" y="3839613"/>
                  <a:pt x="1179871" y="3849329"/>
                </a:cubicBezTo>
                <a:cubicBezTo>
                  <a:pt x="1363346" y="3803458"/>
                  <a:pt x="1062931" y="3874570"/>
                  <a:pt x="1519084" y="3819832"/>
                </a:cubicBezTo>
                <a:cubicBezTo>
                  <a:pt x="1549955" y="3816128"/>
                  <a:pt x="1607574" y="3790335"/>
                  <a:pt x="1607574" y="3790335"/>
                </a:cubicBezTo>
                <a:cubicBezTo>
                  <a:pt x="1708999" y="3722718"/>
                  <a:pt x="1684853" y="3764973"/>
                  <a:pt x="1710813" y="3687096"/>
                </a:cubicBezTo>
                <a:cubicBezTo>
                  <a:pt x="1725561" y="3696928"/>
                  <a:pt x="1741441" y="3705245"/>
                  <a:pt x="1755058" y="3716593"/>
                </a:cubicBezTo>
                <a:cubicBezTo>
                  <a:pt x="1803982" y="3757363"/>
                  <a:pt x="1788624" y="3762873"/>
                  <a:pt x="1843548" y="3790335"/>
                </a:cubicBezTo>
                <a:cubicBezTo>
                  <a:pt x="1857453" y="3797287"/>
                  <a:pt x="1873045" y="3800167"/>
                  <a:pt x="1887793" y="3805083"/>
                </a:cubicBezTo>
                <a:cubicBezTo>
                  <a:pt x="1902542" y="3819832"/>
                  <a:pt x="1911205" y="3848337"/>
                  <a:pt x="1932039" y="3849329"/>
                </a:cubicBezTo>
                <a:cubicBezTo>
                  <a:pt x="2020973" y="3853564"/>
                  <a:pt x="2197509" y="3819832"/>
                  <a:pt x="2197509" y="3819832"/>
                </a:cubicBezTo>
                <a:cubicBezTo>
                  <a:pt x="2254346" y="3781941"/>
                  <a:pt x="2265403" y="3793997"/>
                  <a:pt x="2227006" y="3701845"/>
                </a:cubicBezTo>
                <a:cubicBezTo>
                  <a:pt x="2213371" y="3669121"/>
                  <a:pt x="2156803" y="3579722"/>
                  <a:pt x="2168013" y="3613354"/>
                </a:cubicBezTo>
                <a:cubicBezTo>
                  <a:pt x="2188366" y="3674416"/>
                  <a:pt x="2169826" y="3648977"/>
                  <a:pt x="2227006" y="3687096"/>
                </a:cubicBezTo>
                <a:cubicBezTo>
                  <a:pt x="2271251" y="3682180"/>
                  <a:pt x="2316089" y="3681079"/>
                  <a:pt x="2359742" y="3672348"/>
                </a:cubicBezTo>
                <a:cubicBezTo>
                  <a:pt x="2410513" y="3662194"/>
                  <a:pt x="2453452" y="3645875"/>
                  <a:pt x="2492477" y="3613354"/>
                </a:cubicBezTo>
                <a:cubicBezTo>
                  <a:pt x="2508500" y="3600001"/>
                  <a:pt x="2521974" y="3583857"/>
                  <a:pt x="2536722" y="3569109"/>
                </a:cubicBezTo>
                <a:cubicBezTo>
                  <a:pt x="2531288" y="3531068"/>
                  <a:pt x="2527818" y="3462809"/>
                  <a:pt x="2507226" y="3421625"/>
                </a:cubicBezTo>
                <a:cubicBezTo>
                  <a:pt x="2499299" y="3405771"/>
                  <a:pt x="2487561" y="3392128"/>
                  <a:pt x="2477729" y="3377380"/>
                </a:cubicBezTo>
                <a:cubicBezTo>
                  <a:pt x="2487561" y="3362632"/>
                  <a:pt x="2492478" y="3342967"/>
                  <a:pt x="2507226" y="3333135"/>
                </a:cubicBezTo>
                <a:cubicBezTo>
                  <a:pt x="2524091" y="3321892"/>
                  <a:pt x="2546729" y="3323956"/>
                  <a:pt x="2566219" y="3318387"/>
                </a:cubicBezTo>
                <a:cubicBezTo>
                  <a:pt x="2667883" y="3289340"/>
                  <a:pt x="2539250" y="3315507"/>
                  <a:pt x="2698955" y="3288890"/>
                </a:cubicBezTo>
                <a:cubicBezTo>
                  <a:pt x="2807232" y="3252797"/>
                  <a:pt x="2765459" y="3281379"/>
                  <a:pt x="2831690" y="3215148"/>
                </a:cubicBezTo>
                <a:cubicBezTo>
                  <a:pt x="2836606" y="3200400"/>
                  <a:pt x="2846439" y="3186449"/>
                  <a:pt x="2846439" y="3170903"/>
                </a:cubicBezTo>
                <a:cubicBezTo>
                  <a:pt x="2846439" y="3056839"/>
                  <a:pt x="2842186" y="3054907"/>
                  <a:pt x="2816942" y="2979174"/>
                </a:cubicBezTo>
                <a:cubicBezTo>
                  <a:pt x="2831690" y="2974258"/>
                  <a:pt x="2846239" y="2968696"/>
                  <a:pt x="2861187" y="2964425"/>
                </a:cubicBezTo>
                <a:cubicBezTo>
                  <a:pt x="2990854" y="2927377"/>
                  <a:pt x="2858312" y="2970299"/>
                  <a:pt x="2964426" y="2934929"/>
                </a:cubicBezTo>
                <a:cubicBezTo>
                  <a:pt x="2979174" y="2920180"/>
                  <a:pt x="2997101" y="2908038"/>
                  <a:pt x="3008671" y="2890683"/>
                </a:cubicBezTo>
                <a:cubicBezTo>
                  <a:pt x="3032967" y="2854238"/>
                  <a:pt x="3025797" y="2792201"/>
                  <a:pt x="3008671" y="2757948"/>
                </a:cubicBezTo>
                <a:cubicBezTo>
                  <a:pt x="2997234" y="2735075"/>
                  <a:pt x="2941121" y="2720683"/>
                  <a:pt x="2920180" y="2713703"/>
                </a:cubicBezTo>
                <a:cubicBezTo>
                  <a:pt x="2959509" y="2708787"/>
                  <a:pt x="2999929" y="2709383"/>
                  <a:pt x="3038168" y="2698954"/>
                </a:cubicBezTo>
                <a:cubicBezTo>
                  <a:pt x="3055269" y="2694290"/>
                  <a:pt x="3066559" y="2677385"/>
                  <a:pt x="3082413" y="2669458"/>
                </a:cubicBezTo>
                <a:cubicBezTo>
                  <a:pt x="3096318" y="2662506"/>
                  <a:pt x="3111910" y="2659625"/>
                  <a:pt x="3126658" y="2654709"/>
                </a:cubicBezTo>
                <a:cubicBezTo>
                  <a:pt x="3131574" y="2639961"/>
                  <a:pt x="3141406" y="2626010"/>
                  <a:pt x="3141406" y="2610464"/>
                </a:cubicBezTo>
                <a:cubicBezTo>
                  <a:pt x="3141406" y="2559792"/>
                  <a:pt x="3144700" y="2475080"/>
                  <a:pt x="3097161" y="2433483"/>
                </a:cubicBezTo>
                <a:cubicBezTo>
                  <a:pt x="3070482" y="2410139"/>
                  <a:pt x="3008671" y="2374490"/>
                  <a:pt x="3008671" y="2374490"/>
                </a:cubicBezTo>
                <a:cubicBezTo>
                  <a:pt x="3018503" y="2359742"/>
                  <a:pt x="3024327" y="2341318"/>
                  <a:pt x="3038168" y="2330245"/>
                </a:cubicBezTo>
                <a:cubicBezTo>
                  <a:pt x="3050307" y="2320533"/>
                  <a:pt x="3068508" y="2322448"/>
                  <a:pt x="3082413" y="2315496"/>
                </a:cubicBezTo>
                <a:cubicBezTo>
                  <a:pt x="3098267" y="2307569"/>
                  <a:pt x="3113410" y="2297776"/>
                  <a:pt x="3126658" y="2286000"/>
                </a:cubicBezTo>
                <a:cubicBezTo>
                  <a:pt x="3157836" y="2258286"/>
                  <a:pt x="3215148" y="2197509"/>
                  <a:pt x="3215148" y="2197509"/>
                </a:cubicBezTo>
                <a:cubicBezTo>
                  <a:pt x="3220064" y="2182761"/>
                  <a:pt x="3229897" y="2168810"/>
                  <a:pt x="3229897" y="2153264"/>
                </a:cubicBezTo>
                <a:cubicBezTo>
                  <a:pt x="3229897" y="2118502"/>
                  <a:pt x="3228059" y="2082301"/>
                  <a:pt x="3215148" y="2050025"/>
                </a:cubicBezTo>
                <a:cubicBezTo>
                  <a:pt x="3207402" y="2030660"/>
                  <a:pt x="3187367" y="2018585"/>
                  <a:pt x="3170903" y="2005780"/>
                </a:cubicBezTo>
                <a:cubicBezTo>
                  <a:pt x="3094835" y="1946616"/>
                  <a:pt x="3104924" y="1954291"/>
                  <a:pt x="3038168" y="1932038"/>
                </a:cubicBezTo>
                <a:cubicBezTo>
                  <a:pt x="3052916" y="1922206"/>
                  <a:pt x="3066559" y="1910469"/>
                  <a:pt x="3082413" y="1902542"/>
                </a:cubicBezTo>
                <a:cubicBezTo>
                  <a:pt x="3096318" y="1895590"/>
                  <a:pt x="3113723" y="1896417"/>
                  <a:pt x="3126658" y="1887793"/>
                </a:cubicBezTo>
                <a:cubicBezTo>
                  <a:pt x="3144012" y="1876223"/>
                  <a:pt x="3154880" y="1856901"/>
                  <a:pt x="3170903" y="1843548"/>
                </a:cubicBezTo>
                <a:cubicBezTo>
                  <a:pt x="3184520" y="1832200"/>
                  <a:pt x="3200400" y="1823883"/>
                  <a:pt x="3215148" y="1814051"/>
                </a:cubicBezTo>
                <a:cubicBezTo>
                  <a:pt x="3212538" y="1780115"/>
                  <a:pt x="3232223" y="1627133"/>
                  <a:pt x="3170903" y="1578077"/>
                </a:cubicBezTo>
                <a:cubicBezTo>
                  <a:pt x="3158764" y="1568366"/>
                  <a:pt x="3141406" y="1568245"/>
                  <a:pt x="3126658" y="1563329"/>
                </a:cubicBezTo>
                <a:cubicBezTo>
                  <a:pt x="3111910" y="1553497"/>
                  <a:pt x="3098611" y="1541031"/>
                  <a:pt x="3082413" y="1533832"/>
                </a:cubicBezTo>
                <a:cubicBezTo>
                  <a:pt x="3054000" y="1521204"/>
                  <a:pt x="2993922" y="1504335"/>
                  <a:pt x="2993922" y="1504335"/>
                </a:cubicBezTo>
                <a:cubicBezTo>
                  <a:pt x="3020831" y="1463972"/>
                  <a:pt x="3021091" y="1451292"/>
                  <a:pt x="3067664" y="1430593"/>
                </a:cubicBezTo>
                <a:cubicBezTo>
                  <a:pt x="3096077" y="1417965"/>
                  <a:pt x="3156155" y="1401096"/>
                  <a:pt x="3156155" y="1401096"/>
                </a:cubicBezTo>
                <a:cubicBezTo>
                  <a:pt x="3165987" y="1386348"/>
                  <a:pt x="3184046" y="1374503"/>
                  <a:pt x="3185651" y="1356851"/>
                </a:cubicBezTo>
                <a:cubicBezTo>
                  <a:pt x="3189239" y="1317379"/>
                  <a:pt x="3184234" y="1276190"/>
                  <a:pt x="3170903" y="1238864"/>
                </a:cubicBezTo>
                <a:cubicBezTo>
                  <a:pt x="3128637" y="1120520"/>
                  <a:pt x="3134423" y="1169004"/>
                  <a:pt x="3067664" y="1135625"/>
                </a:cubicBezTo>
                <a:cubicBezTo>
                  <a:pt x="2966396" y="1084991"/>
                  <a:pt x="3091947" y="1119835"/>
                  <a:pt x="2949677" y="1091380"/>
                </a:cubicBezTo>
                <a:cubicBezTo>
                  <a:pt x="2934929" y="1081548"/>
                  <a:pt x="2912015" y="1078341"/>
                  <a:pt x="2905432" y="1061883"/>
                </a:cubicBezTo>
                <a:cubicBezTo>
                  <a:pt x="2890434" y="1024388"/>
                  <a:pt x="2947552" y="999391"/>
                  <a:pt x="2964426" y="988142"/>
                </a:cubicBezTo>
                <a:cubicBezTo>
                  <a:pt x="2959510" y="934064"/>
                  <a:pt x="2959114" y="879383"/>
                  <a:pt x="2949677" y="825909"/>
                </a:cubicBezTo>
                <a:cubicBezTo>
                  <a:pt x="2936069" y="748798"/>
                  <a:pt x="2939274" y="734187"/>
                  <a:pt x="2875935" y="722671"/>
                </a:cubicBezTo>
                <a:cubicBezTo>
                  <a:pt x="2836939" y="715581"/>
                  <a:pt x="2797277" y="712838"/>
                  <a:pt x="2757948" y="707922"/>
                </a:cubicBezTo>
                <a:cubicBezTo>
                  <a:pt x="2762864" y="678425"/>
                  <a:pt x="2765444" y="648443"/>
                  <a:pt x="2772697" y="619432"/>
                </a:cubicBezTo>
                <a:cubicBezTo>
                  <a:pt x="2780238" y="589268"/>
                  <a:pt x="2802193" y="530942"/>
                  <a:pt x="2802193" y="530942"/>
                </a:cubicBezTo>
                <a:cubicBezTo>
                  <a:pt x="2797277" y="501445"/>
                  <a:pt x="2804594" y="466949"/>
                  <a:pt x="2787445" y="442451"/>
                </a:cubicBezTo>
                <a:cubicBezTo>
                  <a:pt x="2737370" y="370914"/>
                  <a:pt x="2710067" y="396388"/>
                  <a:pt x="2654709" y="368709"/>
                </a:cubicBezTo>
                <a:cubicBezTo>
                  <a:pt x="2540345" y="311527"/>
                  <a:pt x="2677434" y="361537"/>
                  <a:pt x="2566219" y="324464"/>
                </a:cubicBezTo>
                <a:cubicBezTo>
                  <a:pt x="2512142" y="329380"/>
                  <a:pt x="2457742" y="331534"/>
                  <a:pt x="2403987" y="339213"/>
                </a:cubicBezTo>
                <a:cubicBezTo>
                  <a:pt x="2388597" y="341412"/>
                  <a:pt x="2364658" y="368709"/>
                  <a:pt x="2359742" y="353961"/>
                </a:cubicBezTo>
                <a:cubicBezTo>
                  <a:pt x="2348443" y="320064"/>
                  <a:pt x="2376128" y="245807"/>
                  <a:pt x="2389239" y="206477"/>
                </a:cubicBezTo>
                <a:cubicBezTo>
                  <a:pt x="2384323" y="186812"/>
                  <a:pt x="2380059" y="166973"/>
                  <a:pt x="2374490" y="147483"/>
                </a:cubicBezTo>
                <a:cubicBezTo>
                  <a:pt x="2370219" y="132535"/>
                  <a:pt x="2372392" y="112274"/>
                  <a:pt x="2359742" y="103238"/>
                </a:cubicBezTo>
                <a:cubicBezTo>
                  <a:pt x="2334441" y="85166"/>
                  <a:pt x="2271251" y="73742"/>
                  <a:pt x="2271251" y="73742"/>
                </a:cubicBezTo>
                <a:cubicBezTo>
                  <a:pt x="2201136" y="26998"/>
                  <a:pt x="2243821" y="49850"/>
                  <a:pt x="2138516" y="14748"/>
                </a:cubicBezTo>
                <a:lnTo>
                  <a:pt x="2094271" y="0"/>
                </a:lnTo>
                <a:lnTo>
                  <a:pt x="1887793" y="14748"/>
                </a:lnTo>
                <a:cubicBezTo>
                  <a:pt x="1854753" y="27597"/>
                  <a:pt x="1848464" y="73741"/>
                  <a:pt x="1828800" y="103238"/>
                </a:cubicBezTo>
                <a:lnTo>
                  <a:pt x="1799303" y="147483"/>
                </a:lnTo>
                <a:cubicBezTo>
                  <a:pt x="1810807" y="181995"/>
                  <a:pt x="1811205" y="213377"/>
                  <a:pt x="1858297" y="221225"/>
                </a:cubicBezTo>
                <a:cubicBezTo>
                  <a:pt x="1873632" y="223781"/>
                  <a:pt x="1887794" y="211393"/>
                  <a:pt x="1902542" y="206477"/>
                </a:cubicBezTo>
                <a:cubicBezTo>
                  <a:pt x="1887794" y="201561"/>
                  <a:pt x="1873843" y="191729"/>
                  <a:pt x="1858297" y="191729"/>
                </a:cubicBezTo>
                <a:cubicBezTo>
                  <a:pt x="1810677" y="191729"/>
                  <a:pt x="1791185" y="211889"/>
                  <a:pt x="1755058" y="235974"/>
                </a:cubicBezTo>
                <a:cubicBezTo>
                  <a:pt x="1687441" y="337399"/>
                  <a:pt x="1707274" y="290832"/>
                  <a:pt x="1681316" y="368709"/>
                </a:cubicBezTo>
                <a:cubicBezTo>
                  <a:pt x="1683284" y="376580"/>
                  <a:pt x="1702348" y="459250"/>
                  <a:pt x="1710813" y="471948"/>
                </a:cubicBezTo>
                <a:cubicBezTo>
                  <a:pt x="1722383" y="489302"/>
                  <a:pt x="1738594" y="503388"/>
                  <a:pt x="1755058" y="516193"/>
                </a:cubicBezTo>
                <a:cubicBezTo>
                  <a:pt x="1831128" y="575359"/>
                  <a:pt x="1821035" y="567683"/>
                  <a:pt x="1887793" y="589935"/>
                </a:cubicBezTo>
                <a:cubicBezTo>
                  <a:pt x="1940220" y="624886"/>
                  <a:pt x="1932039" y="601706"/>
                  <a:pt x="1932039" y="648929"/>
                </a:cubicBezTo>
              </a:path>
            </a:pathLst>
          </a:cu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8172450" y="3933825"/>
            <a:ext cx="720725" cy="28733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755576" y="1628800"/>
            <a:ext cx="3873500" cy="4530725"/>
          </a:xfrm>
        </p:spPr>
        <p:txBody>
          <a:bodyPr/>
          <a:lstStyle/>
          <a:p>
            <a:r>
              <a:rPr lang="el-GR" sz="2400" dirty="0" smtClean="0"/>
              <a:t>Το κοιλιακό σύστημα επικοινωνεί με τον υπαραχνοειδή χώρο</a:t>
            </a:r>
          </a:p>
          <a:p>
            <a:r>
              <a:rPr lang="el-GR" sz="2400" dirty="0" smtClean="0"/>
              <a:t>Ο υπαραχνοειδής χώρος είναι μεταξύ αραχνοειδούς και χοριοειδούς μηνίγγων</a:t>
            </a:r>
          </a:p>
          <a:p>
            <a:r>
              <a:rPr lang="el-GR" sz="2400" dirty="0" smtClean="0"/>
              <a:t>Περιέχουν εγκεφαλονωτιαίο υγρό (ΕΝΥ, μωβ χρώμα</a:t>
            </a:r>
            <a:r>
              <a:rPr lang="en-US" sz="2400" dirty="0" smtClean="0"/>
              <a:t>)</a:t>
            </a:r>
            <a:r>
              <a:rPr lang="el-GR" sz="2400" dirty="0" smtClean="0"/>
              <a:t> </a:t>
            </a:r>
            <a:endParaRPr lang="en-US" sz="2400" dirty="0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/>
          <a:srcRect r="34895"/>
          <a:stretch>
            <a:fillRect/>
          </a:stretch>
        </p:blipFill>
        <p:spPr bwMode="auto">
          <a:xfrm>
            <a:off x="4859338" y="1773238"/>
            <a:ext cx="41052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5"/>
          <p:cNvSpPr/>
          <p:nvPr/>
        </p:nvSpPr>
        <p:spPr>
          <a:xfrm>
            <a:off x="5783263" y="2492375"/>
            <a:ext cx="2303462" cy="2984500"/>
          </a:xfrm>
          <a:custGeom>
            <a:avLst/>
            <a:gdLst>
              <a:gd name="connsiteX0" fmla="*/ 1401097 w 3232223"/>
              <a:gd name="connsiteY0" fmla="*/ 619432 h 3874570"/>
              <a:gd name="connsiteX1" fmla="*/ 1533832 w 3232223"/>
              <a:gd name="connsiteY1" fmla="*/ 589935 h 3874570"/>
              <a:gd name="connsiteX2" fmla="*/ 1578077 w 3232223"/>
              <a:gd name="connsiteY2" fmla="*/ 560438 h 3874570"/>
              <a:gd name="connsiteX3" fmla="*/ 1592826 w 3232223"/>
              <a:gd name="connsiteY3" fmla="*/ 265471 h 3874570"/>
              <a:gd name="connsiteX4" fmla="*/ 1548580 w 3232223"/>
              <a:gd name="connsiteY4" fmla="*/ 221225 h 3874570"/>
              <a:gd name="connsiteX5" fmla="*/ 1460090 w 3232223"/>
              <a:gd name="connsiteY5" fmla="*/ 191729 h 3874570"/>
              <a:gd name="connsiteX6" fmla="*/ 1356851 w 3232223"/>
              <a:gd name="connsiteY6" fmla="*/ 206477 h 3874570"/>
              <a:gd name="connsiteX7" fmla="*/ 1386348 w 3232223"/>
              <a:gd name="connsiteY7" fmla="*/ 162232 h 3874570"/>
              <a:gd name="connsiteX8" fmla="*/ 1371600 w 3232223"/>
              <a:gd name="connsiteY8" fmla="*/ 103238 h 3874570"/>
              <a:gd name="connsiteX9" fmla="*/ 1238864 w 3232223"/>
              <a:gd name="connsiteY9" fmla="*/ 29496 h 3874570"/>
              <a:gd name="connsiteX10" fmla="*/ 1091380 w 3232223"/>
              <a:gd name="connsiteY10" fmla="*/ 44245 h 3874570"/>
              <a:gd name="connsiteX11" fmla="*/ 1047135 w 3232223"/>
              <a:gd name="connsiteY11" fmla="*/ 58993 h 3874570"/>
              <a:gd name="connsiteX12" fmla="*/ 1017639 w 3232223"/>
              <a:gd name="connsiteY12" fmla="*/ 103238 h 3874570"/>
              <a:gd name="connsiteX13" fmla="*/ 973393 w 3232223"/>
              <a:gd name="connsiteY13" fmla="*/ 132735 h 3874570"/>
              <a:gd name="connsiteX14" fmla="*/ 943897 w 3232223"/>
              <a:gd name="connsiteY14" fmla="*/ 176980 h 3874570"/>
              <a:gd name="connsiteX15" fmla="*/ 929148 w 3232223"/>
              <a:gd name="connsiteY15" fmla="*/ 353961 h 3874570"/>
              <a:gd name="connsiteX16" fmla="*/ 870155 w 3232223"/>
              <a:gd name="connsiteY16" fmla="*/ 339213 h 3874570"/>
              <a:gd name="connsiteX17" fmla="*/ 781664 w 3232223"/>
              <a:gd name="connsiteY17" fmla="*/ 309716 h 3874570"/>
              <a:gd name="connsiteX18" fmla="*/ 589935 w 3232223"/>
              <a:gd name="connsiteY18" fmla="*/ 353961 h 3874570"/>
              <a:gd name="connsiteX19" fmla="*/ 545690 w 3232223"/>
              <a:gd name="connsiteY19" fmla="*/ 398206 h 3874570"/>
              <a:gd name="connsiteX20" fmla="*/ 457200 w 3232223"/>
              <a:gd name="connsiteY20" fmla="*/ 457200 h 3874570"/>
              <a:gd name="connsiteX21" fmla="*/ 427703 w 3232223"/>
              <a:gd name="connsiteY21" fmla="*/ 501445 h 3874570"/>
              <a:gd name="connsiteX22" fmla="*/ 457200 w 3232223"/>
              <a:gd name="connsiteY22" fmla="*/ 619432 h 3874570"/>
              <a:gd name="connsiteX23" fmla="*/ 501445 w 3232223"/>
              <a:gd name="connsiteY23" fmla="*/ 663677 h 3874570"/>
              <a:gd name="connsiteX24" fmla="*/ 516193 w 3232223"/>
              <a:gd name="connsiteY24" fmla="*/ 707922 h 3874570"/>
              <a:gd name="connsiteX25" fmla="*/ 398206 w 3232223"/>
              <a:gd name="connsiteY25" fmla="*/ 722671 h 3874570"/>
              <a:gd name="connsiteX26" fmla="*/ 353961 w 3232223"/>
              <a:gd name="connsiteY26" fmla="*/ 766916 h 3874570"/>
              <a:gd name="connsiteX27" fmla="*/ 294968 w 3232223"/>
              <a:gd name="connsiteY27" fmla="*/ 855406 h 3874570"/>
              <a:gd name="connsiteX28" fmla="*/ 265471 w 3232223"/>
              <a:gd name="connsiteY28" fmla="*/ 899651 h 3874570"/>
              <a:gd name="connsiteX29" fmla="*/ 250722 w 3232223"/>
              <a:gd name="connsiteY29" fmla="*/ 943896 h 3874570"/>
              <a:gd name="connsiteX30" fmla="*/ 265471 w 3232223"/>
              <a:gd name="connsiteY30" fmla="*/ 988142 h 3874570"/>
              <a:gd name="connsiteX31" fmla="*/ 324464 w 3232223"/>
              <a:gd name="connsiteY31" fmla="*/ 1076632 h 3874570"/>
              <a:gd name="connsiteX32" fmla="*/ 235974 w 3232223"/>
              <a:gd name="connsiteY32" fmla="*/ 1076632 h 3874570"/>
              <a:gd name="connsiteX33" fmla="*/ 191729 w 3232223"/>
              <a:gd name="connsiteY33" fmla="*/ 1091380 h 3874570"/>
              <a:gd name="connsiteX34" fmla="*/ 176980 w 3232223"/>
              <a:gd name="connsiteY34" fmla="*/ 1135625 h 3874570"/>
              <a:gd name="connsiteX35" fmla="*/ 147484 w 3232223"/>
              <a:gd name="connsiteY35" fmla="*/ 1179871 h 3874570"/>
              <a:gd name="connsiteX36" fmla="*/ 132735 w 3232223"/>
              <a:gd name="connsiteY36" fmla="*/ 1238864 h 3874570"/>
              <a:gd name="connsiteX37" fmla="*/ 103239 w 3232223"/>
              <a:gd name="connsiteY37" fmla="*/ 1327354 h 3874570"/>
              <a:gd name="connsiteX38" fmla="*/ 117987 w 3232223"/>
              <a:gd name="connsiteY38" fmla="*/ 1386348 h 3874570"/>
              <a:gd name="connsiteX39" fmla="*/ 162232 w 3232223"/>
              <a:gd name="connsiteY39" fmla="*/ 1415845 h 3874570"/>
              <a:gd name="connsiteX40" fmla="*/ 294968 w 3232223"/>
              <a:gd name="connsiteY40" fmla="*/ 1489587 h 3874570"/>
              <a:gd name="connsiteX41" fmla="*/ 250722 w 3232223"/>
              <a:gd name="connsiteY41" fmla="*/ 1474838 h 3874570"/>
              <a:gd name="connsiteX42" fmla="*/ 206477 w 3232223"/>
              <a:gd name="connsiteY42" fmla="*/ 1460090 h 3874570"/>
              <a:gd name="connsiteX43" fmla="*/ 162232 w 3232223"/>
              <a:gd name="connsiteY43" fmla="*/ 1474838 h 3874570"/>
              <a:gd name="connsiteX44" fmla="*/ 132735 w 3232223"/>
              <a:gd name="connsiteY44" fmla="*/ 1519083 h 3874570"/>
              <a:gd name="connsiteX45" fmla="*/ 88490 w 3232223"/>
              <a:gd name="connsiteY45" fmla="*/ 1563329 h 3874570"/>
              <a:gd name="connsiteX46" fmla="*/ 29497 w 3232223"/>
              <a:gd name="connsiteY46" fmla="*/ 1651819 h 3874570"/>
              <a:gd name="connsiteX47" fmla="*/ 0 w 3232223"/>
              <a:gd name="connsiteY47" fmla="*/ 1696064 h 3874570"/>
              <a:gd name="connsiteX48" fmla="*/ 29497 w 3232223"/>
              <a:gd name="connsiteY48" fmla="*/ 1828800 h 3874570"/>
              <a:gd name="connsiteX49" fmla="*/ 58993 w 3232223"/>
              <a:gd name="connsiteY49" fmla="*/ 1873045 h 3874570"/>
              <a:gd name="connsiteX50" fmla="*/ 103239 w 3232223"/>
              <a:gd name="connsiteY50" fmla="*/ 1887793 h 3874570"/>
              <a:gd name="connsiteX51" fmla="*/ 235974 w 3232223"/>
              <a:gd name="connsiteY51" fmla="*/ 1902542 h 3874570"/>
              <a:gd name="connsiteX52" fmla="*/ 250722 w 3232223"/>
              <a:gd name="connsiteY52" fmla="*/ 1946787 h 3874570"/>
              <a:gd name="connsiteX53" fmla="*/ 206477 w 3232223"/>
              <a:gd name="connsiteY53" fmla="*/ 1961535 h 3874570"/>
              <a:gd name="connsiteX54" fmla="*/ 162232 w 3232223"/>
              <a:gd name="connsiteY54" fmla="*/ 1991032 h 3874570"/>
              <a:gd name="connsiteX55" fmla="*/ 88490 w 3232223"/>
              <a:gd name="connsiteY55" fmla="*/ 2064774 h 3874570"/>
              <a:gd name="connsiteX56" fmla="*/ 58993 w 3232223"/>
              <a:gd name="connsiteY56" fmla="*/ 2109019 h 3874570"/>
              <a:gd name="connsiteX57" fmla="*/ 73742 w 3232223"/>
              <a:gd name="connsiteY57" fmla="*/ 2168013 h 3874570"/>
              <a:gd name="connsiteX58" fmla="*/ 88490 w 3232223"/>
              <a:gd name="connsiteY58" fmla="*/ 2300748 h 3874570"/>
              <a:gd name="connsiteX59" fmla="*/ 147484 w 3232223"/>
              <a:gd name="connsiteY59" fmla="*/ 2389238 h 3874570"/>
              <a:gd name="connsiteX60" fmla="*/ 235974 w 3232223"/>
              <a:gd name="connsiteY60" fmla="*/ 2448232 h 3874570"/>
              <a:gd name="connsiteX61" fmla="*/ 324464 w 3232223"/>
              <a:gd name="connsiteY61" fmla="*/ 2433483 h 3874570"/>
              <a:gd name="connsiteX62" fmla="*/ 339213 w 3232223"/>
              <a:gd name="connsiteY62" fmla="*/ 2389238 h 3874570"/>
              <a:gd name="connsiteX63" fmla="*/ 309716 w 3232223"/>
              <a:gd name="connsiteY63" fmla="*/ 2492477 h 3874570"/>
              <a:gd name="connsiteX64" fmla="*/ 265471 w 3232223"/>
              <a:gd name="connsiteY64" fmla="*/ 2521974 h 3874570"/>
              <a:gd name="connsiteX65" fmla="*/ 235974 w 3232223"/>
              <a:gd name="connsiteY65" fmla="*/ 2610464 h 3874570"/>
              <a:gd name="connsiteX66" fmla="*/ 250722 w 3232223"/>
              <a:gd name="connsiteY66" fmla="*/ 2713703 h 3874570"/>
              <a:gd name="connsiteX67" fmla="*/ 294968 w 3232223"/>
              <a:gd name="connsiteY67" fmla="*/ 2743200 h 3874570"/>
              <a:gd name="connsiteX68" fmla="*/ 457200 w 3232223"/>
              <a:gd name="connsiteY68" fmla="*/ 2772696 h 3874570"/>
              <a:gd name="connsiteX69" fmla="*/ 368709 w 3232223"/>
              <a:gd name="connsiteY69" fmla="*/ 2802193 h 3874570"/>
              <a:gd name="connsiteX70" fmla="*/ 324464 w 3232223"/>
              <a:gd name="connsiteY70" fmla="*/ 2831690 h 3874570"/>
              <a:gd name="connsiteX71" fmla="*/ 191729 w 3232223"/>
              <a:gd name="connsiteY71" fmla="*/ 2890683 h 3874570"/>
              <a:gd name="connsiteX72" fmla="*/ 162232 w 3232223"/>
              <a:gd name="connsiteY72" fmla="*/ 2934929 h 3874570"/>
              <a:gd name="connsiteX73" fmla="*/ 221226 w 3232223"/>
              <a:gd name="connsiteY73" fmla="*/ 3023419 h 3874570"/>
              <a:gd name="connsiteX74" fmla="*/ 294968 w 3232223"/>
              <a:gd name="connsiteY74" fmla="*/ 3097161 h 3874570"/>
              <a:gd name="connsiteX75" fmla="*/ 442451 w 3232223"/>
              <a:gd name="connsiteY75" fmla="*/ 3082413 h 3874570"/>
              <a:gd name="connsiteX76" fmla="*/ 530942 w 3232223"/>
              <a:gd name="connsiteY76" fmla="*/ 3023419 h 3874570"/>
              <a:gd name="connsiteX77" fmla="*/ 575187 w 3232223"/>
              <a:gd name="connsiteY77" fmla="*/ 3008671 h 3874570"/>
              <a:gd name="connsiteX78" fmla="*/ 604684 w 3232223"/>
              <a:gd name="connsiteY78" fmla="*/ 2964425 h 3874570"/>
              <a:gd name="connsiteX79" fmla="*/ 501445 w 3232223"/>
              <a:gd name="connsiteY79" fmla="*/ 3052916 h 3874570"/>
              <a:gd name="connsiteX80" fmla="*/ 486697 w 3232223"/>
              <a:gd name="connsiteY80" fmla="*/ 3097161 h 3874570"/>
              <a:gd name="connsiteX81" fmla="*/ 560439 w 3232223"/>
              <a:gd name="connsiteY81" fmla="*/ 3274142 h 3874570"/>
              <a:gd name="connsiteX82" fmla="*/ 589935 w 3232223"/>
              <a:gd name="connsiteY82" fmla="*/ 3318387 h 3874570"/>
              <a:gd name="connsiteX83" fmla="*/ 634180 w 3232223"/>
              <a:gd name="connsiteY83" fmla="*/ 3362632 h 3874570"/>
              <a:gd name="connsiteX84" fmla="*/ 707922 w 3232223"/>
              <a:gd name="connsiteY84" fmla="*/ 3436374 h 3874570"/>
              <a:gd name="connsiteX85" fmla="*/ 781664 w 3232223"/>
              <a:gd name="connsiteY85" fmla="*/ 3510116 h 3874570"/>
              <a:gd name="connsiteX86" fmla="*/ 840658 w 3232223"/>
              <a:gd name="connsiteY86" fmla="*/ 3495367 h 3874570"/>
              <a:gd name="connsiteX87" fmla="*/ 899651 w 3232223"/>
              <a:gd name="connsiteY87" fmla="*/ 3362632 h 3874570"/>
              <a:gd name="connsiteX88" fmla="*/ 914400 w 3232223"/>
              <a:gd name="connsiteY88" fmla="*/ 3406877 h 3874570"/>
              <a:gd name="connsiteX89" fmla="*/ 943897 w 3232223"/>
              <a:gd name="connsiteY89" fmla="*/ 3451122 h 3874570"/>
              <a:gd name="connsiteX90" fmla="*/ 1002890 w 3232223"/>
              <a:gd name="connsiteY90" fmla="*/ 3657600 h 3874570"/>
              <a:gd name="connsiteX91" fmla="*/ 1047135 w 3232223"/>
              <a:gd name="connsiteY91" fmla="*/ 3672348 h 3874570"/>
              <a:gd name="connsiteX92" fmla="*/ 1106129 w 3232223"/>
              <a:gd name="connsiteY92" fmla="*/ 3657600 h 3874570"/>
              <a:gd name="connsiteX93" fmla="*/ 1150374 w 3232223"/>
              <a:gd name="connsiteY93" fmla="*/ 3628103 h 3874570"/>
              <a:gd name="connsiteX94" fmla="*/ 1076632 w 3232223"/>
              <a:gd name="connsiteY94" fmla="*/ 3760838 h 3874570"/>
              <a:gd name="connsiteX95" fmla="*/ 1091380 w 3232223"/>
              <a:gd name="connsiteY95" fmla="*/ 3805083 h 3874570"/>
              <a:gd name="connsiteX96" fmla="*/ 1179871 w 3232223"/>
              <a:gd name="connsiteY96" fmla="*/ 3849329 h 3874570"/>
              <a:gd name="connsiteX97" fmla="*/ 1519084 w 3232223"/>
              <a:gd name="connsiteY97" fmla="*/ 3819832 h 3874570"/>
              <a:gd name="connsiteX98" fmla="*/ 1607574 w 3232223"/>
              <a:gd name="connsiteY98" fmla="*/ 3790335 h 3874570"/>
              <a:gd name="connsiteX99" fmla="*/ 1710813 w 3232223"/>
              <a:gd name="connsiteY99" fmla="*/ 3687096 h 3874570"/>
              <a:gd name="connsiteX100" fmla="*/ 1755058 w 3232223"/>
              <a:gd name="connsiteY100" fmla="*/ 3716593 h 3874570"/>
              <a:gd name="connsiteX101" fmla="*/ 1843548 w 3232223"/>
              <a:gd name="connsiteY101" fmla="*/ 3790335 h 3874570"/>
              <a:gd name="connsiteX102" fmla="*/ 1887793 w 3232223"/>
              <a:gd name="connsiteY102" fmla="*/ 3805083 h 3874570"/>
              <a:gd name="connsiteX103" fmla="*/ 1932039 w 3232223"/>
              <a:gd name="connsiteY103" fmla="*/ 3849329 h 3874570"/>
              <a:gd name="connsiteX104" fmla="*/ 2197509 w 3232223"/>
              <a:gd name="connsiteY104" fmla="*/ 3819832 h 3874570"/>
              <a:gd name="connsiteX105" fmla="*/ 2227006 w 3232223"/>
              <a:gd name="connsiteY105" fmla="*/ 3701845 h 3874570"/>
              <a:gd name="connsiteX106" fmla="*/ 2168013 w 3232223"/>
              <a:gd name="connsiteY106" fmla="*/ 3613354 h 3874570"/>
              <a:gd name="connsiteX107" fmla="*/ 2227006 w 3232223"/>
              <a:gd name="connsiteY107" fmla="*/ 3687096 h 3874570"/>
              <a:gd name="connsiteX108" fmla="*/ 2359742 w 3232223"/>
              <a:gd name="connsiteY108" fmla="*/ 3672348 h 3874570"/>
              <a:gd name="connsiteX109" fmla="*/ 2492477 w 3232223"/>
              <a:gd name="connsiteY109" fmla="*/ 3613354 h 3874570"/>
              <a:gd name="connsiteX110" fmla="*/ 2536722 w 3232223"/>
              <a:gd name="connsiteY110" fmla="*/ 3569109 h 3874570"/>
              <a:gd name="connsiteX111" fmla="*/ 2507226 w 3232223"/>
              <a:gd name="connsiteY111" fmla="*/ 3421625 h 3874570"/>
              <a:gd name="connsiteX112" fmla="*/ 2477729 w 3232223"/>
              <a:gd name="connsiteY112" fmla="*/ 3377380 h 3874570"/>
              <a:gd name="connsiteX113" fmla="*/ 2507226 w 3232223"/>
              <a:gd name="connsiteY113" fmla="*/ 3333135 h 3874570"/>
              <a:gd name="connsiteX114" fmla="*/ 2566219 w 3232223"/>
              <a:gd name="connsiteY114" fmla="*/ 3318387 h 3874570"/>
              <a:gd name="connsiteX115" fmla="*/ 2698955 w 3232223"/>
              <a:gd name="connsiteY115" fmla="*/ 3288890 h 3874570"/>
              <a:gd name="connsiteX116" fmla="*/ 2831690 w 3232223"/>
              <a:gd name="connsiteY116" fmla="*/ 3215148 h 3874570"/>
              <a:gd name="connsiteX117" fmla="*/ 2846439 w 3232223"/>
              <a:gd name="connsiteY117" fmla="*/ 3170903 h 3874570"/>
              <a:gd name="connsiteX118" fmla="*/ 2816942 w 3232223"/>
              <a:gd name="connsiteY118" fmla="*/ 2979174 h 3874570"/>
              <a:gd name="connsiteX119" fmla="*/ 2861187 w 3232223"/>
              <a:gd name="connsiteY119" fmla="*/ 2964425 h 3874570"/>
              <a:gd name="connsiteX120" fmla="*/ 2964426 w 3232223"/>
              <a:gd name="connsiteY120" fmla="*/ 2934929 h 3874570"/>
              <a:gd name="connsiteX121" fmla="*/ 3008671 w 3232223"/>
              <a:gd name="connsiteY121" fmla="*/ 2890683 h 3874570"/>
              <a:gd name="connsiteX122" fmla="*/ 3008671 w 3232223"/>
              <a:gd name="connsiteY122" fmla="*/ 2757948 h 3874570"/>
              <a:gd name="connsiteX123" fmla="*/ 2920180 w 3232223"/>
              <a:gd name="connsiteY123" fmla="*/ 2713703 h 3874570"/>
              <a:gd name="connsiteX124" fmla="*/ 3038168 w 3232223"/>
              <a:gd name="connsiteY124" fmla="*/ 2698954 h 3874570"/>
              <a:gd name="connsiteX125" fmla="*/ 3082413 w 3232223"/>
              <a:gd name="connsiteY125" fmla="*/ 2669458 h 3874570"/>
              <a:gd name="connsiteX126" fmla="*/ 3126658 w 3232223"/>
              <a:gd name="connsiteY126" fmla="*/ 2654709 h 3874570"/>
              <a:gd name="connsiteX127" fmla="*/ 3141406 w 3232223"/>
              <a:gd name="connsiteY127" fmla="*/ 2610464 h 3874570"/>
              <a:gd name="connsiteX128" fmla="*/ 3097161 w 3232223"/>
              <a:gd name="connsiteY128" fmla="*/ 2433483 h 3874570"/>
              <a:gd name="connsiteX129" fmla="*/ 3008671 w 3232223"/>
              <a:gd name="connsiteY129" fmla="*/ 2374490 h 3874570"/>
              <a:gd name="connsiteX130" fmla="*/ 3038168 w 3232223"/>
              <a:gd name="connsiteY130" fmla="*/ 2330245 h 3874570"/>
              <a:gd name="connsiteX131" fmla="*/ 3082413 w 3232223"/>
              <a:gd name="connsiteY131" fmla="*/ 2315496 h 3874570"/>
              <a:gd name="connsiteX132" fmla="*/ 3126658 w 3232223"/>
              <a:gd name="connsiteY132" fmla="*/ 2286000 h 3874570"/>
              <a:gd name="connsiteX133" fmla="*/ 3215148 w 3232223"/>
              <a:gd name="connsiteY133" fmla="*/ 2197509 h 3874570"/>
              <a:gd name="connsiteX134" fmla="*/ 3229897 w 3232223"/>
              <a:gd name="connsiteY134" fmla="*/ 2153264 h 3874570"/>
              <a:gd name="connsiteX135" fmla="*/ 3215148 w 3232223"/>
              <a:gd name="connsiteY135" fmla="*/ 2050025 h 3874570"/>
              <a:gd name="connsiteX136" fmla="*/ 3170903 w 3232223"/>
              <a:gd name="connsiteY136" fmla="*/ 2005780 h 3874570"/>
              <a:gd name="connsiteX137" fmla="*/ 3038168 w 3232223"/>
              <a:gd name="connsiteY137" fmla="*/ 1932038 h 3874570"/>
              <a:gd name="connsiteX138" fmla="*/ 3082413 w 3232223"/>
              <a:gd name="connsiteY138" fmla="*/ 1902542 h 3874570"/>
              <a:gd name="connsiteX139" fmla="*/ 3126658 w 3232223"/>
              <a:gd name="connsiteY139" fmla="*/ 1887793 h 3874570"/>
              <a:gd name="connsiteX140" fmla="*/ 3170903 w 3232223"/>
              <a:gd name="connsiteY140" fmla="*/ 1843548 h 3874570"/>
              <a:gd name="connsiteX141" fmla="*/ 3215148 w 3232223"/>
              <a:gd name="connsiteY141" fmla="*/ 1814051 h 3874570"/>
              <a:gd name="connsiteX142" fmla="*/ 3170903 w 3232223"/>
              <a:gd name="connsiteY142" fmla="*/ 1578077 h 3874570"/>
              <a:gd name="connsiteX143" fmla="*/ 3126658 w 3232223"/>
              <a:gd name="connsiteY143" fmla="*/ 1563329 h 3874570"/>
              <a:gd name="connsiteX144" fmla="*/ 3082413 w 3232223"/>
              <a:gd name="connsiteY144" fmla="*/ 1533832 h 3874570"/>
              <a:gd name="connsiteX145" fmla="*/ 2993922 w 3232223"/>
              <a:gd name="connsiteY145" fmla="*/ 1504335 h 3874570"/>
              <a:gd name="connsiteX146" fmla="*/ 3067664 w 3232223"/>
              <a:gd name="connsiteY146" fmla="*/ 1430593 h 3874570"/>
              <a:gd name="connsiteX147" fmla="*/ 3156155 w 3232223"/>
              <a:gd name="connsiteY147" fmla="*/ 1401096 h 3874570"/>
              <a:gd name="connsiteX148" fmla="*/ 3185651 w 3232223"/>
              <a:gd name="connsiteY148" fmla="*/ 1356851 h 3874570"/>
              <a:gd name="connsiteX149" fmla="*/ 3170903 w 3232223"/>
              <a:gd name="connsiteY149" fmla="*/ 1238864 h 3874570"/>
              <a:gd name="connsiteX150" fmla="*/ 3067664 w 3232223"/>
              <a:gd name="connsiteY150" fmla="*/ 1135625 h 3874570"/>
              <a:gd name="connsiteX151" fmla="*/ 2949677 w 3232223"/>
              <a:gd name="connsiteY151" fmla="*/ 1091380 h 3874570"/>
              <a:gd name="connsiteX152" fmla="*/ 2905432 w 3232223"/>
              <a:gd name="connsiteY152" fmla="*/ 1061883 h 3874570"/>
              <a:gd name="connsiteX153" fmla="*/ 2964426 w 3232223"/>
              <a:gd name="connsiteY153" fmla="*/ 988142 h 3874570"/>
              <a:gd name="connsiteX154" fmla="*/ 2949677 w 3232223"/>
              <a:gd name="connsiteY154" fmla="*/ 825909 h 3874570"/>
              <a:gd name="connsiteX155" fmla="*/ 2875935 w 3232223"/>
              <a:gd name="connsiteY155" fmla="*/ 722671 h 3874570"/>
              <a:gd name="connsiteX156" fmla="*/ 2757948 w 3232223"/>
              <a:gd name="connsiteY156" fmla="*/ 707922 h 3874570"/>
              <a:gd name="connsiteX157" fmla="*/ 2772697 w 3232223"/>
              <a:gd name="connsiteY157" fmla="*/ 619432 h 3874570"/>
              <a:gd name="connsiteX158" fmla="*/ 2802193 w 3232223"/>
              <a:gd name="connsiteY158" fmla="*/ 530942 h 3874570"/>
              <a:gd name="connsiteX159" fmla="*/ 2787445 w 3232223"/>
              <a:gd name="connsiteY159" fmla="*/ 442451 h 3874570"/>
              <a:gd name="connsiteX160" fmla="*/ 2654709 w 3232223"/>
              <a:gd name="connsiteY160" fmla="*/ 368709 h 3874570"/>
              <a:gd name="connsiteX161" fmla="*/ 2566219 w 3232223"/>
              <a:gd name="connsiteY161" fmla="*/ 324464 h 3874570"/>
              <a:gd name="connsiteX162" fmla="*/ 2403987 w 3232223"/>
              <a:gd name="connsiteY162" fmla="*/ 339213 h 3874570"/>
              <a:gd name="connsiteX163" fmla="*/ 2359742 w 3232223"/>
              <a:gd name="connsiteY163" fmla="*/ 353961 h 3874570"/>
              <a:gd name="connsiteX164" fmla="*/ 2389239 w 3232223"/>
              <a:gd name="connsiteY164" fmla="*/ 206477 h 3874570"/>
              <a:gd name="connsiteX165" fmla="*/ 2374490 w 3232223"/>
              <a:gd name="connsiteY165" fmla="*/ 147483 h 3874570"/>
              <a:gd name="connsiteX166" fmla="*/ 2359742 w 3232223"/>
              <a:gd name="connsiteY166" fmla="*/ 103238 h 3874570"/>
              <a:gd name="connsiteX167" fmla="*/ 2271251 w 3232223"/>
              <a:gd name="connsiteY167" fmla="*/ 73742 h 3874570"/>
              <a:gd name="connsiteX168" fmla="*/ 2138516 w 3232223"/>
              <a:gd name="connsiteY168" fmla="*/ 14748 h 3874570"/>
              <a:gd name="connsiteX169" fmla="*/ 2094271 w 3232223"/>
              <a:gd name="connsiteY169" fmla="*/ 0 h 3874570"/>
              <a:gd name="connsiteX170" fmla="*/ 1887793 w 3232223"/>
              <a:gd name="connsiteY170" fmla="*/ 14748 h 3874570"/>
              <a:gd name="connsiteX171" fmla="*/ 1828800 w 3232223"/>
              <a:gd name="connsiteY171" fmla="*/ 103238 h 3874570"/>
              <a:gd name="connsiteX172" fmla="*/ 1799303 w 3232223"/>
              <a:gd name="connsiteY172" fmla="*/ 147483 h 3874570"/>
              <a:gd name="connsiteX173" fmla="*/ 1858297 w 3232223"/>
              <a:gd name="connsiteY173" fmla="*/ 221225 h 3874570"/>
              <a:gd name="connsiteX174" fmla="*/ 1902542 w 3232223"/>
              <a:gd name="connsiteY174" fmla="*/ 206477 h 3874570"/>
              <a:gd name="connsiteX175" fmla="*/ 1858297 w 3232223"/>
              <a:gd name="connsiteY175" fmla="*/ 191729 h 3874570"/>
              <a:gd name="connsiteX176" fmla="*/ 1755058 w 3232223"/>
              <a:gd name="connsiteY176" fmla="*/ 235974 h 3874570"/>
              <a:gd name="connsiteX177" fmla="*/ 1681316 w 3232223"/>
              <a:gd name="connsiteY177" fmla="*/ 368709 h 3874570"/>
              <a:gd name="connsiteX178" fmla="*/ 1710813 w 3232223"/>
              <a:gd name="connsiteY178" fmla="*/ 471948 h 3874570"/>
              <a:gd name="connsiteX179" fmla="*/ 1755058 w 3232223"/>
              <a:gd name="connsiteY179" fmla="*/ 516193 h 3874570"/>
              <a:gd name="connsiteX180" fmla="*/ 1887793 w 3232223"/>
              <a:gd name="connsiteY180" fmla="*/ 589935 h 3874570"/>
              <a:gd name="connsiteX181" fmla="*/ 1932039 w 3232223"/>
              <a:gd name="connsiteY181" fmla="*/ 648929 h 3874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3232223" h="3874570">
                <a:moveTo>
                  <a:pt x="1401097" y="619432"/>
                </a:moveTo>
                <a:cubicBezTo>
                  <a:pt x="1435079" y="613768"/>
                  <a:pt x="1497527" y="608087"/>
                  <a:pt x="1533832" y="589935"/>
                </a:cubicBezTo>
                <a:cubicBezTo>
                  <a:pt x="1549686" y="582008"/>
                  <a:pt x="1563329" y="570270"/>
                  <a:pt x="1578077" y="560438"/>
                </a:cubicBezTo>
                <a:cubicBezTo>
                  <a:pt x="1647841" y="455793"/>
                  <a:pt x="1637765" y="490163"/>
                  <a:pt x="1592826" y="265471"/>
                </a:cubicBezTo>
                <a:cubicBezTo>
                  <a:pt x="1588735" y="245018"/>
                  <a:pt x="1566813" y="231354"/>
                  <a:pt x="1548580" y="221225"/>
                </a:cubicBezTo>
                <a:cubicBezTo>
                  <a:pt x="1521401" y="206125"/>
                  <a:pt x="1460090" y="191729"/>
                  <a:pt x="1460090" y="191729"/>
                </a:cubicBezTo>
                <a:cubicBezTo>
                  <a:pt x="1425677" y="196645"/>
                  <a:pt x="1389127" y="219387"/>
                  <a:pt x="1356851" y="206477"/>
                </a:cubicBezTo>
                <a:cubicBezTo>
                  <a:pt x="1340393" y="199894"/>
                  <a:pt x="1383841" y="179779"/>
                  <a:pt x="1386348" y="162232"/>
                </a:cubicBezTo>
                <a:cubicBezTo>
                  <a:pt x="1389215" y="142166"/>
                  <a:pt x="1384948" y="118493"/>
                  <a:pt x="1371600" y="103238"/>
                </a:cubicBezTo>
                <a:cubicBezTo>
                  <a:pt x="1329839" y="55511"/>
                  <a:pt x="1290576" y="46734"/>
                  <a:pt x="1238864" y="29496"/>
                </a:cubicBezTo>
                <a:cubicBezTo>
                  <a:pt x="1189703" y="34412"/>
                  <a:pt x="1140212" y="36732"/>
                  <a:pt x="1091380" y="44245"/>
                </a:cubicBezTo>
                <a:cubicBezTo>
                  <a:pt x="1076015" y="46609"/>
                  <a:pt x="1059274" y="49281"/>
                  <a:pt x="1047135" y="58993"/>
                </a:cubicBezTo>
                <a:cubicBezTo>
                  <a:pt x="1033294" y="70066"/>
                  <a:pt x="1030173" y="90704"/>
                  <a:pt x="1017639" y="103238"/>
                </a:cubicBezTo>
                <a:cubicBezTo>
                  <a:pt x="1005105" y="115772"/>
                  <a:pt x="988142" y="122903"/>
                  <a:pt x="973393" y="132735"/>
                </a:cubicBezTo>
                <a:cubicBezTo>
                  <a:pt x="963561" y="147483"/>
                  <a:pt x="947373" y="159599"/>
                  <a:pt x="943897" y="176980"/>
                </a:cubicBezTo>
                <a:cubicBezTo>
                  <a:pt x="932287" y="235029"/>
                  <a:pt x="953644" y="300069"/>
                  <a:pt x="929148" y="353961"/>
                </a:cubicBezTo>
                <a:cubicBezTo>
                  <a:pt x="920760" y="372414"/>
                  <a:pt x="889570" y="345037"/>
                  <a:pt x="870155" y="339213"/>
                </a:cubicBezTo>
                <a:cubicBezTo>
                  <a:pt x="840374" y="330279"/>
                  <a:pt x="781664" y="309716"/>
                  <a:pt x="781664" y="309716"/>
                </a:cubicBezTo>
                <a:cubicBezTo>
                  <a:pt x="670611" y="320821"/>
                  <a:pt x="655891" y="298998"/>
                  <a:pt x="589935" y="353961"/>
                </a:cubicBezTo>
                <a:cubicBezTo>
                  <a:pt x="573912" y="367314"/>
                  <a:pt x="562154" y="385401"/>
                  <a:pt x="545690" y="398206"/>
                </a:cubicBezTo>
                <a:cubicBezTo>
                  <a:pt x="517707" y="419971"/>
                  <a:pt x="457200" y="457200"/>
                  <a:pt x="457200" y="457200"/>
                </a:cubicBezTo>
                <a:cubicBezTo>
                  <a:pt x="447368" y="471948"/>
                  <a:pt x="429902" y="483857"/>
                  <a:pt x="427703" y="501445"/>
                </a:cubicBezTo>
                <a:cubicBezTo>
                  <a:pt x="426919" y="507718"/>
                  <a:pt x="446047" y="602703"/>
                  <a:pt x="457200" y="619432"/>
                </a:cubicBezTo>
                <a:cubicBezTo>
                  <a:pt x="468770" y="636786"/>
                  <a:pt x="486697" y="648929"/>
                  <a:pt x="501445" y="663677"/>
                </a:cubicBezTo>
                <a:lnTo>
                  <a:pt x="516193" y="707922"/>
                </a:lnTo>
                <a:cubicBezTo>
                  <a:pt x="476864" y="712838"/>
                  <a:pt x="435455" y="709126"/>
                  <a:pt x="398206" y="722671"/>
                </a:cubicBezTo>
                <a:cubicBezTo>
                  <a:pt x="378604" y="729799"/>
                  <a:pt x="366766" y="750452"/>
                  <a:pt x="353961" y="766916"/>
                </a:cubicBezTo>
                <a:cubicBezTo>
                  <a:pt x="332197" y="794899"/>
                  <a:pt x="314632" y="825909"/>
                  <a:pt x="294968" y="855406"/>
                </a:cubicBezTo>
                <a:cubicBezTo>
                  <a:pt x="285136" y="870154"/>
                  <a:pt x="271076" y="882835"/>
                  <a:pt x="265471" y="899651"/>
                </a:cubicBezTo>
                <a:lnTo>
                  <a:pt x="250722" y="943896"/>
                </a:lnTo>
                <a:cubicBezTo>
                  <a:pt x="255638" y="958645"/>
                  <a:pt x="257921" y="974552"/>
                  <a:pt x="265471" y="988142"/>
                </a:cubicBezTo>
                <a:cubicBezTo>
                  <a:pt x="282687" y="1019131"/>
                  <a:pt x="324464" y="1076632"/>
                  <a:pt x="324464" y="1076632"/>
                </a:cubicBezTo>
                <a:cubicBezTo>
                  <a:pt x="206477" y="1115960"/>
                  <a:pt x="353961" y="1076632"/>
                  <a:pt x="235974" y="1076632"/>
                </a:cubicBezTo>
                <a:cubicBezTo>
                  <a:pt x="220428" y="1076632"/>
                  <a:pt x="206477" y="1086464"/>
                  <a:pt x="191729" y="1091380"/>
                </a:cubicBezTo>
                <a:cubicBezTo>
                  <a:pt x="186813" y="1106128"/>
                  <a:pt x="183932" y="1121720"/>
                  <a:pt x="176980" y="1135625"/>
                </a:cubicBezTo>
                <a:cubicBezTo>
                  <a:pt x="169053" y="1151479"/>
                  <a:pt x="154466" y="1163579"/>
                  <a:pt x="147484" y="1179871"/>
                </a:cubicBezTo>
                <a:cubicBezTo>
                  <a:pt x="139499" y="1198502"/>
                  <a:pt x="138559" y="1219449"/>
                  <a:pt x="132735" y="1238864"/>
                </a:cubicBezTo>
                <a:cubicBezTo>
                  <a:pt x="123801" y="1268645"/>
                  <a:pt x="103239" y="1327354"/>
                  <a:pt x="103239" y="1327354"/>
                </a:cubicBezTo>
                <a:cubicBezTo>
                  <a:pt x="108155" y="1347019"/>
                  <a:pt x="106743" y="1369482"/>
                  <a:pt x="117987" y="1386348"/>
                </a:cubicBezTo>
                <a:cubicBezTo>
                  <a:pt x="127819" y="1401096"/>
                  <a:pt x="148615" y="1404497"/>
                  <a:pt x="162232" y="1415845"/>
                </a:cubicBezTo>
                <a:cubicBezTo>
                  <a:pt x="250538" y="1489433"/>
                  <a:pt x="153782" y="1442526"/>
                  <a:pt x="294968" y="1489587"/>
                </a:cubicBezTo>
                <a:lnTo>
                  <a:pt x="250722" y="1474838"/>
                </a:lnTo>
                <a:lnTo>
                  <a:pt x="206477" y="1460090"/>
                </a:lnTo>
                <a:cubicBezTo>
                  <a:pt x="191729" y="1465006"/>
                  <a:pt x="174371" y="1465127"/>
                  <a:pt x="162232" y="1474838"/>
                </a:cubicBezTo>
                <a:cubicBezTo>
                  <a:pt x="148391" y="1485911"/>
                  <a:pt x="144082" y="1505466"/>
                  <a:pt x="132735" y="1519083"/>
                </a:cubicBezTo>
                <a:cubicBezTo>
                  <a:pt x="119382" y="1535106"/>
                  <a:pt x="101295" y="1546865"/>
                  <a:pt x="88490" y="1563329"/>
                </a:cubicBezTo>
                <a:cubicBezTo>
                  <a:pt x="66726" y="1591312"/>
                  <a:pt x="49161" y="1622322"/>
                  <a:pt x="29497" y="1651819"/>
                </a:cubicBezTo>
                <a:lnTo>
                  <a:pt x="0" y="1696064"/>
                </a:lnTo>
                <a:cubicBezTo>
                  <a:pt x="5665" y="1730057"/>
                  <a:pt x="11342" y="1792490"/>
                  <a:pt x="29497" y="1828800"/>
                </a:cubicBezTo>
                <a:cubicBezTo>
                  <a:pt x="37424" y="1844654"/>
                  <a:pt x="45152" y="1861972"/>
                  <a:pt x="58993" y="1873045"/>
                </a:cubicBezTo>
                <a:cubicBezTo>
                  <a:pt x="71133" y="1882757"/>
                  <a:pt x="87904" y="1885237"/>
                  <a:pt x="103239" y="1887793"/>
                </a:cubicBezTo>
                <a:cubicBezTo>
                  <a:pt x="147151" y="1895112"/>
                  <a:pt x="191729" y="1897626"/>
                  <a:pt x="235974" y="1902542"/>
                </a:cubicBezTo>
                <a:cubicBezTo>
                  <a:pt x="240890" y="1917290"/>
                  <a:pt x="257675" y="1932882"/>
                  <a:pt x="250722" y="1946787"/>
                </a:cubicBezTo>
                <a:cubicBezTo>
                  <a:pt x="243769" y="1960692"/>
                  <a:pt x="220382" y="1954583"/>
                  <a:pt x="206477" y="1961535"/>
                </a:cubicBezTo>
                <a:cubicBezTo>
                  <a:pt x="190623" y="1969462"/>
                  <a:pt x="176980" y="1981200"/>
                  <a:pt x="162232" y="1991032"/>
                </a:cubicBezTo>
                <a:cubicBezTo>
                  <a:pt x="83573" y="2109019"/>
                  <a:pt x="186813" y="1966451"/>
                  <a:pt x="88490" y="2064774"/>
                </a:cubicBezTo>
                <a:cubicBezTo>
                  <a:pt x="75956" y="2077308"/>
                  <a:pt x="68825" y="2094271"/>
                  <a:pt x="58993" y="2109019"/>
                </a:cubicBezTo>
                <a:cubicBezTo>
                  <a:pt x="63909" y="2128684"/>
                  <a:pt x="70660" y="2147979"/>
                  <a:pt x="73742" y="2168013"/>
                </a:cubicBezTo>
                <a:cubicBezTo>
                  <a:pt x="80511" y="2212013"/>
                  <a:pt x="74412" y="2258515"/>
                  <a:pt x="88490" y="2300748"/>
                </a:cubicBezTo>
                <a:cubicBezTo>
                  <a:pt x="99701" y="2334379"/>
                  <a:pt x="117987" y="2369573"/>
                  <a:pt x="147484" y="2389238"/>
                </a:cubicBezTo>
                <a:lnTo>
                  <a:pt x="235974" y="2448232"/>
                </a:lnTo>
                <a:cubicBezTo>
                  <a:pt x="265471" y="2443316"/>
                  <a:pt x="298500" y="2448319"/>
                  <a:pt x="324464" y="2433483"/>
                </a:cubicBezTo>
                <a:cubicBezTo>
                  <a:pt x="337962" y="2425770"/>
                  <a:pt x="339213" y="2373692"/>
                  <a:pt x="339213" y="2389238"/>
                </a:cubicBezTo>
                <a:cubicBezTo>
                  <a:pt x="339213" y="2391886"/>
                  <a:pt x="316670" y="2483784"/>
                  <a:pt x="309716" y="2492477"/>
                </a:cubicBezTo>
                <a:cubicBezTo>
                  <a:pt x="298643" y="2506318"/>
                  <a:pt x="280219" y="2512142"/>
                  <a:pt x="265471" y="2521974"/>
                </a:cubicBezTo>
                <a:cubicBezTo>
                  <a:pt x="255639" y="2551471"/>
                  <a:pt x="231577" y="2579684"/>
                  <a:pt x="235974" y="2610464"/>
                </a:cubicBezTo>
                <a:cubicBezTo>
                  <a:pt x="240890" y="2644877"/>
                  <a:pt x="236604" y="2681937"/>
                  <a:pt x="250722" y="2713703"/>
                </a:cubicBezTo>
                <a:cubicBezTo>
                  <a:pt x="257921" y="2729901"/>
                  <a:pt x="279114" y="2735273"/>
                  <a:pt x="294968" y="2743200"/>
                </a:cubicBezTo>
                <a:cubicBezTo>
                  <a:pt x="340437" y="2765934"/>
                  <a:pt x="416530" y="2767612"/>
                  <a:pt x="457200" y="2772696"/>
                </a:cubicBezTo>
                <a:cubicBezTo>
                  <a:pt x="427703" y="2782528"/>
                  <a:pt x="394579" y="2784946"/>
                  <a:pt x="368709" y="2802193"/>
                </a:cubicBezTo>
                <a:cubicBezTo>
                  <a:pt x="353961" y="2812025"/>
                  <a:pt x="340662" y="2824491"/>
                  <a:pt x="324464" y="2831690"/>
                </a:cubicBezTo>
                <a:cubicBezTo>
                  <a:pt x="166500" y="2901897"/>
                  <a:pt x="291864" y="2823928"/>
                  <a:pt x="191729" y="2890683"/>
                </a:cubicBezTo>
                <a:cubicBezTo>
                  <a:pt x="181897" y="2905432"/>
                  <a:pt x="158387" y="2917625"/>
                  <a:pt x="162232" y="2934929"/>
                </a:cubicBezTo>
                <a:cubicBezTo>
                  <a:pt x="169922" y="2969536"/>
                  <a:pt x="201561" y="2993922"/>
                  <a:pt x="221226" y="3023419"/>
                </a:cubicBezTo>
                <a:cubicBezTo>
                  <a:pt x="260556" y="3082414"/>
                  <a:pt x="235972" y="3057831"/>
                  <a:pt x="294968" y="3097161"/>
                </a:cubicBezTo>
                <a:cubicBezTo>
                  <a:pt x="344129" y="3092245"/>
                  <a:pt x="395294" y="3097150"/>
                  <a:pt x="442451" y="3082413"/>
                </a:cubicBezTo>
                <a:cubicBezTo>
                  <a:pt x="476288" y="3071839"/>
                  <a:pt x="497310" y="3034629"/>
                  <a:pt x="530942" y="3023419"/>
                </a:cubicBezTo>
                <a:lnTo>
                  <a:pt x="575187" y="3008671"/>
                </a:lnTo>
                <a:cubicBezTo>
                  <a:pt x="585019" y="2993922"/>
                  <a:pt x="622410" y="2964425"/>
                  <a:pt x="604684" y="2964425"/>
                </a:cubicBezTo>
                <a:cubicBezTo>
                  <a:pt x="585765" y="2964425"/>
                  <a:pt x="514909" y="3039452"/>
                  <a:pt x="501445" y="3052916"/>
                </a:cubicBezTo>
                <a:cubicBezTo>
                  <a:pt x="496529" y="3067664"/>
                  <a:pt x="486697" y="3081615"/>
                  <a:pt x="486697" y="3097161"/>
                </a:cubicBezTo>
                <a:cubicBezTo>
                  <a:pt x="486697" y="3189756"/>
                  <a:pt x="509251" y="3197359"/>
                  <a:pt x="560439" y="3274142"/>
                </a:cubicBezTo>
                <a:cubicBezTo>
                  <a:pt x="570271" y="3288890"/>
                  <a:pt x="577401" y="3305853"/>
                  <a:pt x="589935" y="3318387"/>
                </a:cubicBezTo>
                <a:cubicBezTo>
                  <a:pt x="604683" y="3333135"/>
                  <a:pt x="620827" y="3346609"/>
                  <a:pt x="634180" y="3362632"/>
                </a:cubicBezTo>
                <a:cubicBezTo>
                  <a:pt x="695632" y="3436374"/>
                  <a:pt x="626806" y="3382296"/>
                  <a:pt x="707922" y="3436374"/>
                </a:cubicBezTo>
                <a:cubicBezTo>
                  <a:pt x="724481" y="3461213"/>
                  <a:pt x="745441" y="3504941"/>
                  <a:pt x="781664" y="3510116"/>
                </a:cubicBezTo>
                <a:cubicBezTo>
                  <a:pt x="801730" y="3512983"/>
                  <a:pt x="820993" y="3500283"/>
                  <a:pt x="840658" y="3495367"/>
                </a:cubicBezTo>
                <a:cubicBezTo>
                  <a:pt x="875760" y="3390061"/>
                  <a:pt x="852908" y="3432747"/>
                  <a:pt x="899651" y="3362632"/>
                </a:cubicBezTo>
                <a:cubicBezTo>
                  <a:pt x="904567" y="3377380"/>
                  <a:pt x="907447" y="3392972"/>
                  <a:pt x="914400" y="3406877"/>
                </a:cubicBezTo>
                <a:cubicBezTo>
                  <a:pt x="922327" y="3422731"/>
                  <a:pt x="940421" y="3433741"/>
                  <a:pt x="943897" y="3451122"/>
                </a:cubicBezTo>
                <a:cubicBezTo>
                  <a:pt x="973783" y="3600553"/>
                  <a:pt x="905297" y="3608804"/>
                  <a:pt x="1002890" y="3657600"/>
                </a:cubicBezTo>
                <a:cubicBezTo>
                  <a:pt x="1016795" y="3664552"/>
                  <a:pt x="1032387" y="3667432"/>
                  <a:pt x="1047135" y="3672348"/>
                </a:cubicBezTo>
                <a:cubicBezTo>
                  <a:pt x="1066800" y="3667432"/>
                  <a:pt x="1087498" y="3665585"/>
                  <a:pt x="1106129" y="3657600"/>
                </a:cubicBezTo>
                <a:cubicBezTo>
                  <a:pt x="1122421" y="3650618"/>
                  <a:pt x="1150374" y="3628103"/>
                  <a:pt x="1150374" y="3628103"/>
                </a:cubicBezTo>
                <a:cubicBezTo>
                  <a:pt x="1082757" y="3729528"/>
                  <a:pt x="1102590" y="3682961"/>
                  <a:pt x="1076632" y="3760838"/>
                </a:cubicBezTo>
                <a:cubicBezTo>
                  <a:pt x="1081548" y="3775586"/>
                  <a:pt x="1081668" y="3792944"/>
                  <a:pt x="1091380" y="3805083"/>
                </a:cubicBezTo>
                <a:cubicBezTo>
                  <a:pt x="1112172" y="3831073"/>
                  <a:pt x="1150725" y="3839613"/>
                  <a:pt x="1179871" y="3849329"/>
                </a:cubicBezTo>
                <a:cubicBezTo>
                  <a:pt x="1363346" y="3803458"/>
                  <a:pt x="1062931" y="3874570"/>
                  <a:pt x="1519084" y="3819832"/>
                </a:cubicBezTo>
                <a:cubicBezTo>
                  <a:pt x="1549955" y="3816128"/>
                  <a:pt x="1607574" y="3790335"/>
                  <a:pt x="1607574" y="3790335"/>
                </a:cubicBezTo>
                <a:cubicBezTo>
                  <a:pt x="1708999" y="3722718"/>
                  <a:pt x="1684853" y="3764973"/>
                  <a:pt x="1710813" y="3687096"/>
                </a:cubicBezTo>
                <a:cubicBezTo>
                  <a:pt x="1725561" y="3696928"/>
                  <a:pt x="1741441" y="3705245"/>
                  <a:pt x="1755058" y="3716593"/>
                </a:cubicBezTo>
                <a:cubicBezTo>
                  <a:pt x="1803982" y="3757363"/>
                  <a:pt x="1788624" y="3762873"/>
                  <a:pt x="1843548" y="3790335"/>
                </a:cubicBezTo>
                <a:cubicBezTo>
                  <a:pt x="1857453" y="3797287"/>
                  <a:pt x="1873045" y="3800167"/>
                  <a:pt x="1887793" y="3805083"/>
                </a:cubicBezTo>
                <a:cubicBezTo>
                  <a:pt x="1902542" y="3819832"/>
                  <a:pt x="1911205" y="3848337"/>
                  <a:pt x="1932039" y="3849329"/>
                </a:cubicBezTo>
                <a:cubicBezTo>
                  <a:pt x="2020973" y="3853564"/>
                  <a:pt x="2197509" y="3819832"/>
                  <a:pt x="2197509" y="3819832"/>
                </a:cubicBezTo>
                <a:cubicBezTo>
                  <a:pt x="2254346" y="3781941"/>
                  <a:pt x="2265403" y="3793997"/>
                  <a:pt x="2227006" y="3701845"/>
                </a:cubicBezTo>
                <a:cubicBezTo>
                  <a:pt x="2213371" y="3669121"/>
                  <a:pt x="2156803" y="3579722"/>
                  <a:pt x="2168013" y="3613354"/>
                </a:cubicBezTo>
                <a:cubicBezTo>
                  <a:pt x="2188366" y="3674416"/>
                  <a:pt x="2169826" y="3648977"/>
                  <a:pt x="2227006" y="3687096"/>
                </a:cubicBezTo>
                <a:cubicBezTo>
                  <a:pt x="2271251" y="3682180"/>
                  <a:pt x="2316089" y="3681079"/>
                  <a:pt x="2359742" y="3672348"/>
                </a:cubicBezTo>
                <a:cubicBezTo>
                  <a:pt x="2410513" y="3662194"/>
                  <a:pt x="2453452" y="3645875"/>
                  <a:pt x="2492477" y="3613354"/>
                </a:cubicBezTo>
                <a:cubicBezTo>
                  <a:pt x="2508500" y="3600001"/>
                  <a:pt x="2521974" y="3583857"/>
                  <a:pt x="2536722" y="3569109"/>
                </a:cubicBezTo>
                <a:cubicBezTo>
                  <a:pt x="2531288" y="3531068"/>
                  <a:pt x="2527818" y="3462809"/>
                  <a:pt x="2507226" y="3421625"/>
                </a:cubicBezTo>
                <a:cubicBezTo>
                  <a:pt x="2499299" y="3405771"/>
                  <a:pt x="2487561" y="3392128"/>
                  <a:pt x="2477729" y="3377380"/>
                </a:cubicBezTo>
                <a:cubicBezTo>
                  <a:pt x="2487561" y="3362632"/>
                  <a:pt x="2492478" y="3342967"/>
                  <a:pt x="2507226" y="3333135"/>
                </a:cubicBezTo>
                <a:cubicBezTo>
                  <a:pt x="2524091" y="3321892"/>
                  <a:pt x="2546729" y="3323956"/>
                  <a:pt x="2566219" y="3318387"/>
                </a:cubicBezTo>
                <a:cubicBezTo>
                  <a:pt x="2667883" y="3289340"/>
                  <a:pt x="2539250" y="3315507"/>
                  <a:pt x="2698955" y="3288890"/>
                </a:cubicBezTo>
                <a:cubicBezTo>
                  <a:pt x="2807232" y="3252797"/>
                  <a:pt x="2765459" y="3281379"/>
                  <a:pt x="2831690" y="3215148"/>
                </a:cubicBezTo>
                <a:cubicBezTo>
                  <a:pt x="2836606" y="3200400"/>
                  <a:pt x="2846439" y="3186449"/>
                  <a:pt x="2846439" y="3170903"/>
                </a:cubicBezTo>
                <a:cubicBezTo>
                  <a:pt x="2846439" y="3056839"/>
                  <a:pt x="2842186" y="3054907"/>
                  <a:pt x="2816942" y="2979174"/>
                </a:cubicBezTo>
                <a:cubicBezTo>
                  <a:pt x="2831690" y="2974258"/>
                  <a:pt x="2846239" y="2968696"/>
                  <a:pt x="2861187" y="2964425"/>
                </a:cubicBezTo>
                <a:cubicBezTo>
                  <a:pt x="2990854" y="2927377"/>
                  <a:pt x="2858312" y="2970299"/>
                  <a:pt x="2964426" y="2934929"/>
                </a:cubicBezTo>
                <a:cubicBezTo>
                  <a:pt x="2979174" y="2920180"/>
                  <a:pt x="2997101" y="2908038"/>
                  <a:pt x="3008671" y="2890683"/>
                </a:cubicBezTo>
                <a:cubicBezTo>
                  <a:pt x="3032967" y="2854238"/>
                  <a:pt x="3025797" y="2792201"/>
                  <a:pt x="3008671" y="2757948"/>
                </a:cubicBezTo>
                <a:cubicBezTo>
                  <a:pt x="2997234" y="2735075"/>
                  <a:pt x="2941121" y="2720683"/>
                  <a:pt x="2920180" y="2713703"/>
                </a:cubicBezTo>
                <a:cubicBezTo>
                  <a:pt x="2959509" y="2708787"/>
                  <a:pt x="2999929" y="2709383"/>
                  <a:pt x="3038168" y="2698954"/>
                </a:cubicBezTo>
                <a:cubicBezTo>
                  <a:pt x="3055269" y="2694290"/>
                  <a:pt x="3066559" y="2677385"/>
                  <a:pt x="3082413" y="2669458"/>
                </a:cubicBezTo>
                <a:cubicBezTo>
                  <a:pt x="3096318" y="2662506"/>
                  <a:pt x="3111910" y="2659625"/>
                  <a:pt x="3126658" y="2654709"/>
                </a:cubicBezTo>
                <a:cubicBezTo>
                  <a:pt x="3131574" y="2639961"/>
                  <a:pt x="3141406" y="2626010"/>
                  <a:pt x="3141406" y="2610464"/>
                </a:cubicBezTo>
                <a:cubicBezTo>
                  <a:pt x="3141406" y="2559792"/>
                  <a:pt x="3144700" y="2475080"/>
                  <a:pt x="3097161" y="2433483"/>
                </a:cubicBezTo>
                <a:cubicBezTo>
                  <a:pt x="3070482" y="2410139"/>
                  <a:pt x="3008671" y="2374490"/>
                  <a:pt x="3008671" y="2374490"/>
                </a:cubicBezTo>
                <a:cubicBezTo>
                  <a:pt x="3018503" y="2359742"/>
                  <a:pt x="3024327" y="2341318"/>
                  <a:pt x="3038168" y="2330245"/>
                </a:cubicBezTo>
                <a:cubicBezTo>
                  <a:pt x="3050307" y="2320533"/>
                  <a:pt x="3068508" y="2322448"/>
                  <a:pt x="3082413" y="2315496"/>
                </a:cubicBezTo>
                <a:cubicBezTo>
                  <a:pt x="3098267" y="2307569"/>
                  <a:pt x="3113410" y="2297776"/>
                  <a:pt x="3126658" y="2286000"/>
                </a:cubicBezTo>
                <a:cubicBezTo>
                  <a:pt x="3157836" y="2258286"/>
                  <a:pt x="3215148" y="2197509"/>
                  <a:pt x="3215148" y="2197509"/>
                </a:cubicBezTo>
                <a:cubicBezTo>
                  <a:pt x="3220064" y="2182761"/>
                  <a:pt x="3229897" y="2168810"/>
                  <a:pt x="3229897" y="2153264"/>
                </a:cubicBezTo>
                <a:cubicBezTo>
                  <a:pt x="3229897" y="2118502"/>
                  <a:pt x="3228059" y="2082301"/>
                  <a:pt x="3215148" y="2050025"/>
                </a:cubicBezTo>
                <a:cubicBezTo>
                  <a:pt x="3207402" y="2030660"/>
                  <a:pt x="3187367" y="2018585"/>
                  <a:pt x="3170903" y="2005780"/>
                </a:cubicBezTo>
                <a:cubicBezTo>
                  <a:pt x="3094835" y="1946616"/>
                  <a:pt x="3104924" y="1954291"/>
                  <a:pt x="3038168" y="1932038"/>
                </a:cubicBezTo>
                <a:cubicBezTo>
                  <a:pt x="3052916" y="1922206"/>
                  <a:pt x="3066559" y="1910469"/>
                  <a:pt x="3082413" y="1902542"/>
                </a:cubicBezTo>
                <a:cubicBezTo>
                  <a:pt x="3096318" y="1895590"/>
                  <a:pt x="3113723" y="1896417"/>
                  <a:pt x="3126658" y="1887793"/>
                </a:cubicBezTo>
                <a:cubicBezTo>
                  <a:pt x="3144012" y="1876223"/>
                  <a:pt x="3154880" y="1856901"/>
                  <a:pt x="3170903" y="1843548"/>
                </a:cubicBezTo>
                <a:cubicBezTo>
                  <a:pt x="3184520" y="1832200"/>
                  <a:pt x="3200400" y="1823883"/>
                  <a:pt x="3215148" y="1814051"/>
                </a:cubicBezTo>
                <a:cubicBezTo>
                  <a:pt x="3212538" y="1780115"/>
                  <a:pt x="3232223" y="1627133"/>
                  <a:pt x="3170903" y="1578077"/>
                </a:cubicBezTo>
                <a:cubicBezTo>
                  <a:pt x="3158764" y="1568366"/>
                  <a:pt x="3141406" y="1568245"/>
                  <a:pt x="3126658" y="1563329"/>
                </a:cubicBezTo>
                <a:cubicBezTo>
                  <a:pt x="3111910" y="1553497"/>
                  <a:pt x="3098611" y="1541031"/>
                  <a:pt x="3082413" y="1533832"/>
                </a:cubicBezTo>
                <a:cubicBezTo>
                  <a:pt x="3054000" y="1521204"/>
                  <a:pt x="2993922" y="1504335"/>
                  <a:pt x="2993922" y="1504335"/>
                </a:cubicBezTo>
                <a:cubicBezTo>
                  <a:pt x="3020831" y="1463972"/>
                  <a:pt x="3021091" y="1451292"/>
                  <a:pt x="3067664" y="1430593"/>
                </a:cubicBezTo>
                <a:cubicBezTo>
                  <a:pt x="3096077" y="1417965"/>
                  <a:pt x="3156155" y="1401096"/>
                  <a:pt x="3156155" y="1401096"/>
                </a:cubicBezTo>
                <a:cubicBezTo>
                  <a:pt x="3165987" y="1386348"/>
                  <a:pt x="3184046" y="1374503"/>
                  <a:pt x="3185651" y="1356851"/>
                </a:cubicBezTo>
                <a:cubicBezTo>
                  <a:pt x="3189239" y="1317379"/>
                  <a:pt x="3184234" y="1276190"/>
                  <a:pt x="3170903" y="1238864"/>
                </a:cubicBezTo>
                <a:cubicBezTo>
                  <a:pt x="3128637" y="1120520"/>
                  <a:pt x="3134423" y="1169004"/>
                  <a:pt x="3067664" y="1135625"/>
                </a:cubicBezTo>
                <a:cubicBezTo>
                  <a:pt x="2966396" y="1084991"/>
                  <a:pt x="3091947" y="1119835"/>
                  <a:pt x="2949677" y="1091380"/>
                </a:cubicBezTo>
                <a:cubicBezTo>
                  <a:pt x="2934929" y="1081548"/>
                  <a:pt x="2912015" y="1078341"/>
                  <a:pt x="2905432" y="1061883"/>
                </a:cubicBezTo>
                <a:cubicBezTo>
                  <a:pt x="2890434" y="1024388"/>
                  <a:pt x="2947552" y="999391"/>
                  <a:pt x="2964426" y="988142"/>
                </a:cubicBezTo>
                <a:cubicBezTo>
                  <a:pt x="2959510" y="934064"/>
                  <a:pt x="2959114" y="879383"/>
                  <a:pt x="2949677" y="825909"/>
                </a:cubicBezTo>
                <a:cubicBezTo>
                  <a:pt x="2936069" y="748798"/>
                  <a:pt x="2939274" y="734187"/>
                  <a:pt x="2875935" y="722671"/>
                </a:cubicBezTo>
                <a:cubicBezTo>
                  <a:pt x="2836939" y="715581"/>
                  <a:pt x="2797277" y="712838"/>
                  <a:pt x="2757948" y="707922"/>
                </a:cubicBezTo>
                <a:cubicBezTo>
                  <a:pt x="2762864" y="678425"/>
                  <a:pt x="2765444" y="648443"/>
                  <a:pt x="2772697" y="619432"/>
                </a:cubicBezTo>
                <a:cubicBezTo>
                  <a:pt x="2780238" y="589268"/>
                  <a:pt x="2802193" y="530942"/>
                  <a:pt x="2802193" y="530942"/>
                </a:cubicBezTo>
                <a:cubicBezTo>
                  <a:pt x="2797277" y="501445"/>
                  <a:pt x="2804594" y="466949"/>
                  <a:pt x="2787445" y="442451"/>
                </a:cubicBezTo>
                <a:cubicBezTo>
                  <a:pt x="2737370" y="370914"/>
                  <a:pt x="2710067" y="396388"/>
                  <a:pt x="2654709" y="368709"/>
                </a:cubicBezTo>
                <a:cubicBezTo>
                  <a:pt x="2540345" y="311527"/>
                  <a:pt x="2677434" y="361537"/>
                  <a:pt x="2566219" y="324464"/>
                </a:cubicBezTo>
                <a:cubicBezTo>
                  <a:pt x="2512142" y="329380"/>
                  <a:pt x="2457742" y="331534"/>
                  <a:pt x="2403987" y="339213"/>
                </a:cubicBezTo>
                <a:cubicBezTo>
                  <a:pt x="2388597" y="341412"/>
                  <a:pt x="2364658" y="368709"/>
                  <a:pt x="2359742" y="353961"/>
                </a:cubicBezTo>
                <a:cubicBezTo>
                  <a:pt x="2348443" y="320064"/>
                  <a:pt x="2376128" y="245807"/>
                  <a:pt x="2389239" y="206477"/>
                </a:cubicBezTo>
                <a:cubicBezTo>
                  <a:pt x="2384323" y="186812"/>
                  <a:pt x="2380059" y="166973"/>
                  <a:pt x="2374490" y="147483"/>
                </a:cubicBezTo>
                <a:cubicBezTo>
                  <a:pt x="2370219" y="132535"/>
                  <a:pt x="2372392" y="112274"/>
                  <a:pt x="2359742" y="103238"/>
                </a:cubicBezTo>
                <a:cubicBezTo>
                  <a:pt x="2334441" y="85166"/>
                  <a:pt x="2271251" y="73742"/>
                  <a:pt x="2271251" y="73742"/>
                </a:cubicBezTo>
                <a:cubicBezTo>
                  <a:pt x="2201136" y="26998"/>
                  <a:pt x="2243821" y="49850"/>
                  <a:pt x="2138516" y="14748"/>
                </a:cubicBezTo>
                <a:lnTo>
                  <a:pt x="2094271" y="0"/>
                </a:lnTo>
                <a:lnTo>
                  <a:pt x="1887793" y="14748"/>
                </a:lnTo>
                <a:cubicBezTo>
                  <a:pt x="1854753" y="27597"/>
                  <a:pt x="1848464" y="73741"/>
                  <a:pt x="1828800" y="103238"/>
                </a:cubicBezTo>
                <a:lnTo>
                  <a:pt x="1799303" y="147483"/>
                </a:lnTo>
                <a:cubicBezTo>
                  <a:pt x="1810807" y="181995"/>
                  <a:pt x="1811205" y="213377"/>
                  <a:pt x="1858297" y="221225"/>
                </a:cubicBezTo>
                <a:cubicBezTo>
                  <a:pt x="1873632" y="223781"/>
                  <a:pt x="1887794" y="211393"/>
                  <a:pt x="1902542" y="206477"/>
                </a:cubicBezTo>
                <a:cubicBezTo>
                  <a:pt x="1887794" y="201561"/>
                  <a:pt x="1873843" y="191729"/>
                  <a:pt x="1858297" y="191729"/>
                </a:cubicBezTo>
                <a:cubicBezTo>
                  <a:pt x="1810677" y="191729"/>
                  <a:pt x="1791185" y="211889"/>
                  <a:pt x="1755058" y="235974"/>
                </a:cubicBezTo>
                <a:cubicBezTo>
                  <a:pt x="1687441" y="337399"/>
                  <a:pt x="1707274" y="290832"/>
                  <a:pt x="1681316" y="368709"/>
                </a:cubicBezTo>
                <a:cubicBezTo>
                  <a:pt x="1683284" y="376580"/>
                  <a:pt x="1702348" y="459250"/>
                  <a:pt x="1710813" y="471948"/>
                </a:cubicBezTo>
                <a:cubicBezTo>
                  <a:pt x="1722383" y="489302"/>
                  <a:pt x="1738594" y="503388"/>
                  <a:pt x="1755058" y="516193"/>
                </a:cubicBezTo>
                <a:cubicBezTo>
                  <a:pt x="1831128" y="575359"/>
                  <a:pt x="1821035" y="567683"/>
                  <a:pt x="1887793" y="589935"/>
                </a:cubicBezTo>
                <a:cubicBezTo>
                  <a:pt x="1940220" y="624886"/>
                  <a:pt x="1932039" y="601706"/>
                  <a:pt x="1932039" y="648929"/>
                </a:cubicBezTo>
              </a:path>
            </a:pathLst>
          </a:cu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67375" y="2420938"/>
            <a:ext cx="2519363" cy="3095625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grpSp>
        <p:nvGrpSpPr>
          <p:cNvPr id="5" name="Group 4"/>
          <p:cNvGrpSpPr/>
          <p:nvPr/>
        </p:nvGrpSpPr>
        <p:grpSpPr>
          <a:xfrm>
            <a:off x="2339975" y="765175"/>
            <a:ext cx="6551613" cy="4284663"/>
            <a:chOff x="2339975" y="765175"/>
            <a:chExt cx="6551613" cy="4284663"/>
          </a:xfrm>
        </p:grpSpPr>
        <p:pic>
          <p:nvPicPr>
            <p:cNvPr id="6" name="Picture 5" descr="brain"/>
            <p:cNvPicPr>
              <a:picLocks noGrp="1" noChangeAspect="1" noChangeArrowheads="1"/>
            </p:cNvPicPr>
            <p:nvPr>
              <p:ph sz="half" idx="4294967295"/>
            </p:nvPr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2628900" y="765175"/>
              <a:ext cx="6119813" cy="4284663"/>
            </a:xfrm>
            <a:noFill/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6891338" y="1052513"/>
              <a:ext cx="1727200" cy="58102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600"/>
                <a:t>Οπίσθια κεντρική έλικα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7251700" y="1916113"/>
              <a:ext cx="1439863" cy="58102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600"/>
                <a:t>Βρεγματικός λοβός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7315200" y="2860675"/>
              <a:ext cx="1439863" cy="33655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600"/>
                <a:t>Ινιακός λοβός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7235825" y="3813175"/>
              <a:ext cx="1655763" cy="33655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600"/>
                <a:t>Παρεγκεφαλίδα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3203575" y="4397375"/>
              <a:ext cx="1800225" cy="33655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600"/>
                <a:t>Προμήκης μυελός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3770313" y="3906838"/>
              <a:ext cx="1079500" cy="33655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600"/>
                <a:t>Γέφυρα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2563813" y="3141663"/>
              <a:ext cx="1295400" cy="58102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600"/>
                <a:t>Κροταφικός λοβός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2339975" y="2205038"/>
              <a:ext cx="1439863" cy="58102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600"/>
                <a:t>Μετωπιαίος λοβός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2579688" y="1323975"/>
              <a:ext cx="1463675" cy="33655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600" dirty="0"/>
                <a:t>Πλάγια αύλαξ</a:t>
              </a: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3432175" y="884238"/>
              <a:ext cx="1871663" cy="33655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600"/>
                <a:t>Προκεντρική έλικα</a:t>
              </a: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5370513" y="765175"/>
              <a:ext cx="1079500" cy="58102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600"/>
                <a:t>Κεντρική αύλαξ</a:t>
              </a:r>
            </a:p>
          </p:txBody>
        </p:sp>
      </p:grp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1547664" y="4653136"/>
            <a:ext cx="1225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 dirty="0">
                <a:solidFill>
                  <a:schemeClr val="bg1"/>
                </a:solidFill>
              </a:rPr>
              <a:t>F. Netter</a:t>
            </a:r>
            <a:endParaRPr lang="el-GR" sz="1400" i="1" dirty="0">
              <a:solidFill>
                <a:schemeClr val="bg1"/>
              </a:solidFill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965200" y="5572125"/>
            <a:ext cx="4038600" cy="8921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Εγκεφαλικά ημισφαίρια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Παρεγκεφαλίδα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Rectangle 4"/>
          <p:cNvSpPr txBox="1">
            <a:spLocks noChangeArrowheads="1"/>
          </p:cNvSpPr>
          <p:nvPr/>
        </p:nvSpPr>
        <p:spPr>
          <a:xfrm>
            <a:off x="5286375" y="5556250"/>
            <a:ext cx="3101975" cy="111283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Στέλεχος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Νωτιαίος μυελός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exo-opistho_simeiomata">
  <a:themeElements>
    <a:clrScheme name="Προσαρμοσμένο 29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FBF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Προσαρμοσμένο 28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FBFBF"/>
      </a:hlink>
      <a:folHlink>
        <a:srgbClr val="B2A1C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284</TotalTime>
  <Words>1506</Words>
  <Application>Microsoft Office PowerPoint</Application>
  <PresentationFormat>Προβολή στην οθόνη (4:3)</PresentationFormat>
  <Paragraphs>385</Paragraphs>
  <Slides>56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56</vt:i4>
      </vt:variant>
    </vt:vector>
  </HeadingPairs>
  <TitlesOfParts>
    <vt:vector size="58" baseType="lpstr">
      <vt:lpstr>exo-opistho_simeiomata</vt:lpstr>
      <vt:lpstr>OC_template_updated</vt:lpstr>
      <vt:lpstr>Στοιχεία Διαγνωστικής Απεικόνισης</vt:lpstr>
      <vt:lpstr>Οστά κρανίου από το πλάϊ</vt:lpstr>
      <vt:lpstr>Παρουσίαση του PowerPoint</vt:lpstr>
      <vt:lpstr>Κρανίο νεογέννητου</vt:lpstr>
      <vt:lpstr>Νεογέννητο ανατομία - κρανίου</vt:lpstr>
      <vt:lpstr>Κλείσιμο των ραφών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Φλοιός εγκεφάλου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Λειτουργίες υπόφυσης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Υπερηχογράφημα εγκεφάλου - νεογνά</vt:lpstr>
      <vt:lpstr>Υπερηχογράφημα εγκεφάλου - νεογνά</vt:lpstr>
      <vt:lpstr>Υπερηχογράφημα  εγκεφάλου</vt:lpstr>
      <vt:lpstr>Παρουσίαση του PowerPoint</vt:lpstr>
      <vt:lpstr>Α/α κρανίου πλαγία</vt:lpstr>
      <vt:lpstr>Α/α παραρρινίων  κόλπων  1/3</vt:lpstr>
      <vt:lpstr>Α/α παραρρινίων  κόλπων 2/3</vt:lpstr>
      <vt:lpstr>Α/α παραρρινίων  κόλπων 3/3</vt:lpstr>
      <vt:lpstr>Οβελιαία ανασύνθεση παραρρινίων κόλπων - CT</vt:lpstr>
      <vt:lpstr>Κάταγμα κρανίου </vt:lpstr>
      <vt:lpstr>Κρανίο - μετάσταση</vt:lpstr>
      <vt:lpstr>3-D CT κάταγμα άνω γνάθου</vt:lpstr>
      <vt:lpstr>Κάταγμα κρανίου αξονική τομογραφία</vt:lpstr>
      <vt:lpstr>Κάταγμα κρανίου </vt:lpstr>
      <vt:lpstr>Επισκληρίδιο αιμάτωμα</vt:lpstr>
      <vt:lpstr>Όγκος εγκεφάλου CT</vt:lpstr>
      <vt:lpstr>Όγκος MRI</vt:lpstr>
      <vt:lpstr>Μελέτη αιμάτωσης - perfusion</vt:lpstr>
      <vt:lpstr>Παρουσίαση του PowerPoint</vt:lpstr>
      <vt:lpstr>Παρουσίαση του PowerPoint</vt:lpstr>
      <vt:lpstr>MRI spectroscopy</vt:lpstr>
      <vt:lpstr>Παρουσίαση του PowerPoint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Στοιχεία Διαγνωστικής Απεικόνισης</dc:title>
  <dc:creator>fkaram2</dc:creator>
  <cp:lastModifiedBy>fkaram2</cp:lastModifiedBy>
  <cp:revision>23</cp:revision>
  <dcterms:created xsi:type="dcterms:W3CDTF">2015-10-23T11:34:18Z</dcterms:created>
  <dcterms:modified xsi:type="dcterms:W3CDTF">2015-12-05T10:30:52Z</dcterms:modified>
</cp:coreProperties>
</file>