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4" r:id="rId19"/>
    <p:sldId id="282" r:id="rId20"/>
    <p:sldId id="283" r:id="rId21"/>
    <p:sldId id="257" r:id="rId22"/>
    <p:sldId id="262" r:id="rId23"/>
    <p:sldId id="264" r:id="rId24"/>
    <p:sldId id="285" r:id="rId25"/>
    <p:sldId id="286" r:id="rId26"/>
    <p:sldId id="287" r:id="rId27"/>
    <p:sldId id="288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4707" autoAdjust="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930" y="9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56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0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5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1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4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1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1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1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8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7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6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Οικονομοτεχνική Ανάλυση και Διαχείριση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13265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Εισαγωγή στον π</a:t>
            </a:r>
            <a:r>
              <a:rPr lang="el-GR" sz="2800" dirty="0" smtClean="0"/>
              <a:t>οιοτικό </a:t>
            </a:r>
            <a:r>
              <a:rPr lang="el-GR" sz="2800" dirty="0"/>
              <a:t>έ</a:t>
            </a:r>
            <a:r>
              <a:rPr lang="el-GR" sz="2800" dirty="0" smtClean="0"/>
              <a:t>λεγχο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(Α΄ μέρος)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Βασίλης Μούσας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Πολιτικών Μηχανικών ΤΕ και Μηχανικών Τοπογραφίας και Γεωπληροφορικής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Εφαρμογή του ΣΔΠ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2.1 Επιλογή του κατάλληλου Προτύπου ΔΠ,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2.2  Σχεδιασμός του ΣΔΠ,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2.3 Σύγκριση των διαδικασιών με το επιλεγμένο πρότυπο,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2.4 Τεκμηρίωση,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2.5 Επιλογή Φορέα Πιστοποίησης,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2.6 Εφαρμογή του ΣΔΠ.</a:t>
            </a:r>
          </a:p>
          <a:p>
            <a:endParaRPr 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Βήματα Εφαρμογής ενός ΣΔΠ </a:t>
            </a:r>
            <a:r>
              <a:rPr lang="el-GR" sz="3200" b="0" dirty="0" smtClean="0"/>
              <a:t>(3/4)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dirty="0" smtClean="0"/>
              <a:t>Βελτίωση του Συστήματος Ποιότητας.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3.1  Αναθεώρηση του ΣΔΠ,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3.2 Προ-Αξιολόγηση,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3.3 Τελική Αξιολόγηση.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l-GR" dirty="0" smtClean="0"/>
              <a:t>Πιστοποίηση.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Βήματα Εφαρμογής ενός ΣΔΠ </a:t>
            </a:r>
            <a:r>
              <a:rPr lang="el-GR" sz="3200" b="0" dirty="0" smtClean="0"/>
              <a:t>(4/4)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95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Το πρότυπο </a:t>
            </a:r>
            <a:r>
              <a:rPr lang="en-US" sz="2400" dirty="0" smtClean="0"/>
              <a:t>ISO 9000:2000 </a:t>
            </a:r>
            <a:r>
              <a:rPr lang="el-GR" sz="2400" dirty="0" smtClean="0"/>
              <a:t>υιοθετεί τη φιλοσοφία των διεργασιών ώστε με την εφαρμογή του να βελτιώνεται η αποτελεσματικότητα του, και να αυξάνεται η ικανοποίηση των πελατών μέσω της ικανοποίησης των απαιτήσεων τους.</a:t>
            </a:r>
            <a:endParaRPr lang="el-G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Εφαρμογή του ΕΛΟΤ ΕΝ </a:t>
            </a:r>
            <a:r>
              <a:rPr lang="en-US" dirty="0" smtClean="0"/>
              <a:t>ISO 9001:2000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273" y="3091011"/>
            <a:ext cx="43719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4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Τα πρότυπα ποιότητας εφαρμόζονται και στη προσφορά υπηρεσιών, σε τομείς όπως:</a:t>
            </a:r>
          </a:p>
          <a:p>
            <a:pPr lvl="1"/>
            <a:r>
              <a:rPr lang="el-GR" sz="2200" dirty="0" smtClean="0"/>
              <a:t>Φιλοξενία,</a:t>
            </a:r>
          </a:p>
          <a:p>
            <a:pPr lvl="1"/>
            <a:r>
              <a:rPr lang="el-GR" sz="2200" dirty="0" smtClean="0"/>
              <a:t>Επικοινωνία,</a:t>
            </a:r>
          </a:p>
          <a:p>
            <a:pPr lvl="1"/>
            <a:r>
              <a:rPr lang="el-GR" sz="2200" dirty="0" smtClean="0"/>
              <a:t>Υγεία,</a:t>
            </a:r>
          </a:p>
          <a:p>
            <a:pPr lvl="1"/>
            <a:r>
              <a:rPr lang="el-GR" sz="2200" dirty="0" smtClean="0"/>
              <a:t>Χρηματοοικονομικά,</a:t>
            </a:r>
          </a:p>
          <a:p>
            <a:pPr lvl="1"/>
            <a:r>
              <a:rPr lang="el-GR" sz="2200" dirty="0" smtClean="0"/>
              <a:t>Τεχνική Υποστήριξη,</a:t>
            </a:r>
          </a:p>
          <a:p>
            <a:pPr lvl="1"/>
            <a:r>
              <a:rPr lang="el-GR" sz="2200" dirty="0" smtClean="0"/>
              <a:t>Γενικό Εμπόριο,</a:t>
            </a:r>
          </a:p>
          <a:p>
            <a:pPr lvl="1"/>
            <a:r>
              <a:rPr lang="el-GR" sz="2200" dirty="0" smtClean="0"/>
              <a:t>Έρευνα &amp; Ανάπτυξη.</a:t>
            </a:r>
            <a:endParaRPr lang="el-GR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Πρότυπα ΔΠ στις υπηρεσίες </a:t>
            </a:r>
            <a:r>
              <a:rPr lang="el-GR" sz="3200" b="0" dirty="0" smtClean="0"/>
              <a:t>(1/2)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Καθώς οι υπηρεσίες συνήθως δεν παρουσιάζουν συγκρίσιμα &amp; μετρήσιμα χαρακτηριστικά, σημαντικό ρόλο παίζει και ο υποκειμενικός παράγοντας . Ενδεικτικά χαρακτηριστικά υπηρεσιών είναι: </a:t>
            </a:r>
          </a:p>
          <a:p>
            <a:pPr lvl="1"/>
            <a:r>
              <a:rPr lang="el-GR" dirty="0" smtClean="0"/>
              <a:t>Υπευθυνότητα,</a:t>
            </a:r>
          </a:p>
          <a:p>
            <a:pPr lvl="1"/>
            <a:r>
              <a:rPr lang="el-GR" dirty="0" smtClean="0"/>
              <a:t>Ευκολία προσέγγισης,</a:t>
            </a:r>
          </a:p>
          <a:p>
            <a:pPr lvl="1"/>
            <a:r>
              <a:rPr lang="el-GR" dirty="0" smtClean="0"/>
              <a:t>Ανταγωνιστικότητα,</a:t>
            </a:r>
          </a:p>
          <a:p>
            <a:pPr lvl="1"/>
            <a:r>
              <a:rPr lang="el-GR" dirty="0" smtClean="0"/>
              <a:t>Άνεση, αισθητική, πληρότητα, αξιοπιστία,</a:t>
            </a:r>
          </a:p>
          <a:p>
            <a:pPr lvl="1"/>
            <a:r>
              <a:rPr lang="el-GR" dirty="0" smtClean="0"/>
              <a:t>Ευγένεια, αποτελεσματική επικοινωνία,</a:t>
            </a:r>
          </a:p>
          <a:p>
            <a:pPr lvl="1"/>
            <a:r>
              <a:rPr lang="el-GR" dirty="0" smtClean="0"/>
              <a:t>Χρόνοι αναμονής,</a:t>
            </a:r>
          </a:p>
          <a:p>
            <a:pPr lvl="1"/>
            <a:r>
              <a:rPr lang="el-GR" dirty="0" smtClean="0"/>
              <a:t>Υγιεινή, Ασφάλεια.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Πρότυπα ΔΠ στις υ</a:t>
            </a:r>
            <a:r>
              <a:rPr lang="el-GR" dirty="0" smtClean="0"/>
              <a:t>πηρεσίες </a:t>
            </a:r>
            <a:r>
              <a:rPr lang="el-GR" sz="3200" b="0" dirty="0" smtClean="0"/>
              <a:t>(2/2)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0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TQM (Total Quality Management)</a:t>
            </a:r>
          </a:p>
          <a:p>
            <a:r>
              <a:rPr lang="el-GR" dirty="0" smtClean="0"/>
              <a:t>Η Διοίκηση Ολικής Ποιότητας (ΔΟΠ) απαιτεί τη βελτίωση της ανταγωνιστικότητας, αποδοτικότητας &amp; ευελιξίας ολόκληρης της επιχείρησης.</a:t>
            </a:r>
          </a:p>
          <a:p>
            <a:r>
              <a:rPr lang="el-GR" dirty="0" smtClean="0"/>
              <a:t>Βασίζεται σε τρεις αρχές:</a:t>
            </a:r>
          </a:p>
          <a:p>
            <a:pPr lvl="1"/>
            <a:r>
              <a:rPr lang="el-GR" dirty="0" smtClean="0"/>
              <a:t>Στην ικανοποίηση του πελάτη,</a:t>
            </a:r>
          </a:p>
          <a:p>
            <a:pPr lvl="1"/>
            <a:r>
              <a:rPr lang="el-GR" dirty="0" smtClean="0"/>
              <a:t>Στη συμμετοχή όλων των εργαζομένων στη βελτίωση της ποιότητας,</a:t>
            </a:r>
          </a:p>
          <a:p>
            <a:pPr lvl="1"/>
            <a:r>
              <a:rPr lang="el-GR" dirty="0" smtClean="0"/>
              <a:t>Στη συνεχή βελτίωση της ποιότητας και τέλος, στη μείωση του κόστους.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Διοίκηση Ολικής Ποιότητας </a:t>
            </a:r>
            <a:r>
              <a:rPr lang="el-GR" sz="3200" b="0" dirty="0" smtClean="0"/>
              <a:t>(1/5)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1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Η Διοίκηση Ολικής Ποιότητας (ΔΟΠ) απαιτεί τη υιοθέτηση κανόνων &amp; ενεργειών όπως:</a:t>
            </a:r>
          </a:p>
          <a:p>
            <a:pPr lvl="1"/>
            <a:r>
              <a:rPr lang="el-GR" dirty="0" smtClean="0"/>
              <a:t> Μακράς διαρκείας δέσμευση της επιχείρησης στη βελτίωση της ποιότητας,</a:t>
            </a:r>
          </a:p>
          <a:p>
            <a:pPr lvl="1"/>
            <a:r>
              <a:rPr lang="el-GR" dirty="0" smtClean="0"/>
              <a:t>Υιοθέτηση της φιλοσοφίας μηδενικών ελαττωμάτων,</a:t>
            </a:r>
          </a:p>
          <a:p>
            <a:pPr lvl="1"/>
            <a:r>
              <a:rPr lang="el-GR" dirty="0" smtClean="0"/>
              <a:t>Κατανόηση της εξάρτησης με προμηθευτές &amp; πελάτες,</a:t>
            </a:r>
          </a:p>
          <a:p>
            <a:pPr lvl="1"/>
            <a:r>
              <a:rPr lang="el-GR" dirty="0" smtClean="0"/>
              <a:t>Η τιμή ενός προϊόντος δεν αποτελεί το μόνο κριτήριο, </a:t>
            </a:r>
          </a:p>
          <a:p>
            <a:pPr lvl="1"/>
            <a:r>
              <a:rPr lang="el-GR" dirty="0" smtClean="0"/>
              <a:t>Υιοθέτηση νέων μεθόδων εκπαίδευσης/επίβλεψης εργαζομένων,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Διοίκηση Ολικής Ποιότητας </a:t>
            </a:r>
            <a:r>
              <a:rPr lang="el-GR" sz="3200" b="0" dirty="0" smtClean="0"/>
              <a:t>(2/5)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8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Διοίκηση Ολικής Ποιότητας </a:t>
            </a:r>
            <a:r>
              <a:rPr lang="el-GR" sz="3200" b="0" dirty="0" smtClean="0"/>
              <a:t>(3/5)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dirty="0"/>
              <a:t>Εξάλειψη στεγανών μεταξύ των </a:t>
            </a:r>
            <a:r>
              <a:rPr lang="el-GR" dirty="0" smtClean="0"/>
              <a:t>τμημάτων,</a:t>
            </a:r>
            <a:endParaRPr lang="el-GR" dirty="0"/>
          </a:p>
          <a:p>
            <a:pPr lvl="1"/>
            <a:r>
              <a:rPr lang="el-GR" dirty="0"/>
              <a:t>Περιορισμός της αυθαιρεσίας, της επιπολαιότητας &amp; των </a:t>
            </a:r>
            <a:r>
              <a:rPr lang="el-GR" dirty="0" smtClean="0"/>
              <a:t>συγκρούσεων,</a:t>
            </a:r>
            <a:endParaRPr lang="el-GR" dirty="0"/>
          </a:p>
          <a:p>
            <a:pPr lvl="1"/>
            <a:r>
              <a:rPr lang="el-GR" dirty="0"/>
              <a:t>Συνεχής </a:t>
            </a:r>
            <a:r>
              <a:rPr lang="el-GR" dirty="0" smtClean="0"/>
              <a:t>εκπαίδευση προσωπικού,</a:t>
            </a:r>
            <a:endParaRPr lang="el-GR" dirty="0"/>
          </a:p>
          <a:p>
            <a:pPr lvl="1"/>
            <a:r>
              <a:rPr lang="el-GR" dirty="0"/>
              <a:t>Παροχή κατάλληλων πόρων για την εφαρμογή της </a:t>
            </a:r>
            <a:r>
              <a:rPr lang="el-GR" dirty="0" smtClean="0"/>
              <a:t>ΔΟΠ,</a:t>
            </a:r>
            <a:endParaRPr lang="el-GR" dirty="0"/>
          </a:p>
          <a:p>
            <a:pPr lvl="1"/>
            <a:r>
              <a:rPr lang="el-GR" dirty="0"/>
              <a:t>Συστηματική εφαρμογή &amp; τεκμηρίωση της </a:t>
            </a:r>
            <a:r>
              <a:rPr lang="el-GR" dirty="0" smtClean="0"/>
              <a:t>ΔΟΠ.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1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Η ΔΟΠ δεν μπορεί να εφαρμοστεί αν δεν υπάρχει η κατάλληλη εκπαίδευση &amp; κατάρτιση του προσωπικού, αλλά και παρακίνηση των εργαζομένων με:</a:t>
            </a:r>
          </a:p>
          <a:p>
            <a:pPr lvl="1"/>
            <a:r>
              <a:rPr lang="el-GR" dirty="0" smtClean="0"/>
              <a:t>Ενθάρρυνση/επιβράβευση της συμμετοχής τους, </a:t>
            </a:r>
          </a:p>
          <a:p>
            <a:pPr lvl="1"/>
            <a:r>
              <a:rPr lang="el-GR" dirty="0" smtClean="0"/>
              <a:t>Κατανόηση από όλους της σημασίας της ποιότητας,</a:t>
            </a:r>
          </a:p>
          <a:p>
            <a:pPr lvl="1"/>
            <a:r>
              <a:rPr lang="el-GR" dirty="0" smtClean="0"/>
              <a:t>Επιβράβευση προτάσεων &amp; πρακτικών βελτίωσης,</a:t>
            </a:r>
          </a:p>
          <a:p>
            <a:pPr lvl="1"/>
            <a:r>
              <a:rPr lang="el-GR" dirty="0" smtClean="0"/>
              <a:t>Ενθάρρυνση συνεργασίας εργαζομένων &amp; στελεχών,</a:t>
            </a:r>
          </a:p>
          <a:p>
            <a:pPr lvl="1"/>
            <a:r>
              <a:rPr lang="el-GR" dirty="0" smtClean="0"/>
              <a:t>Ακριβής καθορισμός καθηκόντων &amp; αρμοδιοτήτων,</a:t>
            </a:r>
          </a:p>
          <a:p>
            <a:pPr lvl="1"/>
            <a:r>
              <a:rPr lang="el-GR" dirty="0" smtClean="0"/>
              <a:t>Κατάργηση διακρίσεων όπου δεν είναι απαραίτητο,</a:t>
            </a:r>
          </a:p>
          <a:p>
            <a:pPr lvl="1"/>
            <a:r>
              <a:rPr lang="el-GR" dirty="0" smtClean="0"/>
              <a:t>Στενή σχέση πελατών-επιχείρησης.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Διοίκηση Ολικής Ποιότητας </a:t>
            </a:r>
            <a:r>
              <a:rPr lang="el-GR" sz="3200" b="0" dirty="0" smtClean="0"/>
              <a:t>(4/5)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91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Μοντέλο ΔΟΠ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Διοίκηση Ολικής Ποιότητας </a:t>
            </a:r>
            <a:r>
              <a:rPr lang="el-GR" sz="3200" b="0" dirty="0" smtClean="0"/>
              <a:t>(5/5)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3479296" cy="204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558" y="1700808"/>
            <a:ext cx="4307255" cy="422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18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διασφάλιση ποιότητας περιλαμβάνει όλες εκείνες τις προγραμματισμένες κα συστηματικές ενέργειες που έχουν στόχο την παραγωγή ποιοτικών προϊόντων και υπηρεσιών.</a:t>
            </a:r>
          </a:p>
          <a:p>
            <a:r>
              <a:rPr lang="el-GR" sz="2400" dirty="0" smtClean="0"/>
              <a:t>Λόγοι εφαρμογής του συστήματος διασφάλισης ποιότητας:</a:t>
            </a:r>
          </a:p>
          <a:p>
            <a:pPr lvl="1"/>
            <a:r>
              <a:rPr lang="el-GR" sz="2200" dirty="0" smtClean="0"/>
              <a:t>Βελτίωση της απόδοσης, συντονισμού </a:t>
            </a:r>
            <a:r>
              <a:rPr lang="en-US" sz="2200" dirty="0" smtClean="0"/>
              <a:t>&amp; </a:t>
            </a:r>
            <a:r>
              <a:rPr lang="el-GR" sz="2200" dirty="0" smtClean="0"/>
              <a:t>αποδοτικότητας της επιχείρησης,</a:t>
            </a:r>
          </a:p>
          <a:p>
            <a:pPr lvl="1"/>
            <a:r>
              <a:rPr lang="el-GR" sz="2200" dirty="0" smtClean="0"/>
              <a:t>Επίτευξη, διατήρηση της ποιότητας των προϊόντων,</a:t>
            </a:r>
          </a:p>
          <a:p>
            <a:pPr lvl="1"/>
            <a:r>
              <a:rPr lang="el-GR" sz="2200" dirty="0" smtClean="0"/>
              <a:t>Αυτοπεποίθηση, άνεση στις διαπραγματεύσεις με πελάτες,</a:t>
            </a:r>
          </a:p>
          <a:p>
            <a:pPr lvl="1"/>
            <a:r>
              <a:rPr lang="el-GR" sz="2200" dirty="0" smtClean="0"/>
              <a:t>Διατήρηση, ανεύρεση νέων πελατών,</a:t>
            </a:r>
          </a:p>
          <a:p>
            <a:pPr lvl="1"/>
            <a:r>
              <a:rPr lang="el-GR" sz="2200" dirty="0" smtClean="0"/>
              <a:t>Ισότιμος ανταγωνισμός με ομοειδείς επιχειρήσεις.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Συστήματα διασφάλισης </a:t>
            </a:r>
            <a:r>
              <a:rPr lang="el-GR" dirty="0"/>
              <a:t>π</a:t>
            </a:r>
            <a:r>
              <a:rPr lang="el-GR" dirty="0" smtClean="0"/>
              <a:t>οιότητας </a:t>
            </a:r>
            <a:r>
              <a:rPr lang="el-GR" sz="3600" b="0" dirty="0" smtClean="0"/>
              <a:t>(1/2)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2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Βασίλης Μούσας 2014. Βασίλης Μούσας. </a:t>
            </a:r>
            <a:r>
              <a:rPr lang="el-GR" sz="2000" dirty="0"/>
              <a:t>«Οικονομοτεχνική Ανάλυση και Διαχείριση.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Εισαγωγή στον </a:t>
            </a:r>
            <a:r>
              <a:rPr lang="el-GR" sz="2000" dirty="0" smtClean="0"/>
              <a:t>ποιοτικό </a:t>
            </a:r>
            <a:r>
              <a:rPr lang="el-GR" sz="2000" dirty="0"/>
              <a:t>έ</a:t>
            </a:r>
            <a:r>
              <a:rPr lang="el-GR" sz="2000" dirty="0" smtClean="0"/>
              <a:t>λεγχο (Α΄ μέρος)».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0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844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Διευκρινίσεις:</a:t>
            </a:r>
          </a:p>
          <a:p>
            <a:r>
              <a:rPr lang="el-GR" dirty="0" smtClean="0"/>
              <a:t>Το Σύστημα Διασφάλισης Ποιότητας δεν βελτιώνει άμεσα το τελικό προϊόν, αλλά έμμεσα, εξετάζοντας τις δραστηριότητες της επιχείρησης.</a:t>
            </a:r>
          </a:p>
          <a:p>
            <a:r>
              <a:rPr lang="el-GR" dirty="0" smtClean="0"/>
              <a:t>Υπάρχει διαφορά μεταξύ των Προτύπων των Συστημάτων Διασφάλισης Ποιότητας, και των Προτύπων Ποιότητας του τελικού προϊόντος, που είδαμε στη προηγούμενη ενότητα, και αφορούν στις ιδιότητες και τα χαρακτηριστικά του.</a:t>
            </a:r>
          </a:p>
          <a:p>
            <a:r>
              <a:rPr lang="el-GR" dirty="0" smtClean="0"/>
              <a:t>Για την σωστή &amp; αποδοτική εφαρμογή ενός ΣΔΠ απαιτείται αποφασιστικότητα και επιμονή από τη Διοίκηση της επιχείρησης.</a:t>
            </a: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Συστήματα </a:t>
            </a:r>
            <a:r>
              <a:rPr lang="el-GR" dirty="0" smtClean="0"/>
              <a:t>διασφάλισης </a:t>
            </a:r>
            <a:r>
              <a:rPr lang="el-GR" dirty="0"/>
              <a:t>π</a:t>
            </a:r>
            <a:r>
              <a:rPr lang="el-GR" dirty="0" smtClean="0"/>
              <a:t>οιότητας </a:t>
            </a:r>
            <a:r>
              <a:rPr lang="el-GR" sz="3600" b="0" dirty="0" smtClean="0"/>
              <a:t>(2/2)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34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ενέργειες που απαιτούνται για ένα ΣΔΠ ορίζονται από διεθνώς αποδεκτά πρότυπα</a:t>
            </a:r>
            <a:r>
              <a:rPr lang="en-US" dirty="0" smtClean="0"/>
              <a:t>,</a:t>
            </a:r>
            <a:r>
              <a:rPr lang="el-GR" dirty="0" smtClean="0"/>
              <a:t> όπως το </a:t>
            </a:r>
            <a:r>
              <a:rPr lang="en-US" dirty="0" smtClean="0"/>
              <a:t>ISO 9000.</a:t>
            </a:r>
            <a:endParaRPr lang="el-GR" dirty="0" smtClean="0"/>
          </a:p>
          <a:p>
            <a:r>
              <a:rPr lang="el-GR" dirty="0" smtClean="0"/>
              <a:t>Οργανισμοί που παρέχουν Πρότυπα:</a:t>
            </a:r>
          </a:p>
          <a:p>
            <a:pPr lvl="1"/>
            <a:r>
              <a:rPr lang="en-US" dirty="0" smtClean="0"/>
              <a:t>ISO (International Standard Organization): </a:t>
            </a:r>
            <a:r>
              <a:rPr lang="el-GR" dirty="0" smtClean="0"/>
              <a:t>Διεθνής</a:t>
            </a:r>
            <a:r>
              <a:rPr lang="en-US" dirty="0" smtClean="0"/>
              <a:t> </a:t>
            </a:r>
            <a:r>
              <a:rPr lang="el-GR" dirty="0" smtClean="0"/>
              <a:t>Οργανισμός Τυποποίησης ή Προτύπων,</a:t>
            </a:r>
          </a:p>
          <a:p>
            <a:pPr lvl="1"/>
            <a:r>
              <a:rPr lang="en-US" dirty="0" smtClean="0"/>
              <a:t>ANSI (American National Standards Institute)</a:t>
            </a:r>
            <a:r>
              <a:rPr lang="el-GR" dirty="0" smtClean="0"/>
              <a:t>,</a:t>
            </a:r>
            <a:endParaRPr lang="en-US" dirty="0" smtClean="0"/>
          </a:p>
          <a:p>
            <a:pPr lvl="1"/>
            <a:r>
              <a:rPr lang="en-US" dirty="0" smtClean="0"/>
              <a:t>EN (</a:t>
            </a:r>
            <a:r>
              <a:rPr lang="el-GR" dirty="0" smtClean="0"/>
              <a:t>Ευρωπαϊκή Ένωση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endParaRPr lang="en-US" dirty="0" smtClean="0"/>
          </a:p>
          <a:p>
            <a:pPr lvl="1"/>
            <a:r>
              <a:rPr lang="el-GR" dirty="0" smtClean="0"/>
              <a:t>ΕΛΟΤ (Ελληνικός Οργανισμός Τυποποίησης),</a:t>
            </a:r>
          </a:p>
          <a:p>
            <a:pPr lvl="1"/>
            <a:r>
              <a:rPr lang="en-US" dirty="0" smtClean="0"/>
              <a:t>DIN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Οργανισμοί τυποποίησης &amp; προτύπων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5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πρώτα πρότυπα της σειράς </a:t>
            </a:r>
            <a:r>
              <a:rPr lang="en-US" dirty="0" smtClean="0"/>
              <a:t>ISO</a:t>
            </a:r>
            <a:r>
              <a:rPr lang="el-GR" dirty="0" smtClean="0"/>
              <a:t> εκδόθηκαν το 1987</a:t>
            </a:r>
          </a:p>
          <a:p>
            <a:r>
              <a:rPr lang="el-GR" dirty="0" smtClean="0"/>
              <a:t>Τα πρότυπα διακρίνονται σε:</a:t>
            </a:r>
          </a:p>
          <a:p>
            <a:pPr lvl="1"/>
            <a:r>
              <a:rPr lang="el-GR" dirty="0" smtClean="0"/>
              <a:t>Πρότυπα Απαιτήσεων (</a:t>
            </a:r>
            <a:r>
              <a:rPr lang="en-US" dirty="0" smtClean="0"/>
              <a:t>requirements</a:t>
            </a:r>
            <a:r>
              <a:rPr lang="el-GR" dirty="0" smtClean="0"/>
              <a:t>)</a:t>
            </a:r>
            <a:r>
              <a:rPr lang="en-US" dirty="0" smtClean="0"/>
              <a:t> – ISO 9001, ISO 9003</a:t>
            </a:r>
            <a:endParaRPr lang="el-GR" dirty="0" smtClean="0"/>
          </a:p>
          <a:p>
            <a:pPr lvl="1"/>
            <a:r>
              <a:rPr lang="el-GR" dirty="0" smtClean="0"/>
              <a:t>Πρότυπα Οδηγιών (</a:t>
            </a:r>
            <a:r>
              <a:rPr lang="en-US" dirty="0" smtClean="0"/>
              <a:t>guidelines</a:t>
            </a:r>
            <a:r>
              <a:rPr lang="el-GR" dirty="0" smtClean="0"/>
              <a:t>)</a:t>
            </a:r>
            <a:r>
              <a:rPr lang="en-US" dirty="0" smtClean="0"/>
              <a:t> – ISO 9004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Πρότυπα της σειράς </a:t>
            </a:r>
            <a:r>
              <a:rPr lang="en-US" dirty="0" smtClean="0"/>
              <a:t>ISO</a:t>
            </a:r>
            <a:r>
              <a:rPr lang="el-GR" dirty="0" smtClean="0"/>
              <a:t> </a:t>
            </a:r>
            <a:r>
              <a:rPr lang="el-GR" sz="3200" b="0" dirty="0" smtClean="0"/>
              <a:t>(1/2)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22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98008"/>
          </a:xfrm>
        </p:spPr>
        <p:txBody>
          <a:bodyPr>
            <a:normAutofit fontScale="90000"/>
          </a:bodyPr>
          <a:lstStyle/>
          <a:p>
            <a:r>
              <a:rPr lang="el-GR" dirty="0"/>
              <a:t>Πρότυπα της σειράς </a:t>
            </a:r>
            <a:r>
              <a:rPr lang="en-US" dirty="0"/>
              <a:t>ISO</a:t>
            </a:r>
            <a:r>
              <a:rPr lang="el-GR" dirty="0"/>
              <a:t> </a:t>
            </a:r>
            <a:r>
              <a:rPr lang="el-GR" sz="3200" b="0" dirty="0" smtClean="0"/>
              <a:t>(2/2)</a:t>
            </a:r>
            <a:endParaRPr lang="el-GR" dirty="0"/>
          </a:p>
        </p:txBody>
      </p:sp>
      <p:grpSp>
        <p:nvGrpSpPr>
          <p:cNvPr id="76" name="Ομάδα 75"/>
          <p:cNvGrpSpPr/>
          <p:nvPr/>
        </p:nvGrpSpPr>
        <p:grpSpPr>
          <a:xfrm>
            <a:off x="126849" y="841629"/>
            <a:ext cx="8910989" cy="5903421"/>
            <a:chOff x="125507" y="890116"/>
            <a:chExt cx="8910989" cy="5903421"/>
          </a:xfrm>
        </p:grpSpPr>
        <p:sp>
          <p:nvSpPr>
            <p:cNvPr id="2" name="TextBox 1"/>
            <p:cNvSpPr txBox="1"/>
            <p:nvPr/>
          </p:nvSpPr>
          <p:spPr>
            <a:xfrm>
              <a:off x="3844604" y="890116"/>
              <a:ext cx="1368152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500" b="1" dirty="0" smtClean="0">
                  <a:latin typeface="+mn-lt"/>
                </a:rPr>
                <a:t>Σειρά </a:t>
              </a:r>
              <a:r>
                <a:rPr lang="en-US" sz="1500" b="1" dirty="0" smtClean="0">
                  <a:latin typeface="+mn-lt"/>
                </a:rPr>
                <a:t>ISO </a:t>
              </a:r>
              <a:endParaRPr lang="el-GR" sz="1500" b="1" dirty="0" smtClean="0">
                <a:latin typeface="+mn-lt"/>
              </a:endParaRPr>
            </a:p>
            <a:p>
              <a:pPr algn="ctr"/>
              <a:r>
                <a:rPr lang="el-GR" sz="1500" b="1" dirty="0" smtClean="0">
                  <a:latin typeface="+mn-lt"/>
                </a:rPr>
                <a:t>Ποιότητα</a:t>
              </a:r>
              <a:endParaRPr lang="el-GR" sz="1500" b="1" dirty="0">
                <a:latin typeface="+mn-lt"/>
              </a:endParaRPr>
            </a:p>
          </p:txBody>
        </p:sp>
        <p:cxnSp>
          <p:nvCxnSpPr>
            <p:cNvPr id="5" name="Γωνιακή σύνδεση 4"/>
            <p:cNvCxnSpPr>
              <a:stCxn id="2" idx="2"/>
              <a:endCxn id="7" idx="0"/>
            </p:cNvCxnSpPr>
            <p:nvPr/>
          </p:nvCxnSpPr>
          <p:spPr>
            <a:xfrm rot="5400000">
              <a:off x="2667751" y="-79333"/>
              <a:ext cx="337482" cy="338437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60228" y="1781596"/>
              <a:ext cx="1368152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</a:t>
              </a:r>
              <a:r>
                <a:rPr lang="el-GR" sz="1500" b="1" dirty="0" smtClean="0">
                  <a:latin typeface="+mn-lt"/>
                </a:rPr>
                <a:t> 8402</a:t>
              </a:r>
              <a:r>
                <a:rPr lang="en-US" sz="1500" b="1" dirty="0" smtClean="0">
                  <a:latin typeface="+mn-lt"/>
                </a:rPr>
                <a:t> </a:t>
              </a:r>
              <a:endParaRPr lang="el-GR" sz="1500" b="1" dirty="0" smtClean="0">
                <a:latin typeface="+mn-lt"/>
              </a:endParaRPr>
            </a:p>
            <a:p>
              <a:pPr algn="ctr"/>
              <a:r>
                <a:rPr lang="el-GR" sz="1500" dirty="0" smtClean="0">
                  <a:latin typeface="+mn-lt"/>
                </a:rPr>
                <a:t>Λεξιλόγιο</a:t>
              </a:r>
              <a:endParaRPr lang="el-GR" sz="1500" dirty="0">
                <a:latin typeface="+mn-lt"/>
              </a:endParaRPr>
            </a:p>
          </p:txBody>
        </p:sp>
        <p:cxnSp>
          <p:nvCxnSpPr>
            <p:cNvPr id="14" name="Γωνιακή σύνδεση 13"/>
            <p:cNvCxnSpPr>
              <a:stCxn id="2" idx="2"/>
              <a:endCxn id="16" idx="0"/>
            </p:cNvCxnSpPr>
            <p:nvPr/>
          </p:nvCxnSpPr>
          <p:spPr>
            <a:xfrm rot="5400000">
              <a:off x="4357367" y="1606421"/>
              <a:ext cx="333620" cy="900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835597" y="1777734"/>
              <a:ext cx="1368152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500" b="1" dirty="0" smtClean="0">
                  <a:latin typeface="+mn-lt"/>
                </a:rPr>
                <a:t>Σειρά </a:t>
              </a:r>
              <a:endParaRPr lang="en-US" sz="1500" b="1" dirty="0">
                <a:latin typeface="+mn-lt"/>
              </a:endParaRPr>
            </a:p>
            <a:p>
              <a:pPr algn="ctr"/>
              <a:r>
                <a:rPr lang="en-US" sz="1500" b="1" dirty="0" smtClean="0">
                  <a:latin typeface="+mn-lt"/>
                </a:rPr>
                <a:t>ISO 9000</a:t>
              </a:r>
              <a:endParaRPr lang="el-GR" sz="1500" dirty="0">
                <a:latin typeface="+mn-lt"/>
              </a:endParaRPr>
            </a:p>
          </p:txBody>
        </p:sp>
        <p:cxnSp>
          <p:nvCxnSpPr>
            <p:cNvPr id="19" name="Γωνιακή σύνδεση 18"/>
            <p:cNvCxnSpPr>
              <a:stCxn id="2" idx="2"/>
              <a:endCxn id="21" idx="0"/>
            </p:cNvCxnSpPr>
            <p:nvPr/>
          </p:nvCxnSpPr>
          <p:spPr>
            <a:xfrm rot="16200000" flipH="1">
              <a:off x="6193429" y="-220636"/>
              <a:ext cx="333620" cy="366311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507723" y="1777734"/>
              <a:ext cx="1368152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500" b="1" dirty="0" smtClean="0">
                  <a:latin typeface="+mn-lt"/>
                </a:rPr>
                <a:t>Σειρά </a:t>
              </a:r>
              <a:endParaRPr lang="en-US" sz="1500" b="1" dirty="0">
                <a:latin typeface="+mn-lt"/>
              </a:endParaRPr>
            </a:p>
            <a:p>
              <a:pPr algn="ctr"/>
              <a:r>
                <a:rPr lang="en-US" sz="1500" b="1" dirty="0" smtClean="0">
                  <a:latin typeface="+mn-lt"/>
                </a:rPr>
                <a:t>ISO 10000</a:t>
              </a:r>
              <a:endParaRPr lang="el-GR" sz="1500" dirty="0">
                <a:latin typeface="+mn-lt"/>
              </a:endParaRPr>
            </a:p>
          </p:txBody>
        </p:sp>
        <p:cxnSp>
          <p:nvCxnSpPr>
            <p:cNvPr id="26" name="Γωνιακή σύνδεση 25"/>
            <p:cNvCxnSpPr>
              <a:stCxn id="16" idx="2"/>
            </p:cNvCxnSpPr>
            <p:nvPr/>
          </p:nvCxnSpPr>
          <p:spPr>
            <a:xfrm rot="5400000">
              <a:off x="2603001" y="801028"/>
              <a:ext cx="385968" cy="344737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87525" y="2748500"/>
              <a:ext cx="1368152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 9000</a:t>
              </a:r>
              <a:endParaRPr lang="el-GR" sz="1500" dirty="0">
                <a:latin typeface="+mn-lt"/>
              </a:endParaRPr>
            </a:p>
          </p:txBody>
        </p:sp>
        <p:cxnSp>
          <p:nvCxnSpPr>
            <p:cNvPr id="32" name="Γωνιακή σύνδεση 31"/>
            <p:cNvCxnSpPr>
              <a:stCxn id="16" idx="2"/>
              <a:endCxn id="35" idx="0"/>
            </p:cNvCxnSpPr>
            <p:nvPr/>
          </p:nvCxnSpPr>
          <p:spPr>
            <a:xfrm rot="16200000" flipH="1">
              <a:off x="5234565" y="1616839"/>
              <a:ext cx="410780" cy="184056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676162" y="2742512"/>
              <a:ext cx="1368152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 9004</a:t>
              </a:r>
              <a:endParaRPr lang="el-GR" sz="1500" dirty="0">
                <a:latin typeface="+mn-lt"/>
              </a:endParaRPr>
            </a:p>
          </p:txBody>
        </p:sp>
        <p:cxnSp>
          <p:nvCxnSpPr>
            <p:cNvPr id="39" name="Γωνιακή σύνδεση 38"/>
            <p:cNvCxnSpPr>
              <a:stCxn id="21" idx="2"/>
              <a:endCxn id="41" idx="0"/>
            </p:cNvCxnSpPr>
            <p:nvPr/>
          </p:nvCxnSpPr>
          <p:spPr>
            <a:xfrm rot="16200000" flipH="1">
              <a:off x="8039463" y="2484067"/>
              <a:ext cx="385968" cy="8129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589020" y="2717700"/>
              <a:ext cx="1368152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 10000</a:t>
              </a:r>
              <a:endParaRPr lang="el-GR" sz="1500" dirty="0"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5507" y="3288232"/>
              <a:ext cx="1836203" cy="784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</a:t>
              </a:r>
              <a:r>
                <a:rPr lang="el-GR" sz="1500" b="1" dirty="0" smtClean="0">
                  <a:latin typeface="+mn-lt"/>
                </a:rPr>
                <a:t> </a:t>
              </a:r>
              <a:r>
                <a:rPr lang="en-US" sz="1500" b="1" dirty="0" smtClean="0">
                  <a:latin typeface="+mn-lt"/>
                </a:rPr>
                <a:t>9000-1 </a:t>
              </a:r>
              <a:endParaRPr lang="el-GR" sz="1500" b="1" dirty="0" smtClean="0">
                <a:latin typeface="+mn-lt"/>
              </a:endParaRPr>
            </a:p>
            <a:p>
              <a:pPr algn="ctr"/>
              <a:r>
                <a:rPr lang="el-GR" sz="1500" dirty="0" smtClean="0">
                  <a:latin typeface="+mn-lt"/>
                </a:rPr>
                <a:t>Οδηγίες για επιλογή και χρήση</a:t>
              </a:r>
              <a:endParaRPr lang="el-GR" sz="1500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5507" y="4100092"/>
              <a:ext cx="2070230" cy="784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</a:t>
              </a:r>
              <a:r>
                <a:rPr lang="el-GR" sz="1500" b="1" dirty="0" smtClean="0">
                  <a:latin typeface="+mn-lt"/>
                </a:rPr>
                <a:t> </a:t>
              </a:r>
              <a:r>
                <a:rPr lang="en-US" sz="1500" b="1" dirty="0" smtClean="0">
                  <a:latin typeface="+mn-lt"/>
                </a:rPr>
                <a:t>9000-</a:t>
              </a:r>
              <a:r>
                <a:rPr lang="el-GR" sz="1500" b="1" dirty="0" smtClean="0">
                  <a:latin typeface="+mn-lt"/>
                </a:rPr>
                <a:t>2</a:t>
              </a:r>
              <a:r>
                <a:rPr lang="en-US" sz="1500" b="1" dirty="0" smtClean="0">
                  <a:latin typeface="+mn-lt"/>
                </a:rPr>
                <a:t> </a:t>
              </a:r>
              <a:endParaRPr lang="el-GR" sz="1500" b="1" dirty="0" smtClean="0">
                <a:latin typeface="+mn-lt"/>
              </a:endParaRPr>
            </a:p>
            <a:p>
              <a:pPr algn="ctr"/>
              <a:r>
                <a:rPr lang="el-GR" sz="1500" dirty="0" smtClean="0">
                  <a:latin typeface="+mn-lt"/>
                </a:rPr>
                <a:t>Οδηγίες για εφαρμογή πρότυπων απαιτήσεων</a:t>
              </a:r>
              <a:endParaRPr lang="el-GR" sz="1500" dirty="0"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5507" y="4938983"/>
              <a:ext cx="2070230" cy="784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</a:t>
              </a:r>
              <a:r>
                <a:rPr lang="el-GR" sz="1500" b="1" dirty="0" smtClean="0">
                  <a:latin typeface="+mn-lt"/>
                </a:rPr>
                <a:t> </a:t>
              </a:r>
              <a:r>
                <a:rPr lang="en-US" sz="1500" b="1" dirty="0" smtClean="0">
                  <a:latin typeface="+mn-lt"/>
                </a:rPr>
                <a:t>9000-</a:t>
              </a:r>
              <a:r>
                <a:rPr lang="el-GR" sz="1500" b="1" dirty="0">
                  <a:latin typeface="+mn-lt"/>
                </a:rPr>
                <a:t>3</a:t>
              </a:r>
              <a:r>
                <a:rPr lang="en-US" sz="1500" b="1" dirty="0" smtClean="0">
                  <a:latin typeface="+mn-lt"/>
                </a:rPr>
                <a:t> </a:t>
              </a:r>
              <a:endParaRPr lang="el-GR" sz="1500" b="1" dirty="0" smtClean="0">
                <a:latin typeface="+mn-lt"/>
              </a:endParaRPr>
            </a:p>
            <a:p>
              <a:pPr algn="ctr"/>
              <a:r>
                <a:rPr lang="el-GR" sz="1500" dirty="0" smtClean="0">
                  <a:latin typeface="+mn-lt"/>
                </a:rPr>
                <a:t>Οδηγίες για εφαρμογή </a:t>
              </a:r>
              <a:r>
                <a:rPr lang="en-US" sz="1500" dirty="0" smtClean="0">
                  <a:latin typeface="+mn-lt"/>
                </a:rPr>
                <a:t>ISO 9001 </a:t>
              </a:r>
              <a:r>
                <a:rPr lang="el-GR" sz="1500" dirty="0" smtClean="0">
                  <a:latin typeface="+mn-lt"/>
                </a:rPr>
                <a:t>σε λογισμικά</a:t>
              </a:r>
              <a:endParaRPr lang="el-GR" sz="1500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5507" y="5777874"/>
              <a:ext cx="2070230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</a:t>
              </a:r>
              <a:r>
                <a:rPr lang="el-GR" sz="1500" b="1" dirty="0" smtClean="0">
                  <a:latin typeface="+mn-lt"/>
                </a:rPr>
                <a:t> </a:t>
              </a:r>
              <a:r>
                <a:rPr lang="en-US" sz="1500" b="1" dirty="0" smtClean="0">
                  <a:latin typeface="+mn-lt"/>
                </a:rPr>
                <a:t>9000</a:t>
              </a:r>
              <a:endParaRPr lang="el-GR" sz="1500" b="1" dirty="0" smtClean="0">
                <a:latin typeface="+mn-lt"/>
              </a:endParaRPr>
            </a:p>
            <a:p>
              <a:pPr algn="ctr"/>
              <a:r>
                <a:rPr lang="el-GR" sz="1500" dirty="0" smtClean="0">
                  <a:latin typeface="+mn-lt"/>
                </a:rPr>
                <a:t>Οδηγίες για αξιόπιστη διαχείριση προγραμμάτων</a:t>
              </a:r>
              <a:endParaRPr lang="el-GR" sz="1500" dirty="0">
                <a:latin typeface="+mn-lt"/>
              </a:endParaRPr>
            </a:p>
          </p:txBody>
        </p:sp>
        <p:cxnSp>
          <p:nvCxnSpPr>
            <p:cNvPr id="48" name="Γωνιακή σύνδεση 47"/>
            <p:cNvCxnSpPr>
              <a:endCxn id="50" idx="1"/>
            </p:cNvCxnSpPr>
            <p:nvPr/>
          </p:nvCxnSpPr>
          <p:spPr>
            <a:xfrm rot="16200000" flipH="1">
              <a:off x="1713257" y="3042171"/>
              <a:ext cx="1311138" cy="225178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481415" y="3071665"/>
              <a:ext cx="2749010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</a:t>
              </a:r>
              <a:r>
                <a:rPr lang="el-GR" sz="1500" b="1" dirty="0" smtClean="0">
                  <a:latin typeface="+mn-lt"/>
                </a:rPr>
                <a:t> </a:t>
              </a:r>
              <a:r>
                <a:rPr lang="en-US" sz="1500" b="1" dirty="0" smtClean="0">
                  <a:latin typeface="+mn-lt"/>
                </a:rPr>
                <a:t>900</a:t>
              </a:r>
              <a:r>
                <a:rPr lang="el-GR" sz="1500" b="1" dirty="0" smtClean="0">
                  <a:latin typeface="+mn-lt"/>
                </a:rPr>
                <a:t>1</a:t>
              </a:r>
            </a:p>
            <a:p>
              <a:pPr algn="ctr"/>
              <a:r>
                <a:rPr lang="el-GR" sz="1500" dirty="0" smtClean="0">
                  <a:latin typeface="+mn-lt"/>
                </a:rPr>
                <a:t>Απαιτήσεις για διασφάλιση ποιότητας στο σχεδιασμό, την ανάπτυξη, την παραγωγή, την εγκατάσταση και την εξυπηρέτηση</a:t>
              </a:r>
              <a:endParaRPr lang="el-GR" sz="1500" dirty="0">
                <a:latin typeface="+mn-lt"/>
              </a:endParaRPr>
            </a:p>
          </p:txBody>
        </p:sp>
        <p:cxnSp>
          <p:nvCxnSpPr>
            <p:cNvPr id="56" name="Γωνιακή σύνδεση 55"/>
            <p:cNvCxnSpPr>
              <a:endCxn id="57" idx="1"/>
            </p:cNvCxnSpPr>
            <p:nvPr/>
          </p:nvCxnSpPr>
          <p:spPr>
            <a:xfrm rot="16200000" flipH="1">
              <a:off x="1637171" y="4075450"/>
              <a:ext cx="1675916" cy="43778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694022" y="4624469"/>
              <a:ext cx="2500164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</a:t>
              </a:r>
              <a:r>
                <a:rPr lang="el-GR" sz="1500" b="1" dirty="0" smtClean="0">
                  <a:latin typeface="+mn-lt"/>
                </a:rPr>
                <a:t> </a:t>
              </a:r>
              <a:r>
                <a:rPr lang="en-US" sz="1500" b="1" dirty="0" smtClean="0">
                  <a:latin typeface="+mn-lt"/>
                </a:rPr>
                <a:t>900</a:t>
              </a:r>
              <a:r>
                <a:rPr lang="el-GR" sz="1500" b="1" dirty="0" smtClean="0">
                  <a:latin typeface="+mn-lt"/>
                </a:rPr>
                <a:t>3</a:t>
              </a:r>
            </a:p>
            <a:p>
              <a:pPr algn="ctr"/>
              <a:r>
                <a:rPr lang="el-GR" sz="1500" dirty="0" smtClean="0">
                  <a:latin typeface="+mn-lt"/>
                </a:rPr>
                <a:t>Απαιτήσεις για διασφάλιση ποιότητας στον τελικό έλεγχο και δοκιμή</a:t>
              </a:r>
              <a:endParaRPr lang="el-GR" sz="1500" dirty="0">
                <a:latin typeface="+mn-lt"/>
              </a:endParaRPr>
            </a:p>
          </p:txBody>
        </p:sp>
        <p:cxnSp>
          <p:nvCxnSpPr>
            <p:cNvPr id="59" name="Γωνιακή σύνδεση 58"/>
            <p:cNvCxnSpPr>
              <a:endCxn id="60" idx="1"/>
            </p:cNvCxnSpPr>
            <p:nvPr/>
          </p:nvCxnSpPr>
          <p:spPr>
            <a:xfrm rot="16200000" flipH="1">
              <a:off x="1671980" y="5242728"/>
              <a:ext cx="1489490" cy="320980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577215" y="5755548"/>
              <a:ext cx="2570849" cy="784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</a:t>
              </a:r>
              <a:r>
                <a:rPr lang="el-GR" sz="1500" b="1" dirty="0" smtClean="0">
                  <a:latin typeface="+mn-lt"/>
                </a:rPr>
                <a:t> </a:t>
              </a:r>
              <a:r>
                <a:rPr lang="en-US" sz="1500" b="1" dirty="0" smtClean="0">
                  <a:latin typeface="+mn-lt"/>
                </a:rPr>
                <a:t>900</a:t>
              </a:r>
              <a:r>
                <a:rPr lang="el-GR" sz="1500" b="1" dirty="0">
                  <a:latin typeface="+mn-lt"/>
                </a:rPr>
                <a:t>4</a:t>
              </a:r>
              <a:endParaRPr lang="el-GR" sz="1500" b="1" dirty="0" smtClean="0">
                <a:latin typeface="+mn-lt"/>
              </a:endParaRPr>
            </a:p>
            <a:p>
              <a:pPr algn="ctr"/>
              <a:r>
                <a:rPr lang="el-GR" sz="1500" dirty="0" smtClean="0">
                  <a:latin typeface="+mn-lt"/>
                </a:rPr>
                <a:t>Οδηγίες για την εφαρμογή προτύπων απαιτήσεων</a:t>
              </a:r>
              <a:endParaRPr lang="el-GR" sz="1500" dirty="0">
                <a:latin typeface="+mn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53192" y="3100649"/>
              <a:ext cx="2014093" cy="784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</a:t>
              </a:r>
              <a:r>
                <a:rPr lang="el-GR" sz="1500" b="1" dirty="0" smtClean="0">
                  <a:latin typeface="+mn-lt"/>
                </a:rPr>
                <a:t> </a:t>
              </a:r>
              <a:r>
                <a:rPr lang="en-US" sz="1500" b="1" dirty="0" smtClean="0">
                  <a:latin typeface="+mn-lt"/>
                </a:rPr>
                <a:t>900</a:t>
              </a:r>
              <a:r>
                <a:rPr lang="el-GR" sz="1500" b="1" dirty="0" smtClean="0">
                  <a:latin typeface="+mn-lt"/>
                </a:rPr>
                <a:t>4-1</a:t>
              </a:r>
            </a:p>
            <a:p>
              <a:pPr algn="ctr"/>
              <a:r>
                <a:rPr lang="el-GR" sz="1500" dirty="0" smtClean="0">
                  <a:latin typeface="+mn-lt"/>
                </a:rPr>
                <a:t>Οδηγίες διαχείρισης της ποιότητας</a:t>
              </a:r>
              <a:endParaRPr lang="el-GR" sz="1500" dirty="0">
                <a:latin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55769" y="3949067"/>
              <a:ext cx="2014093" cy="784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</a:t>
              </a:r>
              <a:r>
                <a:rPr lang="el-GR" sz="1500" b="1" dirty="0" smtClean="0">
                  <a:latin typeface="+mn-lt"/>
                </a:rPr>
                <a:t> </a:t>
              </a:r>
              <a:r>
                <a:rPr lang="en-US" sz="1500" b="1" dirty="0" smtClean="0">
                  <a:latin typeface="+mn-lt"/>
                </a:rPr>
                <a:t>900</a:t>
              </a:r>
              <a:r>
                <a:rPr lang="el-GR" sz="1500" b="1" dirty="0" smtClean="0">
                  <a:latin typeface="+mn-lt"/>
                </a:rPr>
                <a:t>4-2</a:t>
              </a:r>
            </a:p>
            <a:p>
              <a:pPr algn="ctr"/>
              <a:r>
                <a:rPr lang="el-GR" sz="1500" dirty="0" smtClean="0">
                  <a:latin typeface="+mn-lt"/>
                </a:rPr>
                <a:t>Κατευθυντήριες οδηγίες για υπηρεσίες</a:t>
              </a:r>
              <a:endParaRPr lang="el-GR" sz="1500" dirty="0">
                <a:latin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72095" y="4759856"/>
              <a:ext cx="2014093" cy="784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</a:t>
              </a:r>
              <a:r>
                <a:rPr lang="el-GR" sz="1500" b="1" dirty="0" smtClean="0">
                  <a:latin typeface="+mn-lt"/>
                </a:rPr>
                <a:t> </a:t>
              </a:r>
              <a:r>
                <a:rPr lang="en-US" sz="1500" b="1" dirty="0" smtClean="0">
                  <a:latin typeface="+mn-lt"/>
                </a:rPr>
                <a:t>900</a:t>
              </a:r>
              <a:r>
                <a:rPr lang="el-GR" sz="1500" b="1" dirty="0" smtClean="0">
                  <a:latin typeface="+mn-lt"/>
                </a:rPr>
                <a:t>4-3</a:t>
              </a:r>
            </a:p>
            <a:p>
              <a:pPr algn="ctr"/>
              <a:r>
                <a:rPr lang="el-GR" sz="1500" dirty="0" smtClean="0">
                  <a:latin typeface="+mn-lt"/>
                </a:rPr>
                <a:t>Κατευθυντήριες οδηγίες για υλικά</a:t>
              </a:r>
              <a:endParaRPr lang="el-GR" sz="1500" dirty="0">
                <a:latin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40137" y="5608097"/>
              <a:ext cx="2046051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</a:t>
              </a:r>
              <a:r>
                <a:rPr lang="el-GR" sz="1500" b="1" dirty="0" smtClean="0">
                  <a:latin typeface="+mn-lt"/>
                </a:rPr>
                <a:t> </a:t>
              </a:r>
              <a:r>
                <a:rPr lang="en-US" sz="1500" b="1" dirty="0" smtClean="0">
                  <a:latin typeface="+mn-lt"/>
                </a:rPr>
                <a:t>900</a:t>
              </a:r>
              <a:r>
                <a:rPr lang="el-GR" sz="1500" b="1" dirty="0" smtClean="0">
                  <a:latin typeface="+mn-lt"/>
                </a:rPr>
                <a:t>4-4</a:t>
              </a:r>
            </a:p>
            <a:p>
              <a:pPr algn="ctr"/>
              <a:r>
                <a:rPr lang="el-GR" sz="1500" dirty="0" smtClean="0">
                  <a:latin typeface="+mn-lt"/>
                </a:rPr>
                <a:t>Κατευθυντήριες οδηγίες για τη βελτίωση της ποιότητας</a:t>
              </a:r>
              <a:endParaRPr lang="el-GR" sz="1500" dirty="0">
                <a:latin typeface="+mn-l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70069" y="3164237"/>
              <a:ext cx="1566427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</a:t>
              </a:r>
              <a:r>
                <a:rPr lang="el-GR" sz="1500" b="1" dirty="0" smtClean="0">
                  <a:latin typeface="+mn-lt"/>
                </a:rPr>
                <a:t> 10000-1</a:t>
              </a:r>
            </a:p>
            <a:p>
              <a:pPr algn="ctr"/>
              <a:r>
                <a:rPr lang="el-GR" sz="1500" dirty="0" smtClean="0">
                  <a:latin typeface="+mn-lt"/>
                </a:rPr>
                <a:t>Απαιτήσεις διασφάλισης ποιότητας για εξοπλισμό μετρήσεων</a:t>
              </a:r>
              <a:endParaRPr lang="el-GR" sz="1500" dirty="0">
                <a:latin typeface="+mn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470069" y="4733897"/>
              <a:ext cx="1566427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+mn-lt"/>
                </a:rPr>
                <a:t>ISO</a:t>
              </a:r>
              <a:r>
                <a:rPr lang="el-GR" sz="1500" b="1" dirty="0" smtClean="0">
                  <a:latin typeface="+mn-lt"/>
                </a:rPr>
                <a:t> 10013</a:t>
              </a:r>
            </a:p>
            <a:p>
              <a:pPr algn="ctr"/>
              <a:r>
                <a:rPr lang="el-GR" sz="1500" dirty="0" smtClean="0">
                  <a:latin typeface="+mn-lt"/>
                </a:rPr>
                <a:t>Κατευθυντήριες γραμμές για την ανάπτυξη εγχειριδίων ποιότητας</a:t>
              </a:r>
              <a:endParaRPr lang="el-GR" sz="1500" dirty="0">
                <a:latin typeface="+mn-lt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1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908720"/>
          </a:xfrm>
        </p:spPr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3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Θεώρηση και καταγραφή της υπάρχουσας  κατάστασης,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Εφαρμογή του ΣΔΠ,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Βελτίωση του Συστήματος </a:t>
            </a:r>
            <a:r>
              <a:rPr lang="el-GR" dirty="0" smtClean="0"/>
              <a:t>Ποιότητας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Πιστοποίηση,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Βήματα Εφαρμογής ενός ΣΔΠ </a:t>
            </a:r>
            <a:r>
              <a:rPr lang="el-GR" sz="3200" b="0" dirty="0" smtClean="0"/>
              <a:t>(1/4)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Θεώρηση και καταγραφή της υπάρχουσας  κατάστασης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1.1 Συλλογή των απαραίτητων πληροφοριών,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1.2 Απόφαση για τον τρόπο εφαρμογής του ΣΔΠ,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1.3 Πολιτική δέσμευσης της Διοίκησης στο  πρότυπο,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1.4 Εκπαίδευση προσωπικού και ορισμός συντονιστή,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1.5 Εξέταση &amp; καταγραφή των κυρίων δραστηριοτήτων της επιχείρησης. </a:t>
            </a:r>
          </a:p>
          <a:p>
            <a:endParaRPr 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Βήματα Εφαρμογής ενός ΣΔΠ </a:t>
            </a:r>
            <a:r>
              <a:rPr lang="el-GR" sz="3200" b="0" dirty="0" smtClean="0"/>
              <a:t>(2/4)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51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ce4245cf636c57d8e237d47fa9eb5fe8789512"/>
</p:tagLst>
</file>

<file path=ppt/theme/theme1.xml><?xml version="1.0" encoding="utf-8"?>
<a:theme xmlns:a="http://schemas.openxmlformats.org/drawingml/2006/main" name="OC_template_updated">
  <a:themeElements>
    <a:clrScheme name="Προσαρμοσμένο 1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1562</Words>
  <Application>Microsoft Office PowerPoint</Application>
  <PresentationFormat>Προβολή στην οθόνη (4:3)</PresentationFormat>
  <Paragraphs>229</Paragraphs>
  <Slides>26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OC_template_updated</vt:lpstr>
      <vt:lpstr>1_OC_template_updated</vt:lpstr>
      <vt:lpstr>Οικονομοτεχνική Ανάλυση και Διαχείριση</vt:lpstr>
      <vt:lpstr>Συστήματα διασφάλισης ποιότητας (1/2)</vt:lpstr>
      <vt:lpstr>Συστήματα διασφάλισης ποιότητας (2/2)</vt:lpstr>
      <vt:lpstr>Οργανισμοί τυποποίησης &amp; προτύπων</vt:lpstr>
      <vt:lpstr>Πρότυπα της σειράς ISO (1/2)</vt:lpstr>
      <vt:lpstr>Πρότυπα της σειράς ISO (2/2)</vt:lpstr>
      <vt:lpstr>Παραδείγματα</vt:lpstr>
      <vt:lpstr>Βήματα Εφαρμογής ενός ΣΔΠ (1/4)</vt:lpstr>
      <vt:lpstr>Βήματα Εφαρμογής ενός ΣΔΠ (2/4)</vt:lpstr>
      <vt:lpstr>Βήματα Εφαρμογής ενός ΣΔΠ (3/4)</vt:lpstr>
      <vt:lpstr>Βήματα Εφαρμογής ενός ΣΔΠ (4/4)</vt:lpstr>
      <vt:lpstr>Εφαρμογή του ΕΛΟΤ ΕΝ ISO 9001:2000</vt:lpstr>
      <vt:lpstr>Πρότυπα ΔΠ στις υπηρεσίες (1/2)</vt:lpstr>
      <vt:lpstr>Πρότυπα ΔΠ στις υπηρεσίες (2/2)</vt:lpstr>
      <vt:lpstr>Διοίκηση Ολικής Ποιότητας (1/5)</vt:lpstr>
      <vt:lpstr>Διοίκηση Ολικής Ποιότητας (2/5)</vt:lpstr>
      <vt:lpstr>Διοίκηση Ολικής Ποιότητας (3/5)</vt:lpstr>
      <vt:lpstr>Διοίκηση Ολικής Ποιότητας (4/5)</vt:lpstr>
      <vt:lpstr>Διοίκηση Ολικής Ποιότητας (5/5)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53</cp:revision>
  <dcterms:created xsi:type="dcterms:W3CDTF">2013-03-04T13:35:19Z</dcterms:created>
  <dcterms:modified xsi:type="dcterms:W3CDTF">2015-04-16T10:35:34Z</dcterms:modified>
</cp:coreProperties>
</file>