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5"/>
  </p:notesMasterIdLst>
  <p:handoutMasterIdLst>
    <p:handoutMasterId r:id="rId26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0" r:id="rId21"/>
    <p:sldId id="281" r:id="rId22"/>
    <p:sldId id="278" r:id="rId23"/>
    <p:sldId id="279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077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113" d="100"/>
          <a:sy n="113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0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παράδειγμα προηγούμενης</a:t>
            </a:r>
            <a:r>
              <a:rPr lang="el-GR" baseline="0" dirty="0" smtClean="0"/>
              <a:t> </a:t>
            </a:r>
            <a:r>
              <a:rPr lang="el-GR" dirty="0" smtClean="0"/>
              <a:t>διαφάνειας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514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37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8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8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8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1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9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81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9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5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3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Προγραμματισμός &amp; Εφαρμογές Η/Υ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270584"/>
          </a:xfrm>
        </p:spPr>
        <p:txBody>
          <a:bodyPr>
            <a:normAutofit fontScale="55000" lnSpcReduction="20000"/>
          </a:bodyPr>
          <a:lstStyle/>
          <a:p>
            <a:r>
              <a:rPr lang="el-GR" sz="5100" b="1" dirty="0" smtClean="0"/>
              <a:t>Ενότητα 6</a:t>
            </a:r>
            <a:r>
              <a:rPr lang="el-GR" sz="5100" dirty="0" smtClean="0"/>
              <a:t>:</a:t>
            </a:r>
            <a:r>
              <a:rPr lang="en-US" sz="5100" dirty="0" smtClean="0"/>
              <a:t> </a:t>
            </a:r>
            <a:r>
              <a:rPr lang="el-GR" sz="5100" dirty="0"/>
              <a:t>Εισαγωγή στον Προγραμματισμό </a:t>
            </a:r>
            <a:br>
              <a:rPr lang="el-GR" sz="5100" dirty="0"/>
            </a:br>
            <a:r>
              <a:rPr lang="el-GR" sz="5100" dirty="0"/>
              <a:t>Λογιστικών Φύλλων (π.χ. Excel</a:t>
            </a:r>
            <a:r>
              <a:rPr lang="el-GR" sz="5100" dirty="0" smtClean="0"/>
              <a:t>) (Μέρος 2</a:t>
            </a:r>
            <a:r>
              <a:rPr lang="el-GR" sz="5100" baseline="30000" dirty="0" smtClean="0"/>
              <a:t>ο</a:t>
            </a:r>
            <a:r>
              <a:rPr lang="el-GR" sz="5100" dirty="0" smtClean="0"/>
              <a:t>)</a:t>
            </a:r>
            <a:endParaRPr lang="el-GR" sz="5900" dirty="0" smtClean="0"/>
          </a:p>
          <a:p>
            <a:r>
              <a:rPr lang="el-GR" dirty="0" smtClean="0"/>
              <a:t> </a:t>
            </a:r>
            <a:endParaRPr lang="en-US" dirty="0" smtClean="0"/>
          </a:p>
          <a:p>
            <a:r>
              <a:rPr lang="el-GR" sz="4400" dirty="0"/>
              <a:t>Δρ. Β.Χ. </a:t>
            </a:r>
            <a:r>
              <a:rPr lang="el-GR" sz="4400" smtClean="0"/>
              <a:t>Μούσας, </a:t>
            </a:r>
            <a:r>
              <a:rPr lang="el-GR" sz="4400" dirty="0"/>
              <a:t>Αναπληρωτής Καθηγητής</a:t>
            </a:r>
          </a:p>
          <a:p>
            <a:r>
              <a:rPr lang="el-GR" sz="4400" dirty="0"/>
              <a:t>Τμήμα Πολιτικών Μηχανικών Τ.Ε. και Μηχανικών Τοπογραφίας </a:t>
            </a:r>
          </a:p>
          <a:p>
            <a:r>
              <a:rPr lang="el-GR" sz="4400" dirty="0"/>
              <a:t>&amp; </a:t>
            </a:r>
            <a:r>
              <a:rPr lang="el-GR" sz="4400" dirty="0" err="1"/>
              <a:t>Γεωπληροφορικής</a:t>
            </a:r>
            <a:r>
              <a:rPr lang="el-GR" sz="4400" dirty="0"/>
              <a:t> Τ.Ε.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0849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Δεδομένα από Εξωτερικό Αρχείο</a:t>
            </a:r>
            <a:r>
              <a:rPr lang="en-US" sz="4400" dirty="0" smtClean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2 από </a:t>
            </a:r>
            <a:r>
              <a:rPr lang="en-US" sz="3600" b="0" dirty="0" smtClean="0"/>
              <a:t>3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908720"/>
            <a:ext cx="6926535" cy="562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7135" y="1268760"/>
            <a:ext cx="428930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Επιλέγουμε το διαχωριστικό των στηλών των δεδομένων, και παρατηρούμε κάτω (</a:t>
            </a:r>
            <a:r>
              <a:rPr lang="en-US" dirty="0" smtClean="0">
                <a:latin typeface="+mn-lt"/>
              </a:rPr>
              <a:t>preview) </a:t>
            </a:r>
            <a:r>
              <a:rPr lang="el-GR" dirty="0" smtClean="0">
                <a:latin typeface="+mn-lt"/>
              </a:rPr>
              <a:t>αν διαβάζονται σωστά οι στήλες.</a:t>
            </a:r>
            <a:endParaRPr lang="el-GR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657" y="2420888"/>
            <a:ext cx="385725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Αν πρόκειται για απλά δεδομένα</a:t>
            </a:r>
          </a:p>
          <a:p>
            <a:r>
              <a:rPr lang="el-GR" dirty="0" smtClean="0">
                <a:latin typeface="+mn-lt"/>
              </a:rPr>
              <a:t>Αφήνουμε το </a:t>
            </a:r>
            <a:r>
              <a:rPr lang="en-US" dirty="0" smtClean="0">
                <a:latin typeface="+mn-lt"/>
              </a:rPr>
              <a:t>format </a:t>
            </a:r>
            <a:r>
              <a:rPr lang="el-GR" dirty="0" smtClean="0">
                <a:latin typeface="+mn-lt"/>
              </a:rPr>
              <a:t>στο </a:t>
            </a:r>
            <a:r>
              <a:rPr lang="en-US" dirty="0" smtClean="0">
                <a:latin typeface="+mn-lt"/>
              </a:rPr>
              <a:t>General.</a:t>
            </a:r>
          </a:p>
          <a:p>
            <a:r>
              <a:rPr lang="el-GR" dirty="0" smtClean="0">
                <a:latin typeface="+mn-lt"/>
              </a:rPr>
              <a:t>Αν έχουμε αριθμούς με </a:t>
            </a:r>
            <a:r>
              <a:rPr lang="el-GR" dirty="0" err="1" smtClean="0">
                <a:latin typeface="+mn-lt"/>
              </a:rPr>
              <a:t>ύποδιαστολή</a:t>
            </a:r>
            <a:r>
              <a:rPr lang="el-GR" dirty="0" smtClean="0">
                <a:latin typeface="+mn-lt"/>
              </a:rPr>
              <a:t> ελέγχουμε  το </a:t>
            </a:r>
            <a:r>
              <a:rPr lang="en-US" dirty="0" smtClean="0">
                <a:latin typeface="+mn-lt"/>
              </a:rPr>
              <a:t>Advance.</a:t>
            </a:r>
            <a:endParaRPr lang="el-GR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9563" y="5380672"/>
            <a:ext cx="3167125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Αν τα δεδομένα είναι από άλλο </a:t>
            </a:r>
            <a:r>
              <a:rPr lang="en-US" dirty="0" smtClean="0">
                <a:latin typeface="+mn-lt"/>
              </a:rPr>
              <a:t>H/Y</a:t>
            </a:r>
            <a:r>
              <a:rPr lang="el-GR" dirty="0" smtClean="0">
                <a:latin typeface="+mn-lt"/>
              </a:rPr>
              <a:t> με διαφορετικό κόμμα και υποδιαστολή τότε το ρυθμίζουμε, για να μετατραπεί σωστά αλλιώς δίνουμε </a:t>
            </a:r>
            <a:r>
              <a:rPr lang="en-US" dirty="0" smtClean="0">
                <a:latin typeface="+mn-lt"/>
              </a:rPr>
              <a:t>Finish.</a:t>
            </a:r>
            <a:endParaRPr lang="el-GR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1156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6559324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90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Δεδομένα από Εξωτερικό Αρχείο</a:t>
            </a:r>
            <a:r>
              <a:rPr lang="en-US" sz="4400" dirty="0" smtClean="0"/>
              <a:t> </a:t>
            </a:r>
            <a:r>
              <a:rPr lang="en-US" sz="3600" b="0" dirty="0" smtClean="0"/>
              <a:t>(3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3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Μόλις ολοκληρωθεί η διαδικασία τα δεδομένα μας βρίσκονται τακτοποιημένα σε κελιά του λογιστικού φύλλου, έτοιμα για επεξεργασία ή παρουσίαση και γραφική αναπαράσταση, π.χ</a:t>
            </a:r>
            <a:r>
              <a:rPr lang="el-GR" sz="2400" dirty="0" smtClean="0"/>
              <a:t>.:</a:t>
            </a:r>
            <a:endParaRPr lang="el-GR" sz="2400" dirty="0" smtClean="0"/>
          </a:p>
          <a:p>
            <a:endParaRPr lang="el-GR" sz="2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79" y="3212976"/>
            <a:ext cx="7574544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635896" y="6117712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Γραφικές παραστάσεις</a:t>
            </a:r>
            <a:endParaRPr lang="el-G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34" y="1052736"/>
            <a:ext cx="6666443" cy="2481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17032"/>
            <a:ext cx="6049963" cy="268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 rot="16200000">
            <a:off x="1549300" y="5085528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6605234" y="2421233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22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Σειρές Δεδομένων/Αποτελεσμάτων </a:t>
            </a:r>
            <a:br>
              <a:rPr lang="el-GR" dirty="0" smtClean="0"/>
            </a:br>
            <a:r>
              <a:rPr lang="el-GR" dirty="0" smtClean="0"/>
              <a:t>(ΧΥ) </a:t>
            </a:r>
            <a:r>
              <a:rPr lang="en-US" dirty="0" smtClean="0"/>
              <a:t>SCATTER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" y="1668165"/>
            <a:ext cx="3826768" cy="4176464"/>
          </a:xfrm>
        </p:spPr>
        <p:txBody>
          <a:bodyPr>
            <a:normAutofit/>
          </a:bodyPr>
          <a:lstStyle/>
          <a:p>
            <a:pPr marL="108000" indent="0">
              <a:spcBef>
                <a:spcPts val="1200"/>
              </a:spcBef>
              <a:buNone/>
            </a:pPr>
            <a:r>
              <a:rPr lang="el-GR" sz="2400" dirty="0" smtClean="0"/>
              <a:t>Για τη αναπαράσταση σύνθετων Χ-Υ δεδομένων, τα οποία προέρχονται από συναρτήσεις ή άλλους υπολογισμούς, όπου η </a:t>
            </a:r>
            <a:r>
              <a:rPr lang="el-GR" sz="2400" dirty="0" err="1" smtClean="0"/>
              <a:t>τετμημένη</a:t>
            </a:r>
            <a:r>
              <a:rPr lang="el-GR" sz="2400" dirty="0" smtClean="0"/>
              <a:t> Χ και η τεταγμένη Υ συνδέονται με κάποια σχέση που πρέπει να απεικονισθεί, χρησιμοποιούμε την </a:t>
            </a:r>
            <a:r>
              <a:rPr lang="en-US" sz="2400" dirty="0" smtClean="0"/>
              <a:t>XY</a:t>
            </a:r>
            <a:r>
              <a:rPr lang="el-GR" sz="2400" dirty="0" smtClean="0"/>
              <a:t>-</a:t>
            </a:r>
            <a:r>
              <a:rPr lang="en-US" sz="2400" dirty="0" smtClean="0"/>
              <a:t>SCATTER</a:t>
            </a:r>
            <a:r>
              <a:rPr lang="el-GR" sz="2400" dirty="0" smtClean="0"/>
              <a:t>. </a:t>
            </a:r>
            <a:endParaRPr lang="el-GR" sz="2400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72816"/>
            <a:ext cx="5216525" cy="3967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156176" y="5821391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7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Απεικόνιση 3-</a:t>
            </a:r>
            <a:r>
              <a:rPr lang="en-US" dirty="0" smtClean="0"/>
              <a:t>D </a:t>
            </a:r>
            <a:r>
              <a:rPr lang="el-GR" dirty="0" smtClean="0"/>
              <a:t>Δεδομένων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3600400" cy="345638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Για τη αναπαράσταση Χ-Υ-Ζ δεδομένων (3-</a:t>
            </a:r>
            <a:r>
              <a:rPr lang="en-US" sz="2400" dirty="0" smtClean="0"/>
              <a:t>D</a:t>
            </a:r>
            <a:r>
              <a:rPr lang="el-GR" sz="2400" dirty="0" smtClean="0"/>
              <a:t>) και κυρίως επιφανειών χρησιμοποιούμε την </a:t>
            </a:r>
            <a:r>
              <a:rPr lang="en-US" sz="2400" dirty="0" smtClean="0"/>
              <a:t>SURFACE </a:t>
            </a:r>
            <a:r>
              <a:rPr lang="el-GR" sz="2400" dirty="0" smtClean="0"/>
              <a:t>και κάποια από τις υποκατηγορίες όπως 3-</a:t>
            </a:r>
            <a:r>
              <a:rPr lang="en-US" sz="2400" dirty="0" smtClean="0"/>
              <a:t>D</a:t>
            </a:r>
            <a:r>
              <a:rPr lang="el-GR" sz="2400" dirty="0" smtClean="0"/>
              <a:t>, </a:t>
            </a:r>
            <a:r>
              <a:rPr lang="en-US" sz="2400" dirty="0" smtClean="0"/>
              <a:t>Contour</a:t>
            </a:r>
            <a:r>
              <a:rPr lang="el-GR" sz="2400" dirty="0" smtClean="0"/>
              <a:t>, </a:t>
            </a:r>
            <a:r>
              <a:rPr lang="en-US" sz="2400" dirty="0" smtClean="0"/>
              <a:t>Wireframe</a:t>
            </a:r>
            <a:r>
              <a:rPr lang="el-GR" sz="2400" dirty="0" smtClean="0"/>
              <a:t>, κλπ.</a:t>
            </a:r>
            <a:endParaRPr lang="el-GR" sz="24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12776"/>
            <a:ext cx="5124425" cy="4610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012160" y="6133715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33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Απεικόνιση 3-</a:t>
            </a:r>
            <a:r>
              <a:rPr lang="en-US" dirty="0" smtClean="0"/>
              <a:t>D </a:t>
            </a:r>
            <a:r>
              <a:rPr lang="el-GR" dirty="0" smtClean="0"/>
              <a:t>Δεδομένων</a:t>
            </a:r>
            <a:endParaRPr lang="el-G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3" y="1340768"/>
            <a:ext cx="73818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9816" y="4869160"/>
            <a:ext cx="396044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Η οπτική γωνία μπορεί να ρυθμιστεί από το παράθυρο 3- </a:t>
            </a:r>
            <a:r>
              <a:rPr lang="en-US" dirty="0" smtClean="0"/>
              <a:t>D View, </a:t>
            </a:r>
            <a:r>
              <a:rPr lang="el-GR" dirty="0" smtClean="0"/>
              <a:t>στο οποίο πάμε κάνοντας δεξί κλικ στην περιοχή γραφήματος.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076056" y="6282974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02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40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15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Βασίλειος Μούσας 2014. Βασίλειος Μούσας. «Προγραμματισμός &amp; Εφαρμογές Η/Υ (Θ). Ενότητα </a:t>
            </a:r>
            <a:r>
              <a:rPr lang="en-US" sz="2000" dirty="0" smtClean="0"/>
              <a:t>6</a:t>
            </a:r>
            <a:r>
              <a:rPr lang="el-GR" sz="2000" dirty="0" smtClean="0"/>
              <a:t>: </a:t>
            </a:r>
            <a:r>
              <a:rPr lang="el-GR" sz="2000" dirty="0"/>
              <a:t>Εισαγωγή στον </a:t>
            </a:r>
            <a:r>
              <a:rPr lang="el-GR" sz="2000" dirty="0" smtClean="0"/>
              <a:t>Προγραμματισμό</a:t>
            </a:r>
            <a:r>
              <a:rPr lang="en-US" sz="2000" dirty="0" smtClean="0"/>
              <a:t> </a:t>
            </a:r>
            <a:r>
              <a:rPr lang="el-GR" sz="2000" dirty="0" smtClean="0"/>
              <a:t>Λογιστικών </a:t>
            </a:r>
            <a:r>
              <a:rPr lang="el-GR" sz="2000" dirty="0"/>
              <a:t>Φύλλων (π.χ. Excel) (Μέρος </a:t>
            </a:r>
            <a:r>
              <a:rPr lang="en-US" sz="2000" dirty="0" smtClean="0"/>
              <a:t>2</a:t>
            </a:r>
            <a:r>
              <a:rPr lang="el-GR" sz="2000" dirty="0" smtClean="0"/>
              <a:t>ο)».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649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805264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el-GR" sz="2600" u="sng" dirty="0" smtClean="0"/>
              <a:t>Η Εντολή (Συνάρτηση) </a:t>
            </a:r>
            <a:r>
              <a:rPr lang="en-US" sz="2600" u="sng" dirty="0" smtClean="0"/>
              <a:t>IF </a:t>
            </a:r>
            <a:r>
              <a:rPr lang="el-GR" sz="2600" u="sng" dirty="0" smtClean="0"/>
              <a:t>( … ; … ; …)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el-GR" sz="2200" dirty="0" smtClean="0"/>
              <a:t>Στο </a:t>
            </a:r>
            <a:r>
              <a:rPr lang="en-US" sz="2200" dirty="0" smtClean="0"/>
              <a:t>Excel </a:t>
            </a:r>
            <a:r>
              <a:rPr lang="el-GR" sz="2200" dirty="0" smtClean="0"/>
              <a:t>η εντολή </a:t>
            </a:r>
            <a:r>
              <a:rPr lang="en-US" sz="2200" dirty="0" smtClean="0"/>
              <a:t>IF </a:t>
            </a:r>
            <a:r>
              <a:rPr lang="el-GR" sz="2200" dirty="0" smtClean="0"/>
              <a:t>υλοποιείται με τη συνάρτηση </a:t>
            </a:r>
            <a:r>
              <a:rPr lang="en-US" sz="2200" dirty="0" smtClean="0"/>
              <a:t>IF</a:t>
            </a:r>
            <a:r>
              <a:rPr lang="el-GR" sz="2200" dirty="0" smtClean="0"/>
              <a:t>(…;…;…), η οποία δέχεται τρία (3) ορίσματα : την λογική έκφραση, την ενέργεια που θα εκτελείται όταν είναι αληθής, και, την ενέργεια που θα εκτελείται όταν είναι ψευδής. Τα ορίσματα χωρίζονται με κόμμα ή (</a:t>
            </a:r>
            <a:r>
              <a:rPr lang="el-GR" sz="2200" b="1" dirty="0" smtClean="0"/>
              <a:t>;</a:t>
            </a:r>
            <a:r>
              <a:rPr lang="el-GR" sz="2200" dirty="0" smtClean="0"/>
              <a:t>).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el-GR" sz="2200" dirty="0" smtClean="0"/>
              <a:t>Έστω ότι έχουμε σε δυο κελιά τους αριθμούς </a:t>
            </a:r>
            <a:r>
              <a:rPr lang="en-US" sz="2200" dirty="0" smtClean="0"/>
              <a:t>a</a:t>
            </a:r>
            <a:r>
              <a:rPr lang="el-GR" sz="2200" dirty="0" smtClean="0"/>
              <a:t> &amp; </a:t>
            </a:r>
            <a:r>
              <a:rPr lang="en-US" sz="2200" dirty="0" smtClean="0"/>
              <a:t>b </a:t>
            </a:r>
            <a:r>
              <a:rPr lang="el-GR" sz="2200" dirty="0" smtClean="0"/>
              <a:t>και στο τρίτο κελί (</a:t>
            </a:r>
            <a:r>
              <a:rPr lang="en-US" sz="2200" dirty="0" smtClean="0"/>
              <a:t>m</a:t>
            </a:r>
            <a:r>
              <a:rPr lang="el-GR" sz="2200" dirty="0" smtClean="0"/>
              <a:t>) θέλουμε να εμφανίζουμε τον μεγαλύτερο από τους δύο. Επομένως το τρίτο κελί θα πρέπει να εκτελεί μια σύγκριση και να αποφασίζει ποιον αριθμό θα εμφανίσει. Με την εντολή </a:t>
            </a:r>
            <a:r>
              <a:rPr lang="en-US" sz="2200" dirty="0" smtClean="0"/>
              <a:t>IF </a:t>
            </a:r>
            <a:r>
              <a:rPr lang="el-GR" sz="2200" dirty="0" smtClean="0"/>
              <a:t>αυτό γράφεται ως εξής:</a:t>
            </a:r>
          </a:p>
          <a:p>
            <a:pPr marL="360000" lvl="1" indent="-360000">
              <a:lnSpc>
                <a:spcPct val="105000"/>
              </a:lnSpc>
              <a:spcBef>
                <a:spcPts val="1200"/>
              </a:spcBef>
            </a:pPr>
            <a:r>
              <a:rPr lang="el-GR" sz="2200" dirty="0" smtClean="0"/>
              <a:t>Ψευδοκώδικας: ΕΑΝ </a:t>
            </a:r>
            <a:r>
              <a:rPr lang="en-US" sz="2200" dirty="0" smtClean="0"/>
              <a:t>a</a:t>
            </a:r>
            <a:r>
              <a:rPr lang="el-GR" sz="2200" dirty="0" smtClean="0"/>
              <a:t>&gt;</a:t>
            </a:r>
            <a:r>
              <a:rPr lang="en-US" sz="2200" dirty="0" smtClean="0"/>
              <a:t>b</a:t>
            </a:r>
            <a:r>
              <a:rPr lang="el-GR" sz="2200" dirty="0" smtClean="0"/>
              <a:t>  ΤΟΤΕ </a:t>
            </a:r>
            <a:r>
              <a:rPr lang="en-US" sz="2200" dirty="0" smtClean="0"/>
              <a:t>m</a:t>
            </a:r>
            <a:r>
              <a:rPr lang="el-GR" sz="2200" dirty="0" smtClean="0"/>
              <a:t>=</a:t>
            </a:r>
            <a:r>
              <a:rPr lang="en-US" sz="2200" dirty="0" smtClean="0"/>
              <a:t>a </a:t>
            </a:r>
            <a:r>
              <a:rPr lang="el-GR" sz="2200" dirty="0" smtClean="0"/>
              <a:t>ΑΛΛΙΩΣ </a:t>
            </a:r>
            <a:r>
              <a:rPr lang="en-US" sz="2200" dirty="0" smtClean="0"/>
              <a:t>m</a:t>
            </a:r>
            <a:r>
              <a:rPr lang="el-GR" sz="2200" dirty="0" smtClean="0"/>
              <a:t>=</a:t>
            </a:r>
            <a:r>
              <a:rPr lang="en-US" sz="2200" dirty="0" smtClean="0"/>
              <a:t>b</a:t>
            </a:r>
            <a:r>
              <a:rPr lang="el-GR" sz="2200" dirty="0" smtClean="0"/>
              <a:t>,</a:t>
            </a:r>
          </a:p>
          <a:p>
            <a:pPr marL="360000" lvl="1" indent="-360000">
              <a:lnSpc>
                <a:spcPct val="105000"/>
              </a:lnSpc>
              <a:spcBef>
                <a:spcPts val="1200"/>
              </a:spcBef>
            </a:pPr>
            <a:r>
              <a:rPr lang="el-GR" sz="2200" dirty="0" smtClean="0"/>
              <a:t>Γλώσσα Προ</a:t>
            </a:r>
            <a:r>
              <a:rPr lang="en-US" sz="2200" dirty="0" smtClean="0"/>
              <a:t>.:   IF (a&gt;b) THEN m=a ELSE m=b</a:t>
            </a:r>
            <a:r>
              <a:rPr lang="el-GR" sz="2200" dirty="0" smtClean="0"/>
              <a:t>,</a:t>
            </a:r>
          </a:p>
          <a:p>
            <a:pPr marL="360000" lvl="1" indent="-360000">
              <a:lnSpc>
                <a:spcPct val="105000"/>
              </a:lnSpc>
              <a:spcBef>
                <a:spcPts val="1200"/>
              </a:spcBef>
            </a:pPr>
            <a:r>
              <a:rPr lang="el-GR" sz="2200" dirty="0" smtClean="0"/>
              <a:t>Λογ. Φύλλο (στο κελί του </a:t>
            </a:r>
            <a:r>
              <a:rPr lang="en-US" sz="2200" dirty="0" smtClean="0"/>
              <a:t>m</a:t>
            </a:r>
            <a:r>
              <a:rPr lang="el-GR" sz="2200" dirty="0" smtClean="0"/>
              <a:t>): = </a:t>
            </a:r>
            <a:r>
              <a:rPr lang="en-US" sz="2200" dirty="0" smtClean="0"/>
              <a:t>IF</a:t>
            </a:r>
            <a:r>
              <a:rPr lang="el-GR" sz="2200" dirty="0" smtClean="0"/>
              <a:t> ( </a:t>
            </a:r>
            <a:r>
              <a:rPr lang="en-US" sz="2200" dirty="0" smtClean="0"/>
              <a:t>a</a:t>
            </a:r>
            <a:r>
              <a:rPr lang="el-GR" sz="2200" dirty="0" smtClean="0"/>
              <a:t>&gt;</a:t>
            </a:r>
            <a:r>
              <a:rPr lang="en-US" sz="2200" dirty="0" smtClean="0"/>
              <a:t>b</a:t>
            </a:r>
            <a:r>
              <a:rPr lang="el-GR" sz="2200" dirty="0" smtClean="0"/>
              <a:t> ; </a:t>
            </a:r>
            <a:r>
              <a:rPr lang="en-US" sz="2200" dirty="0" smtClean="0"/>
              <a:t>a</a:t>
            </a:r>
            <a:r>
              <a:rPr lang="el-GR" sz="2200" dirty="0" smtClean="0"/>
              <a:t> ; </a:t>
            </a:r>
            <a:r>
              <a:rPr lang="en-US" sz="2200" dirty="0" smtClean="0"/>
              <a:t>b</a:t>
            </a:r>
            <a:r>
              <a:rPr lang="el-GR" sz="2200" dirty="0" smtClean="0"/>
              <a:t>) όπου στη θέση των </a:t>
            </a:r>
            <a:r>
              <a:rPr lang="en-US" sz="2200" dirty="0" smtClean="0"/>
              <a:t>a</a:t>
            </a:r>
            <a:r>
              <a:rPr lang="el-GR" sz="2200" dirty="0" smtClean="0"/>
              <a:t> &amp; </a:t>
            </a:r>
            <a:r>
              <a:rPr lang="en-US" sz="2200" dirty="0" smtClean="0"/>
              <a:t>b</a:t>
            </a:r>
            <a:r>
              <a:rPr lang="el-GR" sz="2200" dirty="0" smtClean="0"/>
              <a:t> βάζουμε τα ονόματα των κελιών τους, Δηλ. στο </a:t>
            </a:r>
            <a:r>
              <a:rPr lang="en-US" sz="2200" dirty="0" smtClean="0"/>
              <a:t>C</a:t>
            </a:r>
            <a:r>
              <a:rPr lang="el-GR" sz="2200" dirty="0" smtClean="0"/>
              <a:t>2 γράφουμε = </a:t>
            </a:r>
            <a:r>
              <a:rPr lang="en-US" sz="2200" dirty="0" smtClean="0"/>
              <a:t>IF</a:t>
            </a:r>
            <a:r>
              <a:rPr lang="el-GR" sz="2200" dirty="0" smtClean="0"/>
              <a:t> ( </a:t>
            </a:r>
            <a:r>
              <a:rPr lang="en-US" sz="2200" dirty="0" smtClean="0"/>
              <a:t>A</a:t>
            </a:r>
            <a:r>
              <a:rPr lang="el-GR" sz="2200" dirty="0" smtClean="0"/>
              <a:t>2&gt;</a:t>
            </a:r>
            <a:r>
              <a:rPr lang="en-US" sz="2200" dirty="0" smtClean="0"/>
              <a:t>B</a:t>
            </a:r>
            <a:r>
              <a:rPr lang="el-GR" sz="2200" dirty="0" smtClean="0"/>
              <a:t>2 ; </a:t>
            </a:r>
            <a:r>
              <a:rPr lang="en-US" sz="2200" dirty="0" smtClean="0"/>
              <a:t>A</a:t>
            </a:r>
            <a:r>
              <a:rPr lang="el-GR" sz="2200" dirty="0" smtClean="0"/>
              <a:t>2 ; </a:t>
            </a:r>
            <a:r>
              <a:rPr lang="en-US" sz="2200" dirty="0" smtClean="0"/>
              <a:t>B</a:t>
            </a:r>
            <a:r>
              <a:rPr lang="el-GR" sz="2200" dirty="0" smtClean="0"/>
              <a:t>2).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6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7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851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Εντολή (Συνάρτηση) </a:t>
            </a:r>
            <a:r>
              <a:rPr lang="en-US" dirty="0" smtClean="0"/>
              <a:t>IF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3672408" cy="41764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400" dirty="0" smtClean="0"/>
              <a:t>Η εντολή </a:t>
            </a:r>
            <a:r>
              <a:rPr lang="en-US" sz="2400" dirty="0" smtClean="0"/>
              <a:t>IF </a:t>
            </a:r>
            <a:r>
              <a:rPr lang="el-GR" sz="2400" dirty="0" smtClean="0"/>
              <a:t>μπορεί είτε να πληκτρολογηθεί στο κελί (με Λατινικούς χαρακτήρες!) ή να επιλεγεί α</a:t>
            </a:r>
            <a:r>
              <a:rPr lang="el-GR" sz="2400" i="1" dirty="0" smtClean="0"/>
              <a:t>π</a:t>
            </a:r>
            <a:r>
              <a:rPr lang="el-GR" sz="2400" dirty="0" smtClean="0"/>
              <a:t>ό τις συναρτήσεις (πλήκτρο </a:t>
            </a:r>
            <a:r>
              <a:rPr lang="en-US" sz="2400" i="1" dirty="0" smtClean="0"/>
              <a:t>insert function</a:t>
            </a:r>
            <a:r>
              <a:rPr lang="el-GR" sz="2400" dirty="0" smtClean="0"/>
              <a:t>: </a:t>
            </a:r>
            <a:r>
              <a:rPr lang="el-GR" sz="2400" b="1" i="1" dirty="0" smtClean="0"/>
              <a:t> </a:t>
            </a:r>
            <a:r>
              <a:rPr lang="en-US" sz="2400" b="1" i="1" dirty="0" err="1" smtClean="0"/>
              <a:t>f</a:t>
            </a:r>
            <a:r>
              <a:rPr lang="en-US" sz="2400" b="1" i="1" baseline="-25000" dirty="0" err="1" smtClean="0"/>
              <a:t>x</a:t>
            </a:r>
            <a:r>
              <a:rPr lang="en-US" sz="2400" b="1" i="1" baseline="-25000" dirty="0" smtClean="0"/>
              <a:t> </a:t>
            </a:r>
            <a:r>
              <a:rPr lang="el-GR" sz="2400" dirty="0" smtClean="0"/>
              <a:t>) και να συμπληρωθεί το παράθυρο με τα 3 ορίσματα. </a:t>
            </a:r>
            <a:endParaRPr lang="el-GR" sz="2400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5373216"/>
            <a:ext cx="813690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 αποτέλεσμα είναι το ίδιο αλλά ο δεύτερος τρόπος είναι πιο σίγουρος για τον μη έμπειρο χρήστη, καθώς μας αναφέρει και το αποτέλεσμα που θα προκύψει στο κελί.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t="3454"/>
          <a:stretch>
            <a:fillRect/>
          </a:stretch>
        </p:blipFill>
        <p:spPr bwMode="auto">
          <a:xfrm>
            <a:off x="3623850" y="1484784"/>
            <a:ext cx="5505450" cy="3439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6084168" y="4935111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Εντολή (Συνάρτηση) </a:t>
            </a:r>
            <a:r>
              <a:rPr lang="en-US" dirty="0" smtClean="0"/>
              <a:t>IF</a:t>
            </a:r>
            <a:r>
              <a:rPr lang="el-GR" dirty="0" smtClean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351946" cy="3941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229200"/>
            <a:ext cx="4295775" cy="110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444663" y="6444476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229200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00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Σύνθετες Εντολές </a:t>
            </a:r>
            <a:r>
              <a:rPr lang="en-US" dirty="0" smtClean="0"/>
              <a:t>IF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72819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Για πιο σύνθετους ελέγχους μπορούμε να χρησιμοποιήσουμε μέσα σε μια </a:t>
            </a:r>
            <a:r>
              <a:rPr lang="en-US" sz="2400" dirty="0" smtClean="0"/>
              <a:t>IF </a:t>
            </a:r>
            <a:r>
              <a:rPr lang="el-GR" sz="2400" dirty="0" smtClean="0"/>
              <a:t>και άλλη ή άλλες </a:t>
            </a:r>
            <a:r>
              <a:rPr lang="en-US" sz="2400" dirty="0" smtClean="0"/>
              <a:t>IF </a:t>
            </a:r>
            <a:r>
              <a:rPr lang="el-GR" sz="2400" dirty="0" smtClean="0"/>
              <a:t>(εμφωλευμένες – </a:t>
            </a:r>
            <a:r>
              <a:rPr lang="en-US" sz="2400" dirty="0" smtClean="0"/>
              <a:t>nested</a:t>
            </a:r>
            <a:r>
              <a:rPr lang="el-GR" sz="2400" dirty="0" smtClean="0"/>
              <a:t>). Για παράδειγμα, αν η προηγούμενη </a:t>
            </a:r>
            <a:r>
              <a:rPr lang="en-US" sz="2400" dirty="0" smtClean="0"/>
              <a:t>IF</a:t>
            </a:r>
            <a:r>
              <a:rPr lang="el-GR" sz="2400" dirty="0" smtClean="0"/>
              <a:t> πρέπει να εξετάζει και την περίπτωση που τα </a:t>
            </a:r>
            <a:r>
              <a:rPr lang="en-US" sz="2400" dirty="0" smtClean="0"/>
              <a:t>a</a:t>
            </a:r>
            <a:r>
              <a:rPr lang="el-GR" sz="2400" dirty="0" smtClean="0"/>
              <a:t> &amp; </a:t>
            </a:r>
            <a:r>
              <a:rPr lang="en-US" sz="2400" dirty="0" smtClean="0"/>
              <a:t>b </a:t>
            </a:r>
            <a:r>
              <a:rPr lang="el-GR" sz="2400" dirty="0" smtClean="0"/>
              <a:t>είναι ίσα, θα γραφεί ως εξής :</a:t>
            </a:r>
            <a:endParaRPr lang="el-GR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078" y="3356992"/>
            <a:ext cx="8454394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211960" y="6090328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26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600" u="sng" dirty="0" smtClean="0"/>
              <a:t>Έλεγχος του Είδους του Τριγώνου από τις Τρεις Πλευρές</a:t>
            </a:r>
            <a:endParaRPr lang="el-GR" sz="2600" u="sng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8760029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283968" y="6411625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44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12" y="908720"/>
            <a:ext cx="8229600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600" u="sng" dirty="0" smtClean="0"/>
              <a:t>Εμβαδόν Οικοπέδων από τα επί μέρους Τρίγωνα</a:t>
            </a:r>
            <a:endParaRPr lang="el-GR" sz="26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94083" y="1311987"/>
            <a:ext cx="888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εμβαδόν ενός τριγώνου υπολογίζεται από τις πλευρές του με τον παρακάτω τύπο :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8568" y="1679327"/>
                <a:ext cx="6059031" cy="622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68" y="1679327"/>
                <a:ext cx="6059031" cy="622286"/>
              </a:xfrm>
              <a:prstGeom prst="rect">
                <a:avLst/>
              </a:prstGeom>
              <a:blipFill rotWithShape="0">
                <a:blip r:embed="rId3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4666" y="2307224"/>
            <a:ext cx="8839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Πριν γίνει ο υπολογισμός πρέπει να ελεγχθεί ότι οι τρεις πλευρές μπορούν να αποτελέσουν τρίγωνο διαφορετικά θα οδηγηθούμε σε λάθος στη τετραγωνική ρίζα (μιγαδικού αριθμοί).</a:t>
            </a:r>
            <a:endParaRPr lang="el-GR" sz="2000" dirty="0">
              <a:latin typeface="+mn-lt"/>
            </a:endParaRPr>
          </a:p>
        </p:txBody>
      </p:sp>
      <p:cxnSp>
        <p:nvCxnSpPr>
          <p:cNvPr id="11" name="Γωνιακή σύνδεση 10"/>
          <p:cNvCxnSpPr>
            <a:stCxn id="34818" idx="0"/>
          </p:cNvCxnSpPr>
          <p:nvPr/>
        </p:nvCxnSpPr>
        <p:spPr>
          <a:xfrm rot="16200000" flipV="1">
            <a:off x="2640732" y="1646210"/>
            <a:ext cx="1193780" cy="2515816"/>
          </a:xfrm>
          <a:prstGeom prst="bentConnector2">
            <a:avLst/>
          </a:prstGeom>
          <a:ln w="25400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>
            <a:off x="6516216" y="2301613"/>
            <a:ext cx="36984" cy="1199395"/>
          </a:xfrm>
          <a:prstGeom prst="straightConnector1">
            <a:avLst/>
          </a:prstGeom>
          <a:ln w="25400">
            <a:solidFill>
              <a:srgbClr val="B8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27903"/>
          <a:stretch/>
        </p:blipFill>
        <p:spPr bwMode="auto">
          <a:xfrm>
            <a:off x="1685947" y="3501008"/>
            <a:ext cx="5619166" cy="30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181547" y="5771220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0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Δεδομένα και γραφικές παραστάσεις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70027"/>
            <a:ext cx="8229600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600" u="sng" dirty="0" smtClean="0"/>
              <a:t>Δημιουργία Κελιών με Δεδομένα</a:t>
            </a:r>
          </a:p>
          <a:p>
            <a:r>
              <a:rPr lang="el-GR" sz="2400" dirty="0" smtClean="0"/>
              <a:t>Για μια συνάρτηση του τύπου </a:t>
            </a:r>
            <a:r>
              <a:rPr lang="en-US" sz="2400" dirty="0" smtClean="0"/>
              <a:t>Y</a:t>
            </a:r>
            <a:r>
              <a:rPr lang="el-GR" sz="2400" dirty="0" smtClean="0"/>
              <a:t> = </a:t>
            </a:r>
            <a:r>
              <a:rPr lang="en-US" sz="2400" dirty="0" smtClean="0"/>
              <a:t>AX</a:t>
            </a:r>
            <a:r>
              <a:rPr lang="el-GR" sz="2400" dirty="0" smtClean="0"/>
              <a:t> + </a:t>
            </a:r>
            <a:r>
              <a:rPr lang="en-US" sz="2400" dirty="0" smtClean="0"/>
              <a:t>B </a:t>
            </a:r>
            <a:r>
              <a:rPr lang="el-GR" sz="2400" dirty="0" smtClean="0"/>
              <a:t> αν γνωρίζουμε τα Α &amp; Β και δημιουργήσουμε μια σειρά δεδομένων για το Χ, τότε μπορούμε να παράγουμε, αυτόματα από τον τύπο της, μια σειρά δεδομένων (αποτελεσμάτων) για το Υ. </a:t>
            </a:r>
            <a:endParaRPr lang="el-GR" sz="2000" dirty="0"/>
          </a:p>
        </p:txBody>
      </p:sp>
      <p:sp>
        <p:nvSpPr>
          <p:cNvPr id="5" name="Ορθογώνιο 4"/>
          <p:cNvSpPr/>
          <p:nvPr/>
        </p:nvSpPr>
        <p:spPr>
          <a:xfrm>
            <a:off x="5368932" y="3152388"/>
            <a:ext cx="37573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Τα δεδομένα αυτά μπορούν στη συνέχεια να σχεδιαστούν ώστε να δούμε την καμπύλη της συνάρτησης στο επίπεδο Χ-Υ.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30267"/>
            <a:ext cx="4690448" cy="3419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123728" y="6593985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52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Δεδομένα από Εξωτερικό Αρχείο</a:t>
            </a:r>
            <a:r>
              <a:rPr lang="en-US" sz="4400" dirty="0" smtClean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1 από </a:t>
            </a:r>
            <a:r>
              <a:rPr lang="en-US" sz="3600" b="0" dirty="0" smtClean="0"/>
              <a:t>3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89520" cy="1224136"/>
          </a:xfrm>
        </p:spPr>
        <p:txBody>
          <a:bodyPr>
            <a:noAutofit/>
          </a:bodyPr>
          <a:lstStyle/>
          <a:p>
            <a:r>
              <a:rPr lang="el-GR" sz="2400" dirty="0" smtClean="0"/>
              <a:t>Τα δεδομένα σε μορφή ΤΕΧΤ λόγω της ποικιλίας που υπάρχει στη μορφοποίηση, δεν εισάγονται αυτόματα αλλά ενεργοποιούν ένα διάλογο 3 βημάτων τον </a:t>
            </a:r>
            <a:r>
              <a:rPr lang="en-US" sz="2400" dirty="0" smtClean="0"/>
              <a:t>Text Import Wizard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59125" y="2333685"/>
            <a:ext cx="3577371" cy="4524315"/>
          </a:xfrm>
          <a:prstGeom prst="rect">
            <a:avLst/>
          </a:prstGeom>
          <a:noFill/>
          <a:ln w="38100">
            <a:solidFill>
              <a:srgbClr val="B8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Επιλέγουμε αν τα δεδομένα χωρίζονται με σύμβολα ή σταθερές στήλες και τη κωδικοποίηση τους (</a:t>
            </a:r>
            <a:r>
              <a:rPr lang="en-US" sz="2400" dirty="0" smtClean="0">
                <a:latin typeface="+mn-lt"/>
              </a:rPr>
              <a:t>ANSI/ASCII</a:t>
            </a:r>
            <a:r>
              <a:rPr lang="el-GR" sz="2400" dirty="0" smtClean="0">
                <a:latin typeface="+mn-lt"/>
              </a:rPr>
              <a:t>), και παρατηρούμε κάτω (</a:t>
            </a:r>
            <a:r>
              <a:rPr lang="en-US" sz="2400" dirty="0" smtClean="0">
                <a:latin typeface="+mn-lt"/>
              </a:rPr>
              <a:t>preview) </a:t>
            </a:r>
            <a:r>
              <a:rPr lang="el-GR" sz="2400" dirty="0" smtClean="0">
                <a:latin typeface="+mn-lt"/>
              </a:rPr>
              <a:t>αν διαβάζονται σωστά. Αν δεν πρόκειται για πολύ ιδιαίτερα δεδομένα δεν αλλάζουμε τίποτα και δίνουμε </a:t>
            </a:r>
            <a:r>
              <a:rPr lang="en-US" sz="2400" dirty="0" smtClean="0">
                <a:latin typeface="+mn-lt"/>
              </a:rPr>
              <a:t>NEXT.</a:t>
            </a:r>
            <a:endParaRPr lang="el-GR" sz="2400" dirty="0">
              <a:latin typeface="+mn-lt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" r="38478"/>
          <a:stretch/>
        </p:blipFill>
        <p:spPr bwMode="auto">
          <a:xfrm>
            <a:off x="184738" y="2898229"/>
            <a:ext cx="5243591" cy="362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483768" y="6552620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86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cdd9737ad4ae932dac55a5d0de8cdf4b76a5945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12</TotalTime>
  <Words>1443</Words>
  <Application>Microsoft Office PowerPoint</Application>
  <PresentationFormat>On-screen Show (4:3)</PresentationFormat>
  <Paragraphs>142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OC_template_updated</vt:lpstr>
      <vt:lpstr>1_OC_template_updated</vt:lpstr>
      <vt:lpstr>Προγραμματισμός &amp; Εφαρμογές Η/Υ (Θ)</vt:lpstr>
      <vt:lpstr>Επιλογές</vt:lpstr>
      <vt:lpstr>Η Εντολή (Συνάρτηση) IF (1 από 2)</vt:lpstr>
      <vt:lpstr>Η Εντολή (Συνάρτηση) IF (2 από 2)</vt:lpstr>
      <vt:lpstr>Σύνθετες Εντολές IF</vt:lpstr>
      <vt:lpstr>Παράδειγμα 3</vt:lpstr>
      <vt:lpstr>Παράδειγμα 4</vt:lpstr>
      <vt:lpstr>Δεδομένα και γραφικές παραστάσεις</vt:lpstr>
      <vt:lpstr>Δεδομένα από Εξωτερικό Αρχείο (1 από 3)</vt:lpstr>
      <vt:lpstr>Δεδομένα από Εξωτερικό Αρχείο (2 από 3)</vt:lpstr>
      <vt:lpstr>Δεδομένα από Εξωτερικό Αρχείο (3 από 3)</vt:lpstr>
      <vt:lpstr>Γραφικές παραστάσεις</vt:lpstr>
      <vt:lpstr>Σειρές Δεδομένων/Αποτελεσμάτων  (ΧΥ) SCATTER</vt:lpstr>
      <vt:lpstr>Απεικόνιση 3-D Δεδομένων</vt:lpstr>
      <vt:lpstr>Απεικόνιση 3-D Δεδομένων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14</cp:revision>
  <dcterms:created xsi:type="dcterms:W3CDTF">2014-01-20T14:00:14Z</dcterms:created>
  <dcterms:modified xsi:type="dcterms:W3CDTF">2015-04-16T14:06:35Z</dcterms:modified>
</cp:coreProperties>
</file>