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2"/>
  </p:notesMasterIdLst>
  <p:handoutMasterIdLst>
    <p:handoutMasterId r:id="rId23"/>
  </p:handoutMasterIdLst>
  <p:sldIdLst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4" r:id="rId18"/>
    <p:sldId id="275" r:id="rId19"/>
    <p:sldId id="272" r:id="rId20"/>
    <p:sldId id="273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74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86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6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6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4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12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Εγκεφαλονωτιαίο υγρό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Ταυτοποίηση και </a:t>
            </a:r>
            <a:r>
              <a:rPr lang="el-GR" dirty="0" smtClean="0"/>
              <a:t>συντήρηση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Κάθε ένα από τα διαδοχικά δείγματα ΕΝΥ αριθμείται 1, 2, 3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Μεταφέρεται ταχύτατα στο εργαστήριο.</a:t>
            </a:r>
          </a:p>
          <a:p>
            <a:r>
              <a:rPr lang="el-GR" dirty="0" smtClean="0"/>
              <a:t>Δείγμα που προορίζεται για:</a:t>
            </a:r>
          </a:p>
          <a:p>
            <a:pPr marL="627063" lvl="1"/>
            <a:r>
              <a:rPr lang="el-GR" dirty="0" smtClean="0"/>
              <a:t>Κυτταρολογική </a:t>
            </a:r>
            <a:r>
              <a:rPr lang="el-GR" dirty="0"/>
              <a:t>– Βιοχημική εξέταση διατηρείται σε ψύξη (4</a:t>
            </a:r>
            <a:r>
              <a:rPr lang="el-GR" baseline="30000" dirty="0"/>
              <a:t>ο</a:t>
            </a:r>
            <a:r>
              <a:rPr lang="el-GR" dirty="0"/>
              <a:t>C) για να μην καταστραφούν τα κύτταρα.</a:t>
            </a:r>
          </a:p>
          <a:p>
            <a:pPr marL="627063" lvl="1"/>
            <a:r>
              <a:rPr lang="el-GR" dirty="0" smtClean="0"/>
              <a:t>Καλλιέργεια</a:t>
            </a:r>
            <a:r>
              <a:rPr lang="el-GR" dirty="0"/>
              <a:t>, μετά τον ενοφθαλμισμό της καλλιέργειας, φυλάσσεται σε επωαστικό κλίβανο στους 37</a:t>
            </a:r>
            <a:r>
              <a:rPr lang="el-GR" baseline="30000" dirty="0"/>
              <a:t>ο</a:t>
            </a:r>
            <a:r>
              <a:rPr lang="el-GR" dirty="0"/>
              <a:t>C μέχρι την άλλη </a:t>
            </a:r>
            <a:r>
              <a:rPr lang="el-GR" dirty="0" smtClean="0"/>
              <a:t>μέρα.</a:t>
            </a:r>
          </a:p>
          <a:p>
            <a:pPr marL="627063" lvl="1"/>
            <a:r>
              <a:rPr lang="el-GR" dirty="0" smtClean="0"/>
              <a:t>Τον </a:t>
            </a:r>
            <a:r>
              <a:rPr lang="el-GR" dirty="0"/>
              <a:t>προσδιορισμό ιών, διατηρείται στο ψυγείο (4</a:t>
            </a:r>
            <a:r>
              <a:rPr lang="el-GR" baseline="30000" dirty="0"/>
              <a:t>ο</a:t>
            </a:r>
            <a:r>
              <a:rPr lang="el-GR" dirty="0"/>
              <a:t>C).</a:t>
            </a:r>
          </a:p>
          <a:p>
            <a:pPr marL="627063" lvl="1"/>
            <a:r>
              <a:rPr lang="el-GR" dirty="0" smtClean="0"/>
              <a:t>Μοριακό έλεγχο φυλάσσεται στην κατάψυξη (-20</a:t>
            </a:r>
            <a:r>
              <a:rPr lang="el-GR" baseline="30000" dirty="0" smtClean="0"/>
              <a:t>ο</a:t>
            </a:r>
            <a:r>
              <a:rPr lang="el-GR" dirty="0" smtClean="0"/>
              <a:t>C).</a:t>
            </a:r>
          </a:p>
          <a:p>
            <a:pPr marL="627063" lvl="1"/>
            <a:r>
              <a:rPr lang="el-GR" dirty="0" smtClean="0"/>
              <a:t>Ορολογικές και ανοσολογικές εξετάσεις </a:t>
            </a:r>
            <a:r>
              <a:rPr lang="el-GR" dirty="0"/>
              <a:t>στην κατάψυξη (-20</a:t>
            </a:r>
            <a:r>
              <a:rPr lang="el-GR" baseline="30000" dirty="0"/>
              <a:t>ο</a:t>
            </a:r>
            <a:r>
              <a:rPr lang="el-GR" dirty="0"/>
              <a:t>C</a:t>
            </a:r>
            <a:r>
              <a:rPr lang="el-GR" dirty="0" smtClean="0"/>
              <a:t>).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0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 smtClean="0"/>
              <a:t> Εγκεφαλονωτιαίο υγρό».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7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Εγκεφαλονωτιαίο υγρό (ΕΝΥ)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</a:t>
            </a:r>
            <a:r>
              <a:rPr lang="el-GR" dirty="0"/>
              <a:t>διαυγές άχρωμο υγρό που </a:t>
            </a:r>
            <a:r>
              <a:rPr lang="el-GR" dirty="0" smtClean="0"/>
              <a:t>πληροί </a:t>
            </a:r>
            <a:r>
              <a:rPr lang="el-GR" dirty="0"/>
              <a:t>τις κοιλίες και τον υπαραχνοειδή χώρο του εγκεφάλου και του νωτιαίου μυελού. </a:t>
            </a:r>
            <a:r>
              <a:rPr lang="el-GR" dirty="0" smtClean="0"/>
              <a:t>Προστατεύει τον εγκέφαλο </a:t>
            </a:r>
            <a:r>
              <a:rPr lang="el-GR" dirty="0"/>
              <a:t>και </a:t>
            </a:r>
            <a:r>
              <a:rPr lang="el-GR" dirty="0" smtClean="0"/>
              <a:t>το νωτιαίο μυελό από κακώσεις </a:t>
            </a:r>
            <a:r>
              <a:rPr lang="el-GR" dirty="0"/>
              <a:t>και </a:t>
            </a:r>
            <a:r>
              <a:rPr lang="el-GR" dirty="0" smtClean="0"/>
              <a:t>συμμετέχει στον </a:t>
            </a:r>
            <a:r>
              <a:rPr lang="el-GR" dirty="0"/>
              <a:t>μεταβολισμό των κυττάρων του κεντρικού νευρικού συστήματος. </a:t>
            </a:r>
            <a:r>
              <a:rPr lang="el-GR" dirty="0" smtClean="0"/>
              <a:t>Περιέχει </a:t>
            </a:r>
            <a:r>
              <a:rPr lang="el-GR" dirty="0"/>
              <a:t>αντιμικροβιακές ουσίες, οι οποίες αναστέλλουν την ανάπτυξη και τον πολλαπλασιασμό των μικροοργανισμών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3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Εγκεφαλονωτιαίο υγρό (ΕΝΥ)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εξέταση του ΕΝΥ </a:t>
            </a:r>
            <a:r>
              <a:rPr lang="el-GR" dirty="0"/>
              <a:t>είναι πολύ σημαντική για τη διάγνωση κυρίως της μηνιγγίτιδας αλλά και άλλων σοβαρών </a:t>
            </a:r>
            <a:r>
              <a:rPr lang="el-GR" dirty="0" smtClean="0"/>
              <a:t>παθήσεων.</a:t>
            </a:r>
          </a:p>
          <a:p>
            <a:r>
              <a:rPr lang="el-GR" dirty="0" smtClean="0"/>
              <a:t>Είναι ιδιαίτερα ευαίσθητο </a:t>
            </a:r>
            <a:r>
              <a:rPr lang="el-GR" dirty="0" smtClean="0">
                <a:sym typeface="Wingdings" panose="05000000000000000000" pitchFamily="2" charset="2"/>
              </a:rPr>
              <a:t> πλέον επείγουσα εξέταση</a:t>
            </a:r>
            <a:r>
              <a:rPr lang="el-GR" dirty="0" smtClean="0"/>
              <a:t>.</a:t>
            </a:r>
            <a:endParaRPr lang="el-GR" dirty="0"/>
          </a:p>
        </p:txBody>
      </p:sp>
      <p:graphicFrame>
        <p:nvGraphicFramePr>
          <p:cNvPr id="6" name="Πίνακας 5" descr="Συνηθέστερα αίτια εξέτασης του ΕΝΥ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90303"/>
              </p:ext>
            </p:extLst>
          </p:nvPr>
        </p:nvGraphicFramePr>
        <p:xfrm>
          <a:off x="971600" y="3284984"/>
          <a:ext cx="7848873" cy="2743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848873"/>
              </a:tblGrid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Συνηθέστερα</a:t>
                      </a:r>
                      <a:r>
                        <a:rPr lang="el-GR" sz="20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αίτια εξέτασης του ΕΝΥ</a:t>
                      </a:r>
                      <a:endParaRPr lang="el-GR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l-GR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Μηνιγγίτιδες</a:t>
                      </a:r>
                      <a:r>
                        <a:rPr lang="el-G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(μικροβιακές, ιογενείς, μυκητιακές και παρασιτικές)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l-GR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Νόσοι του κεντρικού νευρικού συστήματος</a:t>
                      </a:r>
                      <a:r>
                        <a:rPr lang="el-G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(π.χ. πολλαπλή σκλήρυνση, εγκεφαλίτιδα, εγκεφαλικό έμφρακτο κ.ά.)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l-GR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Λευχαιμία, λέμφωμα</a:t>
                      </a:r>
                      <a:r>
                        <a:rPr lang="el-G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l-GR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Πυρετός αγνώστου αιτιολογίας</a:t>
                      </a:r>
                      <a:r>
                        <a:rPr lang="el-GR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8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 ασθενή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H λήψη γίνεται οποιαδήποτε ώρα της ημέρας επειδή η σύσταση του ENY είναι σταθερή</a:t>
            </a:r>
            <a:r>
              <a:rPr lang="el-GR" dirty="0" smtClean="0"/>
              <a:t>.</a:t>
            </a:r>
          </a:p>
          <a:p>
            <a:r>
              <a:rPr lang="el-GR" dirty="0"/>
              <a:t>Αν ο ασθενής να έχει ήδη ξεκινήσει την λήψη των </a:t>
            </a:r>
            <a:r>
              <a:rPr lang="el-GR" dirty="0" smtClean="0"/>
              <a:t>αντιβιοτικών την </a:t>
            </a:r>
            <a:r>
              <a:rPr lang="el-GR" dirty="0"/>
              <a:t>ημέρα της λήψης </a:t>
            </a:r>
            <a:r>
              <a:rPr lang="el-GR" dirty="0" smtClean="0"/>
              <a:t>τα διακόπτει. Εξαίρεση στο μοριακό έλεγχο </a:t>
            </a:r>
            <a:r>
              <a:rPr lang="el-GR" dirty="0"/>
              <a:t>του ΕΝΥ ο οποίος λόγω της μεγάλης του διακριτικής ικανότητας μπορεί να πραγματοποιηθεί ακόμα και εάν έχουν γίνει μέχρι τρεις λήψεις αντιβιοτικών.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Σκεύη δειγματοληψίας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268760"/>
            <a:ext cx="8460432" cy="53285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Ειδική </a:t>
            </a:r>
            <a:r>
              <a:rPr lang="el-GR" dirty="0"/>
              <a:t>σύριγγα παρακεντήσεων </a:t>
            </a:r>
            <a:r>
              <a:rPr lang="el-GR" dirty="0" smtClean="0"/>
              <a:t>που </a:t>
            </a:r>
            <a:r>
              <a:rPr lang="el-GR" dirty="0"/>
              <a:t>φέρει ειδικό έμβολο το οποίο καθώς κινείται προς τα πίσω γεμίζει ο αυλός της σύριγγας με ΕΝΥ λόγω υδροστατικής πίεσης. </a:t>
            </a:r>
            <a:endParaRPr lang="el-GR" dirty="0" smtClean="0"/>
          </a:p>
          <a:p>
            <a:r>
              <a:rPr lang="el-GR" dirty="0" smtClean="0"/>
              <a:t>Στα </a:t>
            </a:r>
            <a:r>
              <a:rPr lang="el-GR" dirty="0"/>
              <a:t>νεογνά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σύριγγα </a:t>
            </a:r>
            <a:r>
              <a:rPr lang="el-GR" dirty="0"/>
              <a:t>μεγέθους 22G και μήκους </a:t>
            </a:r>
            <a:r>
              <a:rPr lang="el-GR" dirty="0" smtClean="0"/>
              <a:t>3,5cm.</a:t>
            </a:r>
          </a:p>
          <a:p>
            <a:r>
              <a:rPr lang="el-GR" dirty="0" smtClean="0"/>
              <a:t>Στα </a:t>
            </a:r>
            <a:r>
              <a:rPr lang="el-GR" dirty="0"/>
              <a:t>παιδιά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βελόνα 20G και μήκους </a:t>
            </a:r>
            <a:r>
              <a:rPr lang="el-GR" dirty="0" smtClean="0"/>
              <a:t>5cm.</a:t>
            </a:r>
          </a:p>
          <a:p>
            <a:r>
              <a:rPr lang="el-GR" dirty="0" smtClean="0"/>
              <a:t>Το δείγμα </a:t>
            </a:r>
            <a:r>
              <a:rPr lang="el-GR" dirty="0"/>
              <a:t>τοποθετείται διαδοχικά σε αριθμημένα αποστειρωμένα σωληνάρια που κλείνουν με ασφάλεια με κοχλιωτό πώμα. Το σωληνάριο </a:t>
            </a:r>
            <a:r>
              <a:rPr lang="el-GR" dirty="0" smtClean="0"/>
              <a:t>για </a:t>
            </a:r>
            <a:r>
              <a:rPr lang="el-GR" dirty="0"/>
              <a:t>τον προσδιορισμό της γλυκόζης περιέχει φθοριούχο αντιπηκτικό. </a:t>
            </a:r>
          </a:p>
          <a:p>
            <a:r>
              <a:rPr lang="el-GR" dirty="0" smtClean="0"/>
              <a:t>Εξεταστική </a:t>
            </a:r>
            <a:r>
              <a:rPr lang="el-GR" dirty="0"/>
              <a:t>κλίνη σε νοσοκομείο ή ιατρείο.</a:t>
            </a:r>
          </a:p>
          <a:p>
            <a:r>
              <a:rPr lang="el-GR" dirty="0" smtClean="0"/>
              <a:t>Διενεργείται </a:t>
            </a:r>
            <a:r>
              <a:rPr lang="el-GR" dirty="0"/>
              <a:t>αποκλειστικά από ιατρό π.χ. νευρολόγο, παθολόγο, ρευματολόγο παιδίατρο, ανάλογα με την πάθηση και την ηλικία του ασθενή.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0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Οσφυονωτιαία παρακέντηση σε άσηπτες συνθήκες.</a:t>
            </a:r>
          </a:p>
          <a:p>
            <a:r>
              <a:rPr lang="el-GR" dirty="0" smtClean="0"/>
              <a:t>Στου ενήλικες </a:t>
            </a:r>
            <a:r>
              <a:rPr lang="el-GR" dirty="0" smtClean="0">
                <a:sym typeface="Wingdings" panose="05000000000000000000" pitchFamily="2" charset="2"/>
              </a:rPr>
              <a:t> Ο3-Ο4 ή Ο4-Ο5 μεσοσπονδύλιο διάστημα.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Στα νεογνά   Ο4-Ο5 ή Ο5-Ι1.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Ο </a:t>
            </a:r>
            <a:r>
              <a:rPr lang="el-GR" dirty="0">
                <a:sym typeface="Wingdings" panose="05000000000000000000" pitchFamily="2" charset="2"/>
              </a:rPr>
              <a:t>ασθενής ξαπλώνει σε κρεβάτι σε στάση εμβρύου  με τη ράχη του στην άκρη του κρεβατιού.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Γίνεται τοπική αναισθησία </a:t>
            </a:r>
            <a:r>
              <a:rPr lang="el-GR" dirty="0"/>
              <a:t>με παρακέντηση του υπερκείμενου υποδορίου ιστού και δέρματος στο σημείο όπου θα γίνει η οσφυονωτιαία παρακέντηση.</a:t>
            </a:r>
            <a:endParaRPr lang="el-GR" dirty="0">
              <a:sym typeface="Wingdings" panose="05000000000000000000" pitchFamily="2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6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Διαδικασία </a:t>
            </a:r>
            <a:r>
              <a:rPr lang="el-GR" sz="3200" b="0" dirty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Αντισηψία </a:t>
            </a:r>
            <a:r>
              <a:rPr lang="el-GR" dirty="0"/>
              <a:t>του δέρματος με 70% ισοπροπυλική ή αιθυλική αλκοόλη και βάμμα ιωδίου 1–2% (1min) ή ιωδιούχο ποβιδίνη 10% (5min). Ακολουθεί η εισαγωγή της ειδικής βελόνας</a:t>
            </a:r>
            <a:r>
              <a:rPr lang="el-GR" dirty="0" smtClean="0"/>
              <a:t>.</a:t>
            </a:r>
          </a:p>
          <a:p>
            <a:r>
              <a:rPr lang="el-GR" dirty="0"/>
              <a:t>Κατά </a:t>
            </a:r>
            <a:r>
              <a:rPr lang="el-GR" dirty="0" smtClean="0"/>
              <a:t>την είσοδο </a:t>
            </a:r>
            <a:r>
              <a:rPr lang="el-GR" dirty="0"/>
              <a:t>της σύριγγας, το πρώτο «αίσθημα» του ιατρού ότι έχει «φτάσει» στον νωτιαίο μυελό είναι η πρόσκρουση της βελόνας πάνω στη σκληρά μήνιγγα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Συνεχίζει </a:t>
            </a:r>
            <a:r>
              <a:rPr lang="el-GR" dirty="0"/>
              <a:t>την διείσδυση μέχρι να «νιώσει» μία δεύτερη αντίσταση. Τότε έχει διαπεράσει την αραχνοειδή μήνιγγα και βρίσκεται στον υποαραχνοειδή χώρο όπου κυκλοφορεί το ΕΝΥ.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62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δείγματος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Διαχωρίζεται σε 3 ή 4 μέρη.</a:t>
            </a:r>
          </a:p>
          <a:p>
            <a:r>
              <a:rPr lang="el-GR" dirty="0" smtClean="0"/>
              <a:t>Το πρώτο </a:t>
            </a:r>
            <a:r>
              <a:rPr lang="el-GR" dirty="0"/>
              <a:t>προορίζεται για γενική εξέταση (1-1,5 ml), το δεύτερο (0,5–1 ml) για μικροβιολογική εξέταση και το τρίτο για (0,5–1 ml) για μοριακό έλεγχο PCR</a:t>
            </a:r>
            <a:r>
              <a:rPr lang="el-GR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Διαχωρισμός δείγματος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πλέον επείγουσες </a:t>
            </a:r>
            <a:r>
              <a:rPr lang="el-GR" dirty="0" smtClean="0"/>
              <a:t>εξετάσεις </a:t>
            </a:r>
            <a:r>
              <a:rPr lang="el-GR" dirty="0"/>
              <a:t>έχουν να κάνουν με το πρώτο δείγμα. Γ</a:t>
            </a:r>
            <a:r>
              <a:rPr lang="el-GR" dirty="0" smtClean="0"/>
              <a:t>ίνεται </a:t>
            </a:r>
            <a:r>
              <a:rPr lang="el-GR" dirty="0"/>
              <a:t>σε αυτό η μέτρηση των κυττάρων με κυτταρομετρική πλάκα </a:t>
            </a:r>
            <a:r>
              <a:rPr lang="el-GR" dirty="0" smtClean="0"/>
              <a:t>και φυγοκέντρηση </a:t>
            </a:r>
            <a:r>
              <a:rPr lang="el-GR" dirty="0"/>
              <a:t>στις 1.500 στροφές για 15 λεπτά. Το υπερκείμενο χρησιμοποιείται για βιοχημικές </a:t>
            </a:r>
            <a:r>
              <a:rPr lang="el-GR" dirty="0" smtClean="0"/>
              <a:t>εξετάσεις.</a:t>
            </a:r>
          </a:p>
          <a:p>
            <a:r>
              <a:rPr lang="el-GR" dirty="0"/>
              <a:t>Ακολουθεί το δείγμα που προορίζεται για μικροβιακή εξέταση, η οποία περιλαμβάνει το άμεσο παρασκεύασμα, την καλλιέργεια, την απομόνωση και την ταυτοποίηση του υπεύθυνου μικροβίου. </a:t>
            </a:r>
            <a:r>
              <a:rPr lang="el-GR" dirty="0" smtClean="0"/>
              <a:t>Η καλλιέργεια </a:t>
            </a:r>
            <a:r>
              <a:rPr lang="el-GR" dirty="0"/>
              <a:t>του ΕΝΥ συνοδεύεται και από καλλιέργεια αίματος.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4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414</TotalTime>
  <Words>1260</Words>
  <Application>Microsoft Office PowerPoint</Application>
  <PresentationFormat>Προβολή στην οθόνη (4:3)</PresentationFormat>
  <Paragraphs>122</Paragraphs>
  <Slides>17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Εγκεφαλονωτιαίο υγρό (ΕΝΥ) 1/2</vt:lpstr>
      <vt:lpstr>Εγκεφαλονωτιαίο υγρό (ΕΝΥ) 2/2</vt:lpstr>
      <vt:lpstr>Προετοιμασία ασθενή</vt:lpstr>
      <vt:lpstr>Σκεύη δειγματοληψίας</vt:lpstr>
      <vt:lpstr>Διαδικασία 1/2</vt:lpstr>
      <vt:lpstr>Διαδικασία 2/2</vt:lpstr>
      <vt:lpstr>Διαχωρισμός δείγματος 1/2</vt:lpstr>
      <vt:lpstr>Διαχωρισμός δείγματος 2/2</vt:lpstr>
      <vt:lpstr>Ταυτοποίηση και συντήρηση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17</cp:revision>
  <dcterms:created xsi:type="dcterms:W3CDTF">2014-06-02T10:48:58Z</dcterms:created>
  <dcterms:modified xsi:type="dcterms:W3CDTF">2015-02-27T14:55:01Z</dcterms:modified>
</cp:coreProperties>
</file>