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8"/>
  </p:notesMasterIdLst>
  <p:handoutMasterIdLst>
    <p:handoutMasterId r:id="rId29"/>
  </p:handoutMasterIdLst>
  <p:sldIdLst>
    <p:sldId id="256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57" r:id="rId21"/>
    <p:sldId id="262" r:id="rId22"/>
    <p:sldId id="264" r:id="rId23"/>
    <p:sldId id="269" r:id="rId24"/>
    <p:sldId id="270" r:id="rId25"/>
    <p:sldId id="266" r:id="rId26"/>
    <p:sldId id="261" r:id="rId27"/>
  </p:sldIdLst>
  <p:sldSz cx="9144000" cy="6858000" type="screen4x3"/>
  <p:notesSz cx="7104063" cy="10234613"/>
  <p:custDataLst>
    <p:tags r:id="rId30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60" autoAdjust="0"/>
    <p:restoredTop sz="94660"/>
  </p:normalViewPr>
  <p:slideViewPr>
    <p:cSldViewPr>
      <p:cViewPr varScale="1">
        <p:scale>
          <a:sx n="107" d="100"/>
          <a:sy n="107" d="100"/>
        </p:scale>
        <p:origin x="-18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ags" Target="tags/tag1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23/12/2015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23/12/2015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10</a:t>
            </a:r>
            <a:r>
              <a:rPr lang="el-GR" sz="2600" dirty="0" smtClean="0"/>
              <a:t>: Μεταβολισμός των θρεπτικών συστατικών</a:t>
            </a:r>
            <a:endParaRPr lang="en-US" sz="2600" dirty="0" smtClean="0"/>
          </a:p>
          <a:p>
            <a:pPr>
              <a:spcBef>
                <a:spcPts val="0"/>
              </a:spcBef>
            </a:pPr>
            <a:r>
              <a:rPr lang="el-GR" sz="2200" dirty="0"/>
              <a:t>Αναστασία Κανέλλου, καθηγήτρια</a:t>
            </a:r>
            <a:endParaRPr lang="en-US" sz="2200" dirty="0"/>
          </a:p>
          <a:p>
            <a:pPr>
              <a:spcBef>
                <a:spcPts val="0"/>
              </a:spcBef>
            </a:pPr>
            <a:r>
              <a:rPr lang="el-GR" sz="2200"/>
              <a:t>Τμήμα Τεχνολογίας Τροφίμων</a:t>
            </a:r>
            <a:endParaRPr lang="en-US" sz="22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571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7FDC3-AE82-4E9D-B610-9756032E6B69}" type="slidenum">
              <a:rPr lang="el-GR" altLang="el-GR"/>
              <a:pPr/>
              <a:t>9</a:t>
            </a:fld>
            <a:endParaRPr lang="el-GR" altLang="el-GR" dirty="0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Τρόποι μεταφοράς 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Τριγλυκερίδια που σχηματίζονται στο ήπαρ μεταφέρονται στο αίμα με </a:t>
            </a:r>
            <a:r>
              <a:rPr lang="el-GR" altLang="el-GR" dirty="0" smtClean="0"/>
              <a:t>λιποπρωτεΐνες</a:t>
            </a:r>
            <a:endParaRPr lang="el-GR" altLang="el-GR" dirty="0"/>
          </a:p>
          <a:p>
            <a:r>
              <a:rPr lang="el-GR" altLang="el-GR" dirty="0"/>
              <a:t>Ελεύθερα λιπαρά οξέα μεταφέρονται στο αίμα με αλβουμίνη ορού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08601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1E759-C335-4971-9861-367332D0DB8D}" type="slidenum">
              <a:rPr lang="el-GR" altLang="el-GR"/>
              <a:pPr/>
              <a:t>10</a:t>
            </a:fld>
            <a:endParaRPr lang="el-GR" altLang="el-GR" dirty="0"/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Λιποπρωτεΐνες </a:t>
            </a:r>
            <a:r>
              <a:rPr lang="el-GR" altLang="el-GR" sz="3200" b="0" dirty="0" smtClean="0"/>
              <a:t>1/2</a:t>
            </a:r>
            <a:endParaRPr lang="el-GR" altLang="el-GR" sz="3200" b="0" dirty="0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l-GR" sz="2800" dirty="0"/>
              <a:t>VLDL, LDL,HDL</a:t>
            </a:r>
            <a:endParaRPr lang="el-GR" altLang="el-GR" sz="28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800" dirty="0"/>
              <a:t>Διαφέρουν μεταξύ τους ως προς το: 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Μέγεθος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Πυκνότητα</a:t>
            </a:r>
          </a:p>
          <a:p>
            <a:pPr>
              <a:lnSpc>
                <a:spcPct val="90000"/>
              </a:lnSpc>
            </a:pPr>
            <a:r>
              <a:rPr lang="el-GR" altLang="el-GR" sz="2800" dirty="0"/>
              <a:t>Σύνθεση από: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Τριγλυκερίδια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Χοληστερίνη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Φωσφολιπίδια</a:t>
            </a:r>
          </a:p>
          <a:p>
            <a:pPr lvl="1">
              <a:lnSpc>
                <a:spcPct val="90000"/>
              </a:lnSpc>
            </a:pPr>
            <a:r>
              <a:rPr lang="el-GR" altLang="el-GR" sz="2400" dirty="0"/>
              <a:t>πρωτεΐνη</a:t>
            </a:r>
          </a:p>
        </p:txBody>
      </p:sp>
    </p:spTree>
    <p:extLst>
      <p:ext uri="{BB962C8B-B14F-4D97-AF65-F5344CB8AC3E}">
        <p14:creationId xmlns:p14="http://schemas.microsoft.com/office/powerpoint/2010/main" val="382327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E2B4F-B1F8-4615-9DCF-0BD4748D5B1D}" type="slidenum">
              <a:rPr lang="el-GR" altLang="el-GR"/>
              <a:pPr/>
              <a:t>11</a:t>
            </a:fld>
            <a:endParaRPr lang="el-GR" altLang="el-GR" dirty="0"/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Λιποπρωτεΐνες </a:t>
            </a:r>
            <a:r>
              <a:rPr lang="el-GR" altLang="el-GR" sz="3200" b="0" dirty="0" smtClean="0"/>
              <a:t>2/2</a:t>
            </a:r>
            <a:endParaRPr lang="el-GR" altLang="el-GR" sz="3200" b="0" dirty="0"/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en-US" altLang="el-GR" sz="2800" dirty="0"/>
              <a:t>VLDL</a:t>
            </a:r>
            <a:r>
              <a:rPr lang="el-GR" altLang="el-GR" sz="2800" dirty="0"/>
              <a:t> (κυρίως τριγλυκερίδια)</a:t>
            </a:r>
          </a:p>
          <a:p>
            <a:r>
              <a:rPr lang="el-GR" altLang="el-GR" sz="2800" dirty="0"/>
              <a:t>μεταφέρουν τριγλυκερίδια που σχηματίστηκαν στο ήπαρ</a:t>
            </a:r>
          </a:p>
          <a:p>
            <a:r>
              <a:rPr lang="el-GR" altLang="el-GR" sz="2800" dirty="0"/>
              <a:t>Σχηματίζουν </a:t>
            </a:r>
            <a:r>
              <a:rPr lang="en-US" altLang="el-GR" sz="2800" dirty="0"/>
              <a:t>LDL</a:t>
            </a:r>
            <a:r>
              <a:rPr lang="el-GR" altLang="el-GR" sz="2800" dirty="0"/>
              <a:t> (κυρίως χοληστερίνη και φωσφολιπίδια) που μεταφέρονται στα </a:t>
            </a:r>
            <a:r>
              <a:rPr lang="el-GR" altLang="el-GR" sz="2800" dirty="0" smtClean="0"/>
              <a:t>όργανα όπου εναποτίθενται (ανεπιθύμητη ενέργεια)</a:t>
            </a:r>
            <a:endParaRPr lang="el-GR" altLang="el-GR" sz="2800" dirty="0"/>
          </a:p>
          <a:p>
            <a:r>
              <a:rPr lang="el-GR" altLang="el-GR" sz="2800" dirty="0"/>
              <a:t>Η</a:t>
            </a:r>
            <a:r>
              <a:rPr lang="en-US" altLang="el-GR" sz="2800" dirty="0"/>
              <a:t>DL</a:t>
            </a:r>
            <a:r>
              <a:rPr lang="el-GR" altLang="el-GR" sz="2800" dirty="0"/>
              <a:t> (ψηλή περιεκτικότητα σε πρωτεΐνες) μεταφέρουν χοληστερίνη και φωσφολιπίδια από την περιφέρεια στο </a:t>
            </a:r>
            <a:r>
              <a:rPr lang="el-GR" altLang="el-GR" sz="2800" dirty="0" smtClean="0"/>
              <a:t>ήπαρ («σκουπιδοφάγος», θετική δράση)</a:t>
            </a: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310208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CA485-81D9-44A2-8708-424A11A5BF6D}" type="slidenum">
              <a:rPr lang="el-GR" altLang="el-GR"/>
              <a:pPr/>
              <a:t>12</a:t>
            </a:fld>
            <a:endParaRPr lang="el-GR" altLang="el-GR" dirty="0"/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Γλυκερίνη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altLang="el-GR" dirty="0"/>
              <a:t>Προϊόν της αποσύνθεσης των λιπιδίων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l-GR" altLang="el-GR" dirty="0"/>
              <a:t>«καίγεται» για παραγωγή ενέργειας (όπως και οι υδατάνθρακες) ή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l-GR" altLang="el-GR" dirty="0"/>
              <a:t>Χρησιμοποιείται για τη σύνθεση γλυκόζης</a:t>
            </a:r>
          </a:p>
        </p:txBody>
      </p:sp>
    </p:spTree>
    <p:extLst>
      <p:ext uri="{BB962C8B-B14F-4D97-AF65-F5344CB8AC3E}">
        <p14:creationId xmlns:p14="http://schemas.microsoft.com/office/powerpoint/2010/main" val="70668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D7543-5959-48FC-8D9F-8E499D20830F}" type="slidenum">
              <a:rPr lang="el-GR" altLang="el-GR"/>
              <a:pPr/>
              <a:t>13</a:t>
            </a:fld>
            <a:endParaRPr lang="el-GR" altLang="el-GR" dirty="0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Χοληστερίνη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altLang="el-GR" dirty="0"/>
              <a:t>Σύνθεση από ακέτυλο </a:t>
            </a:r>
            <a:r>
              <a:rPr lang="en-US" altLang="el-GR" dirty="0"/>
              <a:t>CoA</a:t>
            </a:r>
            <a:r>
              <a:rPr lang="el-GR" altLang="el-GR" dirty="0"/>
              <a:t> σε όλα τα κύτταρα (~ 1γρ/ημέρα)</a:t>
            </a:r>
          </a:p>
          <a:p>
            <a:r>
              <a:rPr lang="el-GR" altLang="el-GR" dirty="0" smtClean="0"/>
              <a:t>Εντεροπηπατικός κύκλος: χοληστερόλη μετατρέπεται </a:t>
            </a:r>
            <a:r>
              <a:rPr lang="el-GR" altLang="el-GR" dirty="0"/>
              <a:t>στο </a:t>
            </a:r>
            <a:r>
              <a:rPr lang="el-GR" altLang="el-GR" dirty="0" smtClean="0"/>
              <a:t>ήπαρ σε </a:t>
            </a:r>
            <a:r>
              <a:rPr lang="el-GR" altLang="el-GR" dirty="0"/>
              <a:t>χολικά άλατα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αποθηκεύονται στη χοληδόχο κύστη και διοχετεύονται στο δωδεκαδακτύλου μετά από λιπαρό γεύμα, για να υποστηρίξουν την εντερική απορρόφηση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επιστρέφει στο </a:t>
            </a:r>
            <a:r>
              <a:rPr lang="el-GR" altLang="el-GR" dirty="0" smtClean="0">
                <a:sym typeface="Monotype Sorts" pitchFamily="2" charset="2"/>
              </a:rPr>
              <a:t>συκώτι και στη χοληδόχο κύστη ως το επόμενο λιπαρό γεύμα.</a:t>
            </a:r>
          </a:p>
          <a:p>
            <a:r>
              <a:rPr lang="el-GR" altLang="el-GR" dirty="0" smtClean="0">
                <a:sym typeface="Monotype Sorts" pitchFamily="2" charset="2"/>
              </a:rPr>
              <a:t>Οι διαιτητικές ίνες μειώνουν τη χοληστερίνη του ορού. Αφότου δεσμεύσουν στο λεπτό έντερο τα χολικά άλατα, τα παρασύρουν στο παχύ έντερο. Συνεπώς δεν επιστρέφουν στη χοληδόχο κύστη, και ο οργανισμός χρησιμοποιεί την περίσσεια χοληστερόλης  για αντικατάσταση της απώλειες χολικών αλάτων από το έντερο. Με τον τρόπο αυτό μειώνει τη χοληστερίνη η αυξημένη πρόσληψη διαιτητικών ινών  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79842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Μέταλλα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Υπόκεινται σε συνεχή ανταλλαγή μεταξύ αίματος και ιστών</a:t>
            </a:r>
          </a:p>
          <a:p>
            <a:r>
              <a:rPr lang="el-GR" dirty="0"/>
              <a:t>Αποθηκεύονται κυρίως </a:t>
            </a:r>
          </a:p>
          <a:p>
            <a:pPr lvl="1"/>
            <a:r>
              <a:rPr lang="el-GR" dirty="0"/>
              <a:t>σε οστά και δόντια (Ca, P, Mg) </a:t>
            </a:r>
          </a:p>
          <a:p>
            <a:pPr lvl="1"/>
            <a:r>
              <a:rPr lang="el-GR" dirty="0"/>
              <a:t>Στο ήπαρ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77145-18B5-4DAC-8391-0BA4E32FECF0}" type="slidenum">
              <a:rPr lang="el-GR" altLang="el-GR"/>
              <a:pPr/>
              <a:t>14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26593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C1F75-9F86-4E9C-9812-6C8CD9AFBF82}" type="slidenum">
              <a:rPr lang="el-GR" altLang="el-GR"/>
              <a:pPr/>
              <a:t>15</a:t>
            </a:fld>
            <a:endParaRPr lang="el-GR" altLang="el-GR" dirty="0"/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Βιταμίνες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Διαφέρει η αποθηκευτική χωρητικότητα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dirty="0"/>
              <a:t>Ανάλογα με τη βιταμίνη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Λιποδιαλυτές βιταμίνες αποθηκεύονται κυρίως στο συκώτι (πχ βιτ Α για μήνες)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Υδατοδιαλυτές βιταμίνες Β και </a:t>
            </a:r>
            <a:r>
              <a:rPr lang="en-US" altLang="el-GR" dirty="0"/>
              <a:t>C </a:t>
            </a:r>
            <a:r>
              <a:rPr lang="el-GR" altLang="el-GR" dirty="0"/>
              <a:t>περιορισμένα και μόνο για εβδομάδες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Β- Βιταμίνες και ορισμένα μέταλλα δρουν σαν συνένζυμα ή ενεργοποιητές</a:t>
            </a:r>
          </a:p>
          <a:p>
            <a:pPr>
              <a:lnSpc>
                <a:spcPct val="90000"/>
              </a:lnSpc>
            </a:pPr>
            <a:endParaRPr lang="el-GR" altLang="el-GR" dirty="0"/>
          </a:p>
          <a:p>
            <a:pPr>
              <a:lnSpc>
                <a:spcPct val="90000"/>
              </a:lnSpc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29289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1136-5F62-45A4-9A90-38576CD34C72}" type="slidenum">
              <a:rPr lang="el-GR" altLang="el-GR"/>
              <a:pPr/>
              <a:t>16</a:t>
            </a:fld>
            <a:endParaRPr lang="el-GR" altLang="el-GR" dirty="0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Κατανάλωση ενέργειας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sz="2800" dirty="0" smtClean="0"/>
              <a:t>Τροφογενής θερμογένεση: ενέργεια που χρησιμοποιείται  </a:t>
            </a:r>
            <a:r>
              <a:rPr lang="el-GR" altLang="el-GR" sz="2800" dirty="0"/>
              <a:t>για πέψη και </a:t>
            </a:r>
            <a:r>
              <a:rPr lang="el-GR" altLang="el-GR" sz="2800" dirty="0" smtClean="0"/>
              <a:t>μεταβολισμό θρεπτικών συστατικών</a:t>
            </a:r>
            <a:endParaRPr lang="el-GR" altLang="el-GR" sz="2800" dirty="0"/>
          </a:p>
          <a:p>
            <a:pPr>
              <a:lnSpc>
                <a:spcPct val="90000"/>
              </a:lnSpc>
            </a:pPr>
            <a:r>
              <a:rPr lang="el-GR" altLang="el-GR" sz="2800" dirty="0"/>
              <a:t>Η μετατροπή των θρεπτικών συστατικών στο μεταβολισμό προκαλεί αύξηση του μεταβολισμού </a:t>
            </a:r>
            <a:r>
              <a:rPr lang="el-GR" altLang="el-GR" sz="2800" dirty="0" smtClean="0"/>
              <a:t>(κατά 5-10%) η οποία εξαρτάται </a:t>
            </a:r>
            <a:r>
              <a:rPr lang="el-GR" altLang="el-GR" sz="2800" dirty="0"/>
              <a:t>από τη σύνθεση της τροφής σε </a:t>
            </a:r>
          </a:p>
          <a:p>
            <a:pPr lvl="1">
              <a:lnSpc>
                <a:spcPct val="90000"/>
              </a:lnSpc>
            </a:pPr>
            <a:r>
              <a:rPr lang="el-GR" altLang="el-GR" dirty="0" smtClean="0"/>
              <a:t>Λιπίδια προκαλούν αύξηση κατά  </a:t>
            </a:r>
            <a:r>
              <a:rPr lang="el-GR" altLang="el-GR" dirty="0"/>
              <a:t>3-4%</a:t>
            </a:r>
          </a:p>
          <a:p>
            <a:pPr lvl="1">
              <a:lnSpc>
                <a:spcPct val="90000"/>
              </a:lnSpc>
            </a:pPr>
            <a:r>
              <a:rPr lang="el-GR" altLang="el-GR" dirty="0" smtClean="0"/>
              <a:t>Υδατάνθρακες προκαλούν αύξηση κατά 5-9</a:t>
            </a:r>
            <a:r>
              <a:rPr lang="el-GR" altLang="el-GR" dirty="0"/>
              <a:t>% </a:t>
            </a:r>
          </a:p>
          <a:p>
            <a:pPr lvl="1">
              <a:lnSpc>
                <a:spcPct val="90000"/>
              </a:lnSpc>
            </a:pPr>
            <a:r>
              <a:rPr lang="el-GR" altLang="el-GR" dirty="0" smtClean="0"/>
              <a:t>Πρωτεΐνες προκαλούν αύξηση κατά ~</a:t>
            </a:r>
            <a:r>
              <a:rPr lang="el-GR" altLang="el-GR" dirty="0"/>
              <a:t>20%</a:t>
            </a:r>
          </a:p>
          <a:p>
            <a:pPr>
              <a:lnSpc>
                <a:spcPct val="90000"/>
              </a:lnSpc>
            </a:pP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295091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679CB-6DD0-4556-85A5-B5F3B698131B}" type="slidenum">
              <a:rPr lang="el-GR" altLang="el-GR"/>
              <a:pPr/>
              <a:t>17</a:t>
            </a:fld>
            <a:endParaRPr lang="el-GR" altLang="el-GR" dirty="0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Μέτρηση ενέργειας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Μετριέται σαν θερμότητα δηλ. μονάδες ενέργειας (</a:t>
            </a:r>
            <a:r>
              <a:rPr lang="en-US" altLang="el-GR" dirty="0"/>
              <a:t>Joule, kcal)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Φυσιολογική ενέργεια 1γρ </a:t>
            </a:r>
            <a:r>
              <a:rPr lang="el-GR" altLang="el-GR" dirty="0" smtClean="0"/>
              <a:t>τροφίμου</a:t>
            </a:r>
          </a:p>
          <a:p>
            <a:pPr lvl="1">
              <a:lnSpc>
                <a:spcPct val="90000"/>
              </a:lnSpc>
            </a:pPr>
            <a:r>
              <a:rPr lang="el-GR" altLang="el-GR" dirty="0" smtClean="0"/>
              <a:t>9</a:t>
            </a:r>
            <a:r>
              <a:rPr lang="en-US" altLang="el-GR" dirty="0" smtClean="0"/>
              <a:t> kcal /</a:t>
            </a:r>
            <a:r>
              <a:rPr lang="de-DE" altLang="el-GR" dirty="0" smtClean="0"/>
              <a:t> g</a:t>
            </a:r>
            <a:r>
              <a:rPr lang="el-GR" altLang="el-GR" dirty="0" smtClean="0"/>
              <a:t> ενεργειακή αξία λιπιδίων</a:t>
            </a:r>
          </a:p>
          <a:p>
            <a:pPr lvl="1">
              <a:lnSpc>
                <a:spcPct val="90000"/>
              </a:lnSpc>
            </a:pPr>
            <a:r>
              <a:rPr lang="el-GR" altLang="el-GR" dirty="0" smtClean="0"/>
              <a:t>4 </a:t>
            </a:r>
            <a:r>
              <a:rPr lang="en-US" altLang="el-GR" dirty="0" smtClean="0"/>
              <a:t>kcal /</a:t>
            </a:r>
            <a:r>
              <a:rPr lang="de-DE" altLang="el-GR" dirty="0" smtClean="0"/>
              <a:t> g</a:t>
            </a:r>
            <a:r>
              <a:rPr lang="el-GR" altLang="el-GR" dirty="0" smtClean="0"/>
              <a:t> ενεργειακή αξία υδατανθράκων</a:t>
            </a:r>
          </a:p>
          <a:p>
            <a:pPr lvl="1">
              <a:lnSpc>
                <a:spcPct val="90000"/>
              </a:lnSpc>
            </a:pPr>
            <a:r>
              <a:rPr lang="el-GR" altLang="el-GR" dirty="0" smtClean="0"/>
              <a:t>4 </a:t>
            </a:r>
            <a:r>
              <a:rPr lang="en-US" altLang="el-GR" dirty="0" smtClean="0"/>
              <a:t>kcal /</a:t>
            </a:r>
            <a:r>
              <a:rPr lang="de-DE" altLang="el-GR" dirty="0" smtClean="0"/>
              <a:t> g</a:t>
            </a:r>
            <a:r>
              <a:rPr lang="el-GR" altLang="el-GR" dirty="0" smtClean="0"/>
              <a:t> ενεργειακή αξία πρωτεϊνών</a:t>
            </a:r>
          </a:p>
          <a:p>
            <a:pPr lvl="1">
              <a:lnSpc>
                <a:spcPct val="90000"/>
              </a:lnSpc>
            </a:pPr>
            <a:r>
              <a:rPr lang="el-GR" altLang="el-GR" dirty="0" smtClean="0"/>
              <a:t>7 </a:t>
            </a:r>
            <a:r>
              <a:rPr lang="en-US" altLang="el-GR" dirty="0" smtClean="0"/>
              <a:t>kcal /</a:t>
            </a:r>
            <a:r>
              <a:rPr lang="de-DE" altLang="el-GR" dirty="0" smtClean="0"/>
              <a:t> g</a:t>
            </a:r>
            <a:r>
              <a:rPr lang="el-GR" altLang="el-GR" dirty="0" smtClean="0"/>
              <a:t> ενεργειακή αξία οινοπνεύματος (αιθυλική αλκοόλη)</a:t>
            </a:r>
            <a:endParaRPr lang="el-GR" altLang="el-GR" dirty="0"/>
          </a:p>
          <a:p>
            <a:pPr>
              <a:lnSpc>
                <a:spcPct val="90000"/>
              </a:lnSpc>
            </a:pPr>
            <a:r>
              <a:rPr lang="el-GR" altLang="el-GR" dirty="0"/>
              <a:t>Προϊόντα μεταβολισμού </a:t>
            </a:r>
            <a:r>
              <a:rPr lang="en-US" altLang="el-GR" dirty="0"/>
              <a:t>CO</a:t>
            </a:r>
            <a:r>
              <a:rPr lang="en-US" altLang="el-GR" baseline="-25000" dirty="0"/>
              <a:t>2, </a:t>
            </a:r>
            <a:r>
              <a:rPr lang="en-US" altLang="el-GR" dirty="0"/>
              <a:t> H</a:t>
            </a:r>
            <a:r>
              <a:rPr lang="en-US" altLang="el-GR" baseline="-25000" dirty="0"/>
              <a:t>2</a:t>
            </a:r>
            <a:r>
              <a:rPr lang="en-US" altLang="el-GR" dirty="0"/>
              <a:t>0 </a:t>
            </a:r>
            <a:r>
              <a:rPr lang="el-GR" altLang="el-GR" dirty="0"/>
              <a:t>δεν έχουν ενέργεια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Ατελής καύση στις πρωτεΐνες: αποβάλλονται στα ούρα (ουρικό οξύ, κρεατινίνη)</a:t>
            </a:r>
          </a:p>
        </p:txBody>
      </p:sp>
    </p:spTree>
    <p:extLst>
      <p:ext uri="{BB962C8B-B14F-4D97-AF65-F5344CB8AC3E}">
        <p14:creationId xmlns:p14="http://schemas.microsoft.com/office/powerpoint/2010/main" val="118054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C6DDF-4E08-4B71-8823-EE6678470B2A}" type="slidenum">
              <a:rPr lang="el-GR" altLang="el-GR"/>
              <a:pPr/>
              <a:t>1</a:t>
            </a:fld>
            <a:endParaRPr lang="el-GR" altLang="el-GR" dirty="0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Μεταβολικές διαδικασίες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 smtClean="0"/>
              <a:t>Πολυάριθμες </a:t>
            </a:r>
            <a:r>
              <a:rPr lang="el-GR" altLang="el-GR" dirty="0"/>
              <a:t>αναβολικές και καταβολικές διαδικασίες συμβαίνουν στα θρεπτικά συστατικά</a:t>
            </a:r>
          </a:p>
          <a:p>
            <a:r>
              <a:rPr lang="el-GR" altLang="el-GR" dirty="0"/>
              <a:t>Διαδικασίες συνδεδεμένες με ή χωρίς  έκλυση ή κατανάλωση ενέργειας</a:t>
            </a:r>
          </a:p>
        </p:txBody>
      </p:sp>
    </p:spTree>
    <p:extLst>
      <p:ext uri="{BB962C8B-B14F-4D97-AF65-F5344CB8AC3E}">
        <p14:creationId xmlns:p14="http://schemas.microsoft.com/office/powerpoint/2010/main" val="388527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</a:t>
            </a:r>
            <a:r>
              <a:rPr lang="el-GR" sz="2000" dirty="0" smtClean="0"/>
              <a:t>Κανέλλου</a:t>
            </a:r>
            <a:r>
              <a:rPr lang="el-GR" sz="2000" dirty="0"/>
              <a:t>. «Διατροφή-Διαιτολογία. </a:t>
            </a:r>
            <a:r>
              <a:rPr lang="el-GR" sz="2000" dirty="0" smtClean="0"/>
              <a:t>Ενότητα </a:t>
            </a:r>
            <a:r>
              <a:rPr lang="el-GR" sz="2000" dirty="0"/>
              <a:t>10: Μεταβολισμός των θρεπτικών συστατικών». 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35FF-9C18-4F39-808D-AB7FFB0EF743}" type="slidenum">
              <a:rPr lang="el-GR" altLang="el-GR"/>
              <a:pPr/>
              <a:t>2</a:t>
            </a:fld>
            <a:endParaRPr lang="el-GR" altLang="el-GR" dirty="0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Μεταβολισμός υδατανθράκων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Ορμόνες</a:t>
            </a:r>
            <a:r>
              <a:rPr lang="en-US" altLang="el-GR" dirty="0"/>
              <a:t> </a:t>
            </a:r>
            <a:r>
              <a:rPr lang="el-GR" altLang="el-GR" dirty="0"/>
              <a:t>του παγκρέατος: </a:t>
            </a:r>
          </a:p>
          <a:p>
            <a:pPr lvl="1"/>
            <a:r>
              <a:rPr lang="el-GR" altLang="el-GR" dirty="0"/>
              <a:t>Ινσουλίνη: </a:t>
            </a:r>
          </a:p>
          <a:p>
            <a:pPr lvl="2">
              <a:buFont typeface="Wingdings" pitchFamily="2" charset="2"/>
              <a:buNone/>
            </a:pPr>
            <a:r>
              <a:rPr lang="el-GR" altLang="el-GR" dirty="0"/>
              <a:t>Στέλνει τη γλυκόζη από αίμα στους ιστούς</a:t>
            </a:r>
          </a:p>
          <a:p>
            <a:pPr lvl="1"/>
            <a:r>
              <a:rPr lang="el-GR" altLang="el-GR" dirty="0"/>
              <a:t>Γλυκαγόνη:</a:t>
            </a:r>
          </a:p>
          <a:p>
            <a:pPr lvl="2">
              <a:buFont typeface="Wingdings" pitchFamily="2" charset="2"/>
              <a:buNone/>
            </a:pPr>
            <a:r>
              <a:rPr lang="el-GR" altLang="el-GR" dirty="0"/>
              <a:t>Σχηματισμό γλυκόζης από αμινοξέα ή γλυκογόνο</a:t>
            </a:r>
          </a:p>
          <a:p>
            <a:r>
              <a:rPr lang="el-GR" altLang="el-GR" dirty="0" smtClean="0"/>
              <a:t>Φυσιολογικές τιμές γλυκόζης στο αίμα: 80-120 </a:t>
            </a:r>
            <a:r>
              <a:rPr lang="en-US" altLang="el-GR" dirty="0" smtClean="0"/>
              <a:t>mg/100ml</a:t>
            </a:r>
            <a:r>
              <a:rPr lang="el-GR" altLang="el-GR" dirty="0" smtClean="0"/>
              <a:t> σε νηστικό οργανισμό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79570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Γλυκόλυση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Αποδόμηση γλυκόζης με σκοπό την έκλυση και μεταφορά ενέργειας στο ΑΤΡ</a:t>
            </a:r>
          </a:p>
          <a:p>
            <a:r>
              <a:rPr lang="el-GR" b="1" dirty="0"/>
              <a:t>Αναερόβια </a:t>
            </a:r>
            <a:r>
              <a:rPr lang="el-GR" dirty="0"/>
              <a:t>(στο μύ) παράγει </a:t>
            </a:r>
            <a:r>
              <a:rPr lang="el-GR" b="1" dirty="0"/>
              <a:t>γαλακτικό οξύ</a:t>
            </a:r>
            <a:r>
              <a:rPr lang="el-GR" dirty="0"/>
              <a:t>, το οποίο μεταβολίζεται κυρίως στο ήπαρ και μπορεί να σχηματίσει πάλι γλυκόζη</a:t>
            </a:r>
          </a:p>
          <a:p>
            <a:r>
              <a:rPr lang="el-GR" b="1" dirty="0"/>
              <a:t>Αερόβια</a:t>
            </a:r>
            <a:r>
              <a:rPr lang="el-GR" dirty="0"/>
              <a:t> στον κύκλο του Krebs μέσω </a:t>
            </a:r>
            <a:r>
              <a:rPr lang="el-GR" b="1" dirty="0"/>
              <a:t>πυροσταφυλικού οξέος </a:t>
            </a:r>
            <a:r>
              <a:rPr lang="el-GR" dirty="0"/>
              <a:t>και </a:t>
            </a:r>
            <a:r>
              <a:rPr lang="el-GR" b="1" dirty="0"/>
              <a:t>ακέτυλου CoA </a:t>
            </a:r>
            <a:r>
              <a:rPr lang="el-GR" dirty="0"/>
              <a:t>σε </a:t>
            </a:r>
            <a:r>
              <a:rPr lang="el-GR" b="1" dirty="0"/>
              <a:t>διοξείδιο του άνθρακα </a:t>
            </a:r>
            <a:r>
              <a:rPr lang="el-GR" dirty="0"/>
              <a:t>και </a:t>
            </a:r>
            <a:r>
              <a:rPr lang="el-GR" b="1" dirty="0"/>
              <a:t>νερό</a:t>
            </a:r>
            <a:r>
              <a:rPr lang="el-GR" dirty="0"/>
              <a:t> με κατανάλωση οξυγόνου, με περισσότερη απόδοση ενέργειας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028A9-F095-44FB-8622-2457DB0D7210}" type="slidenum">
              <a:rPr lang="el-GR" altLang="el-GR"/>
              <a:pPr/>
              <a:t>3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62948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DEAA4-4867-4233-843D-3DEEEF23920F}" type="slidenum">
              <a:rPr lang="el-GR" altLang="el-GR"/>
              <a:pPr/>
              <a:t>4</a:t>
            </a:fld>
            <a:endParaRPr lang="el-GR" altLang="el-GR" dirty="0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Άλλοι μονοσακχαρίτες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Άλλοι μονοσακχαρίτες πχ </a:t>
            </a:r>
            <a:r>
              <a:rPr lang="el-GR" altLang="el-GR" dirty="0" smtClean="0"/>
              <a:t>φρουκτόζη</a:t>
            </a:r>
            <a:r>
              <a:rPr lang="el-GR" altLang="el-GR" dirty="0"/>
              <a:t>, γαλακτόζη πρέπει να μετατραπούν πρώτα σε γλυκόζη προκειμένου να μπουν στις μεταβολικές διαδικασίες</a:t>
            </a:r>
          </a:p>
          <a:p>
            <a:r>
              <a:rPr lang="el-GR" altLang="el-GR" dirty="0"/>
              <a:t>Ο μεταβολισμός της φρουκτόζης είναι ανεξάρτητος από την ινσουλίνη: προτέρημα στη δίαιτα του διαβητικού</a:t>
            </a:r>
          </a:p>
        </p:txBody>
      </p:sp>
    </p:spTree>
    <p:extLst>
      <p:ext uri="{BB962C8B-B14F-4D97-AF65-F5344CB8AC3E}">
        <p14:creationId xmlns:p14="http://schemas.microsoft.com/office/powerpoint/2010/main" val="32778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9773F-DEF9-49DE-94B4-6119650447B9}" type="slidenum">
              <a:rPr lang="el-GR" altLang="el-GR"/>
              <a:pPr/>
              <a:t>5</a:t>
            </a:fld>
            <a:endParaRPr lang="el-GR" altLang="el-GR" dirty="0"/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Περίσσεια γλυκόζης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 smtClean="0"/>
              <a:t>Αποθηκεύεται σε μορφή</a:t>
            </a:r>
          </a:p>
          <a:p>
            <a:r>
              <a:rPr lang="el-GR" altLang="el-GR" dirty="0" smtClean="0"/>
              <a:t>Γλυκογόνου </a:t>
            </a:r>
            <a:endParaRPr lang="en-US" altLang="el-GR" dirty="0"/>
          </a:p>
          <a:p>
            <a:pPr lvl="1"/>
            <a:r>
              <a:rPr lang="el-GR" altLang="el-GR" dirty="0"/>
              <a:t>300-400 γρ = 1250- 1650 </a:t>
            </a:r>
            <a:r>
              <a:rPr lang="en-US" altLang="el-GR" dirty="0"/>
              <a:t>kcal</a:t>
            </a:r>
          </a:p>
          <a:p>
            <a:pPr lvl="1"/>
            <a:r>
              <a:rPr lang="el-GR" altLang="el-GR" dirty="0" smtClean="0"/>
              <a:t>στο </a:t>
            </a:r>
            <a:r>
              <a:rPr lang="el-GR" altLang="el-GR" dirty="0"/>
              <a:t>ήπαρ και </a:t>
            </a:r>
            <a:r>
              <a:rPr lang="el-GR" altLang="el-GR" dirty="0" smtClean="0"/>
              <a:t>στους μύες</a:t>
            </a:r>
          </a:p>
          <a:p>
            <a:r>
              <a:rPr lang="el-GR" altLang="el-GR" dirty="0" smtClean="0"/>
              <a:t>Τριγλυκερίδια</a:t>
            </a:r>
            <a:endParaRPr lang="el-GR" altLang="el-GR" dirty="0"/>
          </a:p>
          <a:p>
            <a:pPr lvl="1"/>
            <a:r>
              <a:rPr lang="el-GR" altLang="el-GR" dirty="0"/>
              <a:t>Λιπώδης ιστός</a:t>
            </a:r>
          </a:p>
          <a:p>
            <a:pPr>
              <a:buFont typeface="Wingdings" pitchFamily="2" charset="2"/>
              <a:buNone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02508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D3FDC-BF01-493E-9384-6C8EC0704C81}" type="slidenum">
              <a:rPr lang="el-GR" altLang="el-GR"/>
              <a:pPr/>
              <a:t>6</a:t>
            </a:fld>
            <a:endParaRPr lang="el-GR" altLang="el-GR" dirty="0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Μεταβολισμός πρωτεΐνης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 smtClean="0"/>
              <a:t>Αμινοξέα </a:t>
            </a:r>
            <a:endParaRPr lang="el-GR" altLang="el-GR" dirty="0"/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dirty="0"/>
              <a:t>Απορρόφηση από έντερο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πυλαία φλέβα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ήπαρ </a:t>
            </a:r>
            <a:r>
              <a:rPr lang="el-GR" altLang="el-GR" dirty="0" smtClean="0">
                <a:sym typeface="Wingdings" pitchFamily="2" charset="2"/>
              </a:rPr>
              <a:t> </a:t>
            </a:r>
            <a:r>
              <a:rPr lang="el-GR" altLang="el-GR" dirty="0" smtClean="0">
                <a:sym typeface="Monotype Sorts" pitchFamily="2" charset="2"/>
              </a:rPr>
              <a:t>πρωτεϊνοσύνθεση </a:t>
            </a:r>
            <a:r>
              <a:rPr lang="el-GR" altLang="el-GR" dirty="0">
                <a:sym typeface="Monotype Sorts" pitchFamily="2" charset="2"/>
              </a:rPr>
              <a:t>ή σύνθεση αζωτούχων ουσιών (και περιορισμένη παραγωγή ενέργειας)</a:t>
            </a:r>
          </a:p>
          <a:p>
            <a:pPr>
              <a:lnSpc>
                <a:spcPct val="90000"/>
              </a:lnSpc>
            </a:pPr>
            <a:r>
              <a:rPr lang="el-GR" altLang="el-GR" b="1" dirty="0">
                <a:sym typeface="Monotype Sorts" pitchFamily="2" charset="2"/>
              </a:rPr>
              <a:t>Αμμωνία 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dirty="0">
                <a:sym typeface="Monotype Sorts" pitchFamily="2" charset="2"/>
              </a:rPr>
              <a:t>ενδιάμεσο προϊόν: αποβάλλεται σαν ουρία με τα ούρα</a:t>
            </a:r>
          </a:p>
          <a:p>
            <a:pPr>
              <a:lnSpc>
                <a:spcPct val="90000"/>
              </a:lnSpc>
            </a:pPr>
            <a:r>
              <a:rPr lang="el-GR" altLang="el-GR" dirty="0">
                <a:sym typeface="Monotype Sorts" pitchFamily="2" charset="2"/>
              </a:rPr>
              <a:t>Δεν υπάρχει αποθήκη </a:t>
            </a:r>
            <a:r>
              <a:rPr lang="el-GR" altLang="el-GR" dirty="0" smtClean="0">
                <a:sym typeface="Monotype Sorts" pitchFamily="2" charset="2"/>
              </a:rPr>
              <a:t>πρωτεϊνών, διατίθενται αμινοξέα στο ήπαρ σε περιορισμένη ποσότητα.</a:t>
            </a:r>
            <a:endParaRPr lang="el-GR" altLang="el-GR" dirty="0">
              <a:sym typeface="Monotype Sort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0071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0447D-BF9A-4465-AA35-77C6F56EC245}" type="slidenum">
              <a:rPr lang="el-GR" altLang="el-GR"/>
              <a:pPr/>
              <a:t>7</a:t>
            </a:fld>
            <a:endParaRPr lang="el-GR" altLang="el-GR" dirty="0"/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Μειωμένη πρόσληψη πρωτεϊνών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 smtClean="0"/>
              <a:t>Περίπτωση πείνας (για διάφορους λόγους πχ έλλειψη τροφής, δίαιτα απώλειας βάρους, κακές διατροφικές συνήθειες)</a:t>
            </a:r>
          </a:p>
          <a:p>
            <a:r>
              <a:rPr lang="el-GR" altLang="el-GR" dirty="0" smtClean="0"/>
              <a:t>Διατίθεται </a:t>
            </a:r>
            <a:r>
              <a:rPr lang="el-GR" altLang="el-GR" dirty="0"/>
              <a:t>μόνο το 1% των πρωτεϊνών του οργανισμού </a:t>
            </a:r>
            <a:r>
              <a:rPr lang="el-GR" altLang="el-GR" dirty="0" smtClean="0"/>
              <a:t>ως πηγή </a:t>
            </a:r>
            <a:r>
              <a:rPr lang="el-GR" altLang="el-GR" dirty="0"/>
              <a:t>ενέργειας</a:t>
            </a:r>
          </a:p>
          <a:p>
            <a:r>
              <a:rPr lang="el-GR" altLang="el-GR" dirty="0" smtClean="0"/>
              <a:t>Μόνο </a:t>
            </a:r>
            <a:r>
              <a:rPr lang="el-GR" altLang="el-GR" dirty="0"/>
              <a:t>2-3 κιλά των πρωτεϊνών του σώματος διαθέτονται σαν πηγή ενέργειας χωρίς αρνητικές συνέπειες στην υγεία</a:t>
            </a:r>
          </a:p>
        </p:txBody>
      </p:sp>
    </p:spTree>
    <p:extLst>
      <p:ext uri="{BB962C8B-B14F-4D97-AF65-F5344CB8AC3E}">
        <p14:creationId xmlns:p14="http://schemas.microsoft.com/office/powerpoint/2010/main" val="203753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Μεταβολισμός λιπιδίων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Λίπος μεταφέρεται σε μορφή χυλομικρών στο αίμα </a:t>
            </a:r>
            <a:r>
              <a:rPr lang="el-GR" dirty="0" smtClean="0">
                <a:sym typeface="Wingdings" pitchFamily="2" charset="2"/>
              </a:rPr>
              <a:t></a:t>
            </a:r>
            <a:r>
              <a:rPr lang="el-GR" dirty="0" smtClean="0"/>
              <a:t> </a:t>
            </a:r>
            <a:r>
              <a:rPr lang="el-GR" dirty="0"/>
              <a:t>θολό μετά από λιπαρό γεύμα </a:t>
            </a:r>
            <a:r>
              <a:rPr lang="el-GR" dirty="0" smtClean="0">
                <a:sym typeface="Wingdings" pitchFamily="2" charset="2"/>
              </a:rPr>
              <a:t></a:t>
            </a:r>
            <a:r>
              <a:rPr lang="el-GR" dirty="0" smtClean="0"/>
              <a:t> μπαίνουν στη μεταβολική οδό</a:t>
            </a:r>
            <a:endParaRPr lang="el-GR" dirty="0"/>
          </a:p>
          <a:p>
            <a:r>
              <a:rPr lang="el-GR" dirty="0"/>
              <a:t>Τριγλυκερίδια </a:t>
            </a:r>
            <a:r>
              <a:rPr lang="el-GR" dirty="0" smtClean="0"/>
              <a:t>: </a:t>
            </a:r>
            <a:endParaRPr lang="el-GR" dirty="0"/>
          </a:p>
          <a:p>
            <a:pPr marL="857250" lvl="1" indent="-457200">
              <a:buFont typeface="+mj-lt"/>
              <a:buAutoNum type="arabicPeriod"/>
            </a:pPr>
            <a:r>
              <a:rPr lang="el-GR" dirty="0" smtClean="0">
                <a:sym typeface="Wingdings" pitchFamily="2" charset="2"/>
              </a:rPr>
              <a:t>διασπώνται σε </a:t>
            </a:r>
            <a:r>
              <a:rPr lang="el-GR" dirty="0" smtClean="0"/>
              <a:t>λιπαρά οξέα και</a:t>
            </a:r>
            <a:r>
              <a:rPr lang="en-US" dirty="0" smtClean="0"/>
              <a:t> </a:t>
            </a:r>
            <a:r>
              <a:rPr lang="el-GR" dirty="0" smtClean="0"/>
              <a:t>μεταφέρονται </a:t>
            </a:r>
            <a:r>
              <a:rPr lang="el-GR" dirty="0"/>
              <a:t>στα όργανα πχ ήπαρ, μύες για παραγωγή ενέργειας</a:t>
            </a:r>
          </a:p>
          <a:p>
            <a:pPr marL="857250" lvl="1" indent="-457200">
              <a:buFont typeface="+mj-lt"/>
              <a:buAutoNum type="arabicPeriod"/>
            </a:pPr>
            <a:r>
              <a:rPr lang="el-GR" dirty="0"/>
              <a:t>Ανασύνθεση σε </a:t>
            </a:r>
            <a:r>
              <a:rPr lang="el-GR" dirty="0" smtClean="0"/>
              <a:t>τριγλυκερ</a:t>
            </a:r>
            <a:r>
              <a:rPr lang="el-GR" dirty="0"/>
              <a:t>ί</a:t>
            </a:r>
            <a:r>
              <a:rPr lang="el-GR" dirty="0" smtClean="0"/>
              <a:t>δια  </a:t>
            </a:r>
            <a:r>
              <a:rPr lang="el-GR" dirty="0"/>
              <a:t>για </a:t>
            </a:r>
            <a:r>
              <a:rPr lang="el-GR" dirty="0" smtClean="0"/>
              <a:t>αποθήκευση </a:t>
            </a:r>
            <a:r>
              <a:rPr lang="el-GR" dirty="0"/>
              <a:t>στον λιπώδη ιστό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5FCEB-6CF8-4417-B60F-20A28DE50CF2}" type="slidenum">
              <a:rPr lang="el-GR" altLang="el-GR"/>
              <a:pPr/>
              <a:t>8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50927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169</TotalTime>
  <Words>1344</Words>
  <Application>Microsoft Office PowerPoint</Application>
  <PresentationFormat>Προβολή στην οθόνη (4:3)</PresentationFormat>
  <Paragraphs>173</Paragraphs>
  <Slides>25</Slides>
  <Notes>7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25</vt:i4>
      </vt:variant>
    </vt:vector>
  </HeadingPairs>
  <TitlesOfParts>
    <vt:vector size="27" baseType="lpstr">
      <vt:lpstr>template</vt:lpstr>
      <vt:lpstr>OC_template_updated</vt:lpstr>
      <vt:lpstr>Διατροφή-Διαιτολογία</vt:lpstr>
      <vt:lpstr>Μεταβολικές διαδικασίες</vt:lpstr>
      <vt:lpstr>Μεταβολισμός υδατανθράκων</vt:lpstr>
      <vt:lpstr>Γλυκόλυση</vt:lpstr>
      <vt:lpstr>Άλλοι μονοσακχαρίτες</vt:lpstr>
      <vt:lpstr>Περίσσεια γλυκόζης</vt:lpstr>
      <vt:lpstr>Μεταβολισμός πρωτεΐνης</vt:lpstr>
      <vt:lpstr>Μειωμένη πρόσληψη πρωτεϊνών</vt:lpstr>
      <vt:lpstr>Μεταβολισμός λιπιδίων</vt:lpstr>
      <vt:lpstr>Τρόποι μεταφοράς </vt:lpstr>
      <vt:lpstr>Λιποπρωτεΐνες 1/2</vt:lpstr>
      <vt:lpstr>Λιποπρωτεΐνες 2/2</vt:lpstr>
      <vt:lpstr>Γλυκερίνη</vt:lpstr>
      <vt:lpstr>Χοληστερίνη</vt:lpstr>
      <vt:lpstr>Μέταλλα</vt:lpstr>
      <vt:lpstr>Βιταμίνες</vt:lpstr>
      <vt:lpstr>Κατανάλωση ενέργειας</vt:lpstr>
      <vt:lpstr>Μέτρηση ενέργειας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natasakar new</cp:lastModifiedBy>
  <cp:revision>44</cp:revision>
  <dcterms:created xsi:type="dcterms:W3CDTF">2015-07-21T13:01:13Z</dcterms:created>
  <dcterms:modified xsi:type="dcterms:W3CDTF">2015-12-23T12:27:40Z</dcterms:modified>
</cp:coreProperties>
</file>