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38"/>
  </p:notesMasterIdLst>
  <p:handoutMasterIdLst>
    <p:handoutMasterId r:id="rId139"/>
  </p:handoutMasterIdLst>
  <p:sldIdLst>
    <p:sldId id="256" r:id="rId2"/>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1" r:id="rId70"/>
    <p:sldId id="382" r:id="rId71"/>
    <p:sldId id="383" r:id="rId72"/>
    <p:sldId id="384" r:id="rId73"/>
    <p:sldId id="385" r:id="rId74"/>
    <p:sldId id="386" r:id="rId75"/>
    <p:sldId id="387" r:id="rId76"/>
    <p:sldId id="388" r:id="rId77"/>
    <p:sldId id="389" r:id="rId78"/>
    <p:sldId id="390" r:id="rId79"/>
    <p:sldId id="391" r:id="rId80"/>
    <p:sldId id="392" r:id="rId81"/>
    <p:sldId id="393" r:id="rId82"/>
    <p:sldId id="394" r:id="rId83"/>
    <p:sldId id="395" r:id="rId84"/>
    <p:sldId id="396" r:id="rId85"/>
    <p:sldId id="397" r:id="rId86"/>
    <p:sldId id="398" r:id="rId87"/>
    <p:sldId id="399" r:id="rId88"/>
    <p:sldId id="400" r:id="rId89"/>
    <p:sldId id="401" r:id="rId90"/>
    <p:sldId id="402" r:id="rId91"/>
    <p:sldId id="403" r:id="rId92"/>
    <p:sldId id="404" r:id="rId93"/>
    <p:sldId id="441" r:id="rId94"/>
    <p:sldId id="405" r:id="rId95"/>
    <p:sldId id="406" r:id="rId96"/>
    <p:sldId id="407" r:id="rId97"/>
    <p:sldId id="408" r:id="rId98"/>
    <p:sldId id="409" r:id="rId99"/>
    <p:sldId id="410" r:id="rId100"/>
    <p:sldId id="411" r:id="rId101"/>
    <p:sldId id="412" r:id="rId102"/>
    <p:sldId id="413" r:id="rId103"/>
    <p:sldId id="414" r:id="rId104"/>
    <p:sldId id="415" r:id="rId105"/>
    <p:sldId id="416" r:id="rId106"/>
    <p:sldId id="417" r:id="rId107"/>
    <p:sldId id="418" r:id="rId108"/>
    <p:sldId id="419" r:id="rId109"/>
    <p:sldId id="420" r:id="rId110"/>
    <p:sldId id="421" r:id="rId111"/>
    <p:sldId id="422" r:id="rId112"/>
    <p:sldId id="423" r:id="rId113"/>
    <p:sldId id="424" r:id="rId114"/>
    <p:sldId id="425" r:id="rId115"/>
    <p:sldId id="426" r:id="rId116"/>
    <p:sldId id="427" r:id="rId117"/>
    <p:sldId id="428" r:id="rId118"/>
    <p:sldId id="429" r:id="rId119"/>
    <p:sldId id="430" r:id="rId120"/>
    <p:sldId id="431" r:id="rId121"/>
    <p:sldId id="432" r:id="rId122"/>
    <p:sldId id="433" r:id="rId123"/>
    <p:sldId id="434" r:id="rId124"/>
    <p:sldId id="435" r:id="rId125"/>
    <p:sldId id="436" r:id="rId126"/>
    <p:sldId id="437" r:id="rId127"/>
    <p:sldId id="438" r:id="rId128"/>
    <p:sldId id="439" r:id="rId129"/>
    <p:sldId id="440" r:id="rId130"/>
    <p:sldId id="257" r:id="rId131"/>
    <p:sldId id="262" r:id="rId132"/>
    <p:sldId id="264" r:id="rId133"/>
    <p:sldId id="265" r:id="rId134"/>
    <p:sldId id="313" r:id="rId135"/>
    <p:sldId id="266" r:id="rId136"/>
    <p:sldId id="261" r:id="rId137"/>
  </p:sldIdLst>
  <p:sldSz cx="9144000" cy="6858000" type="screen4x3"/>
  <p:notesSz cx="7104063" cy="10234613"/>
  <p:custDataLst>
    <p:tags r:id="rId1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554" autoAdjust="0"/>
  </p:normalViewPr>
  <p:slideViewPr>
    <p:cSldViewPr>
      <p:cViewPr>
        <p:scale>
          <a:sx n="70" d="100"/>
          <a:sy n="70" d="100"/>
        </p:scale>
        <p:origin x="-2894" y="-89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8FE6DFA1-E03B-4825-ADB5-17019C202F4B}" type="slidenum">
              <a:rPr lang="el-GR"/>
              <a:pPr>
                <a:defRPr/>
              </a:pPr>
              <a:t>‹#›</a:t>
            </a:fld>
            <a:endParaRPr lang="el-GR"/>
          </a:p>
        </p:txBody>
      </p:sp>
    </p:spTree>
    <p:extLst>
      <p:ext uri="{BB962C8B-B14F-4D97-AF65-F5344CB8AC3E}">
        <p14:creationId xmlns:p14="http://schemas.microsoft.com/office/powerpoint/2010/main" val="178162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Πληροφοριακή παιδεία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3</a:t>
            </a:r>
            <a:r>
              <a:rPr lang="el-GR" sz="2800" dirty="0" smtClean="0"/>
              <a:t>:</a:t>
            </a:r>
            <a:r>
              <a:rPr lang="en-US" sz="2800" dirty="0" smtClean="0"/>
              <a:t> </a:t>
            </a:r>
            <a:r>
              <a:rPr lang="el-GR" sz="2800" dirty="0" smtClean="0"/>
              <a:t>Πληροφοριακός γραμματισμός</a:t>
            </a:r>
          </a:p>
          <a:p>
            <a:pPr>
              <a:spcBef>
                <a:spcPts val="0"/>
              </a:spcBef>
              <a:spcAft>
                <a:spcPts val="1200"/>
              </a:spcAft>
            </a:pPr>
            <a:r>
              <a:rPr lang="el-GR" sz="2400" dirty="0" smtClean="0"/>
              <a:t>Στέλλα </a:t>
            </a:r>
            <a:r>
              <a:rPr lang="el-GR" sz="2400" dirty="0" err="1" smtClean="0"/>
              <a:t>Κορομπίλη</a:t>
            </a:r>
            <a:endParaRPr lang="el-GR" sz="2400" dirty="0"/>
          </a:p>
          <a:p>
            <a:pPr>
              <a:spcBef>
                <a:spcPts val="0"/>
              </a:spcBef>
            </a:pPr>
            <a:r>
              <a:rPr lang="el-GR" sz="2400" dirty="0"/>
              <a:t>Τμήμα </a:t>
            </a:r>
            <a:r>
              <a:rPr lang="el-GR" sz="2400" dirty="0" smtClean="0"/>
              <a:t>Βιβλιοθηκονομίας και Συστημάτων Πληροφόρησης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smtClean="0"/>
              <a:t>Ο Guba (1990) διευκρινίζει ότι ο θετικισμός περιορίζεται στην άσκηση μιας αντικειμενικής επιστημολογίας. Ο ερευνητής του πραγματικού κόσμου που λειτουργεί σύμφωνα με τους φυσικούς νόμους, πρέπει να θέτει ερωτήσεις απευθείας στη φύση και να περιμένει από αυτήν την απάντησή τους, δηλαδή ο ερευνητής παρακολουθεί τη φύση αντικειμενικά (Guba, 1990,σ.19).</a:t>
            </a:r>
          </a:p>
          <a:p>
            <a:endParaRPr lang="el-GR" sz="2800" dirty="0"/>
          </a:p>
        </p:txBody>
      </p:sp>
    </p:spTree>
    <p:extLst>
      <p:ext uri="{BB962C8B-B14F-4D97-AF65-F5344CB8AC3E}">
        <p14:creationId xmlns:p14="http://schemas.microsoft.com/office/powerpoint/2010/main" val="357836275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Συνεργατική διαδικασία μάθησης </a:t>
            </a:r>
            <a:endParaRPr lang="el-GR" dirty="0"/>
          </a:p>
        </p:txBody>
      </p:sp>
      <p:sp>
        <p:nvSpPr>
          <p:cNvPr id="3" name="2 - Θέση περιεχομένου"/>
          <p:cNvSpPr>
            <a:spLocks noGrp="1"/>
          </p:cNvSpPr>
          <p:nvPr>
            <p:ph idx="1"/>
          </p:nvPr>
        </p:nvSpPr>
        <p:spPr/>
        <p:txBody>
          <a:bodyPr>
            <a:normAutofit/>
          </a:bodyPr>
          <a:lstStyle/>
          <a:p>
            <a:r>
              <a:rPr lang="el-GR" sz="2600" dirty="0" smtClean="0"/>
              <a:t>Η </a:t>
            </a:r>
            <a:r>
              <a:rPr lang="el-GR" sz="2600" dirty="0" smtClean="0"/>
              <a:t>συνεργατική μάθηση (</a:t>
            </a:r>
            <a:r>
              <a:rPr lang="en-US" sz="2600" dirty="0" smtClean="0"/>
              <a:t>c</a:t>
            </a:r>
            <a:r>
              <a:rPr lang="el-GR" sz="2600" dirty="0" err="1" smtClean="0"/>
              <a:t>ollaborative</a:t>
            </a:r>
            <a:r>
              <a:rPr lang="el-GR" sz="2600" dirty="0" smtClean="0"/>
              <a:t> </a:t>
            </a:r>
            <a:r>
              <a:rPr lang="el-GR" sz="2600" dirty="0" err="1" smtClean="0"/>
              <a:t>learning</a:t>
            </a:r>
            <a:r>
              <a:rPr lang="el-GR" sz="2600" dirty="0" smtClean="0"/>
              <a:t>) είναι μία κατάσταση κατά την οποία δύο ή περισσότεροι άνθρωποι μαθαίνουν ή προσπαθούν να μάθουν μαζί. Βασίζεται στο μοντέλο κατά το οποίο η γνώση μπορεί να δημιουργηθεί μέσα σε ένα πληθυσμό στον οποίο τα μέλη αλληλεπιδρούν ενεργά ανταλλάσοντας τις εμπειρίες τους. </a:t>
            </a:r>
          </a:p>
          <a:p>
            <a:r>
              <a:rPr lang="el-GR" sz="2600" dirty="0" smtClean="0"/>
              <a:t>Η </a:t>
            </a:r>
            <a:r>
              <a:rPr lang="el-GR" sz="2600" dirty="0" smtClean="0"/>
              <a:t>συνεργατική μάθηση αναφέρεται σε μεθοδολογίες και περιβάλλοντα στα οποία οι μαθητευόμενοι εμπλέκονται σε κοινό έργο και βασίζεται στην άποψη του </a:t>
            </a:r>
            <a:r>
              <a:rPr lang="en-GB" sz="2600" dirty="0" smtClean="0"/>
              <a:t>Vygotsky</a:t>
            </a:r>
            <a:r>
              <a:rPr lang="el-GR" sz="2600" dirty="0" smtClean="0"/>
              <a:t> περί κοινωνικής φύσης της μάθησης, η οποία εμφανίζεται με τη ζώνη επικείμενης ανάπτυξης</a:t>
            </a:r>
          </a:p>
          <a:p>
            <a:endParaRPr lang="el-GR" sz="2600" dirty="0" smtClean="0"/>
          </a:p>
          <a:p>
            <a:pPr lvl="0"/>
            <a:endParaRPr lang="el-GR" sz="2600" dirty="0" smtClean="0"/>
          </a:p>
          <a:p>
            <a:endParaRPr lang="el-GR" sz="2600" dirty="0" smtClean="0"/>
          </a:p>
          <a:p>
            <a:endParaRPr lang="el-GR" sz="2600" dirty="0" smtClean="0"/>
          </a:p>
        </p:txBody>
      </p:sp>
    </p:spTree>
    <p:extLst>
      <p:ext uri="{BB962C8B-B14F-4D97-AF65-F5344CB8AC3E}">
        <p14:creationId xmlns:p14="http://schemas.microsoft.com/office/powerpoint/2010/main" val="15482151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Συνεργατική διαδικασία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a:t>
            </a:r>
            <a:r>
              <a:rPr lang="el-GR" sz="2800" dirty="0" smtClean="0"/>
              <a:t>εκπαιδευόμενοι είναι υπεύθυνοι για την ατομική τους μάθηση και συμβάλλουν στη μάθηση όλων των μελών της ομάδας. </a:t>
            </a:r>
          </a:p>
          <a:p>
            <a:r>
              <a:rPr lang="el-GR" sz="2800" dirty="0" smtClean="0"/>
              <a:t>Ο </a:t>
            </a:r>
            <a:r>
              <a:rPr lang="el-GR" sz="2800" dirty="0" smtClean="0"/>
              <a:t>εκπαιδευτής, ο οποίος θα πρέπει να έχει εκπαιδευτεί στις τεχνικές της συνεργατικής μάθησης, παίζει κύρια το ρόλο του συντονιστή της ομάδας. Οι ομάδες μπορεί να δημιουργηθούν από την αρχή ενός μαθήματος ή να δημιουργούνται κάθε φορά που υπάρχει μια καινούρια εργασία.</a:t>
            </a:r>
          </a:p>
          <a:p>
            <a:endParaRPr lang="el-GR" sz="2800" dirty="0" smtClean="0"/>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69492492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Συνεργατική διαδικασία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a:t>
            </a:r>
            <a:r>
              <a:rPr lang="el-GR" sz="2800" dirty="0" smtClean="0"/>
              <a:t>μαθητευόμενοι θα πρέπει να αναπτύξουν διαπροσωπικές σχέσεις και δεξιότητες επικοινωνίας και αμοιβαία εμπιστοσύνη. </a:t>
            </a:r>
          </a:p>
          <a:p>
            <a:r>
              <a:rPr lang="el-GR" sz="2800" dirty="0" smtClean="0"/>
              <a:t>Τα </a:t>
            </a:r>
            <a:r>
              <a:rPr lang="el-GR" sz="2800" dirty="0" smtClean="0"/>
              <a:t>μέλη της κάθε ομάδας προσφέρουν τη γνώση, τις εμπειρίες, τις δεξιότητες και τις πληροφορίες που διαθέτουν στους στόχους της ομάδας και από αυτή τη συνεργασία αναπτύσσουν περαιτέρω τις ικανότητες τους.</a:t>
            </a:r>
          </a:p>
          <a:p>
            <a:endParaRPr lang="el-GR" sz="2800" dirty="0" smtClean="0"/>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175793335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Συνεργατική διαδικασία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a:t>
            </a:r>
            <a:r>
              <a:rPr lang="en-US" sz="2800" dirty="0" smtClean="0"/>
              <a:t>Jacobson </a:t>
            </a:r>
            <a:r>
              <a:rPr lang="el-GR" sz="2800" dirty="0" smtClean="0"/>
              <a:t>&amp; </a:t>
            </a:r>
            <a:r>
              <a:rPr lang="en-US" sz="2800" dirty="0" smtClean="0"/>
              <a:t>Xu</a:t>
            </a:r>
            <a:r>
              <a:rPr lang="el-GR" sz="2800" dirty="0" smtClean="0"/>
              <a:t> (2004) προτείνουν τους παρακάτω παράγοντες που πρέπει να πάρουν υπόψη τους οι εκπαιδευτές :</a:t>
            </a:r>
          </a:p>
          <a:p>
            <a:pPr lvl="1"/>
            <a:r>
              <a:rPr lang="el-GR" dirty="0" smtClean="0"/>
              <a:t>Ποιο </a:t>
            </a:r>
            <a:r>
              <a:rPr lang="el-GR" dirty="0" smtClean="0"/>
              <a:t>είναι το μέγεθος της ομάδας που είναι καταλληλότερο για το σκοπό που έχουν στο μυαλό τους;</a:t>
            </a:r>
          </a:p>
          <a:p>
            <a:pPr lvl="1"/>
            <a:r>
              <a:rPr lang="el-GR" dirty="0" smtClean="0"/>
              <a:t>Ποιοι </a:t>
            </a:r>
            <a:r>
              <a:rPr lang="el-GR" dirty="0" smtClean="0"/>
              <a:t>φοιτητές μπορούν να συνεργαστούν μεταξύ τους πιο αποτελεσματικά;</a:t>
            </a:r>
          </a:p>
          <a:p>
            <a:pPr lvl="1"/>
            <a:r>
              <a:rPr lang="el-GR" dirty="0" smtClean="0"/>
              <a:t>Πως </a:t>
            </a:r>
            <a:r>
              <a:rPr lang="el-GR" dirty="0" smtClean="0"/>
              <a:t>θα αξιολογηθεί η μάθηση της ομάδας ως σύνολο, αλλά και του κάθε μέλους της ομάδας;</a:t>
            </a:r>
          </a:p>
          <a:p>
            <a:endParaRPr lang="el-GR" sz="2800" dirty="0" smtClean="0"/>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16463998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Συνεργατική διαδικασία μάθησης </a:t>
            </a:r>
            <a:endParaRPr lang="el-GR" dirty="0"/>
          </a:p>
        </p:txBody>
      </p:sp>
      <p:pic>
        <p:nvPicPr>
          <p:cNvPr id="3074" name="Picture 2" descr="C:\Users\Valentini\Desktop\Collaborative learning.png"/>
          <p:cNvPicPr>
            <a:picLocks noChangeAspect="1" noChangeArrowheads="1"/>
          </p:cNvPicPr>
          <p:nvPr/>
        </p:nvPicPr>
        <p:blipFill rotWithShape="1">
          <a:blip r:embed="rId2"/>
          <a:srcRect t="8198" b="5719"/>
          <a:stretch/>
        </p:blipFill>
        <p:spPr bwMode="auto">
          <a:xfrm>
            <a:off x="1142" y="1268760"/>
            <a:ext cx="9142858" cy="5246914"/>
          </a:xfrm>
          <a:prstGeom prst="rect">
            <a:avLst/>
          </a:prstGeom>
          <a:noFill/>
        </p:spPr>
      </p:pic>
    </p:spTree>
    <p:extLst>
      <p:ext uri="{BB962C8B-B14F-4D97-AF65-F5344CB8AC3E}">
        <p14:creationId xmlns:p14="http://schemas.microsoft.com/office/powerpoint/2010/main" val="93234742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Θεωρία της δραστηριότητας </a:t>
            </a:r>
            <a:endParaRPr lang="el-GR" dirty="0"/>
          </a:p>
        </p:txBody>
      </p:sp>
      <p:sp>
        <p:nvSpPr>
          <p:cNvPr id="3" name="2 - Θέση περιεχομένου"/>
          <p:cNvSpPr>
            <a:spLocks noGrp="1"/>
          </p:cNvSpPr>
          <p:nvPr>
            <p:ph idx="1"/>
          </p:nvPr>
        </p:nvSpPr>
        <p:spPr/>
        <p:txBody>
          <a:bodyPr>
            <a:normAutofit/>
          </a:bodyPr>
          <a:lstStyle/>
          <a:p>
            <a:r>
              <a:rPr lang="el-GR" sz="2800" dirty="0" smtClean="0"/>
              <a:t>Η </a:t>
            </a:r>
            <a:r>
              <a:rPr lang="el-GR" sz="2800" dirty="0" smtClean="0"/>
              <a:t>θεωρία της δραστηριότητας (</a:t>
            </a:r>
            <a:r>
              <a:rPr lang="el-GR" sz="2800" dirty="0" err="1" smtClean="0"/>
              <a:t>activity</a:t>
            </a:r>
            <a:r>
              <a:rPr lang="el-GR" sz="2800" dirty="0" smtClean="0"/>
              <a:t> </a:t>
            </a:r>
            <a:r>
              <a:rPr lang="el-GR" sz="2800" dirty="0" err="1" smtClean="0"/>
              <a:t>theory</a:t>
            </a:r>
            <a:r>
              <a:rPr lang="el-GR" sz="2800" dirty="0" smtClean="0"/>
              <a:t>) ανήκει στις </a:t>
            </a:r>
            <a:r>
              <a:rPr lang="el-GR" sz="2800" dirty="0" err="1" smtClean="0"/>
              <a:t>κοινωνικοπολιτισμικές</a:t>
            </a:r>
            <a:r>
              <a:rPr lang="el-GR" sz="2800" dirty="0" smtClean="0"/>
              <a:t> θεωρίες της μάθησης και έχει τις ρίζες της στο </a:t>
            </a:r>
            <a:r>
              <a:rPr lang="el-GR" sz="2800" dirty="0" err="1" smtClean="0"/>
              <a:t>Vygotsky</a:t>
            </a:r>
            <a:r>
              <a:rPr lang="el-GR" sz="2800" dirty="0" smtClean="0"/>
              <a:t>. </a:t>
            </a:r>
            <a:endParaRPr lang="el-GR" sz="2800" dirty="0" smtClean="0"/>
          </a:p>
          <a:p>
            <a:r>
              <a:rPr lang="el-GR" sz="2800" dirty="0" smtClean="0"/>
              <a:t>Σύμφωνα </a:t>
            </a:r>
            <a:r>
              <a:rPr lang="el-GR" sz="2800" dirty="0" smtClean="0"/>
              <a:t>με τη θεωρία της δραστηριότητας οι δράσεις του ατόμου εντάσσονται σε ένα πλαίσιο που μπορεί να μελετηθεί και είναι η δραστηριότητα. </a:t>
            </a:r>
          </a:p>
          <a:p>
            <a:r>
              <a:rPr lang="el-GR" sz="2800" dirty="0" smtClean="0"/>
              <a:t>Η </a:t>
            </a:r>
            <a:r>
              <a:rPr lang="el-GR" sz="2800" dirty="0" smtClean="0"/>
              <a:t>δραστηριότητα είναι συλλογική και </a:t>
            </a:r>
            <a:r>
              <a:rPr lang="el-GR" sz="2800" dirty="0" err="1" smtClean="0"/>
              <a:t>διαμεσολαβείται</a:t>
            </a:r>
            <a:r>
              <a:rPr lang="el-GR" sz="2800" dirty="0" smtClean="0"/>
              <a:t> από πολιτισμικά εργαλεία, σύμβολα τεχνουργήματα (</a:t>
            </a:r>
            <a:r>
              <a:rPr lang="en-US" sz="2800" dirty="0" smtClean="0"/>
              <a:t>artefacts</a:t>
            </a:r>
            <a:r>
              <a:rPr lang="el-GR" sz="2800" dirty="0" smtClean="0"/>
              <a:t>) και λέξεις, που επιδρούν στη δραστηριότητα. </a:t>
            </a:r>
          </a:p>
          <a:p>
            <a:endParaRPr lang="el-GR" sz="2800" dirty="0" smtClean="0"/>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238723532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Θεωρία της δραστηριότητας </a:t>
            </a:r>
            <a:endParaRPr lang="el-GR" dirty="0"/>
          </a:p>
        </p:txBody>
      </p:sp>
      <p:sp>
        <p:nvSpPr>
          <p:cNvPr id="3" name="2 - Θέση περιεχομένου"/>
          <p:cNvSpPr>
            <a:spLocks noGrp="1"/>
          </p:cNvSpPr>
          <p:nvPr>
            <p:ph idx="1"/>
          </p:nvPr>
        </p:nvSpPr>
        <p:spPr/>
        <p:txBody>
          <a:bodyPr>
            <a:normAutofit/>
          </a:bodyPr>
          <a:lstStyle/>
          <a:p>
            <a:r>
              <a:rPr lang="el-GR" sz="2800" dirty="0" smtClean="0"/>
              <a:t>Συστατικά </a:t>
            </a:r>
            <a:r>
              <a:rPr lang="el-GR" sz="2800" dirty="0" smtClean="0"/>
              <a:t>μέρη κάθε δραστηριότητας είναι το Υποκείμενο, το Αντικείμενο (στόχος δράσης), οι Πράξεις και οι Λειτουργίες. Όλα αυτά οργανώνονται σε συστήματα δραστηριότητας (</a:t>
            </a:r>
            <a:r>
              <a:rPr lang="en-US" sz="2800" dirty="0" smtClean="0"/>
              <a:t>activity systems</a:t>
            </a:r>
            <a:r>
              <a:rPr lang="el-GR" sz="2800" dirty="0" smtClean="0"/>
              <a:t>), που μέσα σε μια κοινότητα μαθητευομένων διαμορφώνουν τους ρόλους, την εργασία, τους κανόνες, τη χρήση διαμεσολαβητικών εργαλείων και τη σχέση μεταξύ τους. </a:t>
            </a:r>
          </a:p>
          <a:p>
            <a:r>
              <a:rPr lang="el-GR" sz="2800" dirty="0" smtClean="0"/>
              <a:t>Τα </a:t>
            </a:r>
            <a:r>
              <a:rPr lang="el-GR" sz="2800" dirty="0" smtClean="0"/>
              <a:t>άτομα επικοινωνούν, συνεργάζονται, και αναπτύσσονται με μία αλληλεπίδραση πολιτισμικά και κοινωνικά προσδιορισμένη.</a:t>
            </a:r>
          </a:p>
          <a:p>
            <a:endParaRPr lang="el-GR" sz="2800" dirty="0" smtClean="0"/>
          </a:p>
          <a:p>
            <a:endParaRPr lang="el-GR" sz="2800" dirty="0" smtClean="0"/>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7919352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Θεωρία της δραστηριότητας </a:t>
            </a:r>
            <a:endParaRPr lang="el-GR" dirty="0"/>
          </a:p>
        </p:txBody>
      </p:sp>
      <p:sp>
        <p:nvSpPr>
          <p:cNvPr id="3" name="2 - Θέση περιεχομένου"/>
          <p:cNvSpPr>
            <a:spLocks noGrp="1"/>
          </p:cNvSpPr>
          <p:nvPr>
            <p:ph idx="1"/>
          </p:nvPr>
        </p:nvSpPr>
        <p:spPr/>
        <p:txBody>
          <a:bodyPr>
            <a:normAutofit fontScale="92500" lnSpcReduction="20000"/>
          </a:bodyPr>
          <a:lstStyle/>
          <a:p>
            <a:pPr marL="0" indent="0">
              <a:buNone/>
            </a:pPr>
            <a:r>
              <a:rPr lang="el-GR" dirty="0" smtClean="0"/>
              <a:t>  </a:t>
            </a:r>
          </a:p>
          <a:p>
            <a:pPr marL="0" indent="0">
              <a:buNone/>
            </a:pPr>
            <a:r>
              <a:rPr lang="el-GR" dirty="0" smtClean="0"/>
              <a:t>Δραστηριότητα (</a:t>
            </a:r>
            <a:r>
              <a:rPr lang="en-US" dirty="0" smtClean="0"/>
              <a:t>activity</a:t>
            </a:r>
            <a:r>
              <a:rPr lang="el-GR" dirty="0" smtClean="0"/>
              <a:t>)   Κίνητρο (</a:t>
            </a:r>
            <a:r>
              <a:rPr lang="en-US" dirty="0" smtClean="0"/>
              <a:t>motive</a:t>
            </a:r>
            <a:r>
              <a:rPr lang="el-GR" dirty="0" smtClean="0"/>
              <a:t>)</a:t>
            </a:r>
          </a:p>
          <a:p>
            <a:pPr marL="0" indent="0">
              <a:buNone/>
            </a:pPr>
            <a:r>
              <a:rPr lang="el-GR" dirty="0" smtClean="0"/>
              <a:t>            </a:t>
            </a:r>
          </a:p>
          <a:p>
            <a:pPr marL="0" indent="0">
              <a:buNone/>
            </a:pPr>
            <a:r>
              <a:rPr lang="el-GR" dirty="0" smtClean="0"/>
              <a:t> </a:t>
            </a:r>
          </a:p>
          <a:p>
            <a:pPr marL="0" indent="0">
              <a:buNone/>
            </a:pPr>
            <a:r>
              <a:rPr lang="el-GR" dirty="0" smtClean="0"/>
              <a:t/>
            </a:r>
            <a:br>
              <a:rPr lang="el-GR" dirty="0" smtClean="0"/>
            </a:br>
            <a:r>
              <a:rPr lang="el-GR" dirty="0" smtClean="0"/>
              <a:t>Δράση  (</a:t>
            </a:r>
            <a:r>
              <a:rPr lang="en-US" dirty="0" smtClean="0"/>
              <a:t>action</a:t>
            </a:r>
            <a:r>
              <a:rPr lang="el-GR" dirty="0" smtClean="0"/>
              <a:t>)              </a:t>
            </a:r>
            <a:r>
              <a:rPr lang="el-GR" dirty="0" smtClean="0"/>
              <a:t>       </a:t>
            </a:r>
            <a:r>
              <a:rPr lang="el-GR" dirty="0" smtClean="0"/>
              <a:t>Στόχος (</a:t>
            </a:r>
            <a:r>
              <a:rPr lang="en-US" dirty="0" smtClean="0"/>
              <a:t>goal</a:t>
            </a:r>
            <a:r>
              <a:rPr lang="el-GR" dirty="0" smtClean="0"/>
              <a:t>)</a:t>
            </a:r>
          </a:p>
          <a:p>
            <a:pPr marL="0" indent="0">
              <a:buNone/>
            </a:pPr>
            <a:r>
              <a:rPr lang="el-GR" dirty="0" smtClean="0"/>
              <a:t> </a:t>
            </a:r>
          </a:p>
          <a:p>
            <a:pPr marL="0" indent="0">
              <a:buNone/>
            </a:pPr>
            <a:r>
              <a:rPr lang="el-GR" dirty="0" smtClean="0"/>
              <a:t> </a:t>
            </a:r>
          </a:p>
          <a:p>
            <a:pPr marL="0" indent="0">
              <a:buNone/>
            </a:pPr>
            <a:r>
              <a:rPr lang="el-GR" dirty="0" smtClean="0"/>
              <a:t> </a:t>
            </a:r>
          </a:p>
          <a:p>
            <a:pPr marL="0" indent="0">
              <a:buNone/>
            </a:pPr>
            <a:r>
              <a:rPr lang="el-GR" dirty="0" smtClean="0"/>
              <a:t> </a:t>
            </a:r>
            <a:r>
              <a:rPr lang="el-GR" dirty="0" smtClean="0"/>
              <a:t/>
            </a:r>
            <a:br>
              <a:rPr lang="el-GR" dirty="0" smtClean="0"/>
            </a:br>
            <a:r>
              <a:rPr lang="el-GR" dirty="0" smtClean="0"/>
              <a:t>Ενέργεια (</a:t>
            </a:r>
            <a:r>
              <a:rPr lang="en-US" dirty="0" smtClean="0"/>
              <a:t>operation</a:t>
            </a:r>
            <a:r>
              <a:rPr lang="el-GR" dirty="0" smtClean="0"/>
              <a:t>)      </a:t>
            </a:r>
            <a:r>
              <a:rPr lang="el-GR" dirty="0" smtClean="0"/>
              <a:t>      </a:t>
            </a:r>
            <a:r>
              <a:rPr lang="el-GR" dirty="0" smtClean="0"/>
              <a:t>Συνθήκες (</a:t>
            </a:r>
            <a:r>
              <a:rPr lang="en-US" dirty="0" smtClean="0"/>
              <a:t>conditions</a:t>
            </a:r>
            <a:r>
              <a:rPr lang="el-GR" dirty="0" smtClean="0"/>
              <a:t>)</a:t>
            </a:r>
          </a:p>
          <a:p>
            <a:pPr marL="0" indent="0">
              <a:buNone/>
            </a:pPr>
            <a:endParaRPr lang="el-GR" dirty="0" smtClean="0"/>
          </a:p>
          <a:p>
            <a:pPr marL="0" indent="0">
              <a:buNone/>
            </a:pPr>
            <a:endParaRPr lang="el-GR" dirty="0" smtClean="0"/>
          </a:p>
          <a:p>
            <a:pPr marL="0" lvl="0" indent="0">
              <a:buNone/>
            </a:pPr>
            <a:endParaRPr lang="el-GR" dirty="0" smtClean="0"/>
          </a:p>
          <a:p>
            <a:pPr marL="0" indent="0">
              <a:buNone/>
            </a:pPr>
            <a:endParaRPr lang="el-GR" dirty="0" smtClean="0"/>
          </a:p>
          <a:p>
            <a:pPr marL="0" indent="0">
              <a:buNone/>
            </a:pPr>
            <a:endParaRPr lang="el-GR" dirty="0" smtClean="0"/>
          </a:p>
        </p:txBody>
      </p:sp>
      <p:cxnSp>
        <p:nvCxnSpPr>
          <p:cNvPr id="5" name="4 - Ευθύγραμμο βέλος σύνδεσης"/>
          <p:cNvCxnSpPr/>
          <p:nvPr/>
        </p:nvCxnSpPr>
        <p:spPr>
          <a:xfrm rot="5400000">
            <a:off x="1422377" y="2648658"/>
            <a:ext cx="71438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6 - Ευθύγραμμο βέλος σύνδεσης"/>
          <p:cNvCxnSpPr/>
          <p:nvPr/>
        </p:nvCxnSpPr>
        <p:spPr>
          <a:xfrm rot="5400000">
            <a:off x="1319984" y="4756079"/>
            <a:ext cx="928694"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rot="5400000">
            <a:off x="5353055" y="2648658"/>
            <a:ext cx="71438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rot="5400000">
            <a:off x="5185920" y="4756079"/>
            <a:ext cx="107157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49945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Θεωρία της δραστηριότητας </a:t>
            </a:r>
            <a:endParaRPr lang="el-GR" dirty="0"/>
          </a:p>
        </p:txBody>
      </p:sp>
      <p:sp>
        <p:nvSpPr>
          <p:cNvPr id="3" name="2 - Θέση περιεχομένου"/>
          <p:cNvSpPr>
            <a:spLocks noGrp="1"/>
          </p:cNvSpPr>
          <p:nvPr>
            <p:ph idx="1"/>
          </p:nvPr>
        </p:nvSpPr>
        <p:spPr/>
        <p:txBody>
          <a:bodyPr>
            <a:normAutofit/>
          </a:bodyPr>
          <a:lstStyle/>
          <a:p>
            <a:r>
              <a:rPr lang="el-GR" sz="2800" dirty="0" smtClean="0"/>
              <a:t>Η </a:t>
            </a:r>
            <a:r>
              <a:rPr lang="el-GR" sz="2800" dirty="0" smtClean="0"/>
              <a:t>θεωρία της δραστηριότητας επικεντρώνεται στην αλληλεπίδραση του ανθρώπου με το περιβάλλον στην προσπάθεια να εκπληρωθεί ένας σκοπός. </a:t>
            </a:r>
          </a:p>
          <a:p>
            <a:r>
              <a:rPr lang="el-GR" sz="2800" dirty="0" smtClean="0"/>
              <a:t>Αυτή </a:t>
            </a:r>
            <a:r>
              <a:rPr lang="el-GR" sz="2800" dirty="0" smtClean="0"/>
              <a:t>η αλληλεπίδραση εξασφαλίζει και συντηρεί τη μάθηση. Καθώς ενεργούμε, αποκτούμε γνώση, η οποία επηρεάζει τις δράσεις μας, οι οποίες επηρεάζουν τη γνώση μας </a:t>
            </a:r>
            <a:r>
              <a:rPr lang="el-GR" sz="2800" dirty="0" err="1" smtClean="0"/>
              <a:t>κ.λ.π</a:t>
            </a:r>
            <a:r>
              <a:rPr lang="el-GR" sz="2800" dirty="0" smtClean="0"/>
              <a:t>. Έτσι η μάθηση και η δράση είναι αδιαχώριστες και ξεκινούν από τις προθέσεις της δραστηριότητας.</a:t>
            </a:r>
          </a:p>
          <a:p>
            <a:endParaRPr lang="el-GR" sz="2800" dirty="0" smtClean="0"/>
          </a:p>
          <a:p>
            <a:endParaRPr lang="el-GR" sz="2800" dirty="0" smtClean="0"/>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227631996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Θεωρία της δραστηριότητας </a:t>
            </a:r>
            <a:endParaRPr lang="el-GR" dirty="0"/>
          </a:p>
        </p:txBody>
      </p:sp>
      <p:sp>
        <p:nvSpPr>
          <p:cNvPr id="3" name="2 - Θέση περιεχομένου"/>
          <p:cNvSpPr>
            <a:spLocks noGrp="1"/>
          </p:cNvSpPr>
          <p:nvPr>
            <p:ph idx="1"/>
          </p:nvPr>
        </p:nvSpPr>
        <p:spPr/>
        <p:txBody>
          <a:bodyPr>
            <a:normAutofit/>
          </a:bodyPr>
          <a:lstStyle/>
          <a:p>
            <a:r>
              <a:rPr lang="el-GR" sz="2800" dirty="0" smtClean="0"/>
              <a:t>Κατά </a:t>
            </a:r>
            <a:r>
              <a:rPr lang="el-GR" sz="2800" dirty="0" smtClean="0"/>
              <a:t>τη μαθησιακή διαδικασία παρουσιάζονται στους μαθητευόμενους προβλήματα για λύση ή ερευνητικά προγράμματα που θα αναφέρονται σε περιπτώσεις τέτοιες που θα τους κάνουν ικανούς να εξετάσουν προηγούμενες εμπειρίες και να τις συνδέσουν με τις απαιτήσεις των προβλημάτων ή των προγραμμάτων που πρέπει να επιλυθούν με τη χρήση των πληροφοριακών πηγών. </a:t>
            </a:r>
          </a:p>
          <a:p>
            <a:endParaRPr lang="el-GR" sz="2800" dirty="0" smtClean="0"/>
          </a:p>
          <a:p>
            <a:endParaRPr lang="el-GR" sz="2800" dirty="0" smtClean="0"/>
          </a:p>
          <a:p>
            <a:endParaRPr lang="el-GR" sz="2800" dirty="0" smtClean="0"/>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3190842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a:xfrm>
            <a:off x="457200" y="1196752"/>
            <a:ext cx="8229600" cy="5661248"/>
          </a:xfrm>
        </p:spPr>
        <p:txBody>
          <a:bodyPr>
            <a:normAutofit/>
          </a:bodyPr>
          <a:lstStyle/>
          <a:p>
            <a:r>
              <a:rPr lang="el-GR" sz="2600" dirty="0" smtClean="0"/>
              <a:t>Ο </a:t>
            </a:r>
            <a:r>
              <a:rPr lang="el-GR" sz="2600" dirty="0" err="1" smtClean="0"/>
              <a:t>Guba</a:t>
            </a:r>
            <a:r>
              <a:rPr lang="el-GR" sz="2600" dirty="0" smtClean="0"/>
              <a:t> (1990) ταξινομεί τις απαντήσεις αυτών που υιοθετούν τις δύο θεωρίες στις τρεις παραπάνω καθοριστικές ερωτήσεις:</a:t>
            </a:r>
          </a:p>
          <a:p>
            <a:r>
              <a:rPr lang="el-GR" sz="2600" b="1" dirty="0" smtClean="0">
                <a:solidFill>
                  <a:schemeClr val="tx2"/>
                </a:solidFill>
              </a:rPr>
              <a:t>Οντολογική:</a:t>
            </a:r>
          </a:p>
          <a:p>
            <a:pPr lvl="1"/>
            <a:r>
              <a:rPr lang="el-GR" sz="2600" dirty="0" smtClean="0"/>
              <a:t>Η πραγματικότητα υπάρχει αντικειμενικά και υπακούει σε αμετάβλητους φυσικούς νόμους και μηχανισμούς. Η γνώση της πραγματικότητας ως οντότητας, των νόμων και των μηχανισμών που την διέπουν, συνοψίζονται συμβατικά στην μορφή γενικεύσεων που είναι ανεξάρτητες από το χρόνο και το περιεχόμενο. Μερικές από αυτές τις τελικές γενικεύσεις παίρνουν τη μορφή των νόμων που συνδέουν την αιτία με το αποτέλεσμα.</a:t>
            </a:r>
            <a:endParaRPr lang="el-GR" sz="2600" dirty="0"/>
          </a:p>
        </p:txBody>
      </p:sp>
    </p:spTree>
    <p:extLst>
      <p:ext uri="{BB962C8B-B14F-4D97-AF65-F5344CB8AC3E}">
        <p14:creationId xmlns:p14="http://schemas.microsoft.com/office/powerpoint/2010/main" val="293166996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Θεωρία της δραστηριότητας </a:t>
            </a:r>
            <a:endParaRPr lang="el-GR" dirty="0"/>
          </a:p>
        </p:txBody>
      </p:sp>
      <p:sp>
        <p:nvSpPr>
          <p:cNvPr id="3" name="2 - Θέση περιεχομένου"/>
          <p:cNvSpPr>
            <a:spLocks noGrp="1"/>
          </p:cNvSpPr>
          <p:nvPr>
            <p:ph idx="1"/>
          </p:nvPr>
        </p:nvSpPr>
        <p:spPr/>
        <p:txBody>
          <a:bodyPr>
            <a:normAutofit/>
          </a:bodyPr>
          <a:lstStyle/>
          <a:p>
            <a:endParaRPr lang="el-GR" sz="2800" dirty="0" smtClean="0"/>
          </a:p>
          <a:p>
            <a:r>
              <a:rPr lang="el-GR" sz="2800" dirty="0" smtClean="0"/>
              <a:t>Η αναζήτηση πληροφοριακών πηγών και ο διάλογος με τη χρήση εργαλείων επικοινωνίας και συνεργασίας, όπως η διάσκεψη μέσω υπολογιστών, </a:t>
            </a:r>
            <a:r>
              <a:rPr lang="en-US" sz="2800" dirty="0" smtClean="0"/>
              <a:t>chat</a:t>
            </a:r>
            <a:r>
              <a:rPr lang="el-GR" sz="2800" dirty="0" smtClean="0"/>
              <a:t>, κλπ., διευκολύνουν την εποικοδόμηση της γνώσης. </a:t>
            </a:r>
          </a:p>
          <a:p>
            <a:endParaRPr lang="el-GR" sz="2800" dirty="0" smtClean="0"/>
          </a:p>
          <a:p>
            <a:endParaRPr lang="el-GR" sz="2800" dirty="0" smtClean="0"/>
          </a:p>
          <a:p>
            <a:endParaRPr lang="el-GR" sz="2800" dirty="0" smtClean="0"/>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106780639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Θεωρία της δραστηριότητας </a:t>
            </a:r>
            <a:endParaRPr lang="el-GR" dirty="0"/>
          </a:p>
        </p:txBody>
      </p:sp>
      <p:sp>
        <p:nvSpPr>
          <p:cNvPr id="3" name="2 - Θέση περιεχομένου"/>
          <p:cNvSpPr>
            <a:spLocks noGrp="1"/>
          </p:cNvSpPr>
          <p:nvPr>
            <p:ph idx="1"/>
          </p:nvPr>
        </p:nvSpPr>
        <p:spPr/>
        <p:txBody>
          <a:bodyPr/>
          <a:lstStyle/>
          <a:p>
            <a:endParaRPr lang="el-GR" smtClean="0"/>
          </a:p>
          <a:p>
            <a:endParaRPr lang="el-GR" smtClean="0"/>
          </a:p>
          <a:p>
            <a:endParaRPr lang="el-GR" smtClean="0"/>
          </a:p>
          <a:p>
            <a:pPr lvl="0"/>
            <a:endParaRPr lang="el-GR" smtClean="0"/>
          </a:p>
          <a:p>
            <a:endParaRPr lang="el-GR" smtClean="0"/>
          </a:p>
          <a:p>
            <a:endParaRPr lang="el-GR" dirty="0" smtClean="0"/>
          </a:p>
        </p:txBody>
      </p:sp>
      <p:pic>
        <p:nvPicPr>
          <p:cNvPr id="1026" name="Picture 2" descr="C:\Users\Valentini\Desktop\Activity theory.gif"/>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bwMode="auto">
          <a:xfrm>
            <a:off x="2195736" y="1988840"/>
            <a:ext cx="4869694" cy="3024336"/>
          </a:xfrm>
          <a:prstGeom prst="rect">
            <a:avLst/>
          </a:prstGeom>
          <a:noFill/>
          <a:ln>
            <a:noFill/>
          </a:ln>
        </p:spPr>
      </p:pic>
    </p:spTree>
    <p:extLst>
      <p:ext uri="{BB962C8B-B14F-4D97-AF65-F5344CB8AC3E}">
        <p14:creationId xmlns:p14="http://schemas.microsoft.com/office/powerpoint/2010/main" val="171894708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Θεωρία της δραστηριότητας </a:t>
            </a:r>
            <a:endParaRPr lang="el-GR" dirty="0"/>
          </a:p>
        </p:txBody>
      </p:sp>
      <p:sp>
        <p:nvSpPr>
          <p:cNvPr id="3" name="2 - Θέση περιεχομένου"/>
          <p:cNvSpPr>
            <a:spLocks noGrp="1"/>
          </p:cNvSpPr>
          <p:nvPr>
            <p:ph idx="1"/>
          </p:nvPr>
        </p:nvSpPr>
        <p:spPr/>
        <p:txBody>
          <a:bodyPr>
            <a:normAutofit/>
          </a:bodyPr>
          <a:lstStyle/>
          <a:p>
            <a:r>
              <a:rPr lang="el-GR" sz="2800" dirty="0" smtClean="0"/>
              <a:t>Εμφανίζονται </a:t>
            </a:r>
            <a:r>
              <a:rPr lang="el-GR" sz="2800" dirty="0" smtClean="0"/>
              <a:t>οι σχέσεις μεταξύ των συνθηκών και της δραστηριότητας. </a:t>
            </a:r>
          </a:p>
          <a:p>
            <a:r>
              <a:rPr lang="el-GR" sz="2800" dirty="0" smtClean="0"/>
              <a:t>Η εκτίμηση των συνθηκών επιτρέπει να προσδιοριστούν εφικτοί στόχοι. </a:t>
            </a:r>
          </a:p>
          <a:p>
            <a:r>
              <a:rPr lang="el-GR" sz="2800" dirty="0" smtClean="0"/>
              <a:t>Οι στόχοι για να επιτευχθούν χρειάζονται δράση. </a:t>
            </a:r>
          </a:p>
          <a:p>
            <a:r>
              <a:rPr lang="el-GR" sz="2800" dirty="0" smtClean="0"/>
              <a:t>Ο στόχος υποκινείται σε δράση από κάποιο καθορισμένο κίνητρο, το οποίο παράγει την έννοια της δραστηριότητας.  </a:t>
            </a:r>
          </a:p>
          <a:p>
            <a:endParaRPr lang="el-GR" sz="2800" dirty="0" smtClean="0"/>
          </a:p>
          <a:p>
            <a:endParaRPr lang="el-GR" sz="2800" dirty="0" smtClean="0"/>
          </a:p>
          <a:p>
            <a:endParaRPr lang="el-GR" sz="2800" dirty="0" smtClean="0"/>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4180768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Θεωρία της δραστηριότητας </a:t>
            </a:r>
            <a:endParaRPr lang="el-GR" dirty="0"/>
          </a:p>
        </p:txBody>
      </p:sp>
      <p:sp>
        <p:nvSpPr>
          <p:cNvPr id="3" name="2 - Θέση περιεχομένου"/>
          <p:cNvSpPr>
            <a:spLocks noGrp="1"/>
          </p:cNvSpPr>
          <p:nvPr>
            <p:ph idx="1"/>
          </p:nvPr>
        </p:nvSpPr>
        <p:spPr/>
        <p:txBody>
          <a:bodyPr>
            <a:normAutofit/>
          </a:bodyPr>
          <a:lstStyle/>
          <a:p>
            <a:endParaRPr lang="el-GR" sz="2800" dirty="0" smtClean="0"/>
          </a:p>
          <a:p>
            <a:r>
              <a:rPr lang="el-GR" sz="2800" dirty="0" smtClean="0"/>
              <a:t>Η δραστηριότητα εκδηλώνεται με δράσεις, οι οποίες καταλήγουν σε ενέργειες (</a:t>
            </a:r>
            <a:r>
              <a:rPr lang="en-US" sz="2800" dirty="0" smtClean="0"/>
              <a:t>operations</a:t>
            </a:r>
            <a:r>
              <a:rPr lang="el-GR" sz="2800" dirty="0" smtClean="0"/>
              <a:t>). </a:t>
            </a:r>
          </a:p>
          <a:p>
            <a:r>
              <a:rPr lang="el-GR" sz="2800" dirty="0" smtClean="0"/>
              <a:t>Οι ενέργειες κρίνονται από τις συνθήκες κάτω από τις οποίες έχει αναπτυχθεί η δραστηριότητα. </a:t>
            </a:r>
          </a:p>
          <a:p>
            <a:r>
              <a:rPr lang="el-GR" sz="2800" dirty="0" smtClean="0"/>
              <a:t>Στο </a:t>
            </a:r>
            <a:r>
              <a:rPr lang="el-GR" sz="2800" dirty="0" smtClean="0"/>
              <a:t>διάγραμμα του </a:t>
            </a:r>
            <a:r>
              <a:rPr lang="en-US" sz="2800" dirty="0" smtClean="0"/>
              <a:t>Wilson</a:t>
            </a:r>
            <a:r>
              <a:rPr lang="el-GR" sz="2800" dirty="0" smtClean="0"/>
              <a:t> οι συνθήκες αποτελούν το περιβάλλον εφαρμογής μιας δραστηριότητας, που το κίνητρο που την έχει </a:t>
            </a:r>
            <a:r>
              <a:rPr lang="el-GR" sz="2800" dirty="0" err="1" smtClean="0"/>
              <a:t>παράξει</a:t>
            </a:r>
            <a:r>
              <a:rPr lang="el-GR" sz="2800" dirty="0" smtClean="0"/>
              <a:t> υποκρύπτεται στους στόχους και στις δράσεις. </a:t>
            </a:r>
          </a:p>
          <a:p>
            <a:endParaRPr lang="el-GR" sz="2800" dirty="0" smtClean="0"/>
          </a:p>
          <a:p>
            <a:endParaRPr lang="el-GR" sz="2800" dirty="0" smtClean="0"/>
          </a:p>
          <a:p>
            <a:endParaRPr lang="el-GR" sz="2800" dirty="0" smtClean="0"/>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43909667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Εδραιωμένη Γνώση </a:t>
            </a:r>
            <a:endParaRPr lang="el-GR" dirty="0"/>
          </a:p>
        </p:txBody>
      </p:sp>
      <p:sp>
        <p:nvSpPr>
          <p:cNvPr id="3" name="2 - Θέση περιεχομένου"/>
          <p:cNvSpPr>
            <a:spLocks noGrp="1"/>
          </p:cNvSpPr>
          <p:nvPr>
            <p:ph idx="1"/>
          </p:nvPr>
        </p:nvSpPr>
        <p:spPr/>
        <p:txBody>
          <a:bodyPr>
            <a:normAutofit/>
          </a:bodyPr>
          <a:lstStyle/>
          <a:p>
            <a:r>
              <a:rPr lang="el-GR" sz="2800" smtClean="0"/>
              <a:t>Σύμφωνα με τον </a:t>
            </a:r>
            <a:r>
              <a:rPr lang="en-US" sz="2800" smtClean="0"/>
              <a:t>Collins </a:t>
            </a:r>
            <a:r>
              <a:rPr lang="el-GR" sz="2800" smtClean="0"/>
              <a:t>(1988), η εδραιωμένη μάθηση είναι η απόκτηση γνώσεων και δεξιοτήτων σε πλαίσια που αντικατοπτρίζουν τον τρόπο με τον οποίο αυτές θα χρησιμοποιηθούν στην καθημερινή ζωή. </a:t>
            </a:r>
            <a:endParaRPr lang="en-US" sz="2800" smtClean="0"/>
          </a:p>
          <a:p>
            <a:r>
              <a:rPr lang="el-GR" sz="2800" smtClean="0"/>
              <a:t>Στο θεωρητικό μοντέλο της εδραιωμένης γνώσης η μάθηση δεν αποτελεί μια θεωρητική λειτουργία του ανθρώπινου νου, αλλά μια κοινωνικοπολιτισμική λειτουργία που λαμβάνει χώρα μέσω της επικοινωνίας και της αλληλεπίδρασης με άλλους ανθρώπους. </a:t>
            </a:r>
          </a:p>
          <a:p>
            <a:endParaRPr lang="el-GR" sz="2800" smtClean="0"/>
          </a:p>
          <a:p>
            <a:endParaRPr lang="el-GR" sz="2800" smtClean="0"/>
          </a:p>
          <a:p>
            <a:endParaRPr lang="el-GR" sz="2800" smtClean="0"/>
          </a:p>
          <a:p>
            <a:endParaRPr lang="el-GR" sz="2800" smtClean="0"/>
          </a:p>
          <a:p>
            <a:pPr lvl="0"/>
            <a:endParaRPr lang="el-GR" sz="2800" smtClean="0"/>
          </a:p>
          <a:p>
            <a:endParaRPr lang="el-GR" sz="2800" smtClean="0"/>
          </a:p>
          <a:p>
            <a:endParaRPr lang="el-GR" sz="2800" dirty="0" smtClean="0"/>
          </a:p>
        </p:txBody>
      </p:sp>
      <p:sp>
        <p:nvSpPr>
          <p:cNvPr id="4" name="3 - Ορθογώνιο"/>
          <p:cNvSpPr/>
          <p:nvPr/>
        </p:nvSpPr>
        <p:spPr>
          <a:xfrm>
            <a:off x="2286000" y="1582341"/>
            <a:ext cx="4572000" cy="369332"/>
          </a:xfrm>
          <a:prstGeom prst="rect">
            <a:avLst/>
          </a:prstGeom>
        </p:spPr>
        <p:txBody>
          <a:bodyPr>
            <a:spAutoFit/>
          </a:bodyPr>
          <a:lstStyle/>
          <a:p>
            <a:r>
              <a:rPr lang="en-US" dirty="0" smtClean="0"/>
              <a:t> </a:t>
            </a:r>
            <a:endParaRPr lang="el-GR" dirty="0"/>
          </a:p>
        </p:txBody>
      </p:sp>
    </p:spTree>
    <p:extLst>
      <p:ext uri="{BB962C8B-B14F-4D97-AF65-F5344CB8AC3E}">
        <p14:creationId xmlns:p14="http://schemas.microsoft.com/office/powerpoint/2010/main" val="1712378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Εδραιωμένη Γνώση </a:t>
            </a:r>
            <a:endParaRPr lang="el-GR" dirty="0"/>
          </a:p>
        </p:txBody>
      </p:sp>
      <p:sp>
        <p:nvSpPr>
          <p:cNvPr id="3" name="2 - Θέση περιεχομένου"/>
          <p:cNvSpPr>
            <a:spLocks noGrp="1"/>
          </p:cNvSpPr>
          <p:nvPr>
            <p:ph idx="1"/>
          </p:nvPr>
        </p:nvSpPr>
        <p:spPr/>
        <p:txBody>
          <a:bodyPr>
            <a:normAutofit/>
          </a:bodyPr>
          <a:lstStyle/>
          <a:p>
            <a:r>
              <a:rPr lang="el-GR" sz="2800" smtClean="0"/>
              <a:t>Η μάθηση δεν είναι ανεξάρτητη από τις καταστάσεις μέσα στις οποίες λαμβάνει χώρα, αντίθετα εξαρτάται και προσδιορίζεται από αυτές, γι’ αυτό και η τοποθέτησή της μέσα στο αυθεντικό πλαίσιο των καθημερινών πρακτικών μιας κουλτούρας φαίνεται να λειτουργεί αποτελεσματικότερα από τις συνήθεις σχολικές δραστηριότητες.  .  </a:t>
            </a:r>
          </a:p>
          <a:p>
            <a:endParaRPr lang="el-GR" sz="2800" smtClean="0"/>
          </a:p>
          <a:p>
            <a:endParaRPr lang="el-GR" sz="2800" smtClean="0"/>
          </a:p>
          <a:p>
            <a:endParaRPr lang="el-GR" sz="2800" smtClean="0"/>
          </a:p>
          <a:p>
            <a:endParaRPr lang="el-GR" sz="2800" smtClean="0"/>
          </a:p>
          <a:p>
            <a:pPr lvl="0"/>
            <a:endParaRPr lang="el-GR" sz="2800" smtClean="0"/>
          </a:p>
          <a:p>
            <a:endParaRPr lang="el-GR" sz="2800" smtClean="0"/>
          </a:p>
          <a:p>
            <a:endParaRPr lang="el-GR" sz="2800" dirty="0" smtClean="0"/>
          </a:p>
        </p:txBody>
      </p:sp>
      <p:sp>
        <p:nvSpPr>
          <p:cNvPr id="4" name="3 - Ορθογώνιο"/>
          <p:cNvSpPr/>
          <p:nvPr/>
        </p:nvSpPr>
        <p:spPr>
          <a:xfrm>
            <a:off x="2286000" y="1582341"/>
            <a:ext cx="4572000" cy="369332"/>
          </a:xfrm>
          <a:prstGeom prst="rect">
            <a:avLst/>
          </a:prstGeom>
        </p:spPr>
        <p:txBody>
          <a:bodyPr>
            <a:spAutoFit/>
          </a:bodyPr>
          <a:lstStyle/>
          <a:p>
            <a:r>
              <a:rPr lang="en-US" dirty="0" smtClean="0"/>
              <a:t> </a:t>
            </a:r>
            <a:endParaRPr lang="el-GR" dirty="0"/>
          </a:p>
        </p:txBody>
      </p:sp>
    </p:spTree>
    <p:extLst>
      <p:ext uri="{BB962C8B-B14F-4D97-AF65-F5344CB8AC3E}">
        <p14:creationId xmlns:p14="http://schemas.microsoft.com/office/powerpoint/2010/main" val="390076555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Εδραιωμένη Γνώση </a:t>
            </a:r>
            <a:endParaRPr lang="el-GR" dirty="0"/>
          </a:p>
        </p:txBody>
      </p:sp>
      <p:sp>
        <p:nvSpPr>
          <p:cNvPr id="3" name="2 - Θέση περιεχομένου"/>
          <p:cNvSpPr>
            <a:spLocks noGrp="1"/>
          </p:cNvSpPr>
          <p:nvPr>
            <p:ph idx="1"/>
          </p:nvPr>
        </p:nvSpPr>
        <p:spPr/>
        <p:txBody>
          <a:bodyPr>
            <a:normAutofit/>
          </a:bodyPr>
          <a:lstStyle/>
          <a:p>
            <a:r>
              <a:rPr lang="el-GR" sz="2800" smtClean="0"/>
              <a:t>Η μάθηση και η γνώση «επικάθονται» έμφυτες και αναπόσπαστες στην καθημερινή ανθρώπινη δραστηριότητα, αντίθετα με την άποψη κατά την οποία η μάθηση είναι προσωπική και εσωτερική διανοητική διεργασία.  </a:t>
            </a:r>
          </a:p>
          <a:p>
            <a:endParaRPr lang="el-GR" sz="2800" smtClean="0"/>
          </a:p>
          <a:p>
            <a:endParaRPr lang="el-GR" sz="2800" smtClean="0"/>
          </a:p>
          <a:p>
            <a:endParaRPr lang="el-GR" sz="2800" smtClean="0"/>
          </a:p>
          <a:p>
            <a:endParaRPr lang="el-GR" sz="2800" smtClean="0"/>
          </a:p>
          <a:p>
            <a:pPr lvl="0"/>
            <a:endParaRPr lang="el-GR" sz="2800" smtClean="0"/>
          </a:p>
          <a:p>
            <a:endParaRPr lang="el-GR" sz="2800" smtClean="0"/>
          </a:p>
          <a:p>
            <a:endParaRPr lang="el-GR" sz="2800" dirty="0" smtClean="0"/>
          </a:p>
        </p:txBody>
      </p:sp>
      <p:sp>
        <p:nvSpPr>
          <p:cNvPr id="4" name="3 - Ορθογώνιο"/>
          <p:cNvSpPr/>
          <p:nvPr/>
        </p:nvSpPr>
        <p:spPr>
          <a:xfrm>
            <a:off x="2286000" y="1582341"/>
            <a:ext cx="4572000" cy="369332"/>
          </a:xfrm>
          <a:prstGeom prst="rect">
            <a:avLst/>
          </a:prstGeom>
        </p:spPr>
        <p:txBody>
          <a:bodyPr>
            <a:spAutoFit/>
          </a:bodyPr>
          <a:lstStyle/>
          <a:p>
            <a:r>
              <a:rPr lang="en-US" dirty="0" smtClean="0"/>
              <a:t> </a:t>
            </a:r>
            <a:endParaRPr lang="el-GR" dirty="0"/>
          </a:p>
        </p:txBody>
      </p:sp>
    </p:spTree>
    <p:extLst>
      <p:ext uri="{BB962C8B-B14F-4D97-AF65-F5344CB8AC3E}">
        <p14:creationId xmlns:p14="http://schemas.microsoft.com/office/powerpoint/2010/main" val="2450522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Εδραιωμένη Γνώση </a:t>
            </a:r>
            <a:endParaRPr lang="el-GR" dirty="0"/>
          </a:p>
        </p:txBody>
      </p:sp>
      <p:sp>
        <p:nvSpPr>
          <p:cNvPr id="3" name="2 - Θέση περιεχομένου"/>
          <p:cNvSpPr>
            <a:spLocks noGrp="1"/>
          </p:cNvSpPr>
          <p:nvPr>
            <p:ph idx="1"/>
          </p:nvPr>
        </p:nvSpPr>
        <p:spPr/>
        <p:txBody>
          <a:bodyPr>
            <a:normAutofit/>
          </a:bodyPr>
          <a:lstStyle/>
          <a:p>
            <a:r>
              <a:rPr lang="el-GR" sz="2800" smtClean="0"/>
              <a:t>Η θεωρία της εδραιωμένης γνώσης ενθαρρύνει τους εκπαιδευτικούς να «βυθίσουν» τους μαθητές σε ένα περιβάλλον που προσεγγίζει όσο το δυνατόν περισσότερο το πλαίσιο στο οποίο οι νέες ιδέες και συμπεριφορές τους θα εφαρμόζονται (Schell &amp; Black, 1997). </a:t>
            </a:r>
          </a:p>
          <a:p>
            <a:r>
              <a:rPr lang="el-GR" sz="2800" smtClean="0"/>
              <a:t>Για την ανάπτυξη της εδραιωμένης γνώσης χρησιμοποιείται ευρέως η συνεργατική μάθηση (Paige &amp; Daley, 2009). </a:t>
            </a:r>
          </a:p>
          <a:p>
            <a:endParaRPr lang="el-GR" sz="2800" smtClean="0"/>
          </a:p>
          <a:p>
            <a:endParaRPr lang="el-GR" sz="2800" smtClean="0"/>
          </a:p>
          <a:p>
            <a:endParaRPr lang="el-GR" sz="2800" smtClean="0"/>
          </a:p>
          <a:p>
            <a:pPr lvl="0"/>
            <a:endParaRPr lang="el-GR" sz="2800" smtClean="0"/>
          </a:p>
          <a:p>
            <a:endParaRPr lang="el-GR" sz="2800" smtClean="0"/>
          </a:p>
          <a:p>
            <a:endParaRPr lang="el-GR" sz="2800" dirty="0" smtClean="0"/>
          </a:p>
        </p:txBody>
      </p:sp>
      <p:sp>
        <p:nvSpPr>
          <p:cNvPr id="4" name="3 - Ορθογώνιο"/>
          <p:cNvSpPr/>
          <p:nvPr/>
        </p:nvSpPr>
        <p:spPr>
          <a:xfrm>
            <a:off x="2286000" y="1582341"/>
            <a:ext cx="4572000" cy="369332"/>
          </a:xfrm>
          <a:prstGeom prst="rect">
            <a:avLst/>
          </a:prstGeom>
        </p:spPr>
        <p:txBody>
          <a:bodyPr>
            <a:spAutoFit/>
          </a:bodyPr>
          <a:lstStyle/>
          <a:p>
            <a:r>
              <a:rPr lang="en-US" dirty="0" smtClean="0"/>
              <a:t> </a:t>
            </a:r>
            <a:endParaRPr lang="el-GR" dirty="0"/>
          </a:p>
        </p:txBody>
      </p:sp>
    </p:spTree>
    <p:extLst>
      <p:ext uri="{BB962C8B-B14F-4D97-AF65-F5344CB8AC3E}">
        <p14:creationId xmlns:p14="http://schemas.microsoft.com/office/powerpoint/2010/main" val="205453626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Εδραιωμένη Γνώση </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a:t>
            </a:r>
            <a:r>
              <a:rPr lang="el-GR" sz="2800" dirty="0" smtClean="0"/>
              <a:t>εκπαιδευόμενοι δομούν διανοητικά μοντέλα για να προσομοιώσουν σχετικές απόψεις των καταστάσεων. Καταστάσεις θεωρούνται οι καταστάσεις του περιβάλλοντος στις οποίες όλοι οι άνθρωποι εκτίθενται, είτε είναι φυσικές είτε κοινωνικές. </a:t>
            </a:r>
          </a:p>
          <a:p>
            <a:r>
              <a:rPr lang="el-GR" sz="2800" dirty="0" smtClean="0"/>
              <a:t>Τα νοητικά μοντέλα περιλαμβάνουν τη σχετική γνώση του κόσμου και την ίδια στιγμή καλύπτουν τις ανάγκες των καταστάσεων.  </a:t>
            </a:r>
          </a:p>
          <a:p>
            <a:endParaRPr lang="el-GR" sz="2800" dirty="0" smtClean="0"/>
          </a:p>
          <a:p>
            <a:endParaRPr lang="el-GR" sz="2800" dirty="0" smtClean="0"/>
          </a:p>
          <a:p>
            <a:endParaRPr lang="el-GR" sz="2800" dirty="0" smtClean="0"/>
          </a:p>
          <a:p>
            <a:endParaRPr lang="el-GR" sz="2800" dirty="0" smtClean="0"/>
          </a:p>
          <a:p>
            <a:pPr lvl="0"/>
            <a:endParaRPr lang="el-GR" sz="2800" dirty="0" smtClean="0"/>
          </a:p>
          <a:p>
            <a:endParaRPr lang="el-GR" sz="2800" dirty="0" smtClean="0"/>
          </a:p>
          <a:p>
            <a:endParaRPr lang="el-GR" sz="2800" dirty="0" smtClean="0"/>
          </a:p>
        </p:txBody>
      </p:sp>
      <p:sp>
        <p:nvSpPr>
          <p:cNvPr id="4" name="3 - Ορθογώνιο"/>
          <p:cNvSpPr/>
          <p:nvPr/>
        </p:nvSpPr>
        <p:spPr>
          <a:xfrm>
            <a:off x="2286000" y="1582341"/>
            <a:ext cx="4572000" cy="369332"/>
          </a:xfrm>
          <a:prstGeom prst="rect">
            <a:avLst/>
          </a:prstGeom>
        </p:spPr>
        <p:txBody>
          <a:bodyPr>
            <a:spAutoFit/>
          </a:bodyPr>
          <a:lstStyle/>
          <a:p>
            <a:r>
              <a:rPr lang="en-US" dirty="0" smtClean="0"/>
              <a:t> </a:t>
            </a:r>
            <a:endParaRPr lang="el-GR" dirty="0"/>
          </a:p>
        </p:txBody>
      </p:sp>
    </p:spTree>
    <p:extLst>
      <p:ext uri="{BB962C8B-B14F-4D97-AF65-F5344CB8AC3E}">
        <p14:creationId xmlns:p14="http://schemas.microsoft.com/office/powerpoint/2010/main" val="342542329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Εδραιωμένη Γνώση </a:t>
            </a:r>
            <a:endParaRPr lang="el-GR" dirty="0"/>
          </a:p>
        </p:txBody>
      </p:sp>
      <p:sp>
        <p:nvSpPr>
          <p:cNvPr id="3" name="2 - Θέση περιεχομένου"/>
          <p:cNvSpPr>
            <a:spLocks noGrp="1"/>
          </p:cNvSpPr>
          <p:nvPr>
            <p:ph idx="1"/>
          </p:nvPr>
        </p:nvSpPr>
        <p:spPr>
          <a:xfrm>
            <a:off x="457200" y="1196752"/>
            <a:ext cx="8229600" cy="5661248"/>
          </a:xfrm>
        </p:spPr>
        <p:txBody>
          <a:bodyPr>
            <a:normAutofit/>
          </a:bodyPr>
          <a:lstStyle/>
          <a:p>
            <a:r>
              <a:rPr lang="el-GR" sz="2600" smtClean="0"/>
              <a:t>Τα νοητικά μοντέλα δημιουργούνται από τις προηγούμενες εμπειρίες των ανθρώπων και οδηγούν τις αντιλήψεις για τον κόσμο, φυσικό ή κοινωνικό. Γι’ αυτό τα νοητικά μοντέλα δημιουργούνται για να λύσουν προβλήματα και να απαντήσουν σε ερωτήσεις με τη χρήση των ειδώλων, συμβόλων ή άλλων σημείων. </a:t>
            </a:r>
          </a:p>
          <a:p>
            <a:r>
              <a:rPr lang="el-GR" sz="2600" smtClean="0"/>
              <a:t>Οι μαθητευόμενοι αναζητούν την πληροφορία στο μαθησιακό περιβάλλον για να συμπληρώσουν αποτελεσματικά τα νοητικά μοντέλα. </a:t>
            </a:r>
          </a:p>
          <a:p>
            <a:r>
              <a:rPr lang="el-GR" sz="2600" smtClean="0"/>
              <a:t>Η εδραιωμένη γνώση εστιάζει στη λύση προβλημάτων όπως αυτά παρουσιάζονται στο καθημερινό περιβάλλον. </a:t>
            </a:r>
          </a:p>
          <a:p>
            <a:endParaRPr lang="el-GR" sz="2600" smtClean="0"/>
          </a:p>
          <a:p>
            <a:endParaRPr lang="el-GR" sz="2600" smtClean="0"/>
          </a:p>
          <a:p>
            <a:endParaRPr lang="el-GR" sz="2600" smtClean="0"/>
          </a:p>
          <a:p>
            <a:endParaRPr lang="el-GR" sz="2600" smtClean="0"/>
          </a:p>
          <a:p>
            <a:pPr lvl="0"/>
            <a:endParaRPr lang="el-GR" sz="2600" smtClean="0"/>
          </a:p>
          <a:p>
            <a:endParaRPr lang="el-GR" sz="2600" smtClean="0"/>
          </a:p>
          <a:p>
            <a:endParaRPr lang="el-GR" sz="2600" dirty="0" smtClean="0"/>
          </a:p>
        </p:txBody>
      </p:sp>
      <p:sp>
        <p:nvSpPr>
          <p:cNvPr id="4" name="3 - Ορθογώνιο"/>
          <p:cNvSpPr/>
          <p:nvPr/>
        </p:nvSpPr>
        <p:spPr>
          <a:xfrm>
            <a:off x="2286000" y="1582341"/>
            <a:ext cx="4572000" cy="369332"/>
          </a:xfrm>
          <a:prstGeom prst="rect">
            <a:avLst/>
          </a:prstGeom>
        </p:spPr>
        <p:txBody>
          <a:bodyPr>
            <a:spAutoFit/>
          </a:bodyPr>
          <a:lstStyle/>
          <a:p>
            <a:r>
              <a:rPr lang="en-US" dirty="0" smtClean="0"/>
              <a:t> </a:t>
            </a:r>
            <a:endParaRPr lang="el-GR" dirty="0"/>
          </a:p>
        </p:txBody>
      </p:sp>
    </p:spTree>
    <p:extLst>
      <p:ext uri="{BB962C8B-B14F-4D97-AF65-F5344CB8AC3E}">
        <p14:creationId xmlns:p14="http://schemas.microsoft.com/office/powerpoint/2010/main" val="1478039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Autofit/>
          </a:bodyPr>
          <a:lstStyle/>
          <a:p>
            <a:r>
              <a:rPr lang="el-GR" sz="2600" b="1" dirty="0" smtClean="0">
                <a:solidFill>
                  <a:schemeClr val="tx2"/>
                </a:solidFill>
              </a:rPr>
              <a:t>Επιστημολογική</a:t>
            </a:r>
            <a:r>
              <a:rPr lang="el-GR" sz="2600" b="1" dirty="0" smtClean="0">
                <a:solidFill>
                  <a:schemeClr val="tx2"/>
                </a:solidFill>
              </a:rPr>
              <a:t>:</a:t>
            </a:r>
          </a:p>
          <a:p>
            <a:r>
              <a:rPr lang="el-GR" sz="2600" dirty="0" smtClean="0"/>
              <a:t>Ο δυισμός / αντικειμενισμός είναι ουσιώδη στοιχεία για την ικανοποιητική αποδοχή μιας μη αλληλεπιδραστικής θέσης, με τον ερευνητή ως παρατηρητή της πραγματικότητας. Η επιρροή των αξιών και άλλων παραγόντων αποκλείονται από τα αποτελέσματα της παρατήρησης.</a:t>
            </a:r>
          </a:p>
          <a:p>
            <a:r>
              <a:rPr lang="el-GR" sz="2600" b="1" dirty="0" smtClean="0">
                <a:solidFill>
                  <a:schemeClr val="tx2"/>
                </a:solidFill>
              </a:rPr>
              <a:t>Μεθοδολογική:</a:t>
            </a:r>
          </a:p>
          <a:p>
            <a:r>
              <a:rPr lang="el-GR" sz="2600" dirty="0" smtClean="0"/>
              <a:t>Ο ερευνητής εμπλέκεται σε πειραματική / διαχειριστική διαδικασία με ερωτήσεις και / ή υποθέσεις που διατυπώνονται εκ των προτέρων σε μορφή πρότασης και υποβάλλονται σε εμπειρικό έλεγχο κάτω από προσεκτικά ελεγχόμενες συνθήκες </a:t>
            </a:r>
            <a:endParaRPr lang="el-GR" sz="2600" dirty="0"/>
          </a:p>
        </p:txBody>
      </p:sp>
    </p:spTree>
    <p:extLst>
      <p:ext uri="{BB962C8B-B14F-4D97-AF65-F5344CB8AC3E}">
        <p14:creationId xmlns:p14="http://schemas.microsoft.com/office/powerpoint/2010/main" val="174351623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smtClean="0"/>
              <a:t>Κονστρουκτιβιστικές προσεγγίσεις</a:t>
            </a:r>
            <a:r>
              <a:rPr lang="en-US" sz="3200" smtClean="0"/>
              <a:t/>
            </a:r>
            <a:br>
              <a:rPr lang="en-US" sz="3200" smtClean="0"/>
            </a:br>
            <a:r>
              <a:rPr lang="el-GR" sz="3200" smtClean="0"/>
              <a:t>Διδασκαλία με σύνδεση(</a:t>
            </a:r>
            <a:r>
              <a:rPr lang="en-US" sz="3200" smtClean="0"/>
              <a:t>Anchored instruction)</a:t>
            </a:r>
            <a:endParaRPr lang="el-GR" sz="3200" dirty="0"/>
          </a:p>
        </p:txBody>
      </p:sp>
      <p:sp>
        <p:nvSpPr>
          <p:cNvPr id="3" name="2 - Θέση περιεχομένου"/>
          <p:cNvSpPr>
            <a:spLocks noGrp="1"/>
          </p:cNvSpPr>
          <p:nvPr>
            <p:ph idx="1"/>
          </p:nvPr>
        </p:nvSpPr>
        <p:spPr/>
        <p:txBody>
          <a:bodyPr>
            <a:normAutofit/>
          </a:bodyPr>
          <a:lstStyle/>
          <a:p>
            <a:r>
              <a:rPr lang="el-GR" sz="2800" dirty="0" smtClean="0"/>
              <a:t>Η </a:t>
            </a:r>
            <a:r>
              <a:rPr lang="el-GR" sz="2800" dirty="0" smtClean="0"/>
              <a:t>προσέγγιση αυτή αναπτύσσει τη διδασκαλία γύρω από ένα ενδιαφέρον θέμα προκειμένου να εμπλέξει τους μαθητευόμενους ενεργά στη μάθηση. </a:t>
            </a:r>
            <a:endParaRPr lang="el-GR" sz="2800" dirty="0" smtClean="0"/>
          </a:p>
          <a:p>
            <a:r>
              <a:rPr lang="el-GR" sz="2800" dirty="0" smtClean="0"/>
              <a:t>Τα </a:t>
            </a:r>
            <a:r>
              <a:rPr lang="el-GR" sz="2800" dirty="0" smtClean="0"/>
              <a:t>μαθησιακά περιβάλλοντα σχεδιάζονται έτσι ώστε να βοηθήσουν τους μαθητευόμενους να αναπτύξουν δεξιότητες επίλυσης προβλημάτων και κριτική σκέψη.</a:t>
            </a:r>
          </a:p>
          <a:p>
            <a:endParaRPr lang="el-GR" sz="2800" dirty="0" smtClean="0"/>
          </a:p>
          <a:p>
            <a:endParaRPr lang="el-GR" sz="2800" dirty="0" smtClean="0"/>
          </a:p>
          <a:p>
            <a:endParaRPr lang="el-GR" sz="2800" dirty="0" smtClean="0"/>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143301365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Διδασκαλία με σύνδεση(</a:t>
            </a:r>
            <a:r>
              <a:rPr lang="en-US" sz="3200" dirty="0" smtClean="0"/>
              <a:t>Anchored instruction)</a:t>
            </a:r>
            <a:endParaRPr lang="el-GR" sz="3200" dirty="0"/>
          </a:p>
        </p:txBody>
      </p:sp>
      <p:sp>
        <p:nvSpPr>
          <p:cNvPr id="3" name="2 - Θέση περιεχομένου"/>
          <p:cNvSpPr>
            <a:spLocks noGrp="1"/>
          </p:cNvSpPr>
          <p:nvPr>
            <p:ph idx="1"/>
          </p:nvPr>
        </p:nvSpPr>
        <p:spPr/>
        <p:txBody>
          <a:bodyPr>
            <a:normAutofit/>
          </a:bodyPr>
          <a:lstStyle/>
          <a:p>
            <a:r>
              <a:rPr lang="el-GR" sz="2800" dirty="0" smtClean="0"/>
              <a:t>Βασικές </a:t>
            </a:r>
            <a:r>
              <a:rPr lang="el-GR" sz="2800" dirty="0" smtClean="0"/>
              <a:t>αρχές είναι: </a:t>
            </a:r>
            <a:endParaRPr lang="en-US" sz="2800" dirty="0" smtClean="0"/>
          </a:p>
          <a:p>
            <a:pPr lvl="1"/>
            <a:r>
              <a:rPr lang="el-GR" dirty="0" smtClean="0"/>
              <a:t>α) να σχεδιαστούν η μάθηση και οι δραστηριότητες διδασκαλίας γύρω από μία «άγκυρα» (</a:t>
            </a:r>
            <a:r>
              <a:rPr lang="en-US" dirty="0" smtClean="0"/>
              <a:t>anchor</a:t>
            </a:r>
            <a:r>
              <a:rPr lang="el-GR" dirty="0" smtClean="0"/>
              <a:t>), που συχνά είναι μία ιστορία, μία περιπέτεια ή μία κατάσταση που περιλαμβάνει ένα πρόβλημα ή ένα θέμα που είναι ενδιαφέρον για τους μαθητευόμενους, και </a:t>
            </a:r>
            <a:endParaRPr lang="en-US" dirty="0" smtClean="0"/>
          </a:p>
          <a:p>
            <a:pPr lvl="1"/>
            <a:r>
              <a:rPr lang="el-GR" dirty="0" smtClean="0"/>
              <a:t>β</a:t>
            </a:r>
            <a:r>
              <a:rPr lang="el-GR" dirty="0" smtClean="0"/>
              <a:t>) το υλικό διδασκαλίας να περιλαμβάνει πλούσιες πηγές που μπορούν να εξερευνήσουν οι μαθητευόμενοι καθώς προσπαθούν να αποφασίσουν πώς να λύσουν το πρόβλημα.</a:t>
            </a:r>
            <a:r>
              <a:rPr lang="en-US" dirty="0" smtClean="0"/>
              <a:t> </a:t>
            </a:r>
            <a:endParaRPr lang="el-GR" dirty="0" smtClean="0"/>
          </a:p>
          <a:p>
            <a:endParaRPr lang="el-GR" sz="2800" dirty="0" smtClean="0"/>
          </a:p>
          <a:p>
            <a:endParaRPr lang="el-GR" sz="2800" dirty="0" smtClean="0"/>
          </a:p>
          <a:p>
            <a:endParaRPr lang="el-GR" sz="2800" dirty="0" smtClean="0"/>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5415867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Διδασκαλία με σύνδεση(</a:t>
            </a:r>
            <a:r>
              <a:rPr lang="en-US" sz="3200" dirty="0" smtClean="0"/>
              <a:t>Anchored instruction)</a:t>
            </a:r>
            <a:endParaRPr lang="el-GR" sz="3200" dirty="0"/>
          </a:p>
        </p:txBody>
      </p:sp>
      <p:sp>
        <p:nvSpPr>
          <p:cNvPr id="3" name="2 - Θέση περιεχομένου"/>
          <p:cNvSpPr>
            <a:spLocks noGrp="1"/>
          </p:cNvSpPr>
          <p:nvPr>
            <p:ph idx="1"/>
          </p:nvPr>
        </p:nvSpPr>
        <p:spPr/>
        <p:txBody>
          <a:bodyPr>
            <a:normAutofit/>
          </a:bodyPr>
          <a:lstStyle/>
          <a:p>
            <a:r>
              <a:rPr lang="el-GR" sz="2800" dirty="0" smtClean="0"/>
              <a:t>Δίνει </a:t>
            </a:r>
            <a:r>
              <a:rPr lang="el-GR" sz="2800" dirty="0" smtClean="0"/>
              <a:t>έμφαση στην παροχή ευκαιριών στους μαθητευόμενους να σκεφτούν για το πρόβλημα συλλογικά ή ομαδικά. Η μάθηση εμπεδώνεται μέσα από ρεαλιστικά προβλήματα, επιτρέποντας τους μαθητευόμενους να αντιμετωπίσουν τα διλήμματα που αντιμετωπίζουν οι επαγγελματίες και οι ειδικοί.  </a:t>
            </a:r>
          </a:p>
          <a:p>
            <a:endParaRPr lang="el-GR" sz="2800" dirty="0" smtClean="0"/>
          </a:p>
          <a:p>
            <a:endParaRPr lang="el-GR" sz="2800" dirty="0" smtClean="0"/>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20537856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Διδασκαλία με σύνδεση(</a:t>
            </a:r>
            <a:r>
              <a:rPr lang="en-US" sz="3200" dirty="0" smtClean="0"/>
              <a:t>Anchored instruction)</a:t>
            </a:r>
            <a:endParaRPr lang="el-GR" sz="3200" dirty="0"/>
          </a:p>
        </p:txBody>
      </p:sp>
      <p:sp>
        <p:nvSpPr>
          <p:cNvPr id="3" name="2 - Θέση περιεχομένου"/>
          <p:cNvSpPr>
            <a:spLocks noGrp="1"/>
          </p:cNvSpPr>
          <p:nvPr>
            <p:ph idx="1"/>
          </p:nvPr>
        </p:nvSpPr>
        <p:spPr/>
        <p:txBody>
          <a:bodyPr>
            <a:normAutofit/>
          </a:bodyPr>
          <a:lstStyle/>
          <a:p>
            <a:r>
              <a:rPr lang="el-GR" sz="2800" dirty="0" smtClean="0"/>
              <a:t>Η </a:t>
            </a:r>
            <a:r>
              <a:rPr lang="el-GR" sz="2800" dirty="0" err="1" smtClean="0"/>
              <a:t>anchored</a:t>
            </a:r>
            <a:r>
              <a:rPr lang="el-GR" sz="2800" dirty="0" smtClean="0"/>
              <a:t> </a:t>
            </a:r>
            <a:r>
              <a:rPr lang="el-GR" sz="2800" dirty="0" err="1" smtClean="0"/>
              <a:t>instruction</a:t>
            </a:r>
            <a:r>
              <a:rPr lang="el-GR" sz="2800" dirty="0" smtClean="0"/>
              <a:t> είναι παρόμοια με την περιπτωσιακή διαδικασία μάθησης δίνοντας έμφαση στην εξερεύνηση των λύσεων των ιστοριών που παρουσιάζονται.</a:t>
            </a:r>
            <a:r>
              <a:rPr lang="en-US" sz="2800" dirty="0" smtClean="0"/>
              <a:t> </a:t>
            </a:r>
            <a:endParaRPr lang="el-GR" sz="2800" dirty="0" smtClean="0"/>
          </a:p>
          <a:p>
            <a:endParaRPr lang="el-GR" sz="2800" dirty="0" smtClean="0"/>
          </a:p>
          <a:p>
            <a:endParaRPr lang="el-GR" sz="2800" dirty="0" smtClean="0"/>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418934292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Διδασκαλία με σύνδεση(</a:t>
            </a:r>
            <a:r>
              <a:rPr lang="en-US" sz="3200" dirty="0" smtClean="0"/>
              <a:t>Anchored instruction)</a:t>
            </a:r>
            <a:endParaRPr lang="el-GR" sz="3200" dirty="0"/>
          </a:p>
        </p:txBody>
      </p:sp>
      <p:sp>
        <p:nvSpPr>
          <p:cNvPr id="3" name="2 - Θέση περιεχομένου"/>
          <p:cNvSpPr>
            <a:spLocks noGrp="1"/>
          </p:cNvSpPr>
          <p:nvPr>
            <p:ph idx="1"/>
          </p:nvPr>
        </p:nvSpPr>
        <p:spPr/>
        <p:txBody>
          <a:bodyPr>
            <a:normAutofit/>
          </a:bodyPr>
          <a:lstStyle/>
          <a:p>
            <a:r>
              <a:rPr lang="el-GR" sz="2800" dirty="0" smtClean="0"/>
              <a:t>Αρχικά, επικεντρώθηκε στην ανάπτυξη αλληλεπιδραστικών εργαλείων, που λειτουργούν ως «άγκυρες», με σκοπό να ενθαρρύνουν τους εκπαιδευόμενους και εκπαιδευτές να θέσουν και να λύσουν σύνθετα ρεαλιστικά προβλήματα. </a:t>
            </a:r>
            <a:endParaRPr lang="el-GR" sz="2800" dirty="0" smtClean="0"/>
          </a:p>
          <a:p>
            <a:r>
              <a:rPr lang="el-GR" sz="2800" dirty="0" smtClean="0"/>
              <a:t>Οι </a:t>
            </a:r>
            <a:r>
              <a:rPr lang="el-GR" sz="2800" dirty="0" smtClean="0"/>
              <a:t>«άγκυρες» περιλαμβάνουν ιστορίες προς εξερεύνηση, ενώ οι εκπαιδευόμενοι παίζουν ένα ρόλο αυθεντικό, προσπαθώντας να εντοπίσουν τα κενά της γνώσης τους, να αναζητήσουν τις κατάλληλες πληροφορίες και να δώσουν τις απαιτούμενες λύσεις .</a:t>
            </a:r>
          </a:p>
          <a:p>
            <a:endParaRPr lang="el-GR" sz="2800" dirty="0" smtClean="0"/>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246491038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Διδασκαλία με σύνδεση(</a:t>
            </a:r>
            <a:r>
              <a:rPr lang="en-US" sz="3200" dirty="0" smtClean="0"/>
              <a:t>Anchored instruction)</a:t>
            </a:r>
            <a:endParaRPr lang="el-GR" sz="3200" dirty="0"/>
          </a:p>
        </p:txBody>
      </p:sp>
      <p:sp>
        <p:nvSpPr>
          <p:cNvPr id="3" name="2 - Θέση περιεχομένου"/>
          <p:cNvSpPr>
            <a:spLocks noGrp="1"/>
          </p:cNvSpPr>
          <p:nvPr>
            <p:ph idx="1"/>
          </p:nvPr>
        </p:nvSpPr>
        <p:spPr/>
        <p:txBody>
          <a:bodyPr>
            <a:normAutofit/>
          </a:bodyPr>
          <a:lstStyle/>
          <a:p>
            <a:r>
              <a:rPr lang="el-GR" sz="2800" dirty="0" smtClean="0"/>
              <a:t>Η «άγκυρα» είναι συνήθως ένα βίντεο με ενδιαφέροντα πραγματικά γεγονότα, που χρησιμοποιείται για να δημιουργήσει μια κοινή εμπειρία ανάμεσα στους εκπαιδευόμενους και ένα σημείο εκκίνησης για απόκτηση γνώσεων πάνω σε κάποιο θέμα. Το περιεχόμενο παρουσιάζεται σε βίντεο γιατί αυτή η μορφή επιτρέπει μια πιο αληθοφανή παρουσίαση γεγονότων.</a:t>
            </a:r>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66864882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Διδασκαλία με σύνδεση(</a:t>
            </a:r>
            <a:r>
              <a:rPr lang="en-US" sz="3200" dirty="0" smtClean="0"/>
              <a:t>Anchored instruction)</a:t>
            </a:r>
            <a:endParaRPr lang="el-GR" sz="3200" dirty="0"/>
          </a:p>
        </p:txBody>
      </p:sp>
      <p:sp>
        <p:nvSpPr>
          <p:cNvPr id="3" name="2 - Θέση περιεχομένου"/>
          <p:cNvSpPr>
            <a:spLocks noGrp="1"/>
          </p:cNvSpPr>
          <p:nvPr>
            <p:ph idx="1"/>
          </p:nvPr>
        </p:nvSpPr>
        <p:spPr/>
        <p:txBody>
          <a:bodyPr>
            <a:normAutofit/>
          </a:bodyPr>
          <a:lstStyle/>
          <a:p>
            <a:r>
              <a:rPr lang="el-GR" sz="2800" dirty="0" smtClean="0"/>
              <a:t>Το βίντεο πρέπει να διαθέτει τρία χαρακτηριστικά: </a:t>
            </a:r>
          </a:p>
          <a:p>
            <a:pPr lvl="1"/>
            <a:r>
              <a:rPr lang="el-GR" dirty="0" smtClean="0"/>
              <a:t>(</a:t>
            </a:r>
            <a:r>
              <a:rPr lang="el-GR" dirty="0" smtClean="0"/>
              <a:t>α) να είναι αρκετά σύντομο για να εισαγάγει τους εκπαιδευόμενους στο αρχικό λεξιλόγιο ή/και τα βασικά σημεία της συζήτησης, </a:t>
            </a:r>
          </a:p>
          <a:p>
            <a:pPr lvl="1"/>
            <a:r>
              <a:rPr lang="el-GR" dirty="0" smtClean="0"/>
              <a:t>(β) να είναι αρκετά ελκυστικό ώστε οι εκπαιδευόμενοι να θέλουν να το παρακολουθούν επανειλημμένα για να μάθουν και να εμπεδώσουν την πληροφορία (γ) να είναι κατανοητό από εκπαιδευόμενους με διαφορετικό γνωστικό υπόβαθρο σχετικά με το θέμα  </a:t>
            </a:r>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413474273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Διδασκαλία με σύνδεση(</a:t>
            </a:r>
            <a:r>
              <a:rPr lang="en-US" sz="3200" dirty="0" smtClean="0"/>
              <a:t>Anchored instruction)</a:t>
            </a:r>
            <a:endParaRPr lang="el-GR" sz="3200" dirty="0"/>
          </a:p>
        </p:txBody>
      </p:sp>
      <p:sp>
        <p:nvSpPr>
          <p:cNvPr id="3" name="2 - Θέση περιεχομένου"/>
          <p:cNvSpPr>
            <a:spLocks noGrp="1"/>
          </p:cNvSpPr>
          <p:nvPr>
            <p:ph idx="1"/>
          </p:nvPr>
        </p:nvSpPr>
        <p:spPr/>
        <p:txBody>
          <a:bodyPr>
            <a:normAutofit/>
          </a:bodyPr>
          <a:lstStyle/>
          <a:p>
            <a:r>
              <a:rPr lang="el-GR" sz="2800" dirty="0" smtClean="0"/>
              <a:t>Η </a:t>
            </a:r>
            <a:r>
              <a:rPr lang="el-GR" sz="2800" dirty="0" smtClean="0"/>
              <a:t>ομάδα </a:t>
            </a:r>
            <a:r>
              <a:rPr lang="en-US" sz="2800" dirty="0" smtClean="0"/>
              <a:t>Cognition and Technology Group at Vanderbilt</a:t>
            </a:r>
            <a:r>
              <a:rPr lang="el-GR" sz="2800" dirty="0" smtClean="0"/>
              <a:t> σχεδίασε μαθησιακά περιβάλλοντα που χρησιμοποιούν την τεχνολογία των Η/Υ και βασίζονται σε </a:t>
            </a:r>
            <a:r>
              <a:rPr lang="el-GR" sz="2800" dirty="0" err="1" smtClean="0"/>
              <a:t>κοντρουκτιβιστικές</a:t>
            </a:r>
            <a:r>
              <a:rPr lang="el-GR" sz="2800" dirty="0" smtClean="0"/>
              <a:t> προσεγγίσεις και πιο συγκεκριμένα στη διδασκαλία με σύνδεση. Η ομάδα αντιλαμβάνεται ότι οι μαθητευόμενοι είναι ενεργά εμπλεκόμενοι στις δραστηριότητες που περιγράφονται και εμφανίζονται στα βίντεο. </a:t>
            </a:r>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365589438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Διδασκαλία με σύνδεση(</a:t>
            </a:r>
            <a:r>
              <a:rPr lang="en-US" sz="3200" dirty="0" smtClean="0"/>
              <a:t>Anchored instruction)</a:t>
            </a:r>
            <a:endParaRPr lang="el-GR" sz="3200" dirty="0"/>
          </a:p>
        </p:txBody>
      </p:sp>
      <p:sp>
        <p:nvSpPr>
          <p:cNvPr id="3" name="2 - Θέση περιεχομένου"/>
          <p:cNvSpPr>
            <a:spLocks noGrp="1"/>
          </p:cNvSpPr>
          <p:nvPr>
            <p:ph idx="1"/>
          </p:nvPr>
        </p:nvSpPr>
        <p:spPr/>
        <p:txBody>
          <a:bodyPr>
            <a:noAutofit/>
          </a:bodyPr>
          <a:lstStyle/>
          <a:p>
            <a:r>
              <a:rPr lang="el-GR" sz="2800" dirty="0" smtClean="0"/>
              <a:t>Σύμφωνα με τη συγκεκριμένη ομάδα οι δραστηριότητες στα βίντεο-άγκυρες βοηθούν τους μαθητευόμενους να: </a:t>
            </a:r>
          </a:p>
          <a:p>
            <a:pPr lvl="1"/>
            <a:r>
              <a:rPr lang="el-GR" sz="2600" dirty="0" smtClean="0"/>
              <a:t>μελετήσουν πολλαπλά πιθανά σχέδια λύσης </a:t>
            </a:r>
          </a:p>
          <a:p>
            <a:pPr lvl="1"/>
            <a:r>
              <a:rPr lang="el-GR" sz="2600" dirty="0" smtClean="0"/>
              <a:t>ορίσουν τους δευτερεύοντες στόχους που είναι απαραίτητοι για να εκπληρωθεί το κάθε σχέδιο</a:t>
            </a:r>
          </a:p>
          <a:p>
            <a:pPr lvl="1"/>
            <a:r>
              <a:rPr lang="el-GR" sz="2600" dirty="0" smtClean="0"/>
              <a:t>εντοπίσουν συναφή δεδομένα και να τα διαχωρίσουν από τα μη συναφή δεδομένα</a:t>
            </a:r>
          </a:p>
          <a:p>
            <a:pPr lvl="1"/>
            <a:r>
              <a:rPr lang="el-GR" sz="2600" dirty="0" smtClean="0"/>
              <a:t>υπολογίσουν τις κατάλληλες απαντήσεις για να αξιολογήσουν τα διάφορα σχέδια</a:t>
            </a:r>
          </a:p>
          <a:p>
            <a:pPr lvl="1"/>
            <a:r>
              <a:rPr lang="el-GR" sz="2600" dirty="0" smtClean="0"/>
              <a:t>επικοινωνήσουν ένα συλλογισμό σε άλλα μέλη μιας ομάδας ή τάξης  </a:t>
            </a:r>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142565577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Διδασκαλία με σύνδεση(</a:t>
            </a:r>
            <a:r>
              <a:rPr lang="en-US" sz="3200" dirty="0" smtClean="0"/>
              <a:t>Anchored instruction)</a:t>
            </a:r>
            <a:endParaRPr lang="el-GR" sz="3200" dirty="0"/>
          </a:p>
        </p:txBody>
      </p:sp>
      <p:sp>
        <p:nvSpPr>
          <p:cNvPr id="3" name="2 - Θέση περιεχομένου"/>
          <p:cNvSpPr>
            <a:spLocks noGrp="1"/>
          </p:cNvSpPr>
          <p:nvPr>
            <p:ph idx="1"/>
          </p:nvPr>
        </p:nvSpPr>
        <p:spPr/>
        <p:txBody>
          <a:bodyPr>
            <a:noAutofit/>
          </a:bodyPr>
          <a:lstStyle/>
          <a:p>
            <a:r>
              <a:rPr lang="el-GR" sz="2600" dirty="0" smtClean="0"/>
              <a:t>Ο </a:t>
            </a:r>
            <a:r>
              <a:rPr lang="el-GR" sz="2600" dirty="0" smtClean="0"/>
              <a:t>κύριος στόχος είναι να ξεπεράσει το πρόβλημα της «αδρανούς γνώσης», την αδυναμία δηλαδή χρήσης της αποκτημένης γνώσης σε πραγματικές συνθήκες. </a:t>
            </a:r>
            <a:endParaRPr lang="el-GR" sz="2600" dirty="0" smtClean="0"/>
          </a:p>
          <a:p>
            <a:r>
              <a:rPr lang="el-GR" sz="2600" dirty="0" smtClean="0"/>
              <a:t>Προσπαθεί </a:t>
            </a:r>
            <a:r>
              <a:rPr lang="el-GR" sz="2600" dirty="0" smtClean="0"/>
              <a:t>να το κάνει αυτό δημιουργώντας περιβάλλοντα που επιτρέπουν συνεχή εξερεύνηση από μαθητές και δασκάλους και τους κάνουν ικανούς να κατανοήσουν τα είδη των προβλημάτων και των ευκαιριών που οι ειδικοί διαφόρων τομέων αντιμετωπίζουν και τη γνώση που χρησιμοποιούν ως εργαλείο. </a:t>
            </a:r>
            <a:endParaRPr lang="el-GR" sz="2600" dirty="0" smtClean="0"/>
          </a:p>
          <a:p>
            <a:r>
              <a:rPr lang="el-GR" sz="2600" dirty="0" smtClean="0"/>
              <a:t>Επίσης</a:t>
            </a:r>
            <a:r>
              <a:rPr lang="el-GR" sz="2600" dirty="0" smtClean="0"/>
              <a:t>, βοηθάει τους εκπαιδευόμενους να εκτιμήσουν την αξία διερεύνησης του ίδιου προβλήματος από διαφορετικές οπτικές γωνίες</a:t>
            </a:r>
          </a:p>
          <a:p>
            <a:pPr lvl="0"/>
            <a:endParaRPr lang="el-GR" sz="2600" dirty="0" smtClean="0"/>
          </a:p>
          <a:p>
            <a:endParaRPr lang="el-GR" sz="2600" dirty="0" smtClean="0"/>
          </a:p>
          <a:p>
            <a:endParaRPr lang="el-GR" sz="2600" dirty="0" smtClean="0"/>
          </a:p>
        </p:txBody>
      </p:sp>
    </p:spTree>
    <p:extLst>
      <p:ext uri="{BB962C8B-B14F-4D97-AF65-F5344CB8AC3E}">
        <p14:creationId xmlns:p14="http://schemas.microsoft.com/office/powerpoint/2010/main" val="583345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400" dirty="0" smtClean="0"/>
              <a:t>Από </a:t>
            </a:r>
            <a:r>
              <a:rPr lang="el-GR" sz="2400" dirty="0" smtClean="0"/>
              <a:t>τη θετικιστική άποψη απορρέει η θεωρία του </a:t>
            </a:r>
            <a:r>
              <a:rPr lang="el-GR" sz="2400" dirty="0" err="1" smtClean="0"/>
              <a:t>μπιχεβιορισμού</a:t>
            </a:r>
            <a:r>
              <a:rPr lang="el-GR" sz="2400" dirty="0" smtClean="0"/>
              <a:t>, σύμφωνα με την οποία η γνώση είναι αντανάκλαση μέρους της πραγματικότητας. Ο </a:t>
            </a:r>
            <a:r>
              <a:rPr lang="el-GR" sz="2400" dirty="0" err="1" smtClean="0"/>
              <a:t>μπιχεβιορισμός</a:t>
            </a:r>
            <a:r>
              <a:rPr lang="el-GR" sz="2400" dirty="0" smtClean="0"/>
              <a:t> είναι μια θεωρία για την ανθρώπινη ανάπτυξη που ξεκίνησε από τον αμερικανό εκπαιδευτικό ψυχολόγο </a:t>
            </a:r>
            <a:r>
              <a:rPr lang="el-GR" sz="2400" dirty="0" err="1" smtClean="0"/>
              <a:t>Edward</a:t>
            </a:r>
            <a:r>
              <a:rPr lang="el-GR" sz="2400" dirty="0" smtClean="0"/>
              <a:t> </a:t>
            </a:r>
            <a:r>
              <a:rPr lang="el-GR" sz="2400" dirty="0" err="1" smtClean="0"/>
              <a:t>Thorndike</a:t>
            </a:r>
            <a:r>
              <a:rPr lang="el-GR" sz="2400" dirty="0" smtClean="0"/>
              <a:t> και αναπτύχθηκε από τους επίσης αμερικανούς </a:t>
            </a:r>
            <a:r>
              <a:rPr lang="el-GR" sz="2400" dirty="0" err="1" smtClean="0"/>
              <a:t>John</a:t>
            </a:r>
            <a:r>
              <a:rPr lang="el-GR" sz="2400" dirty="0" smtClean="0"/>
              <a:t> </a:t>
            </a:r>
            <a:r>
              <a:rPr lang="el-GR" sz="2400" dirty="0" err="1" smtClean="0"/>
              <a:t>Watson</a:t>
            </a:r>
            <a:r>
              <a:rPr lang="el-GR" sz="2400" dirty="0" smtClean="0"/>
              <a:t> και B.F. </a:t>
            </a:r>
            <a:r>
              <a:rPr lang="el-GR" sz="2400" dirty="0" err="1" smtClean="0"/>
              <a:t>Skinner</a:t>
            </a:r>
            <a:r>
              <a:rPr lang="el-GR" sz="2400" dirty="0" smtClean="0"/>
              <a:t>. </a:t>
            </a:r>
          </a:p>
          <a:p>
            <a:r>
              <a:rPr lang="el-GR" sz="2400" dirty="0" smtClean="0"/>
              <a:t>Υποστηρίζει ότι οι άνθρωποι μπορούν να εκπαιδευτούν ή να προετοιμαστούν να ανταποκρίνονται με συγκεκριμένους τρόπους σε συγκεκριμένα ερεθίσματα και πως αν υπάρχουν τα σωστά ερεθίσματα προσωπικότητες και συμπεριφορές ατόμων, ακόμη και ολόκληροι πολιτισμοί, μπορούν να κωδικοποιηθούν και να ελεγχθούν </a:t>
            </a:r>
            <a:endParaRPr lang="el-GR" sz="2400" dirty="0"/>
          </a:p>
        </p:txBody>
      </p:sp>
    </p:spTree>
    <p:extLst>
      <p:ext uri="{BB962C8B-B14F-4D97-AF65-F5344CB8AC3E}">
        <p14:creationId xmlns:p14="http://schemas.microsoft.com/office/powerpoint/2010/main" val="45114436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Στέλλα </a:t>
            </a:r>
            <a:r>
              <a:rPr lang="el-GR" sz="2000" dirty="0" err="1"/>
              <a:t>Κορομπίλη</a:t>
            </a:r>
            <a:r>
              <a:rPr lang="el-GR" sz="2000" dirty="0"/>
              <a:t> 2014</a:t>
            </a:r>
            <a:r>
              <a:rPr lang="el-GR" sz="2000" dirty="0" smtClean="0"/>
              <a:t>. Στέλλα </a:t>
            </a:r>
            <a:r>
              <a:rPr lang="el-GR" sz="2000" dirty="0" err="1" smtClean="0"/>
              <a:t>Κορομπίλη</a:t>
            </a:r>
            <a:r>
              <a:rPr lang="el-GR" sz="2000" dirty="0" smtClean="0"/>
              <a:t>. «Πληροφοριακή Παιδεία. </a:t>
            </a:r>
            <a:r>
              <a:rPr lang="el-GR" sz="2000" dirty="0"/>
              <a:t>Ενότητα </a:t>
            </a:r>
            <a:r>
              <a:rPr lang="el-GR" sz="2000" dirty="0" smtClean="0"/>
              <a:t>3: Πληροφοριακός γραμματισμός.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133</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136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Συμπεριφορά</a:t>
            </a:r>
            <a:r>
              <a:rPr lang="el-GR" sz="2800" dirty="0" smtClean="0"/>
              <a:t>, σύμφωνα με τον πιο πάνω ορισμό είναι η ανταπόκριση ενός οργανισμού σε ερεθίσματα ή κίνητρα. Η συμπεριφορά είναι αντικειμενική και μπορεί να παρατηρηθεί και να αξιολογηθεί.</a:t>
            </a:r>
          </a:p>
          <a:p>
            <a:r>
              <a:rPr lang="el-GR" sz="2800" dirty="0" smtClean="0"/>
              <a:t>Ο στόχος της εκπαίδευσης κατά την άποψη των </a:t>
            </a:r>
            <a:r>
              <a:rPr lang="el-GR" sz="2800" dirty="0" err="1" smtClean="0"/>
              <a:t>αντικειμενιστών</a:t>
            </a:r>
            <a:r>
              <a:rPr lang="el-GR" sz="2800" dirty="0" smtClean="0"/>
              <a:t> και των </a:t>
            </a:r>
            <a:r>
              <a:rPr lang="el-GR" sz="2800" dirty="0" err="1" smtClean="0"/>
              <a:t>μπιχεβιοριστών</a:t>
            </a:r>
            <a:r>
              <a:rPr lang="el-GR" sz="2800" dirty="0" smtClean="0"/>
              <a:t> είναι να βοηθηθεί ο εκπαιδευόμενος να κατανοήσει την αντικειμενική πραγματικότητα.</a:t>
            </a:r>
            <a:endParaRPr lang="el-GR" sz="2800" dirty="0"/>
          </a:p>
        </p:txBody>
      </p:sp>
    </p:spTree>
    <p:extLst>
      <p:ext uri="{BB962C8B-B14F-4D97-AF65-F5344CB8AC3E}">
        <p14:creationId xmlns:p14="http://schemas.microsoft.com/office/powerpoint/2010/main" val="2793540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Κατοχή </a:t>
            </a:r>
            <a:r>
              <a:rPr lang="el-GR" sz="2800" dirty="0" smtClean="0"/>
              <a:t>της γνώσης συνεπάγεται ότι ο εκπαιδευόμενος έχει αποκτήσει την ίδια γνώση με τον εκπαιδευτή του και διδάσκεται τρόπους να τη χρησιμοποιήσει σε συνθήκες πραγματικότητας. Οι εκπαιδευτές είναι υπεύθυνοι για την εκπαίδευση των σπουδαστών τους, προσπαθούν να μεταφέρουν στους σπουδαστές τους αυτό που θεωρούν ότι αποτελεί την αντικειμενική πραγματικότητα και προσδοκούν από τους μαθητευόμενους να κατανοήσουν και να γνωρίσουν τη γνώση που τους παρέχουν αυτοί και η βιβλιογραφία.</a:t>
            </a:r>
            <a:endParaRPr lang="el-GR" sz="2800" dirty="0"/>
          </a:p>
        </p:txBody>
      </p:sp>
    </p:spTree>
    <p:extLst>
      <p:ext uri="{BB962C8B-B14F-4D97-AF65-F5344CB8AC3E}">
        <p14:creationId xmlns:p14="http://schemas.microsoft.com/office/powerpoint/2010/main" val="504382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Η </a:t>
            </a:r>
            <a:r>
              <a:rPr lang="el-GR" sz="2800" dirty="0" smtClean="0"/>
              <a:t>μάθηση εκδηλώνεται με την εμφάνιση νέας συμπεριφοράς απέναντι στο αντικείμενο της εκπαίδευσης. Το αποτέλεσμά της αναγνωρίζεται από την αλλαγή συμπεριφοράς του εκπαιδευόμενου. </a:t>
            </a:r>
            <a:endParaRPr lang="el-GR" sz="2800" dirty="0" smtClean="0"/>
          </a:p>
          <a:p>
            <a:r>
              <a:rPr lang="el-GR" sz="2800" dirty="0" smtClean="0"/>
              <a:t>Οι </a:t>
            </a:r>
            <a:r>
              <a:rPr lang="el-GR" sz="2800" dirty="0" err="1" smtClean="0"/>
              <a:t>συμπεριφοριστές</a:t>
            </a:r>
            <a:r>
              <a:rPr lang="el-GR" sz="2800" dirty="0" smtClean="0"/>
              <a:t> ενδιαφέρονται ιδιαίτερα για τις μετρήσιμες αλλαγές στις συμπεριφορές των σπουδαστών, που αποτελούν συγχρόνως και καθοδηγητικές προϋποθέσεις της επιστημονικής μεθόδου του </a:t>
            </a:r>
            <a:r>
              <a:rPr lang="el-GR" sz="2800" dirty="0" err="1" smtClean="0"/>
              <a:t>μπιχεβιορισμού</a:t>
            </a:r>
            <a:r>
              <a:rPr lang="el-GR" sz="2800" dirty="0" smtClean="0"/>
              <a:t>.</a:t>
            </a:r>
            <a:endParaRPr lang="el-GR" sz="2800" dirty="0"/>
          </a:p>
        </p:txBody>
      </p:sp>
    </p:spTree>
    <p:extLst>
      <p:ext uri="{BB962C8B-B14F-4D97-AF65-F5344CB8AC3E}">
        <p14:creationId xmlns:p14="http://schemas.microsoft.com/office/powerpoint/2010/main" val="1904564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Χαρακτηριστικό του συμπεριφορισμού είναι η αναγκαιότητα να υπάρχουν στόχοι για την απόδοση, οι οποίοι περιγράφουν την προσδοκώμενη ικανότητα των μαθητευομένων μετά το τέλος της μαθητείας τους, δηλαδή τι δεξιότητες έχουν αποκτήσει μετά από ένα κύκλο σπουδών ή μια εκπαιδευτική ενότητα. </a:t>
            </a:r>
            <a:endParaRPr lang="el-GR" sz="2800" dirty="0"/>
          </a:p>
        </p:txBody>
      </p:sp>
    </p:spTree>
    <p:extLst>
      <p:ext uri="{BB962C8B-B14F-4D97-AF65-F5344CB8AC3E}">
        <p14:creationId xmlns:p14="http://schemas.microsoft.com/office/powerpoint/2010/main" val="3399899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smtClean="0"/>
              <a:t>Η μαθησιακή διαδικασία προσβλέπει στην ενίσχυση της προσπάθειας αλλαγής συμπεριφοράς και στην ανταμοιβή μετά το επιθυμητό αποτέλεσμα. Σύμφωνα με τις διδακτικές μεθόδους του συμπεριφορισμού ο καλύτερος τρόπος για να προκληθεί μια νέα συμπεριφορά είναι να ανταμειφθεί η προσπάθεια. Η ανταμοιβή ως εξωτερικό κίνητρο παίζει σημαντικό ρόλο και συμβάλλει στην εκδήλωση μιας συμπεριφοράς, στην ενίσχυση και πιθανόν στην επανάληψη, την αποδοχή και διατήρηση της.</a:t>
            </a:r>
            <a:endParaRPr lang="el-GR" sz="2800" dirty="0"/>
          </a:p>
        </p:txBody>
      </p:sp>
    </p:spTree>
    <p:extLst>
      <p:ext uri="{BB962C8B-B14F-4D97-AF65-F5344CB8AC3E}">
        <p14:creationId xmlns:p14="http://schemas.microsoft.com/office/powerpoint/2010/main" val="651578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smtClean="0"/>
              <a:t>Στις </a:t>
            </a:r>
            <a:r>
              <a:rPr lang="el-GR" sz="2800" smtClean="0"/>
              <a:t>συμπεριφοριστικές διδακτικές μεθόδους η γνώση που θα μεταφερθεί διασπάται σε μέρη, σε κεφάλαια, τα οποία διατάσσονται γραμμικά και προσφέρονται χωριστά και σε αλληλουχία. </a:t>
            </a:r>
            <a:r>
              <a:rPr lang="el-GR" sz="2800" dirty="0" smtClean="0"/>
              <a:t>Δηλαδή για να παρουσιαστεί η επόμενη ενότητα ή το επόμενο κεφάλαιο πρέπει να ολοκληρωθούν τα προηγούμενα. Οι εκπαιδευόμενοι πρέπει να ανταποκρίνονται στα κίνητρα που προσφέρει το περιβάλλον, να ασκούνται σε δεξιότητες μάθησης και να αποδεικνύουν μέσα από τεστ αξιολόγησης ότι προσλαμβάνουν τη γνώση που τους παρέχεται.</a:t>
            </a:r>
            <a:endParaRPr lang="el-GR" sz="2800" dirty="0"/>
          </a:p>
        </p:txBody>
      </p:sp>
    </p:spTree>
    <p:extLst>
      <p:ext uri="{BB962C8B-B14F-4D97-AF65-F5344CB8AC3E}">
        <p14:creationId xmlns:p14="http://schemas.microsoft.com/office/powerpoint/2010/main" val="42962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400" dirty="0" smtClean="0"/>
              <a:t>Η αποτελεσματική χρήση των πληροφοριακών πηγών από τους εκπαιδευόμενους όλων των βαθμίδων προϋποθέτει την ανάπτυξη δεξιοτήτων πληροφορικού </a:t>
            </a:r>
            <a:r>
              <a:rPr lang="el-GR" sz="2400" dirty="0" err="1" smtClean="0"/>
              <a:t>γραμματισμού</a:t>
            </a:r>
            <a:r>
              <a:rPr lang="el-GR" sz="2400" dirty="0" smtClean="0"/>
              <a:t>, δηλαδή το πέρασμα από μια εκπαιδευτική διαδικασία που εμπλέκει τους βιβλιοθηκονόμους, επεκτείνει το ρόλο τους και δημιουργεί νέες απαιτήσεις για τις γνώσεις και την εκπαίδευσή τους σε θέματα διδασκαλίας και εκπαιδευτικής διαδικασίας. Η εκπαίδευση είναι μια σύνθετη και δύσκολη διαδικασία. Οι εκπαιδευτές βιβλιοθηκονόμοι πρέπει να γνωρίζουν πώς μαθαίνουν πιο αποτελεσματικά οι εκπαιδευόμενοι, ώστε να  μπορούν να εφαρμόσουν τις καλύτερες πρακτικές διδασκαλίας.</a:t>
            </a:r>
            <a:endParaRPr lang="el-GR" sz="2400" dirty="0"/>
          </a:p>
        </p:txBody>
      </p:sp>
    </p:spTree>
    <p:extLst>
      <p:ext uri="{BB962C8B-B14F-4D97-AF65-F5344CB8AC3E}">
        <p14:creationId xmlns:p14="http://schemas.microsoft.com/office/powerpoint/2010/main" val="3894524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Παρόλο </a:t>
            </a:r>
            <a:r>
              <a:rPr lang="el-GR" sz="2800" dirty="0" smtClean="0"/>
              <a:t>που ο συμπεριφορισμός συνέβαλε στην ερμηνεία ορισμένων φαινομένων της μάθησης, το μοντέλο αγωγής που εισήγαγε και οι πρακτικές διδασκαλίας που προκύπτουν από αυτό αμφισβητήθηκαν έντονα τα τελευταία χρόνια. Η κριτική επικεντρώνεται κυρίως στη σημασία που δίνει ο συμπεριφορισμός στην εξωτερική συμπεριφορά και τις εξωτερικές συνθήκες της μάθησης και ταυτόχρονα στην παραμέληση του ρόλου των ανώτερων διανοητικών λειτουργιών των εκπαιδευομένων (</a:t>
            </a:r>
            <a:r>
              <a:rPr lang="el-GR" sz="2800" dirty="0" err="1" smtClean="0"/>
              <a:t>Ματσαγγούρας</a:t>
            </a:r>
            <a:r>
              <a:rPr lang="el-GR" sz="2800" dirty="0" smtClean="0"/>
              <a:t>, 1997).</a:t>
            </a:r>
            <a:endParaRPr lang="el-GR" sz="2800" dirty="0"/>
          </a:p>
        </p:txBody>
      </p:sp>
    </p:spTree>
    <p:extLst>
      <p:ext uri="{BB962C8B-B14F-4D97-AF65-F5344CB8AC3E}">
        <p14:creationId xmlns:p14="http://schemas.microsoft.com/office/powerpoint/2010/main" val="3021007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n-US" sz="2800" dirty="0" smtClean="0"/>
              <a:t>O </a:t>
            </a:r>
            <a:r>
              <a:rPr lang="en-US" sz="2800" dirty="0" err="1" smtClean="0"/>
              <a:t>Gergen</a:t>
            </a:r>
            <a:r>
              <a:rPr lang="en-US" sz="2800" dirty="0" smtClean="0"/>
              <a:t> (1999)</a:t>
            </a:r>
            <a:r>
              <a:rPr lang="el-GR" sz="2800" dirty="0" smtClean="0"/>
              <a:t> τονίζει ότι ο συμπεριφορισμός θεωρεί ότι το μυαλό των μαθητευομένων αποτελεί ένα άδειο δοχείο (</a:t>
            </a:r>
            <a:r>
              <a:rPr lang="el-GR" sz="2800" dirty="0" err="1" smtClean="0"/>
              <a:t>tabula</a:t>
            </a:r>
            <a:r>
              <a:rPr lang="el-GR" sz="2800" dirty="0" smtClean="0"/>
              <a:t> </a:t>
            </a:r>
            <a:r>
              <a:rPr lang="el-GR" sz="2800" dirty="0" err="1" smtClean="0"/>
              <a:t>rasa</a:t>
            </a:r>
            <a:r>
              <a:rPr lang="el-GR" sz="2800" dirty="0" smtClean="0"/>
              <a:t>), το οποίο πρέπει να γεμίσει, ή ένας καθρέφτης που αντανακλά την πραγματικότητα που του διδάσκεται. Με αυτόν τον τρόπο η εκπαίδευση επικεντρώνεται στις προσπάθειες των μαθητευομένων να συσσωρεύουν γνώση και στις προσπάθειες των δασκάλων να τη μεταδώσουν, δηλαδή σε μια διαδικασία παθητικής αποδοχής της προσφερόμενης γνώσης από ένα προσχεδιασμένο εκπαιδευτικό πρόγραμμα.</a:t>
            </a:r>
            <a:endParaRPr lang="el-GR" sz="2800" dirty="0"/>
          </a:p>
        </p:txBody>
      </p:sp>
    </p:spTree>
    <p:extLst>
      <p:ext uri="{BB962C8B-B14F-4D97-AF65-F5344CB8AC3E}">
        <p14:creationId xmlns:p14="http://schemas.microsoft.com/office/powerpoint/2010/main" val="862760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600" dirty="0" smtClean="0"/>
              <a:t>Η </a:t>
            </a:r>
            <a:r>
              <a:rPr lang="el-GR" sz="2600" dirty="0" smtClean="0"/>
              <a:t>μάθηση με </a:t>
            </a:r>
            <a:r>
              <a:rPr lang="el-GR" sz="2600" dirty="0" err="1" smtClean="0"/>
              <a:t>μπιχεβιοριστικές</a:t>
            </a:r>
            <a:r>
              <a:rPr lang="el-GR" sz="2600" dirty="0" smtClean="0"/>
              <a:t> μεθόδους διδασκαλίας αποτελεί μια προσθετική διαδικασία, κατά την οποία οι μαθητές συσσωρεύουν πληροφορίες και βασικές δεξιότητες. Το αποτέλεσμα της εκπαιδευτικής διαδικασίας καταλήγει να είναι κατευθυνόμενο και ελεγχόμενο. Σύμφωνα με την άποψη αυτή, αν οι μαθητές εκπαιδευτούν να επαναλαμβάνουν συγκεκριμένες διαδικασίες, τότε θεωρείται ότι έχουν μάθει. Οι βασικοί τρόποι με τους οποίους οι μαθητές ζητούνται να εκφράσουν αυτή τη μάθηση είναι τα τεστ πολλαπλής επιλογής ή σύντομων απαντήσεων (</a:t>
            </a:r>
            <a:r>
              <a:rPr lang="el-GR" sz="2600" dirty="0" err="1" smtClean="0"/>
              <a:t>Brooks</a:t>
            </a:r>
            <a:r>
              <a:rPr lang="el-GR" sz="2600" dirty="0" smtClean="0"/>
              <a:t> &amp; </a:t>
            </a:r>
            <a:r>
              <a:rPr lang="el-GR" sz="2600" dirty="0" err="1" smtClean="0"/>
              <a:t>Brooks</a:t>
            </a:r>
            <a:r>
              <a:rPr lang="el-GR" sz="2600" dirty="0" smtClean="0"/>
              <a:t>, 1999, σ. 16).</a:t>
            </a:r>
            <a:endParaRPr lang="el-GR" sz="2600" dirty="0"/>
          </a:p>
        </p:txBody>
      </p:sp>
    </p:spTree>
    <p:extLst>
      <p:ext uri="{BB962C8B-B14F-4D97-AF65-F5344CB8AC3E}">
        <p14:creationId xmlns:p14="http://schemas.microsoft.com/office/powerpoint/2010/main" val="808439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Σε </a:t>
            </a:r>
            <a:r>
              <a:rPr lang="el-GR" sz="2800" dirty="0" smtClean="0"/>
              <a:t>μία τάξη στην οποία εφαρμόζεται ο </a:t>
            </a:r>
            <a:r>
              <a:rPr lang="el-GR" sz="2800" dirty="0" err="1" smtClean="0"/>
              <a:t>μπιχεβιορισμός</a:t>
            </a:r>
            <a:r>
              <a:rPr lang="el-GR" sz="2800" dirty="0" smtClean="0"/>
              <a:t>, οι εκπαιδευτές εφαρμόζουν ένα αυστηρά προσχεδιασμένο πρόγραμμα μαθημάτων, ενώ παράλληλα ενθαρρύνουν τους μαθητές να δεχτούν τη γνώση των εκπαιδευτών όπως αυτή είναι τεκμηριωμένη στα εγχειρίδια. Οι έννοιες διδάσκονται μεμονωμένες, παρουσιάζονται γραμμικά και αποσπασματικά. Οι εκπαιδευόμενοι εμπλέκονται παθητικά στη διαδικασία αποδοχής της πληροφορίας που τους μεταφέρουν οι εκπαιδευτές και τα εγχειρίδια.  </a:t>
            </a:r>
            <a:endParaRPr lang="el-GR" sz="2800" dirty="0"/>
          </a:p>
        </p:txBody>
      </p:sp>
    </p:spTree>
    <p:extLst>
      <p:ext uri="{BB962C8B-B14F-4D97-AF65-F5344CB8AC3E}">
        <p14:creationId xmlns:p14="http://schemas.microsoft.com/office/powerpoint/2010/main" val="223777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Όπως </a:t>
            </a:r>
            <a:r>
              <a:rPr lang="el-GR" sz="2800" dirty="0" smtClean="0"/>
              <a:t>αναφέρει ο </a:t>
            </a:r>
            <a:r>
              <a:rPr lang="el-GR" sz="2800" dirty="0" err="1" smtClean="0"/>
              <a:t>Kruse</a:t>
            </a:r>
            <a:r>
              <a:rPr lang="el-GR" sz="2800" dirty="0" smtClean="0"/>
              <a:t> (1998) η μεμονωμένη και αποσπασματική γνώση ούτε συμπληρώνει ούτε προάγει τις συσχετιζόμενες δυνατότητες του ανθρώπινου μυαλού. Οι μέθοδοι μετάδοσης γνώσης που προσπαθούν να διαλύσουν το «όλον σε μέρη» αγνοούν την ικανότητα του μυαλού, εξαλείφουν τη γενικότερη εικόνα και περιορίζουν την ικανότητα κατανόησης.</a:t>
            </a:r>
            <a:endParaRPr lang="el-GR" sz="2800" dirty="0"/>
          </a:p>
        </p:txBody>
      </p:sp>
    </p:spTree>
    <p:extLst>
      <p:ext uri="{BB962C8B-B14F-4D97-AF65-F5344CB8AC3E}">
        <p14:creationId xmlns:p14="http://schemas.microsoft.com/office/powerpoint/2010/main" val="538499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smtClean="0"/>
              <a:t>Θεωρίες Μάθησης </a:t>
            </a:r>
            <a:endParaRPr lang="el-GR" dirty="0"/>
          </a:p>
        </p:txBody>
      </p:sp>
      <p:sp>
        <p:nvSpPr>
          <p:cNvPr id="3" name="2 - Θέση περιεχομένου"/>
          <p:cNvSpPr>
            <a:spLocks noGrp="1"/>
          </p:cNvSpPr>
          <p:nvPr>
            <p:ph type="subTitle" idx="1"/>
          </p:nvPr>
        </p:nvSpPr>
        <p:spPr/>
        <p:txBody>
          <a:bodyPr>
            <a:normAutofit/>
          </a:bodyPr>
          <a:lstStyle/>
          <a:p>
            <a:r>
              <a:rPr lang="el-GR" dirty="0" smtClean="0"/>
              <a:t>  </a:t>
            </a:r>
          </a:p>
          <a:p>
            <a:r>
              <a:rPr lang="el-GR" dirty="0" err="1" smtClean="0"/>
              <a:t>Εποικοδομητισμός</a:t>
            </a:r>
            <a:r>
              <a:rPr lang="el-GR" dirty="0" smtClean="0"/>
              <a:t>  </a:t>
            </a:r>
            <a:endParaRPr lang="el-GR" dirty="0"/>
          </a:p>
        </p:txBody>
      </p:sp>
    </p:spTree>
    <p:extLst>
      <p:ext uri="{BB962C8B-B14F-4D97-AF65-F5344CB8AC3E}">
        <p14:creationId xmlns:p14="http://schemas.microsoft.com/office/powerpoint/2010/main" val="1503726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 </a:t>
            </a:r>
            <a:r>
              <a:rPr lang="el-GR" sz="2800" dirty="0" err="1" smtClean="0"/>
              <a:t>εποικοδομητισμός</a:t>
            </a:r>
            <a:r>
              <a:rPr lang="el-GR" sz="2800" dirty="0" smtClean="0"/>
              <a:t> (ή κονστρουκτιβισμός – </a:t>
            </a:r>
            <a:r>
              <a:rPr lang="el-GR" sz="2800" dirty="0" err="1" smtClean="0"/>
              <a:t>constructivism</a:t>
            </a:r>
            <a:r>
              <a:rPr lang="el-GR" sz="2800" dirty="0" smtClean="0"/>
              <a:t>) είναι μια σχετικά νέα παιδαγωγική θεωρία με ευρεία αποδοχή, που προέρχεται από τη διερευνητική (</a:t>
            </a:r>
            <a:r>
              <a:rPr lang="el-GR" sz="2800" dirty="0" err="1" smtClean="0"/>
              <a:t>interpretivist</a:t>
            </a:r>
            <a:r>
              <a:rPr lang="el-GR" sz="2800" dirty="0" smtClean="0"/>
              <a:t>) θεωρία της μάθησης κατά την οποία οι μαθητευόμενοι βοηθούνται να ερμηνεύσουν και να οικοδομήσουν τις δικές τους σημαντικές παραστάσεις και κατανοήσεις του  εξωτερικού κόσμου.</a:t>
            </a:r>
          </a:p>
          <a:p>
            <a:endParaRPr lang="el-GR" sz="2800" dirty="0" smtClean="0"/>
          </a:p>
          <a:p>
            <a:endParaRPr lang="el-GR" sz="2800" dirty="0" smtClean="0"/>
          </a:p>
        </p:txBody>
      </p:sp>
    </p:spTree>
    <p:extLst>
      <p:ext uri="{BB962C8B-B14F-4D97-AF65-F5344CB8AC3E}">
        <p14:creationId xmlns:p14="http://schemas.microsoft.com/office/powerpoint/2010/main" val="1247854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Στη </a:t>
            </a:r>
            <a:r>
              <a:rPr lang="el-GR" sz="2800" dirty="0" smtClean="0"/>
              <a:t>διάρκεια της μαθητείας, η κατανόηση του κόσμου επιτυγχάνεται με τη σύνθεση των νέων εμπειριών με αυτά που έχουν ήδη κατακτηθεί. Οι μαθητευόμενοι οικοδομούν τη γνώση ερμηνεύοντας την πραγματικότητα βασισμένοι στο δικό τους πολιτισμό και εμπειρία και αποκτούν τη γνώση μέσα από την επικοινωνία και συναλλαγή με τους άλλους.</a:t>
            </a:r>
          </a:p>
          <a:p>
            <a:endParaRPr lang="el-GR" sz="2800" dirty="0" smtClean="0"/>
          </a:p>
          <a:p>
            <a:endParaRPr lang="el-GR" sz="2800" dirty="0" smtClean="0"/>
          </a:p>
        </p:txBody>
      </p:sp>
    </p:spTree>
    <p:extLst>
      <p:ext uri="{BB962C8B-B14F-4D97-AF65-F5344CB8AC3E}">
        <p14:creationId xmlns:p14="http://schemas.microsoft.com/office/powerpoint/2010/main" val="575957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n-US" sz="2800" dirty="0" smtClean="0"/>
              <a:t>H</a:t>
            </a:r>
            <a:r>
              <a:rPr lang="el-GR" sz="2800" dirty="0" smtClean="0"/>
              <a:t> </a:t>
            </a:r>
            <a:r>
              <a:rPr lang="el-GR" sz="2800" dirty="0" smtClean="0"/>
              <a:t>διερευνητική απόκτηση γνώσης αναφέρεται στην αναδόμηση των νοημάτων της αντικειμενικής πραγματικότητας, μέσα σε ένα δεδομένο περιβάλλον. Οδηγεί στην κατανόηση του τρόπου που αυτά τα νοήματα συνδέονται ώστε να δημιουργούν ένα ενιαίο σύνολο. Η διερευνητική μέθοδος απόκτησης γνώσης αναγνωρίζεται ως νοητική λειτουργία της καθημερινότητας. </a:t>
            </a:r>
          </a:p>
          <a:p>
            <a:endParaRPr lang="el-GR" sz="2800" dirty="0" smtClean="0"/>
          </a:p>
          <a:p>
            <a:endParaRPr lang="el-GR" sz="2800" dirty="0" smtClean="0"/>
          </a:p>
        </p:txBody>
      </p:sp>
    </p:spTree>
    <p:extLst>
      <p:ext uri="{BB962C8B-B14F-4D97-AF65-F5344CB8AC3E}">
        <p14:creationId xmlns:p14="http://schemas.microsoft.com/office/powerpoint/2010/main" val="3230120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 </a:t>
            </a:r>
            <a:r>
              <a:rPr lang="el-GR" sz="2800" dirty="0" smtClean="0"/>
              <a:t>κονστρουκτιβισμός συνδέεται επίσης με τη γνωστική ψυχολογική θεωρία, που αφορά τη γνώση ως πνευματική λειτουργία του ατόμου και κυριάρχησε στην ψυχολογία τα τέλη του 20ου αιώνα, αντικαθιστώντας τον συμπεριφορισμό. Η γνωστική ψυχολογική θεωρία εστιάζει στην ανθρώπινη αντίληψη και σκέψη και θεωρεί ότι τα άτομα επεξεργάζονται ενεργά την πληροφορία. </a:t>
            </a:r>
          </a:p>
          <a:p>
            <a:endParaRPr lang="el-GR" sz="2800" dirty="0" smtClean="0"/>
          </a:p>
          <a:p>
            <a:endParaRPr lang="el-GR" sz="2800" dirty="0" smtClean="0"/>
          </a:p>
        </p:txBody>
      </p:sp>
    </p:spTree>
    <p:extLst>
      <p:ext uri="{BB962C8B-B14F-4D97-AF65-F5344CB8AC3E}">
        <p14:creationId xmlns:p14="http://schemas.microsoft.com/office/powerpoint/2010/main" val="4158043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Υπάρχουν </a:t>
            </a:r>
            <a:r>
              <a:rPr lang="el-GR" sz="2800" dirty="0" smtClean="0"/>
              <a:t>πολλές θεωρητικές προσεγγίσεις σχετικά με τη μάθηση και έχουν διατυπωθεί πολλές προτάσεις σχετικά τον τρόπο που οι εκπαιδευτές θα είναι πιο αποτελεσματικοί και οι εκπαιδευόμενοι θα παρουσιάσουν καλύτερα αποτελέσματα. Ο εκπαιδευτής μπορεί να επιλέξει μία από τις θεωρητικές προσεγγίσεις η οποία μπορεί να τον καθοδηγήσει σε όλη τη διαδικασία, ή να προσαρμόσει επιλεγμένα στοιχεία από διαφορετικές προσεγγίσεις στην πρακτική διδασκαλίας του.</a:t>
            </a:r>
            <a:endParaRPr lang="el-GR" sz="2800" dirty="0"/>
          </a:p>
        </p:txBody>
      </p:sp>
    </p:spTree>
    <p:extLst>
      <p:ext uri="{BB962C8B-B14F-4D97-AF65-F5344CB8AC3E}">
        <p14:creationId xmlns:p14="http://schemas.microsoft.com/office/powerpoint/2010/main" val="3179766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600" dirty="0" smtClean="0"/>
              <a:t>Δίνει </a:t>
            </a:r>
            <a:r>
              <a:rPr lang="el-GR" sz="2600" dirty="0" smtClean="0"/>
              <a:t>έμφαση στον τρόπο με τον οποίο δημιουργείται η γνώση στο μυαλό και θεωρεί ότι οι διανοητικές διεργασίες μπορούν να αναλυθούν και να εξεταστούν. </a:t>
            </a:r>
          </a:p>
          <a:p>
            <a:r>
              <a:rPr lang="el-GR" sz="2600" dirty="0" smtClean="0"/>
              <a:t>Η ανθρώπινη μάθηση βρίσκεται σε άμεση σύνδεση με το σύστημα του εγκεφάλου. Στη γνωστική επιστήμη αναφέρεται ότι η γνώση δημιουργείται από τον εγκέφαλο μέσα από σχετικές καταστάσεις και εμπειρίες και επηρεάζεται σε μεγάλο βαθμό από το περιεχόμενο της γνώσης, την κατανόηση προηγούμενων καταστάσεων και την ικανότητα ή την ελευθερία του μυαλού να ενεργεί πάνω στη μάθηση   </a:t>
            </a:r>
          </a:p>
          <a:p>
            <a:endParaRPr lang="el-GR" sz="2600" dirty="0" smtClean="0"/>
          </a:p>
          <a:p>
            <a:endParaRPr lang="el-GR" sz="2600" dirty="0" smtClean="0"/>
          </a:p>
        </p:txBody>
      </p:sp>
    </p:spTree>
    <p:extLst>
      <p:ext uri="{BB962C8B-B14F-4D97-AF65-F5344CB8AC3E}">
        <p14:creationId xmlns:p14="http://schemas.microsoft.com/office/powerpoint/2010/main" val="1995365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Η </a:t>
            </a:r>
            <a:r>
              <a:rPr lang="el-GR" sz="2800" dirty="0" smtClean="0"/>
              <a:t>γνωστική επιστήμη προτείνει ένα πλούσιο πεδίο εφαρμογών για τη μάθηση και την ανάπτυξη της ικανότητας σκέψης. «Η βασική υπόθεση της γνωστικής επιστήμης είναι ότι η σκέψη μπορεί καλύτερα να κατανοηθεί με τη μορφή των δομικών αναπαραστάσεων και των λογικών διεργασιών που επιδρούν σε αυτές τις δομές» (</a:t>
            </a:r>
            <a:r>
              <a:rPr lang="el-GR" sz="2800" dirty="0" err="1" smtClean="0"/>
              <a:t>Cognitive</a:t>
            </a:r>
            <a:r>
              <a:rPr lang="el-GR" sz="2800" dirty="0" smtClean="0"/>
              <a:t> </a:t>
            </a:r>
            <a:r>
              <a:rPr lang="el-GR" sz="2800" dirty="0" err="1" smtClean="0"/>
              <a:t>Science</a:t>
            </a:r>
            <a:r>
              <a:rPr lang="el-GR" sz="2800" dirty="0" smtClean="0"/>
              <a:t>, 2014). </a:t>
            </a:r>
          </a:p>
          <a:p>
            <a:endParaRPr lang="el-GR" sz="2800" dirty="0" smtClean="0"/>
          </a:p>
          <a:p>
            <a:endParaRPr lang="el-GR" sz="2800" dirty="0" smtClean="0"/>
          </a:p>
        </p:txBody>
      </p:sp>
    </p:spTree>
    <p:extLst>
      <p:ext uri="{BB962C8B-B14F-4D97-AF65-F5344CB8AC3E}">
        <p14:creationId xmlns:p14="http://schemas.microsoft.com/office/powerpoint/2010/main" val="39158115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a:t>
            </a:r>
            <a:r>
              <a:rPr lang="en-US" sz="2800" dirty="0" err="1" smtClean="0"/>
              <a:t>Bruning</a:t>
            </a:r>
            <a:r>
              <a:rPr lang="el-GR" sz="2800" dirty="0" smtClean="0"/>
              <a:t>, </a:t>
            </a:r>
            <a:r>
              <a:rPr lang="en-US" sz="2800" dirty="0" smtClean="0"/>
              <a:t>Schraw</a:t>
            </a:r>
            <a:r>
              <a:rPr lang="el-GR" sz="2800" dirty="0" smtClean="0"/>
              <a:t> και </a:t>
            </a:r>
            <a:r>
              <a:rPr lang="en-US" sz="2800" dirty="0" err="1" smtClean="0"/>
              <a:t>Ronning</a:t>
            </a:r>
            <a:r>
              <a:rPr lang="el-GR" sz="2800" dirty="0" smtClean="0"/>
              <a:t> (1999, σ. 6-10) παρουσιάζουν μία σειρά από θέματα τα οποία υποδηλώνουν τη σχέση της γνωστικής ψυχολογίας με τη μάθηση και τη διδασκαλία: </a:t>
            </a:r>
          </a:p>
          <a:p>
            <a:pPr lvl="0"/>
            <a:r>
              <a:rPr lang="el-GR" sz="2800" dirty="0" smtClean="0"/>
              <a:t>Η </a:t>
            </a:r>
            <a:r>
              <a:rPr lang="el-GR" sz="2800" dirty="0" smtClean="0"/>
              <a:t>γνωστική ψυχολογία ορίζει τη μάθηση ως αποτέλεσμα εποικοδομητικής διαδικασίας και όχι δεκτικής ή παθητικής.</a:t>
            </a:r>
          </a:p>
          <a:p>
            <a:pPr lvl="0"/>
            <a:r>
              <a:rPr lang="el-GR" sz="2800" dirty="0" smtClean="0"/>
              <a:t>Η γνωστική ψυχολογία τονίζει τη σπουδαιότητα της δόμησης της γνώσης. </a:t>
            </a:r>
          </a:p>
          <a:p>
            <a:endParaRPr lang="el-GR" sz="2800" dirty="0" smtClean="0"/>
          </a:p>
          <a:p>
            <a:endParaRPr lang="el-GR" sz="2800" dirty="0" smtClean="0"/>
          </a:p>
        </p:txBody>
      </p:sp>
    </p:spTree>
    <p:extLst>
      <p:ext uri="{BB962C8B-B14F-4D97-AF65-F5344CB8AC3E}">
        <p14:creationId xmlns:p14="http://schemas.microsoft.com/office/powerpoint/2010/main" val="2382734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pPr lvl="0"/>
            <a:r>
              <a:rPr lang="el-GR" sz="2800" smtClean="0"/>
              <a:t>Η γνωστική ψυχολογία δίνει έμφαση στην αυτογνωσία και την αυτορρύθμιση της μάθησης. </a:t>
            </a:r>
          </a:p>
          <a:p>
            <a:pPr lvl="0"/>
            <a:r>
              <a:rPr lang="el-GR" sz="2800" smtClean="0"/>
              <a:t>Στη γνωστική ψυχολογία η μάθηση καθοδηγείται από κίνητρα και προσωπικές πεποιθήσεις. </a:t>
            </a:r>
          </a:p>
          <a:p>
            <a:pPr lvl="0"/>
            <a:r>
              <a:rPr lang="el-GR" sz="2800" smtClean="0"/>
              <a:t>Η γνωστική ψυχολογία αναγνωρίζει το ρόλο της κοινωνικής αλληλεπίδρασης στη γνωστική ανάπτυξη. </a:t>
            </a:r>
          </a:p>
          <a:p>
            <a:pPr lvl="0"/>
            <a:r>
              <a:rPr lang="el-GR" sz="2800" smtClean="0"/>
              <a:t>Η γνωστική ψυχολογία τονίζει τη συνάφεια της φύσης της γνώσης, των στρατηγικών μάθησης και των μεθόδων διδασκαλίας. </a:t>
            </a:r>
          </a:p>
          <a:p>
            <a:endParaRPr lang="el-GR" sz="2800" smtClean="0"/>
          </a:p>
          <a:p>
            <a:endParaRPr lang="el-GR" sz="2800" smtClean="0"/>
          </a:p>
          <a:p>
            <a:endParaRPr lang="el-GR" sz="2800" dirty="0" smtClean="0"/>
          </a:p>
        </p:txBody>
      </p:sp>
    </p:spTree>
    <p:extLst>
      <p:ext uri="{BB962C8B-B14F-4D97-AF65-F5344CB8AC3E}">
        <p14:creationId xmlns:p14="http://schemas.microsoft.com/office/powerpoint/2010/main" val="3469427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smtClean="0"/>
              <a:t>Η άποψη ότι η γνωστική ψυχολογία συμβάλλει στην εποικοδομητική μάθηση, ότι τονίζει το ρόλο που παίζουν οι μαθητευόμενοι στη δημιουργία της νέας γνώσης και στη ρύθμιση της μάθησής τους, μας εισάγει στον κονστρουκτιβισμό. </a:t>
            </a:r>
          </a:p>
          <a:p>
            <a:r>
              <a:rPr lang="el-GR" sz="2800" smtClean="0"/>
              <a:t>Ο όρος κονστρουκτιβισμός προέρχεται από τη λατινική λέξη construere που σημαίνει δομώ μαζί και ως θεωρία μάθησης έχει επηρεάσει σε μεγάλο βαθμό την έρευνα και τη διδασκαλία.</a:t>
            </a:r>
          </a:p>
          <a:p>
            <a:endParaRPr lang="el-GR" sz="2800" smtClean="0"/>
          </a:p>
          <a:p>
            <a:endParaRPr lang="el-GR" sz="2800" dirty="0" smtClean="0"/>
          </a:p>
        </p:txBody>
      </p:sp>
    </p:spTree>
    <p:extLst>
      <p:ext uri="{BB962C8B-B14F-4D97-AF65-F5344CB8AC3E}">
        <p14:creationId xmlns:p14="http://schemas.microsoft.com/office/powerpoint/2010/main" val="1206147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 </a:t>
            </a:r>
            <a:r>
              <a:rPr lang="en-US" sz="2800" dirty="0" smtClean="0"/>
              <a:t>Guba</a:t>
            </a:r>
            <a:r>
              <a:rPr lang="el-GR" sz="2800" dirty="0" smtClean="0"/>
              <a:t> (1990) περιγράφει την κονστρουκτιβισμό ως σύστημα σκέψης που αποδέχεται τον κόσμο ως προϊόν της ερμηνείας του ατόμου. </a:t>
            </a:r>
          </a:p>
          <a:p>
            <a:r>
              <a:rPr lang="el-GR" sz="2800" dirty="0" smtClean="0"/>
              <a:t>Ο κονστρουκτιβισμός κατά τον </a:t>
            </a:r>
            <a:r>
              <a:rPr lang="en-US" sz="2800" dirty="0" smtClean="0"/>
              <a:t>Guba</a:t>
            </a:r>
            <a:r>
              <a:rPr lang="el-GR" sz="2800" dirty="0" smtClean="0"/>
              <a:t> (1990, σ. 27) δεν έχει σκοπό να ελέγξει τον πραγματικό κόσμο, ούτε να τον μετασχηματίσει, αλλά να αναδομήσει τον κόσμο στο μόνο μέρος που υπάρχει, στο μυαλό των κατασκευαστών του. </a:t>
            </a:r>
          </a:p>
          <a:p>
            <a:r>
              <a:rPr lang="el-GR" sz="2800" dirty="0" smtClean="0"/>
              <a:t>Ωστόσο ανάλογα με το ποια προσέγγιση ή ποιος ερευνητής μελετάται, υπάρχουν διαφορετικές ερμηνείες του κονστρουκτιβισμού </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3309145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 </a:t>
            </a:r>
            <a:r>
              <a:rPr lang="el-GR" sz="2800" dirty="0" err="1" smtClean="0"/>
              <a:t>Matthews</a:t>
            </a:r>
            <a:r>
              <a:rPr lang="el-GR" sz="2800" dirty="0" smtClean="0"/>
              <a:t> (2002) τονίζει ότι ο κονστρουκτιβισμός αποτελεί «…θεωρία διδασκαλίας, θεωρία εκπαίδευσης, θεωρία της γέννησης των ιδεών, και θεωρία της προσωπικής και επιστημονικής γνώσης» </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453071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Η </a:t>
            </a:r>
            <a:r>
              <a:rPr lang="el-GR" sz="2800" dirty="0" smtClean="0"/>
              <a:t>ανθρώπινη γνώση βασίζεται στις εμπειρίες που δημιουργούνται από την επικοινωνία του ανθρώπου με τον υλικό κόσμο, αλλά εξαρτάται από τις γνωστικές ικανότητες του ατόμου. Η παρατήρηση της διαδικασίας της συνεχούς δόμησης ή σύνθεσης της γνώσης οδηγεί στον κονστρουκτιβισμό. </a:t>
            </a:r>
          </a:p>
          <a:p>
            <a:endParaRPr lang="el-GR" sz="2800" dirty="0" smtClean="0"/>
          </a:p>
          <a:p>
            <a:endParaRPr lang="el-GR" sz="2800" dirty="0" smtClean="0"/>
          </a:p>
        </p:txBody>
      </p:sp>
    </p:spTree>
    <p:extLst>
      <p:ext uri="{BB962C8B-B14F-4D97-AF65-F5344CB8AC3E}">
        <p14:creationId xmlns:p14="http://schemas.microsoft.com/office/powerpoint/2010/main" val="3969610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 κονστρουκτιβισμός θεωρεί ότι η μάθηση είναι μία διαδικασία στην οποία ο εκπαιδευόμενος δημιουργεί ενεργά νέες έννοιες που βασίζονται στη γνώση που ήδη έχει αποκτήσει. </a:t>
            </a:r>
            <a:endParaRPr lang="el-GR" sz="2800" dirty="0" smtClean="0"/>
          </a:p>
          <a:p>
            <a:r>
              <a:rPr lang="el-GR" sz="2800" dirty="0" smtClean="0"/>
              <a:t>Η </a:t>
            </a:r>
            <a:r>
              <a:rPr lang="el-GR" sz="2800" dirty="0" err="1" smtClean="0"/>
              <a:t>κονστρουκτιβιστική</a:t>
            </a:r>
            <a:r>
              <a:rPr lang="el-GR" sz="2800" dirty="0" smtClean="0"/>
              <a:t> μάθηση είναι μια προσωπική διαδικασία όπου εσωτερικές έννοιες, κανόνες και αρχές μπορούν να δημιουργήσουν πραγματικές συνθήκες. Η πραγματικότητα όμως δεν αποτελεί μια διακριτή κατάσταση που χαρτογραφείται στο ανθρώπινο μυαλό </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28737734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a:xfrm>
            <a:off x="457200" y="1196752"/>
            <a:ext cx="8229600" cy="5661248"/>
          </a:xfrm>
        </p:spPr>
        <p:txBody>
          <a:bodyPr>
            <a:normAutofit/>
          </a:bodyPr>
          <a:lstStyle/>
          <a:p>
            <a:r>
              <a:rPr lang="el-GR" sz="2500" dirty="0" smtClean="0"/>
              <a:t>Ο κονστρουκτιβισμός θεωρεί ότι η γνώση και η πραγματικότητα δεν έχουν αντικειμενική ή απόλυτη αξία. Η γνώση είναι μέρος των αντιλήψεων του ατόμου και σχετική με την εμπειρία του, η οποία προέρχεται από το περιβάλλον του. </a:t>
            </a:r>
            <a:endParaRPr lang="el-GR" sz="2500" dirty="0" smtClean="0"/>
          </a:p>
          <a:p>
            <a:r>
              <a:rPr lang="el-GR" sz="2500" dirty="0" smtClean="0"/>
              <a:t>Ο </a:t>
            </a:r>
            <a:r>
              <a:rPr lang="el-GR" sz="2500" dirty="0" smtClean="0"/>
              <a:t>κονστρουκτιβισμός στοχεύει στην αναγνώριση των ιδιαίτερων δομών της γνώσης του ατόμου, στην διανοητική τους ανασυγκρότηση, ώστε να μορφοποιηθεί ένας κόσμος κατανοητός από το μυαλό του ερωτώντα, έστω και αν αυτός ο κόσμος απέχει από την πραγματικότητα. Στοχεύει στο να ικανοποιήσει αυτόν που ρωτάει για την πραγματικότητα στο επίπεδο που μπορεί να καταλάβει</a:t>
            </a:r>
          </a:p>
          <a:p>
            <a:endParaRPr lang="el-GR" sz="2500" dirty="0" smtClean="0"/>
          </a:p>
          <a:p>
            <a:endParaRPr lang="el-GR" sz="2500" dirty="0" smtClean="0"/>
          </a:p>
          <a:p>
            <a:endParaRPr lang="el-GR" sz="2500" dirty="0" smtClean="0"/>
          </a:p>
        </p:txBody>
      </p:sp>
    </p:spTree>
    <p:extLst>
      <p:ext uri="{BB962C8B-B14F-4D97-AF65-F5344CB8AC3E}">
        <p14:creationId xmlns:p14="http://schemas.microsoft.com/office/powerpoint/2010/main" val="4026462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Autofit/>
          </a:bodyPr>
          <a:lstStyle/>
          <a:p>
            <a:r>
              <a:rPr lang="el-GR" sz="2600" dirty="0" smtClean="0"/>
              <a:t>Όλες οι θεωρητικές προσεγγίσεις χαρακτηρίζονται από τον τρόπο που οι εισηγητές αυτών των θεωριών απαντούν στις οντολογικές, επιστημολογικές και μεθοδολογικές ερωτήσεις του </a:t>
            </a:r>
            <a:r>
              <a:rPr lang="el-GR" sz="2600" dirty="0" err="1" smtClean="0"/>
              <a:t>Guba</a:t>
            </a:r>
            <a:r>
              <a:rPr lang="el-GR" sz="2600" dirty="0" smtClean="0"/>
              <a:t> (1990):</a:t>
            </a:r>
          </a:p>
          <a:p>
            <a:pPr marL="914400" lvl="1" indent="-514350">
              <a:buFont typeface="+mj-lt"/>
              <a:buAutoNum type="arabicPeriod"/>
            </a:pPr>
            <a:r>
              <a:rPr lang="el-GR" sz="2600" dirty="0" smtClean="0"/>
              <a:t>Οντολογική</a:t>
            </a:r>
            <a:r>
              <a:rPr lang="el-GR" sz="2600" dirty="0" smtClean="0"/>
              <a:t>: Ποια είναι η φύση αυτού που γνωρίζουμε ή ποια είναι η φύση της πραγματικότητας.</a:t>
            </a:r>
          </a:p>
          <a:p>
            <a:pPr marL="914400" lvl="1" indent="-514350">
              <a:buFont typeface="+mj-lt"/>
              <a:buAutoNum type="arabicPeriod"/>
            </a:pPr>
            <a:r>
              <a:rPr lang="el-GR" sz="2600" dirty="0" smtClean="0"/>
              <a:t>Επιστημολογική</a:t>
            </a:r>
            <a:r>
              <a:rPr lang="el-GR" sz="2600" dirty="0" smtClean="0"/>
              <a:t>: Ποια είναι η φύση της σχέσης ανάμεσα σε αυτόν που γνωρίζει ή ρωτάει και του γνωστού ή αναμενόμενου ως γνώση.</a:t>
            </a:r>
          </a:p>
          <a:p>
            <a:pPr marL="914400" lvl="1" indent="-514350">
              <a:buFont typeface="+mj-lt"/>
              <a:buAutoNum type="arabicPeriod"/>
            </a:pPr>
            <a:r>
              <a:rPr lang="el-GR" sz="2600" dirty="0" smtClean="0"/>
              <a:t>Μεθοδολογική</a:t>
            </a:r>
            <a:r>
              <a:rPr lang="el-GR" sz="2600" dirty="0" smtClean="0"/>
              <a:t>: Πώς πρέπει αυτός που επιθυμεί να μάθει να αναζητάει τη γνώση </a:t>
            </a:r>
            <a:r>
              <a:rPr lang="en-US" sz="2600" dirty="0" smtClean="0"/>
              <a:t>(Guba, 1990, </a:t>
            </a:r>
            <a:r>
              <a:rPr lang="el-GR" sz="2600" dirty="0" smtClean="0"/>
              <a:t>σ. 18).</a:t>
            </a:r>
            <a:endParaRPr lang="el-GR" sz="2600" dirty="0"/>
          </a:p>
        </p:txBody>
      </p:sp>
    </p:spTree>
    <p:extLst>
      <p:ext uri="{BB962C8B-B14F-4D97-AF65-F5344CB8AC3E}">
        <p14:creationId xmlns:p14="http://schemas.microsoft.com/office/powerpoint/2010/main" val="3282111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O </a:t>
            </a:r>
            <a:r>
              <a:rPr lang="el-GR" sz="2800" dirty="0" err="1" smtClean="0"/>
              <a:t>Gergen</a:t>
            </a:r>
            <a:r>
              <a:rPr lang="el-GR" sz="2800" dirty="0" smtClean="0"/>
              <a:t> (1999) ορίζει τον κονστρουκτιβισμό ως μία άποψη στην οποία το μυαλό του ατόμου δημιουργεί την πραγματικότητα με μία συνεχή αλληλεπίδραση με τον εξωτερικό κόσμο. Σαν αποτέλεσμα αυτής της οπτικής, έχει μια γνωστική προσέγγιση και περιγράφει τη διανοητική διαδικασία μάθησης του ανθρώπου. </a:t>
            </a:r>
          </a:p>
          <a:p>
            <a:endParaRPr lang="el-GR" sz="2800" dirty="0" smtClean="0"/>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2196763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Δύο </a:t>
            </a:r>
            <a:r>
              <a:rPr lang="el-GR" sz="2800" dirty="0" smtClean="0"/>
              <a:t>σχολές σκέψης ανήκουν στη θεωρία του κονστρουκτιβισμού, ο γνωστικός κονστρουκτιβισμός και ο κοινωνικός κονστρουκτιβισμός. Ο γνωστικός κονστρουκτιβισμός βασίζεται στις ιδέες του Ελβετού ψυχολόγου </a:t>
            </a:r>
            <a:r>
              <a:rPr lang="en-US" sz="2800" dirty="0" smtClean="0"/>
              <a:t>Jean Piaget</a:t>
            </a:r>
            <a:r>
              <a:rPr lang="el-GR" sz="2800" dirty="0" smtClean="0"/>
              <a:t>, ενώ ο κοινωνικός κονστρουκτιβισμός βασίζεται στη δουλειά του Ρώσου ψυχολόγου </a:t>
            </a:r>
            <a:r>
              <a:rPr lang="en-US" sz="2800" dirty="0" smtClean="0"/>
              <a:t>Lev Vygotsky</a:t>
            </a:r>
            <a:r>
              <a:rPr lang="el-GR" sz="2800" dirty="0" smtClean="0"/>
              <a:t>.</a:t>
            </a:r>
          </a:p>
          <a:p>
            <a:endParaRPr lang="el-GR" sz="2800" dirty="0" smtClean="0"/>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31542364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Σύμφωνα με τον γνωστικό κονστρουκτιβισμό η γνώση δημιουργείται στο μυαλό του ανθρώπου από τη σχέση και την αλληλεπίδραση με το περιβάλλον του (</a:t>
            </a:r>
            <a:r>
              <a:rPr lang="en-US" sz="2800" dirty="0" smtClean="0"/>
              <a:t>Piaget</a:t>
            </a:r>
            <a:r>
              <a:rPr lang="el-GR" sz="2800" dirty="0" smtClean="0"/>
              <a:t>, 1926). </a:t>
            </a:r>
          </a:p>
          <a:p>
            <a:r>
              <a:rPr lang="el-GR" sz="2800" dirty="0" smtClean="0"/>
              <a:t>Η </a:t>
            </a:r>
            <a:r>
              <a:rPr lang="el-GR" sz="2800" dirty="0" smtClean="0"/>
              <a:t>σχολή του </a:t>
            </a:r>
            <a:r>
              <a:rPr lang="en-US" sz="2800" dirty="0" smtClean="0"/>
              <a:t>Piaget</a:t>
            </a:r>
            <a:r>
              <a:rPr lang="el-GR" sz="2800" dirty="0" smtClean="0"/>
              <a:t> θεωρεί ότι οι άνθρωποι δεν μπορούν να καταλάβουν και να χρησιμοποιήσουν αμέσως την πληροφορία που τους δίνεται, αλλά δημιουργούν τη δική τους γνώση μέσα από την εμπειρία τους.  </a:t>
            </a:r>
          </a:p>
          <a:p>
            <a:endParaRPr lang="el-GR" sz="2800" dirty="0" smtClean="0"/>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38379707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Η εμπειρία χρησιμοποιείται για να δημιουργηθούν τα πνευματικά μοντέλα του κόσμου, τα οποία δέχονται περαιτέρω επεξεργασία με τις καινούριες καταστάσεις που προσφέρουν νέες εμπειρίες. Η δημιουργία της γνώσης γίνεται κυρίως στο μυαλό του ανθρώπου σε αλληλεπίδραση με τις πηγές της γνώσης (</a:t>
            </a:r>
            <a:r>
              <a:rPr lang="en-US" sz="2800" dirty="0" smtClean="0"/>
              <a:t>Piaget</a:t>
            </a:r>
            <a:r>
              <a:rPr lang="el-GR" sz="2800" dirty="0" smtClean="0"/>
              <a:t>, 1926).  </a:t>
            </a:r>
          </a:p>
          <a:p>
            <a:endParaRPr lang="el-GR" sz="2800" dirty="0" smtClean="0"/>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23549606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Autofit/>
          </a:bodyPr>
          <a:lstStyle/>
          <a:p>
            <a:r>
              <a:rPr lang="el-GR" sz="2800" dirty="0" smtClean="0"/>
              <a:t>Ο </a:t>
            </a:r>
            <a:r>
              <a:rPr lang="en-US" sz="2800" dirty="0" smtClean="0"/>
              <a:t>Vygotsky</a:t>
            </a:r>
            <a:r>
              <a:rPr lang="el-GR" sz="2800" dirty="0" smtClean="0"/>
              <a:t> τονίζει τη σημασία των κοινωνικών και πολιτιστικών παραγόντων στη δημιουργία της γνώσης, στη διαδικασία της μάθησης και της ανάπτυξης του ατόμου. Πρόκειται για μια σύγχρονη προσέγγιση, σύμφωνα με την οποία η σκέψη κάθε ατόμου οικοδομείται με βάση την κοινωνική αλληλεπίδραση. </a:t>
            </a:r>
          </a:p>
          <a:p>
            <a:r>
              <a:rPr lang="el-GR" sz="2800" dirty="0" smtClean="0"/>
              <a:t>Σύμφωνα </a:t>
            </a:r>
            <a:r>
              <a:rPr lang="el-GR" sz="2800" dirty="0" smtClean="0"/>
              <a:t>με τον </a:t>
            </a:r>
            <a:r>
              <a:rPr lang="en-US" sz="2800" dirty="0" smtClean="0"/>
              <a:t>Vygotsky</a:t>
            </a:r>
            <a:r>
              <a:rPr lang="el-GR" sz="2800" dirty="0" smtClean="0"/>
              <a:t>, αν και οι διανοητικές λειτουργίες παίζουν σημαντικό ρόλο στην εξελικτική διαδικασία του παιδιού, ο πυρήνας της εξέλιξης είναι οι κοινωνικοί παράγοντες που παρεμβάλλονται ή περιβάλλουν το άτομο. </a:t>
            </a:r>
          </a:p>
          <a:p>
            <a:endParaRPr lang="el-GR" sz="2800" dirty="0" smtClean="0"/>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2033504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smtClean="0"/>
              <a:t>Ο κοινωνικός κονστρουκτιβισμός ερμηνεύει τη μάθηση ως μία κοινωνική και συνεργατική δραστηριότητα. Χαρακτηριστικό της παιδαγωγικής σκέψης του </a:t>
            </a:r>
            <a:r>
              <a:rPr lang="en-US" sz="2800" smtClean="0"/>
              <a:t>Vygotsky</a:t>
            </a:r>
            <a:r>
              <a:rPr lang="el-GR" sz="2800" smtClean="0"/>
              <a:t> είναι η ζώνη επικείμενης ανάπτυξης, η οποία ορίζεται ως «…η απόσταση ανάμεσα στο πραγματικό επίπεδο εξέλιξης, όπως καθορίζεται από την ικανότητα λύσης προβλημάτων, και το επίπεδο δυνητικής εξέλιξης, όπως καθορίζεται μέσα από τη λύση προβλημάτων με την καθοδήγηση ενηλίκων ή σε συνεργασία πιο ικανών ισότιμων»</a:t>
            </a:r>
          </a:p>
          <a:p>
            <a:endParaRPr lang="el-GR" sz="2800" smtClean="0"/>
          </a:p>
          <a:p>
            <a:endParaRPr lang="el-GR" sz="2800" smtClean="0"/>
          </a:p>
          <a:p>
            <a:endParaRPr lang="el-GR" sz="2800" dirty="0" smtClean="0"/>
          </a:p>
        </p:txBody>
      </p:sp>
    </p:spTree>
    <p:extLst>
      <p:ext uri="{BB962C8B-B14F-4D97-AF65-F5344CB8AC3E}">
        <p14:creationId xmlns:p14="http://schemas.microsoft.com/office/powerpoint/2010/main" val="26837817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smtClean="0"/>
              <a:t>Με άλλα λόγια, τα παιδιά μπορούν να κάνουν πολλά πράγματα αν δουλέψουν σε συνεργασία με άλλους ή κάτω από την καθοδήγηση των εκπαιδευτών. Η ζώνη επικείμενης ανάπτυξης επιτρέπει τον εντοπισμό του σταδίου της δυναμικής εξέλιξης του παιδιού και καθοδηγεί τους εκπαιδευτές καθώς ετοιμάζουν προγράμματα μαθημάτων. </a:t>
            </a:r>
          </a:p>
          <a:p>
            <a:endParaRPr lang="el-GR" sz="2800" smtClean="0"/>
          </a:p>
          <a:p>
            <a:endParaRPr lang="el-GR" sz="2800" smtClean="0"/>
          </a:p>
          <a:p>
            <a:endParaRPr lang="el-GR" sz="2800" smtClean="0"/>
          </a:p>
          <a:p>
            <a:endParaRPr lang="el-GR" sz="2800" smtClean="0"/>
          </a:p>
          <a:p>
            <a:endParaRPr lang="el-GR" sz="2800" dirty="0" smtClean="0"/>
          </a:p>
        </p:txBody>
      </p:sp>
    </p:spTree>
    <p:extLst>
      <p:ext uri="{BB962C8B-B14F-4D97-AF65-F5344CB8AC3E}">
        <p14:creationId xmlns:p14="http://schemas.microsoft.com/office/powerpoint/2010/main" val="29285640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Ένα </a:t>
            </a:r>
            <a:r>
              <a:rPr lang="el-GR" sz="2800" dirty="0" smtClean="0"/>
              <a:t>άλλο πολύ σημαντικό σημείο στη θεωρία του </a:t>
            </a:r>
            <a:r>
              <a:rPr lang="en-US" sz="2800" dirty="0" smtClean="0"/>
              <a:t>Vygotsky</a:t>
            </a:r>
            <a:r>
              <a:rPr lang="el-GR" sz="2800" dirty="0" smtClean="0"/>
              <a:t> είναι ότι η μάθηση είναι πιο αποτελεσματική αν οι μαθητές εργάζονται σε περιεχόμενο που έχει νόημα γι’ αυτούς και αν καθοδηγούνται να κατασκευάσουν τη γνώση τους, εξετάζοντας παραδείγματα που απεικονίζουν καταστάσεις από την πραγματική ζωή. </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10763408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 </a:t>
            </a:r>
            <a:r>
              <a:rPr lang="el-GR" sz="2800" dirty="0" smtClean="0"/>
              <a:t>κοινωνικός κονστρουκτιβισμός δεν είναι η προσπάθεια απόδοσης της πραγματικότητας μόνο στη σχέση που αναπτύσσεται ανάμεσα στο ερευνούμενο και τον ερωτώντα, αλλά η προβολή της πραγματικότητας, όπως αυτή διαμορφώνεται από το συσχετισμό των ερωτήσεων και των πληροφοριών του περιβάλλοντος. Η πραγματικότητα είναι πολλαπλή, ως αποτέλεσμα της πολυπλοκότητας της κοινωνίας. Η πραγματικότητα των εννοιών γίνεται γνωστή από την κατανόηση της ερμηνείας τους.</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38755838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Autofit/>
          </a:bodyPr>
          <a:lstStyle/>
          <a:p>
            <a:r>
              <a:rPr lang="el-GR" sz="2800" dirty="0" smtClean="0"/>
              <a:t>Η </a:t>
            </a:r>
            <a:r>
              <a:rPr lang="el-GR" sz="2800" dirty="0" smtClean="0"/>
              <a:t>κατανόηση είναι η διαδικασία διαλόγου ανάμεσα σε αυτόν που θέλει να γνωρίσει και σε ένα κείμενο, άλλον άνθρωπο, σύνολο ανθρώπων ή άλλη πηγή πληροφοριών. </a:t>
            </a:r>
          </a:p>
          <a:p>
            <a:r>
              <a:rPr lang="el-GR" sz="2800" dirty="0" smtClean="0"/>
              <a:t>Ο </a:t>
            </a:r>
            <a:r>
              <a:rPr lang="en-GB" sz="2800" dirty="0" err="1" smtClean="0"/>
              <a:t>Gergen</a:t>
            </a:r>
            <a:r>
              <a:rPr lang="el-GR" sz="2800" dirty="0" smtClean="0"/>
              <a:t> (1999) θεωρεί ότι ο κοινωνικός κονστρουκτιβισμός δέχεται πως η πραγματικότητα δημιουργείται νοητικά σε σχέση με έναν πραγματικό κόσμο και ότι αυτή η πνευματική παραγωγική διαδικασία επηρεάζεται σημαντικά από τις εισροές των κοινωνικών κανόνων συμπεριφοράς, την παράδοση και την σύνθετη αλληλεπίδραση με άλλους σημαντικούς εξωτερικούς παράγοντες</a:t>
            </a:r>
          </a:p>
          <a:p>
            <a:endParaRPr lang="el-GR" sz="2800" dirty="0" smtClean="0"/>
          </a:p>
          <a:p>
            <a:endParaRPr lang="el-GR" sz="2800" dirty="0" smtClean="0"/>
          </a:p>
        </p:txBody>
      </p:sp>
    </p:spTree>
    <p:extLst>
      <p:ext uri="{BB962C8B-B14F-4D97-AF65-F5344CB8AC3E}">
        <p14:creationId xmlns:p14="http://schemas.microsoft.com/office/powerpoint/2010/main" val="4022141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smtClean="0"/>
              <a:t>Θεωρίες Μάθησης </a:t>
            </a:r>
            <a:endParaRPr lang="el-GR" dirty="0"/>
          </a:p>
        </p:txBody>
      </p:sp>
      <p:sp>
        <p:nvSpPr>
          <p:cNvPr id="3" name="2 - Θέση περιεχομένου"/>
          <p:cNvSpPr>
            <a:spLocks noGrp="1"/>
          </p:cNvSpPr>
          <p:nvPr>
            <p:ph type="subTitle" idx="1"/>
          </p:nvPr>
        </p:nvSpPr>
        <p:spPr/>
        <p:txBody>
          <a:bodyPr>
            <a:normAutofit/>
          </a:bodyPr>
          <a:lstStyle/>
          <a:p>
            <a:endParaRPr lang="el-GR" dirty="0" smtClean="0"/>
          </a:p>
          <a:p>
            <a:r>
              <a:rPr lang="el-GR" dirty="0" smtClean="0"/>
              <a:t>Συμπεριφορισμός</a:t>
            </a:r>
            <a:endParaRPr lang="el-GR" dirty="0"/>
          </a:p>
        </p:txBody>
      </p:sp>
    </p:spTree>
    <p:extLst>
      <p:ext uri="{BB962C8B-B14F-4D97-AF65-F5344CB8AC3E}">
        <p14:creationId xmlns:p14="http://schemas.microsoft.com/office/powerpoint/2010/main" val="1529541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Η </a:t>
            </a:r>
            <a:r>
              <a:rPr lang="en-US" sz="2800" dirty="0" err="1" smtClean="0"/>
              <a:t>Rheta</a:t>
            </a:r>
            <a:r>
              <a:rPr lang="en-US" sz="2800" dirty="0" smtClean="0"/>
              <a:t> De </a:t>
            </a:r>
            <a:r>
              <a:rPr lang="en-US" sz="2800" dirty="0" err="1" smtClean="0"/>
              <a:t>Vries</a:t>
            </a:r>
            <a:r>
              <a:rPr lang="el-GR" sz="2800" dirty="0" smtClean="0"/>
              <a:t> (2000) τονίζει τις θεωρητικές ομοιότητες ανάμεσα στο </a:t>
            </a:r>
            <a:r>
              <a:rPr lang="en-US" sz="2800" dirty="0" smtClean="0"/>
              <a:t>Vygotsky</a:t>
            </a:r>
            <a:r>
              <a:rPr lang="el-GR" sz="2800" dirty="0" smtClean="0"/>
              <a:t> και τον </a:t>
            </a:r>
            <a:r>
              <a:rPr lang="en-US" sz="2800" dirty="0" smtClean="0"/>
              <a:t>Piaget</a:t>
            </a:r>
            <a:r>
              <a:rPr lang="el-GR" sz="2800" dirty="0" smtClean="0"/>
              <a:t>. </a:t>
            </a:r>
          </a:p>
          <a:p>
            <a:r>
              <a:rPr lang="el-GR" sz="2800" dirty="0" smtClean="0"/>
              <a:t>Αναφέρεται σε τρεις θεωρητικές ομοιότητες, οι οποίες είναι οι κοινωνικοί παράγοντες, η </a:t>
            </a:r>
            <a:r>
              <a:rPr lang="el-GR" sz="2800" dirty="0" err="1" smtClean="0"/>
              <a:t>μετασχηματίζουσα</a:t>
            </a:r>
            <a:r>
              <a:rPr lang="el-GR" sz="2800" dirty="0" smtClean="0"/>
              <a:t> εσωτερίκευση και το άτομο σαν κάτι που εξελίσσεται.  </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21430441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smtClean="0"/>
              <a:t>Και για τους δύο, οι κοινωνικοί παράγοντες παίζουν σημαντικό ρόλο στην εξέλιξη του παιδιού και στη δημιουργία της γνώσης. </a:t>
            </a:r>
          </a:p>
          <a:p>
            <a:r>
              <a:rPr lang="el-GR" sz="2800" smtClean="0"/>
              <a:t>Η μετασχηματίζουσα εσωτερίκευση αναφέρεται στη μετασχηματίζουσα πνευματική διαδικασία που συμβαίνει όταν τα παιδιά μαθαίνουν τα χαρακτηριστικά ενός συγκεκριμένου πολιτισμού. </a:t>
            </a:r>
          </a:p>
          <a:p>
            <a:r>
              <a:rPr lang="el-GR" sz="2800" smtClean="0"/>
              <a:t>Τέλος και οι δύο αναφέρουν ότι ο στόχος της ανάπτυξης είναι η ανάπτυξη υψηλοτέρων πνευματικών λειτουργιών. </a:t>
            </a:r>
          </a:p>
          <a:p>
            <a:endParaRPr lang="el-GR" sz="2800" smtClean="0"/>
          </a:p>
          <a:p>
            <a:endParaRPr lang="el-GR" sz="2800" smtClean="0"/>
          </a:p>
          <a:p>
            <a:endParaRPr lang="el-GR" sz="2800" dirty="0" smtClean="0"/>
          </a:p>
        </p:txBody>
      </p:sp>
    </p:spTree>
    <p:extLst>
      <p:ext uri="{BB962C8B-B14F-4D97-AF65-F5344CB8AC3E}">
        <p14:creationId xmlns:p14="http://schemas.microsoft.com/office/powerpoint/2010/main" val="30222625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pic>
        <p:nvPicPr>
          <p:cNvPr id="1026" name="Picture 2" descr="C:\Users\Valentini\Desktop\Constuctivism Theorists 2adfa.jpg"/>
          <p:cNvPicPr>
            <a:picLocks noChangeAspect="1" noChangeArrowheads="1"/>
          </p:cNvPicPr>
          <p:nvPr/>
        </p:nvPicPr>
        <p:blipFill>
          <a:blip r:embed="rId2"/>
          <a:srcRect/>
          <a:stretch>
            <a:fillRect/>
          </a:stretch>
        </p:blipFill>
        <p:spPr bwMode="auto">
          <a:xfrm>
            <a:off x="678629" y="1124744"/>
            <a:ext cx="7786742" cy="5629500"/>
          </a:xfrm>
          <a:prstGeom prst="rect">
            <a:avLst/>
          </a:prstGeom>
          <a:noFill/>
        </p:spPr>
      </p:pic>
    </p:spTree>
    <p:extLst>
      <p:ext uri="{BB962C8B-B14F-4D97-AF65-F5344CB8AC3E}">
        <p14:creationId xmlns:p14="http://schemas.microsoft.com/office/powerpoint/2010/main" val="5734084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Η </a:t>
            </a:r>
            <a:r>
              <a:rPr lang="el-GR" sz="2800" dirty="0" err="1" smtClean="0"/>
              <a:t>κονστρουκτιβιστική</a:t>
            </a:r>
            <a:r>
              <a:rPr lang="el-GR" sz="2800" dirty="0" smtClean="0"/>
              <a:t> θεωρία υποστηρίζει ότι το άτομο δρα στα αντικείμενα και στα γεγονότα και κατανοεί βασισμένο στη δική του βιωματική εμπειρία του κόσμου. Ωστόσο, όλες οι εμπειρίες δεν έχουν την ίδια αξία και όλα τα άτομα δεν τις μεταφράζουν σε ερμηνείες που έχουν την ίδια σημασία. </a:t>
            </a:r>
          </a:p>
          <a:p>
            <a:endParaRPr lang="el-GR" sz="2800" dirty="0" smtClean="0"/>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32615594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 </a:t>
            </a:r>
            <a:r>
              <a:rPr lang="el-GR" sz="2800" dirty="0" smtClean="0"/>
              <a:t>κονστρουκτιβισμός, όπως και ο αντικειμενισμός, θεωρεί ότι υπάρχει πραγματικός κόσμος που τον βιώνουμε. Ωστόσο, η διαφορά έγκειται στο ότι ο κονστρουκτιβισμός θεωρεί ότι εμείς επιβάλλουμε νόημα στον κόσμο και όχι ότι υπάρχει νόημα ανεξάρτητα από μας, όπως υποστηρίζει ο αντικειμενισμός</a:t>
            </a:r>
          </a:p>
          <a:p>
            <a:endParaRPr lang="el-GR" sz="2800" dirty="0" smtClean="0"/>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4518419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Σύμφωνα </a:t>
            </a:r>
            <a:r>
              <a:rPr lang="el-GR" sz="2800" dirty="0" smtClean="0"/>
              <a:t>με τον κονστρουκτιβισμό υπάρχουν πολλά νοήματα για κάθε γεγονός και υπάρχουν πολλοί τρόποι να δομήσουμε την εικόνα της πραγματικότητας. </a:t>
            </a:r>
            <a:endParaRPr lang="el-GR" sz="2800" dirty="0" smtClean="0"/>
          </a:p>
          <a:p>
            <a:r>
              <a:rPr lang="el-GR" sz="2800" dirty="0" smtClean="0"/>
              <a:t>Δεν </a:t>
            </a:r>
            <a:r>
              <a:rPr lang="el-GR" sz="2800" dirty="0" smtClean="0"/>
              <a:t>υπάρχει ένα σωστό νόημα, αλλά η αποδοχή της ερμηνείας των εννοιών και των φαινόμενων είναι αποτέλεσμα διαλόγου και συμφωνίας ανάμεσα σε αυτόν που ερμηνεύει και στο </a:t>
            </a:r>
            <a:r>
              <a:rPr lang="el-GR" sz="2800" dirty="0" err="1" smtClean="0"/>
              <a:t>ερμηνευόμενο</a:t>
            </a:r>
            <a:r>
              <a:rPr lang="el-GR" sz="2800" dirty="0" smtClean="0"/>
              <a:t>.</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1773018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Αποτέλεσμα </a:t>
            </a:r>
            <a:r>
              <a:rPr lang="el-GR" sz="2800" dirty="0" smtClean="0"/>
              <a:t>αυτής της διαλεκτικής διαδικασίας είναι η σχετικότητα της γνώσης, η οποία συνδέεται με τις αισθήσεις, τις εμπειρίες και την πολιτισμική παράδοση του ατόμου ή της κοινωνίας.</a:t>
            </a:r>
          </a:p>
          <a:p>
            <a:endParaRPr lang="el-GR" sz="2800" dirty="0" smtClean="0"/>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41447010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a:t>
            </a:r>
            <a:r>
              <a:rPr lang="el-GR" sz="2800" dirty="0" err="1" smtClean="0"/>
              <a:t>Lorsbach</a:t>
            </a:r>
            <a:r>
              <a:rPr lang="el-GR" sz="2800" dirty="0" smtClean="0"/>
              <a:t> &amp; </a:t>
            </a:r>
            <a:r>
              <a:rPr lang="el-GR" sz="2800" dirty="0" err="1" smtClean="0"/>
              <a:t>Tobin</a:t>
            </a:r>
            <a:r>
              <a:rPr lang="el-GR" sz="2800" dirty="0" smtClean="0"/>
              <a:t> (2002) θεωρούν ότι η </a:t>
            </a:r>
            <a:r>
              <a:rPr lang="el-GR" sz="2800" dirty="0" err="1" smtClean="0"/>
              <a:t>κονστρουκτιβιστική</a:t>
            </a:r>
            <a:r>
              <a:rPr lang="el-GR" sz="2800" dirty="0" smtClean="0"/>
              <a:t> επιστημολογία ισχυρίζεται ότι τα μόνα εργαλεία που είναι διαθέσιμα σε αυτόν που μαθαίνει είναι οι αισθήσεις του. Μόνο μέσα από την όραση, την ακοή, την αφή, την όσφρηση και τη γεύση ένα άτομο διαλέγεται με το περιβάλλον. Με αυτά τα μηνύματα από τις αισθήσεις το άτομο κτίζει την εικόνα του κόσμου. </a:t>
            </a:r>
          </a:p>
          <a:p>
            <a:endParaRPr lang="el-GR" sz="2800" dirty="0" smtClean="0"/>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34792244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graphicFrame>
        <p:nvGraphicFramePr>
          <p:cNvPr id="4" name="3 - Πίνακας"/>
          <p:cNvGraphicFramePr>
            <a:graphicFrameLocks noGrp="1"/>
          </p:cNvGraphicFramePr>
          <p:nvPr>
            <p:extLst>
              <p:ext uri="{D42A27DB-BD31-4B8C-83A1-F6EECF244321}">
                <p14:modId xmlns:p14="http://schemas.microsoft.com/office/powerpoint/2010/main" val="1470476792"/>
              </p:ext>
            </p:extLst>
          </p:nvPr>
        </p:nvGraphicFramePr>
        <p:xfrm>
          <a:off x="178563" y="1052736"/>
          <a:ext cx="8786874" cy="5530295"/>
        </p:xfrm>
        <a:graphic>
          <a:graphicData uri="http://schemas.openxmlformats.org/drawingml/2006/table">
            <a:tbl>
              <a:tblPr firstRow="1" bandRow="1">
                <a:tableStyleId>{5C22544A-7EE6-4342-B048-85BDC9FD1C3A}</a:tableStyleId>
              </a:tblPr>
              <a:tblGrid>
                <a:gridCol w="1944216"/>
                <a:gridCol w="2937382"/>
                <a:gridCol w="3905276"/>
              </a:tblGrid>
              <a:tr h="576064">
                <a:tc>
                  <a:txBody>
                    <a:bodyPr/>
                    <a:lstStyle/>
                    <a:p>
                      <a:r>
                        <a:rPr lang="el-GR" sz="2000" dirty="0" smtClean="0"/>
                        <a:t>Χαρακτηριστικά</a:t>
                      </a:r>
                      <a:endParaRPr lang="el-GR" sz="2000" dirty="0"/>
                    </a:p>
                  </a:txBody>
                  <a:tcPr/>
                </a:tc>
                <a:tc>
                  <a:txBody>
                    <a:bodyPr/>
                    <a:lstStyle/>
                    <a:p>
                      <a:r>
                        <a:rPr lang="el-GR" sz="2000" dirty="0" smtClean="0"/>
                        <a:t>Αντικειμενισμός</a:t>
                      </a:r>
                      <a:endParaRPr lang="el-GR" sz="2000" dirty="0"/>
                    </a:p>
                  </a:txBody>
                  <a:tcPr/>
                </a:tc>
                <a:tc>
                  <a:txBody>
                    <a:bodyPr/>
                    <a:lstStyle/>
                    <a:p>
                      <a:r>
                        <a:rPr lang="el-GR" sz="2000" dirty="0" smtClean="0"/>
                        <a:t>Κονστρουκτιβισμός</a:t>
                      </a:r>
                      <a:endParaRPr lang="el-GR" sz="2000" dirty="0"/>
                    </a:p>
                  </a:txBody>
                  <a:tcPr/>
                </a:tc>
              </a:tr>
              <a:tr h="892036">
                <a:tc>
                  <a:txBody>
                    <a:bodyPr/>
                    <a:lstStyle/>
                    <a:p>
                      <a:r>
                        <a:rPr lang="el-GR" sz="2000" dirty="0" smtClean="0"/>
                        <a:t>Προσέγγιση</a:t>
                      </a:r>
                      <a:r>
                        <a:rPr lang="el-GR" sz="2000" baseline="0" dirty="0" smtClean="0"/>
                        <a:t> στον κόσμο</a:t>
                      </a:r>
                      <a:endParaRPr lang="el-GR" sz="2000" dirty="0"/>
                    </a:p>
                  </a:txBody>
                  <a:tcPr/>
                </a:tc>
                <a:tc>
                  <a:txBody>
                    <a:bodyPr/>
                    <a:lstStyle/>
                    <a:p>
                      <a:r>
                        <a:rPr lang="el-GR" sz="2000" dirty="0" smtClean="0"/>
                        <a:t>Η αλήθεια περιμένει να ανακαλυφθεί</a:t>
                      </a:r>
                      <a:endParaRPr lang="el-GR" sz="2000" dirty="0"/>
                    </a:p>
                  </a:txBody>
                  <a:tcPr/>
                </a:tc>
                <a:tc>
                  <a:txBody>
                    <a:bodyPr/>
                    <a:lstStyle/>
                    <a:p>
                      <a:r>
                        <a:rPr kumimoji="0" lang="el-GR" sz="2000" kern="1200" dirty="0" smtClean="0">
                          <a:solidFill>
                            <a:schemeClr val="dk1"/>
                          </a:solidFill>
                          <a:latin typeface="+mn-lt"/>
                          <a:ea typeface="+mn-ea"/>
                          <a:cs typeface="+mn-cs"/>
                        </a:rPr>
                        <a:t>Ο κόσμος γίνεται πραγματικός μέσα από σκέψεις και πράξεις των ανθρώπων </a:t>
                      </a:r>
                      <a:endParaRPr lang="el-GR" sz="2000" dirty="0"/>
                    </a:p>
                  </a:txBody>
                  <a:tcPr/>
                </a:tc>
              </a:tr>
              <a:tr h="877664">
                <a:tc>
                  <a:txBody>
                    <a:bodyPr/>
                    <a:lstStyle/>
                    <a:p>
                      <a:r>
                        <a:rPr lang="el-GR" sz="2000" dirty="0" smtClean="0"/>
                        <a:t>Μέθοδος ανάλυσης</a:t>
                      </a:r>
                      <a:r>
                        <a:rPr lang="el-GR" sz="2000" baseline="0" dirty="0" smtClean="0"/>
                        <a:t> </a:t>
                      </a:r>
                      <a:endParaRPr lang="el-GR" sz="2000" dirty="0"/>
                    </a:p>
                  </a:txBody>
                  <a:tcPr/>
                </a:tc>
                <a:tc>
                  <a:txBody>
                    <a:bodyPr/>
                    <a:lstStyle/>
                    <a:p>
                      <a:r>
                        <a:rPr lang="el-GR" sz="2000" dirty="0" smtClean="0"/>
                        <a:t>Συστηματική μέθοδος για ανακάλυψη αλήθειας</a:t>
                      </a:r>
                      <a:endParaRPr lang="el-GR" sz="2000" dirty="0"/>
                    </a:p>
                  </a:txBody>
                  <a:tcPr/>
                </a:tc>
                <a:tc>
                  <a:txBody>
                    <a:bodyPr/>
                    <a:lstStyle/>
                    <a:p>
                      <a:r>
                        <a:rPr lang="el-GR" sz="2000" dirty="0" smtClean="0"/>
                        <a:t>Μέθοδοι ανοικτοί σε ραφιναρίσματα</a:t>
                      </a:r>
                      <a:endParaRPr lang="el-GR" sz="2000" dirty="0"/>
                    </a:p>
                  </a:txBody>
                  <a:tcPr/>
                </a:tc>
              </a:tr>
              <a:tr h="754247">
                <a:tc>
                  <a:txBody>
                    <a:bodyPr/>
                    <a:lstStyle/>
                    <a:p>
                      <a:r>
                        <a:rPr lang="el-GR" sz="2000" dirty="0" smtClean="0"/>
                        <a:t>Ρόλος του ερευνητή</a:t>
                      </a:r>
                      <a:endParaRPr lang="el-GR" sz="2000" dirty="0"/>
                    </a:p>
                  </a:txBody>
                  <a:tcPr/>
                </a:tc>
                <a:tc>
                  <a:txBody>
                    <a:bodyPr/>
                    <a:lstStyle/>
                    <a:p>
                      <a:r>
                        <a:rPr lang="el-GR" sz="2000" dirty="0" smtClean="0"/>
                        <a:t>Παρατηρητής, καταγραφέας, αναλυτής </a:t>
                      </a:r>
                      <a:endParaRPr lang="el-GR" sz="2000" dirty="0"/>
                    </a:p>
                  </a:txBody>
                  <a:tcPr/>
                </a:tc>
                <a:tc>
                  <a:txBody>
                    <a:bodyPr/>
                    <a:lstStyle/>
                    <a:p>
                      <a:r>
                        <a:rPr lang="el-GR" sz="2000" dirty="0" smtClean="0"/>
                        <a:t>Συμμετέχων</a:t>
                      </a:r>
                      <a:r>
                        <a:rPr lang="el-GR" sz="2000" baseline="0" dirty="0" smtClean="0"/>
                        <a:t> και παρατηρητής </a:t>
                      </a:r>
                      <a:endParaRPr lang="el-GR" sz="2000" dirty="0"/>
                    </a:p>
                  </a:txBody>
                  <a:tcPr/>
                </a:tc>
              </a:tr>
              <a:tr h="915705">
                <a:tc>
                  <a:txBody>
                    <a:bodyPr/>
                    <a:lstStyle/>
                    <a:p>
                      <a:r>
                        <a:rPr lang="el-GR" sz="2000" dirty="0" smtClean="0"/>
                        <a:t>Φύση δεδομένων</a:t>
                      </a:r>
                      <a:endParaRPr lang="el-GR" sz="2000" dirty="0"/>
                    </a:p>
                  </a:txBody>
                  <a:tcPr/>
                </a:tc>
                <a:tc>
                  <a:txBody>
                    <a:bodyPr/>
                    <a:lstStyle/>
                    <a:p>
                      <a:r>
                        <a:rPr kumimoji="0" lang="el-GR" sz="2000" kern="1200" dirty="0" smtClean="0">
                          <a:solidFill>
                            <a:schemeClr val="dk1"/>
                          </a:solidFill>
                          <a:latin typeface="+mn-lt"/>
                          <a:ea typeface="+mn-ea"/>
                          <a:cs typeface="+mn-cs"/>
                        </a:rPr>
                        <a:t>Πλούσια δεδομένα φέρνουν κατηγορίες προνομιούχες σε σχέσεις με την εμπειρία. </a:t>
                      </a:r>
                      <a:endParaRPr lang="el-GR" sz="2000" dirty="0"/>
                    </a:p>
                  </a:txBody>
                  <a:tcPr/>
                </a:tc>
                <a:tc>
                  <a:txBody>
                    <a:bodyPr/>
                    <a:lstStyle/>
                    <a:p>
                      <a:r>
                        <a:rPr lang="el-GR" sz="2000" dirty="0" smtClean="0"/>
                        <a:t>Τα δεδομένα αποκαλύπτουν τα υποκείμενα</a:t>
                      </a:r>
                      <a:r>
                        <a:rPr lang="el-GR" sz="2000" baseline="0" dirty="0" smtClean="0"/>
                        <a:t> με </a:t>
                      </a:r>
                      <a:r>
                        <a:rPr lang="el-GR" sz="2000" baseline="0" dirty="0" err="1" smtClean="0"/>
                        <a:t>ίμπρεσιονιστικό</a:t>
                      </a:r>
                      <a:r>
                        <a:rPr lang="el-GR" sz="2000" baseline="0" dirty="0" smtClean="0"/>
                        <a:t> τρόπο </a:t>
                      </a:r>
                      <a:endParaRPr lang="el-GR" sz="2000" dirty="0"/>
                    </a:p>
                  </a:txBody>
                  <a:tcPr/>
                </a:tc>
              </a:tr>
              <a:tr h="720080">
                <a:tc>
                  <a:txBody>
                    <a:bodyPr/>
                    <a:lstStyle/>
                    <a:p>
                      <a:r>
                        <a:rPr lang="el-GR" sz="2000" dirty="0" smtClean="0"/>
                        <a:t>Αξιοπιστία </a:t>
                      </a:r>
                      <a:r>
                        <a:rPr lang="el-GR" sz="2000" dirty="0" err="1" smtClean="0"/>
                        <a:t>ευρυμάτων</a:t>
                      </a:r>
                      <a:r>
                        <a:rPr lang="el-GR" sz="2000" dirty="0" smtClean="0"/>
                        <a:t> </a:t>
                      </a:r>
                      <a:endParaRPr lang="el-GR" sz="2000" dirty="0"/>
                    </a:p>
                  </a:txBody>
                  <a:tcPr/>
                </a:tc>
                <a:tc>
                  <a:txBody>
                    <a:bodyPr/>
                    <a:lstStyle/>
                    <a:p>
                      <a:r>
                        <a:rPr lang="el-GR" sz="2000" dirty="0" smtClean="0"/>
                        <a:t>Αξιοπιστία υπάρχει αν επαναληφθεί η μελέτη </a:t>
                      </a:r>
                      <a:endParaRPr lang="el-GR" sz="2000" dirty="0"/>
                    </a:p>
                  </a:txBody>
                  <a:tcPr/>
                </a:tc>
                <a:tc>
                  <a:txBody>
                    <a:bodyPr/>
                    <a:lstStyle/>
                    <a:p>
                      <a:r>
                        <a:rPr lang="el-GR" sz="2000" dirty="0" smtClean="0"/>
                        <a:t>Οι υποθέσεις και οι έννοιες μπορούν να αναπαραχθούν από άλλους</a:t>
                      </a:r>
                      <a:endParaRPr lang="el-GR" sz="2000" dirty="0"/>
                    </a:p>
                  </a:txBody>
                  <a:tcPr/>
                </a:tc>
              </a:tr>
            </a:tbl>
          </a:graphicData>
        </a:graphic>
      </p:graphicFrame>
    </p:spTree>
    <p:extLst>
      <p:ext uri="{BB962C8B-B14F-4D97-AF65-F5344CB8AC3E}">
        <p14:creationId xmlns:p14="http://schemas.microsoft.com/office/powerpoint/2010/main" val="23834445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Το </a:t>
            </a:r>
            <a:r>
              <a:rPr lang="el-GR" sz="2800" dirty="0" smtClean="0"/>
              <a:t>αν η γνώση αποκτάται σαν αντανάκλαση του περιβάλλοντος, ή αν αποτελεί μία ατομική δημιουργία και αποκτάται μέσα από την αλληλεπίδραση με τους άλλους ανθρώπους και τα κείμενα, έχει επιπτώσεις στον τρόπο μάθησης και επομένως στις στρατηγικές διδασκαλίας.</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4161287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 Ο όρος συμπεριφορισμός (ή </a:t>
            </a:r>
            <a:r>
              <a:rPr lang="el-GR" sz="2800" dirty="0" err="1" smtClean="0"/>
              <a:t>μπιχεβιορισμός</a:t>
            </a:r>
            <a:r>
              <a:rPr lang="el-GR" sz="2800" dirty="0" smtClean="0"/>
              <a:t> – </a:t>
            </a:r>
            <a:r>
              <a:rPr lang="el-GR" sz="2800" dirty="0" err="1" smtClean="0"/>
              <a:t>behaviorism</a:t>
            </a:r>
            <a:r>
              <a:rPr lang="el-GR" sz="2800" dirty="0" smtClean="0"/>
              <a:t>) από πολλούς χρησιμοποιείται ως συνώνυμο του όρου αντικειμενισμός, επειδή βασίζεται στην επιστημολογία περί του αντικειμένου. Αν και υπάρχουν διαφορές ανάμεσα στη θεωρία του </a:t>
            </a:r>
            <a:r>
              <a:rPr lang="el-GR" sz="2800" dirty="0" err="1" smtClean="0"/>
              <a:t>μπιχεβιορισμού</a:t>
            </a:r>
            <a:r>
              <a:rPr lang="el-GR" sz="2800" dirty="0" smtClean="0"/>
              <a:t> και στη θεωρία του αντικειμενισμού, τα δύο συστήματα έχουν πολλά κοινά χαρακτηριστικά και </a:t>
            </a:r>
            <a:r>
              <a:rPr lang="el-GR" sz="2800" dirty="0" err="1" smtClean="0"/>
              <a:t>γι’αυτό</a:t>
            </a:r>
            <a:r>
              <a:rPr lang="el-GR" sz="2800" dirty="0" smtClean="0"/>
              <a:t> συχνά εξετάζονται μαζί. </a:t>
            </a:r>
          </a:p>
          <a:p>
            <a:endParaRPr lang="el-GR" sz="2800" dirty="0" smtClean="0"/>
          </a:p>
          <a:p>
            <a:endParaRPr lang="el-GR" sz="2800" dirty="0"/>
          </a:p>
        </p:txBody>
      </p:sp>
    </p:spTree>
    <p:extLst>
      <p:ext uri="{BB962C8B-B14F-4D97-AF65-F5344CB8AC3E}">
        <p14:creationId xmlns:p14="http://schemas.microsoft.com/office/powerpoint/2010/main" val="40887669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 </a:t>
            </a:r>
            <a:r>
              <a:rPr lang="el-GR" sz="2800" dirty="0" smtClean="0"/>
              <a:t>Ο στόχος της διδασκαλίας σύμφωνα με την </a:t>
            </a:r>
            <a:r>
              <a:rPr lang="el-GR" sz="2800" dirty="0" err="1" smtClean="0"/>
              <a:t>κονστρουκτιβιστική</a:t>
            </a:r>
            <a:r>
              <a:rPr lang="el-GR" sz="2800" dirty="0" smtClean="0"/>
              <a:t> οπτική, δεν είναι τόσο η μετάδοση της πληροφορίας, όσο η ενθάρρυνση του εκπαιδευόμενου να δημιουργήσει τη γνώση και να αναπτύξει τις </a:t>
            </a:r>
            <a:r>
              <a:rPr lang="el-GR" sz="2800" dirty="0" err="1" smtClean="0"/>
              <a:t>μεταγνωστικές</a:t>
            </a:r>
            <a:r>
              <a:rPr lang="el-GR" sz="2800" dirty="0" smtClean="0"/>
              <a:t> διαδικασίες της αξιολόγησης, οργάνωσης και απόκτησης της νέας πληροφορίας  </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36503633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Επειδή </a:t>
            </a:r>
            <a:r>
              <a:rPr lang="el-GR" sz="2800" dirty="0" smtClean="0"/>
              <a:t>η γνώση εξαρτάται από τις εμπειρίες του εκπαιδευόμενου, την υποδομή της σκέψης του, τις ανάγκες του και την κοινωνική αλληλεπίδραση, θα πρέπει οι εκπαιδευτές να προσαρμόζουν τον τρόπο που διδάσκουν, γιατί, σύμφωνα με τον κονστρουκτιβισμό, η γνώση ανήκει στα άτομα, η γνώση δε μπορεί να μεταφερθεί ανέπαφα από το κεφάλι του δασκάλου στα κεφάλια των μαθητών. Ο μαθητής προσπαθεί να κατανοήσει αυτό που διδάσκεται, προσπαθώντας να το κάνει να ταιριάζει με τις εμπειρίες του. </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36620487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Η </a:t>
            </a:r>
            <a:r>
              <a:rPr lang="el-GR" sz="2800" dirty="0" smtClean="0"/>
              <a:t>παιδαγωγική προσέγγιση που προτείνει ο κονστρουκτιβισμός για την απόκτηση της γνώσης δίνει έμφαση στον εκπαιδευόμενο και όχι στον εκπαιδευτή. Οι τάξεις πρέπει να μετατραπούν σε </a:t>
            </a:r>
            <a:r>
              <a:rPr lang="el-GR" sz="2800" dirty="0" err="1" smtClean="0"/>
              <a:t>μαθητοκεντρικές</a:t>
            </a:r>
            <a:r>
              <a:rPr lang="el-GR" sz="2800" dirty="0" smtClean="0"/>
              <a:t>. </a:t>
            </a:r>
            <a:endParaRPr lang="el-GR" sz="2800" dirty="0" smtClean="0"/>
          </a:p>
          <a:p>
            <a:r>
              <a:rPr lang="el-GR" sz="2800" dirty="0" smtClean="0"/>
              <a:t>Τα </a:t>
            </a:r>
            <a:r>
              <a:rPr lang="el-GR" sz="2800" dirty="0" err="1" smtClean="0"/>
              <a:t>μαθητοκεντρικά</a:t>
            </a:r>
            <a:r>
              <a:rPr lang="el-GR" sz="2800" dirty="0" smtClean="0"/>
              <a:t> περιβάλλοντα υποστηρίζουν την ανεξάρτητη εργασία αλλά και τη συνεργασία ανάμεσα στους μαθητευομένους. Η αυτονομία και η πρωτοβουλία του εκπαιδευόμενου πρέπει να γίνονται αποδεκτές και να ενθαρρύνονται</a:t>
            </a:r>
            <a:r>
              <a:rPr lang="el-GR" sz="2800" dirty="0" smtClean="0"/>
              <a:t>.</a:t>
            </a:r>
            <a:endParaRPr lang="el-GR" sz="2800" dirty="0" smtClean="0"/>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30130885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lstStyle/>
          <a:p>
            <a:r>
              <a:rPr lang="el-GR" smtClean="0"/>
              <a:t>  </a:t>
            </a:r>
          </a:p>
          <a:p>
            <a:endParaRPr lang="el-GR" smtClean="0"/>
          </a:p>
          <a:p>
            <a:endParaRPr lang="el-GR" smtClean="0"/>
          </a:p>
          <a:p>
            <a:endParaRPr lang="el-GR" dirty="0" smtClean="0"/>
          </a:p>
        </p:txBody>
      </p:sp>
      <p:graphicFrame>
        <p:nvGraphicFramePr>
          <p:cNvPr id="6" name="5 - Πίνακας"/>
          <p:cNvGraphicFramePr>
            <a:graphicFrameLocks noGrp="1"/>
          </p:cNvGraphicFramePr>
          <p:nvPr>
            <p:extLst>
              <p:ext uri="{D42A27DB-BD31-4B8C-83A1-F6EECF244321}">
                <p14:modId xmlns:p14="http://schemas.microsoft.com/office/powerpoint/2010/main" val="291643471"/>
              </p:ext>
            </p:extLst>
          </p:nvPr>
        </p:nvGraphicFramePr>
        <p:xfrm>
          <a:off x="250001" y="1052736"/>
          <a:ext cx="8643998" cy="5636056"/>
        </p:xfrm>
        <a:graphic>
          <a:graphicData uri="http://schemas.openxmlformats.org/drawingml/2006/table">
            <a:tbl>
              <a:tblPr firstRow="1" bandRow="1">
                <a:tableStyleId>{5C22544A-7EE6-4342-B048-85BDC9FD1C3A}</a:tableStyleId>
              </a:tblPr>
              <a:tblGrid>
                <a:gridCol w="4357718"/>
                <a:gridCol w="4286280"/>
              </a:tblGrid>
              <a:tr h="2937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Παραδοσιακή τάξη </a:t>
                      </a:r>
                      <a:endParaRPr lang="el-G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Κονστρουκτιβιστική τάξη </a:t>
                      </a:r>
                      <a:endParaRPr lang="el-GR" sz="1800" dirty="0"/>
                    </a:p>
                  </a:txBody>
                  <a:tcPr/>
                </a:tc>
              </a:tr>
              <a:tr h="5743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Το μάθημα αρχίζει από τα μέρη του συνόλου </a:t>
                      </a:r>
                      <a:endParaRPr lang="el-G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Το μάθημα αρχίζει από το σύνολο. Δίνει έμφαση σε βασικές έννοιες </a:t>
                      </a:r>
                      <a:endParaRPr lang="el-GR" sz="1800" dirty="0"/>
                    </a:p>
                  </a:txBody>
                  <a:tcPr/>
                </a:tc>
              </a:tr>
              <a:tr h="58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Αυστηρή προσήλωση στο πρόγραμμα</a:t>
                      </a:r>
                      <a:r>
                        <a:rPr lang="el-GR" sz="1800" baseline="0" dirty="0" smtClean="0"/>
                        <a:t> του </a:t>
                      </a:r>
                      <a:r>
                        <a:rPr lang="el-GR" sz="1800" baseline="0" dirty="0" smtClean="0"/>
                        <a:t>μαθήματος</a:t>
                      </a:r>
                      <a:endParaRPr lang="el-G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Εκτιμάται απασχόληση ερωτήσεων και ενδιαφερόντων των </a:t>
                      </a:r>
                      <a:r>
                        <a:rPr lang="el-GR" sz="1800" dirty="0" smtClean="0"/>
                        <a:t>μαθητών</a:t>
                      </a:r>
                      <a:endParaRPr lang="el-GR" sz="1800" dirty="0"/>
                    </a:p>
                  </a:txBody>
                  <a:tcPr/>
                </a:tc>
              </a:tr>
              <a:tr h="619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err="1" smtClean="0"/>
                        <a:t>Υλικο</a:t>
                      </a:r>
                      <a:r>
                        <a:rPr lang="el-GR" sz="1800" dirty="0" smtClean="0"/>
                        <a:t>: Εγχειρίδια και βιβλία </a:t>
                      </a:r>
                    </a:p>
                    <a:p>
                      <a:endParaRPr lang="el-GR"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Υλικό:</a:t>
                      </a:r>
                      <a:r>
                        <a:rPr lang="el-GR" sz="1800" baseline="0" dirty="0" smtClean="0"/>
                        <a:t> Πρωτογενές και έξυπνα διαχειρίσιμο. </a:t>
                      </a:r>
                      <a:endParaRPr lang="el-GR" sz="1800" dirty="0"/>
                    </a:p>
                  </a:txBody>
                  <a:tcPr/>
                </a:tc>
              </a:tr>
              <a:tr h="626562">
                <a:tc>
                  <a:txBody>
                    <a:bodyPr/>
                    <a:lstStyle/>
                    <a:p>
                      <a:r>
                        <a:rPr lang="el-GR" sz="1800" dirty="0" smtClean="0"/>
                        <a:t>Μάθηση βασίζεται στην επανάληψη </a:t>
                      </a:r>
                      <a:endParaRPr lang="el-GR" sz="1800" dirty="0"/>
                    </a:p>
                  </a:txBody>
                  <a:tcPr/>
                </a:tc>
                <a:tc>
                  <a:txBody>
                    <a:bodyPr/>
                    <a:lstStyle/>
                    <a:p>
                      <a:r>
                        <a:rPr lang="el-GR" sz="1800" dirty="0" smtClean="0"/>
                        <a:t>Η μάθηση είναι αλληλεπίδραση, χτίζει</a:t>
                      </a:r>
                      <a:r>
                        <a:rPr lang="el-GR" sz="1800" baseline="0" dirty="0" smtClean="0"/>
                        <a:t> στην προηγούμενη γνώση</a:t>
                      </a:r>
                      <a:endParaRPr lang="el-GR" sz="1800" dirty="0"/>
                    </a:p>
                  </a:txBody>
                  <a:tcPr/>
                </a:tc>
              </a:tr>
              <a:tr h="626562">
                <a:tc>
                  <a:txBody>
                    <a:bodyPr/>
                    <a:lstStyle/>
                    <a:p>
                      <a:r>
                        <a:rPr lang="el-GR" sz="1800" dirty="0" smtClean="0"/>
                        <a:t>Οι δάσκαλοι διανέμουν πληροφορία, μαθητές αποδέχονται</a:t>
                      </a:r>
                      <a:endParaRPr lang="el-GR" sz="1800" dirty="0"/>
                    </a:p>
                  </a:txBody>
                  <a:tcPr/>
                </a:tc>
                <a:tc>
                  <a:txBody>
                    <a:bodyPr/>
                    <a:lstStyle/>
                    <a:p>
                      <a:r>
                        <a:rPr lang="el-GR" sz="1800" dirty="0" smtClean="0"/>
                        <a:t>Οι δάσκαλοι έχουν διάλογο με μαθητές για να δομήσουν τη δική τους γνώση</a:t>
                      </a:r>
                      <a:endParaRPr lang="el-GR" sz="1800" dirty="0"/>
                    </a:p>
                  </a:txBody>
                  <a:tcPr/>
                </a:tc>
              </a:tr>
              <a:tr h="626562">
                <a:tc>
                  <a:txBody>
                    <a:bodyPr/>
                    <a:lstStyle/>
                    <a:p>
                      <a:r>
                        <a:rPr lang="el-GR" sz="1800" dirty="0" smtClean="0"/>
                        <a:t>Δάσκαλός αποτελεί αυθεντία </a:t>
                      </a:r>
                      <a:endParaRPr lang="el-GR" sz="1800" dirty="0"/>
                    </a:p>
                  </a:txBody>
                  <a:tcPr/>
                </a:tc>
                <a:tc>
                  <a:txBody>
                    <a:bodyPr/>
                    <a:lstStyle/>
                    <a:p>
                      <a:r>
                        <a:rPr lang="el-GR" sz="1800" dirty="0" smtClean="0"/>
                        <a:t>Δάσκαλος βασίζεται στη διαπραγμάτευση </a:t>
                      </a:r>
                      <a:endParaRPr lang="el-GR" sz="1800" dirty="0"/>
                    </a:p>
                  </a:txBody>
                  <a:tcPr/>
                </a:tc>
              </a:tr>
              <a:tr h="626562">
                <a:tc>
                  <a:txBody>
                    <a:bodyPr/>
                    <a:lstStyle/>
                    <a:p>
                      <a:r>
                        <a:rPr lang="el-GR" sz="1800" dirty="0" smtClean="0"/>
                        <a:t>Αξιολόγηση με</a:t>
                      </a:r>
                      <a:r>
                        <a:rPr lang="el-GR" sz="1800" baseline="0" dirty="0" smtClean="0"/>
                        <a:t> τεστ και άμεσες απαντήσεις </a:t>
                      </a:r>
                      <a:endParaRPr lang="el-GR" sz="1800" dirty="0"/>
                    </a:p>
                  </a:txBody>
                  <a:tcPr/>
                </a:tc>
                <a:tc>
                  <a:txBody>
                    <a:bodyPr/>
                    <a:lstStyle/>
                    <a:p>
                      <a:r>
                        <a:rPr lang="el-GR" sz="1800" dirty="0" smtClean="0"/>
                        <a:t>Η αξιολόγηση με εργασίες,</a:t>
                      </a:r>
                      <a:r>
                        <a:rPr lang="el-GR" sz="1800" baseline="0" dirty="0" smtClean="0"/>
                        <a:t> παρατήρηση και απόψεις </a:t>
                      </a:r>
                      <a:endParaRPr lang="el-GR" sz="1800" dirty="0"/>
                    </a:p>
                  </a:txBody>
                  <a:tcPr/>
                </a:tc>
              </a:tr>
              <a:tr h="437494">
                <a:tc>
                  <a:txBody>
                    <a:bodyPr/>
                    <a:lstStyle/>
                    <a:p>
                      <a:r>
                        <a:rPr lang="el-GR" sz="1800" dirty="0" smtClean="0"/>
                        <a:t>Η γνώση θεωρείται αδρανής </a:t>
                      </a:r>
                      <a:endParaRPr lang="el-GR" sz="1800" dirty="0"/>
                    </a:p>
                  </a:txBody>
                  <a:tcPr/>
                </a:tc>
                <a:tc>
                  <a:txBody>
                    <a:bodyPr/>
                    <a:lstStyle/>
                    <a:p>
                      <a:r>
                        <a:rPr lang="el-GR" sz="1800" dirty="0" smtClean="0"/>
                        <a:t>Η γνώση θεωρείται δυναμική</a:t>
                      </a:r>
                      <a:r>
                        <a:rPr lang="el-GR" sz="1800" baseline="0" dirty="0" smtClean="0"/>
                        <a:t> </a:t>
                      </a:r>
                      <a:endParaRPr lang="el-GR" sz="1800" dirty="0"/>
                    </a:p>
                  </a:txBody>
                  <a:tcPr/>
                </a:tc>
              </a:tr>
              <a:tr h="149735">
                <a:tc>
                  <a:txBody>
                    <a:bodyPr/>
                    <a:lstStyle/>
                    <a:p>
                      <a:r>
                        <a:rPr lang="el-GR" sz="1800" dirty="0" smtClean="0"/>
                        <a:t>Οι μαθητές</a:t>
                      </a:r>
                      <a:r>
                        <a:rPr lang="el-GR" sz="1800" baseline="0" dirty="0" smtClean="0"/>
                        <a:t> εργάζονται κύρια μόνοι </a:t>
                      </a:r>
                      <a:endParaRPr lang="el-GR" sz="1800" dirty="0"/>
                    </a:p>
                  </a:txBody>
                  <a:tcPr/>
                </a:tc>
                <a:tc>
                  <a:txBody>
                    <a:bodyPr/>
                    <a:lstStyle/>
                    <a:p>
                      <a:r>
                        <a:rPr lang="el-GR" sz="1800" dirty="0" smtClean="0"/>
                        <a:t>Οι μαθητές εργάζονται σε ομάδες </a:t>
                      </a:r>
                      <a:endParaRPr lang="el-GR" sz="1800" dirty="0"/>
                    </a:p>
                  </a:txBody>
                  <a:tcPr/>
                </a:tc>
              </a:tr>
            </a:tbl>
          </a:graphicData>
        </a:graphic>
      </p:graphicFrame>
    </p:spTree>
    <p:extLst>
      <p:ext uri="{BB962C8B-B14F-4D97-AF65-F5344CB8AC3E}">
        <p14:creationId xmlns:p14="http://schemas.microsoft.com/office/powerpoint/2010/main" val="469573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a:t>
            </a:r>
            <a:r>
              <a:rPr lang="el-GR" sz="2800" dirty="0" smtClean="0"/>
              <a:t>μαθητευόμενοι πρέπει να διδαχτούν πώς να μαθαίνουν. Πρέπει να μάθουν πώς να εξερευνούν, να αναλύουν, να αξιολογούν και να συνθέτουν τη γνώση, κατανοώντας την καινούρια πληροφορία, χτίζοντας τη νέα γνώση πάνω στην παλιά και μετά να μάθουν να χρησιμοποιούν την </a:t>
            </a:r>
            <a:r>
              <a:rPr lang="el-GR" sz="2800" dirty="0" err="1" smtClean="0"/>
              <a:t>νεο</a:t>
            </a:r>
            <a:r>
              <a:rPr lang="el-GR" sz="2800" dirty="0" smtClean="0"/>
              <a:t>-αποκτημένη γνώση.</a:t>
            </a:r>
          </a:p>
          <a:p>
            <a:r>
              <a:rPr lang="el-GR" sz="2800" dirty="0" smtClean="0"/>
              <a:t>Πάντως</a:t>
            </a:r>
            <a:r>
              <a:rPr lang="el-GR" sz="2800" dirty="0" smtClean="0"/>
              <a:t>, από τη στιγμή που η γνώση κατασκευάζεται από το άτομο, κανείς δε μπορεί εκ των προτέρων να προσδιορίσει τι μπορεί να μάθει ο κάθε </a:t>
            </a:r>
            <a:r>
              <a:rPr lang="el-GR" sz="2800" dirty="0" smtClean="0"/>
              <a:t>άνθρωπος</a:t>
            </a:r>
            <a:r>
              <a:rPr lang="el-GR" sz="2800" dirty="0"/>
              <a:t>.</a:t>
            </a:r>
            <a:endParaRPr lang="el-GR" sz="2800" dirty="0" smtClean="0"/>
          </a:p>
        </p:txBody>
      </p:sp>
    </p:spTree>
    <p:extLst>
      <p:ext uri="{BB962C8B-B14F-4D97-AF65-F5344CB8AC3E}">
        <p14:creationId xmlns:p14="http://schemas.microsoft.com/office/powerpoint/2010/main" val="20640805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a:t>
            </a:r>
            <a:r>
              <a:rPr lang="el-GR" sz="2800" dirty="0" smtClean="0"/>
              <a:t>παιδαγωγοί σχεδιάζουν τη διδασκαλία ώστε να είναι κατανοητή η συνάφεια της νέας γνώσης με αυτήν που ήδη κατέχουν οι εκπαιδευόμενοι. Η μάθηση αρχίζει με θέματα που ενδιαφέρουν τους μαθητευόμενους και στηρίζεται στις ήδη υπάρχουσες γνώσεις τους. </a:t>
            </a:r>
          </a:p>
          <a:p>
            <a:r>
              <a:rPr lang="el-GR" sz="2800" dirty="0" smtClean="0"/>
              <a:t>Οι μαθητές συμμετέχουν σε τάξεις που είναι </a:t>
            </a:r>
            <a:r>
              <a:rPr lang="el-GR" sz="2800" dirty="0" err="1" smtClean="0"/>
              <a:t>μαθητοκεντρικές</a:t>
            </a:r>
            <a:r>
              <a:rPr lang="el-GR" sz="2800" dirty="0" smtClean="0"/>
              <a:t>, συνεργατικές, οι οποίες υποβοηθούνται από δασκάλους που παρέχουν σύστημα καθοδήγησης ή πλαίσιο στήριξης και καθήκοντα που έχουν σχέση με την πραγματικότητα. </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42678756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Θεωρείται </a:t>
            </a:r>
            <a:r>
              <a:rPr lang="el-GR" sz="2800" dirty="0" smtClean="0"/>
              <a:t>προϋπόθεση της </a:t>
            </a:r>
            <a:r>
              <a:rPr lang="el-GR" sz="2800" dirty="0" err="1" smtClean="0"/>
              <a:t>κονστρουκτιβιστικής</a:t>
            </a:r>
            <a:r>
              <a:rPr lang="el-GR" sz="2800" dirty="0" smtClean="0"/>
              <a:t> παιδαγωγικής ότι τα προβλήματα που ανατίθενται προς λύση στους σπουδαστές βρίσκονται μέσα στα ατομικά πνευματικά τους ενδιαφέροντα. Ο κονστρουκτιβιστής παιδαγωγός βοηθάει τους μαθητευόμενους στην ανάπτυξη της μεθοδολογίας της έρευνας και στην αναδίφηση της γνώσης, υποβάλλοντας ερωτήσεις που συνδέονται με τα ενδιαφέροντα και το επίπεδο γνώσης τους. </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40781282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 </a:t>
            </a:r>
            <a:r>
              <a:rPr lang="el-GR" sz="2800" dirty="0" smtClean="0"/>
              <a:t>εκπαιδευτής θα πρέπει να είναι ικανός να διακρίνει τη συνάφεια ενός θέματος με τα ενδιαφέροντα και το επίπεδο γνώσης του σπουδαστή. Αν δεν είναι άμεσα φανερή η συνάφεια ενός θέματος με τα ενδιαφέροντα και τις προοπτικές των σπουδαστών, ο εκπαιδευτής βοηθάει στην αναγνώριση της σπουδαιότητας του θέματος. </a:t>
            </a:r>
          </a:p>
          <a:p>
            <a:r>
              <a:rPr lang="el-GR" sz="2800" dirty="0" smtClean="0"/>
              <a:t>Για </a:t>
            </a:r>
            <a:r>
              <a:rPr lang="el-GR" sz="2800" dirty="0" smtClean="0"/>
              <a:t>να κατανοήσει ο εκπαιδευόμενος τη συνάφεια ενός θέματος με τη σκοπιμότητα των σπουδών του, πρέπει να έχει αποκτήσει μια συνολική εικόνα του γνωστικού χώρου μέσα στον οποίο θα κινηθεί. </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34093641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 </a:t>
            </a:r>
            <a:r>
              <a:rPr lang="el-GR" sz="2800" dirty="0" smtClean="0"/>
              <a:t>εκπαιδευτής έχει καθήκον να παρουσιάσει εισαγωγικά όσο ευρύτερα γίνεται τις βασικές έννοιες και ιδέες που περιγράφουν το χώρο στον οποίο θα κινηθεί η μαθητεία των σπουδαστών. Επειδή συχνά υπάρχει η δυσκολία να συνδέσουν οι μαθητευόμενοι το ειδικό με το γενικό, οι εκπαιδευτές αναδεικνύοντας το γενικό πλαίσιο και τις βασικές έννοιες στις οποίες θα κινηθεί η διαδικασία μάθησης, βοηθούν τους σπουδαστές να αναγνωρίσουν τη συνάφεια των θεμάτων με την τελική εικόνα που θα συνθέσει η έρευνα τους. </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15295878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Με </a:t>
            </a:r>
            <a:r>
              <a:rPr lang="el-GR" sz="2800" dirty="0" smtClean="0"/>
              <a:t>βάση την άποψη ότι η γνώση παράγεται από το ίδιο το άτομο, ο κονστρουκτιβισμός ζητά την εξάλειψη του τυποποιημένου προγράμματος μαθημάτων. Στη θέση του προωθεί τη χρήση ενός προγράμματος μαθημάτων προσαρμοσμένου στην προηγούμενη γνώση των σπουδαστών, χωρίς αυτό να σημαίνει ότι δεν υπάρχουν στόχοι ή κριτήρια αξιολόγησης σε ένα περιβάλλον </a:t>
            </a:r>
            <a:r>
              <a:rPr lang="el-GR" sz="2800" dirty="0" err="1" smtClean="0"/>
              <a:t>κονστρουκτιβιστικής</a:t>
            </a:r>
            <a:r>
              <a:rPr lang="el-GR" sz="2800" dirty="0" smtClean="0"/>
              <a:t> </a:t>
            </a:r>
            <a:r>
              <a:rPr lang="el-GR" sz="2800" dirty="0" smtClean="0"/>
              <a:t>μάθηση.</a:t>
            </a:r>
            <a:endParaRPr lang="el-GR" sz="2800" dirty="0" smtClean="0"/>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1804612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a:t>
            </a:r>
            <a:r>
              <a:rPr lang="el-GR" sz="2800" dirty="0" smtClean="0"/>
              <a:t>θεωρίες αυτές διατυπώνουν την άποψη ότι γνώση είναι η ενημέρωση για την πραγματική φύση των αντικειμένων, που υπάρχει ανεξάρτητα από κάθε υποκείμενο. Αυτή η προσέγγιση βασίζεται στη θετικιστική άποψη για την επιστήμη.</a:t>
            </a:r>
            <a:endParaRPr lang="el-GR" sz="2800" dirty="0"/>
          </a:p>
        </p:txBody>
      </p:sp>
    </p:spTree>
    <p:extLst>
      <p:ext uri="{BB962C8B-B14F-4D97-AF65-F5344CB8AC3E}">
        <p14:creationId xmlns:p14="http://schemas.microsoft.com/office/powerpoint/2010/main" val="21851756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Η </a:t>
            </a:r>
            <a:r>
              <a:rPr lang="el-GR" sz="2800" dirty="0" err="1" smtClean="0"/>
              <a:t>κονστρουκτιβιστική</a:t>
            </a:r>
            <a:r>
              <a:rPr lang="el-GR" sz="2800" dirty="0" smtClean="0"/>
              <a:t> διαδικασία μάθησης έχει ευρείς στόχους και κριτήρια αξιολόγησης των αποτελεσμάτων. Τα κριτήρια αξιολόγησης θα πρέπει να αντιστοιχούν στο περιεχόμενο των μαθημάτων. Η διαδικασία αξιολόγησης είναι μέρος της διαδικασίας μάθησης. Οι μαθητές συμμετέχουν στην αξιολόγηση και παίζουν σημαντικό ρόλο στην αποτίμηση της δικής τους προόδου. </a:t>
            </a:r>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17304371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 </a:t>
            </a:r>
            <a:r>
              <a:rPr lang="el-GR" sz="2800" dirty="0" smtClean="0"/>
              <a:t>στόχος αυτού του είδους της αξιολόγησης, που ονομάζεται διαμορφωτική, είναι να βοηθήσει την εξέλιξη, να απομονώσει την αδυναμία και να βελτιώσει την απόδοση, σε αντίθεση με </a:t>
            </a:r>
            <a:r>
              <a:rPr lang="el-GR" sz="2800" dirty="0" smtClean="0"/>
              <a:t>την </a:t>
            </a:r>
            <a:r>
              <a:rPr lang="el-GR" sz="2800" dirty="0" smtClean="0"/>
              <a:t>προσθετική αξιολόγηση, η οποία αξιολογεί μόνο τα τελικά αποτελέσματα. </a:t>
            </a:r>
          </a:p>
          <a:p>
            <a:r>
              <a:rPr lang="el-GR" sz="2800" dirty="0" smtClean="0"/>
              <a:t>Ο κονστρουκτιβισμός ζητά την εξάλειψη της τυποποιημένης εξέτασης, όπως για παράδειγμα τα τεστ πολλαπλής επιλογής ή σωστού – λάθους. </a:t>
            </a:r>
          </a:p>
          <a:p>
            <a:endParaRPr lang="el-GR" sz="2800" dirty="0" smtClean="0"/>
          </a:p>
          <a:p>
            <a:endParaRPr lang="el-GR" sz="2800" dirty="0" smtClean="0"/>
          </a:p>
        </p:txBody>
      </p:sp>
    </p:spTree>
    <p:extLst>
      <p:ext uri="{BB962C8B-B14F-4D97-AF65-F5344CB8AC3E}">
        <p14:creationId xmlns:p14="http://schemas.microsoft.com/office/powerpoint/2010/main" val="24325490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Ωστόσο</a:t>
            </a:r>
            <a:r>
              <a:rPr lang="el-GR" sz="2800" dirty="0" smtClean="0"/>
              <a:t>, ο διδάσκων παραμένει ο καθοδηγητής της τάξης, ο οργανωτής και ο σχεδιαστής. Ο διδάσκων καθορίζει το περιεχόμενο των μαθημάτων και παρέχει ποικιλία εργαλείων και πηγών για την ολοκλήρωση των μαθησιακών δραστηριοτήτων, οι οποίες θεωρούνται ότι είναι  οι ανθρώπινες αλληλεπιδράσεις με τον αντικειμενικό κόσμο . </a:t>
            </a:r>
          </a:p>
          <a:p>
            <a:r>
              <a:rPr lang="el-GR" sz="2800" dirty="0" smtClean="0"/>
              <a:t>Στην </a:t>
            </a:r>
            <a:r>
              <a:rPr lang="el-GR" sz="2800" dirty="0" err="1" smtClean="0"/>
              <a:t>κονστρουκτιβιστική</a:t>
            </a:r>
            <a:r>
              <a:rPr lang="el-GR" sz="2800" dirty="0" smtClean="0"/>
              <a:t> τάξη ο δάσκαλος γίνεται οδηγός για το μαθητευόμενο, παρέχοντας του τη γέφυρα ή τη σκαλωσιά για να ανέβει, βοηθώντας τον να επεκτείνει τη ζώνη επικείμενης εξέλιξης. </a:t>
            </a:r>
          </a:p>
          <a:p>
            <a:endParaRPr lang="el-GR" sz="2800" dirty="0" smtClean="0"/>
          </a:p>
          <a:p>
            <a:endParaRPr lang="el-GR" sz="2800" dirty="0" smtClean="0"/>
          </a:p>
        </p:txBody>
      </p:sp>
    </p:spTree>
    <p:extLst>
      <p:ext uri="{BB962C8B-B14F-4D97-AF65-F5344CB8AC3E}">
        <p14:creationId xmlns:p14="http://schemas.microsoft.com/office/powerpoint/2010/main" val="36153742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a:t>
            </a:r>
            <a:r>
              <a:rPr lang="el-GR" sz="2800" dirty="0" smtClean="0"/>
              <a:t>σχεδιαστές της </a:t>
            </a:r>
            <a:r>
              <a:rPr lang="el-GR" sz="2800" dirty="0" err="1" smtClean="0"/>
              <a:t>κονστρουκτιβιστικής</a:t>
            </a:r>
            <a:r>
              <a:rPr lang="el-GR" sz="2800" dirty="0" smtClean="0"/>
              <a:t> διαδικασίας μάθησης πρέπει να πάρουν υπόψη τους πολλούς παράγοντες, όπως τα χαρακτηριστικά των μαθητευομένων, τα χαρακτηριστικά του περιβάλλοντος, τα επιθυμητά αποτελέσματα της μάθησης και τους περιορισμούς στη διαδικασία μάθησης, πριν αποφασίσουν ποιες πρακτικές διδασκαλίας θα χρησιμοποιήσουν.  </a:t>
            </a:r>
          </a:p>
          <a:p>
            <a:endParaRPr lang="el-GR" sz="2800" dirty="0" smtClean="0"/>
          </a:p>
          <a:p>
            <a:endParaRPr lang="el-GR" sz="2800" dirty="0" smtClean="0"/>
          </a:p>
        </p:txBody>
      </p:sp>
    </p:spTree>
    <p:extLst>
      <p:ext uri="{BB962C8B-B14F-4D97-AF65-F5344CB8AC3E}">
        <p14:creationId xmlns:p14="http://schemas.microsoft.com/office/powerpoint/2010/main" val="9823940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a:t>
            </a:r>
            <a:r>
              <a:rPr lang="en-US" sz="2800" dirty="0" err="1" smtClean="0"/>
              <a:t>Reigeluth</a:t>
            </a:r>
            <a:r>
              <a:rPr lang="el-GR" sz="2800" dirty="0" smtClean="0"/>
              <a:t> &amp; </a:t>
            </a:r>
            <a:r>
              <a:rPr lang="en-US" sz="2800" dirty="0" smtClean="0"/>
              <a:t>Squire</a:t>
            </a:r>
            <a:r>
              <a:rPr lang="el-GR" sz="2800" dirty="0" smtClean="0"/>
              <a:t> (1998) κατηγοριοποιούν τις θεωρίες διδασκαλίας που θεωρούν ότι θα βοηθήσουν στο σχεδιασμό </a:t>
            </a:r>
            <a:r>
              <a:rPr lang="el-GR" sz="2800" dirty="0" err="1" smtClean="0"/>
              <a:t>κονστρουκτιβιστικού</a:t>
            </a:r>
            <a:r>
              <a:rPr lang="el-GR" sz="2800" dirty="0" smtClean="0"/>
              <a:t> μαθησιακού περιβάλλοντος ως εξής:</a:t>
            </a:r>
          </a:p>
          <a:p>
            <a:pPr lvl="0"/>
            <a:r>
              <a:rPr lang="el-GR" sz="2800" dirty="0" smtClean="0"/>
              <a:t>Θεωρίες κατανόησης, που δίνουν έμφαση στη βαθιά κατανόηση, στην ικανότητα να σκέφτεται και να πράττει κανείς αξιοποιώντας την πληροφορία και τις δεξιότητες υψηλού στοχασμού. </a:t>
            </a:r>
          </a:p>
          <a:p>
            <a:pPr lvl="0"/>
            <a:r>
              <a:rPr lang="el-GR" sz="2800" dirty="0" smtClean="0"/>
              <a:t>Θεωρίες που βασίζονται στη λύση προβλημάτων, που τοποθετούν τη μάθηση στο περιεχόμενο της λύσης ενός σύνθετου προβλήματος.</a:t>
            </a:r>
          </a:p>
          <a:p>
            <a:endParaRPr lang="el-GR" sz="2800" dirty="0" smtClean="0"/>
          </a:p>
          <a:p>
            <a:endParaRPr lang="el-GR" sz="2800" dirty="0" smtClean="0"/>
          </a:p>
        </p:txBody>
      </p:sp>
    </p:spTree>
    <p:extLst>
      <p:ext uri="{BB962C8B-B14F-4D97-AF65-F5344CB8AC3E}">
        <p14:creationId xmlns:p14="http://schemas.microsoft.com/office/powerpoint/2010/main" val="6717797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pPr lvl="0"/>
            <a:r>
              <a:rPr lang="el-GR" sz="2800" dirty="0" smtClean="0"/>
              <a:t>Θεωρίες </a:t>
            </a:r>
            <a:r>
              <a:rPr lang="el-GR" sz="2800" dirty="0" smtClean="0"/>
              <a:t>για τη δημιουργία κοινοτήτων μάθησης, οι οποίες δίνουν έμφαση στην «κοινωνικά κατασκευασμένη φύση της γνώσης» και στη σημαντικότητα της εμπλοκής των μαθητευομένων σε περιεχόμενα που σχετίζονται με την πραγματικότητα.</a:t>
            </a:r>
          </a:p>
          <a:p>
            <a:pPr lvl="0"/>
            <a:r>
              <a:rPr lang="el-GR" sz="2800" dirty="0" smtClean="0"/>
              <a:t>Θεωρίες δεξιοτήτων υψηλού στοχασμού, οι οποίες σχεδιάστηκαν ειδικά για την ανάπτυξη δεξιοτήτων υψηλού στοχασμού στους μαθητευόμενους</a:t>
            </a:r>
            <a:r>
              <a:rPr lang="el-GR" sz="2800" dirty="0" smtClean="0"/>
              <a:t>.</a:t>
            </a:r>
            <a:endParaRPr lang="el-GR" sz="2800" dirty="0" smtClean="0"/>
          </a:p>
          <a:p>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23137135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pPr lvl="0"/>
            <a:r>
              <a:rPr lang="el-GR" sz="2800" smtClean="0"/>
              <a:t>Άλλες θεωρίες, οι οποίες δεν ανήκουν σε καμία κατηγορία, όπως π.χ. τη θεωρία της επεξεργασίας (</a:t>
            </a:r>
            <a:r>
              <a:rPr lang="en-US" sz="2800" smtClean="0"/>
              <a:t>Elaboration theory</a:t>
            </a:r>
            <a:r>
              <a:rPr lang="el-GR" sz="2800" smtClean="0"/>
              <a:t>) του </a:t>
            </a:r>
            <a:r>
              <a:rPr lang="en-US" sz="2800" smtClean="0"/>
              <a:t>Reigeluth</a:t>
            </a:r>
            <a:r>
              <a:rPr lang="el-GR" sz="2800" smtClean="0"/>
              <a:t>, η οποία σχεδιάστηκε για να παίρνονται αποφάσεις για το σκοπό και τη σειρά παρουσίασης θεμάτων σε ένα μεγάλο κομμάτι της διδασκαλίας. </a:t>
            </a:r>
          </a:p>
          <a:p>
            <a:pPr lvl="0"/>
            <a:r>
              <a:rPr lang="el-GR" sz="2800" smtClean="0"/>
              <a:t>Θεωρία του ψυχοκινητικού πεδίου, η οποία εστιάζει στο να διδάξει σωματικές δεξιότητες.</a:t>
            </a:r>
          </a:p>
          <a:p>
            <a:endParaRPr lang="el-GR" sz="2800" smtClean="0"/>
          </a:p>
          <a:p>
            <a:endParaRPr lang="el-GR" sz="2800" smtClean="0"/>
          </a:p>
          <a:p>
            <a:endParaRPr lang="el-GR" sz="2800" dirty="0" smtClean="0"/>
          </a:p>
        </p:txBody>
      </p:sp>
    </p:spTree>
    <p:extLst>
      <p:ext uri="{BB962C8B-B14F-4D97-AF65-F5344CB8AC3E}">
        <p14:creationId xmlns:p14="http://schemas.microsoft.com/office/powerpoint/2010/main" val="14798078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Autofit/>
          </a:bodyPr>
          <a:lstStyle/>
          <a:p>
            <a:pPr lvl="0"/>
            <a:r>
              <a:rPr lang="el-GR" sz="2800" smtClean="0"/>
              <a:t>Άλλες θεωρίες, οι οποίες δεν ανήκουν σε καμία κατηγορία, όπως π.χ. τη θεωρία της επεξεργασίας (</a:t>
            </a:r>
            <a:r>
              <a:rPr lang="en-US" sz="2800" smtClean="0"/>
              <a:t>Elaboration theory</a:t>
            </a:r>
            <a:r>
              <a:rPr lang="el-GR" sz="2800" smtClean="0"/>
              <a:t>) του </a:t>
            </a:r>
            <a:r>
              <a:rPr lang="en-US" sz="2800" smtClean="0"/>
              <a:t>Reigeluth</a:t>
            </a:r>
            <a:r>
              <a:rPr lang="el-GR" sz="2800" smtClean="0"/>
              <a:t>, η οποία σχεδιάστηκε για να παίρνονται αποφάσεις για το σκοπό και τη σειρά παρουσίασης θεμάτων σε ένα μεγάλο κομμάτι της διδασκαλίας. </a:t>
            </a:r>
          </a:p>
          <a:p>
            <a:pPr lvl="0"/>
            <a:r>
              <a:rPr lang="el-GR" sz="2800" smtClean="0"/>
              <a:t>Θεωρία του ψυχοκινητικού πεδίου, η οποία εστιάζει στο να διδάξει σωματικές δεξιότητες.</a:t>
            </a:r>
          </a:p>
          <a:p>
            <a:r>
              <a:rPr lang="el-GR" sz="2800" smtClean="0"/>
              <a:t>Θεωρίες του συναισθηματικού πεδίου, οι οποίες εστιάζονται στην καλλιέργεια προσωπικής, συναισθηματικής, υποκειμενικής, κοινωνικής ή πνευματικής ανάπτυξης</a:t>
            </a:r>
          </a:p>
          <a:p>
            <a:endParaRPr lang="el-GR" sz="2800" smtClean="0"/>
          </a:p>
          <a:p>
            <a:endParaRPr lang="el-GR" sz="2800" dirty="0" smtClean="0"/>
          </a:p>
        </p:txBody>
      </p:sp>
    </p:spTree>
    <p:extLst>
      <p:ext uri="{BB962C8B-B14F-4D97-AF65-F5344CB8AC3E}">
        <p14:creationId xmlns:p14="http://schemas.microsoft.com/office/powerpoint/2010/main" val="6910140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Αν </a:t>
            </a:r>
            <a:r>
              <a:rPr lang="el-GR" sz="2800" dirty="0" smtClean="0"/>
              <a:t>συνοψίσουμε τις απόψεις του </a:t>
            </a:r>
            <a:r>
              <a:rPr lang="en-US" sz="2800" dirty="0" smtClean="0"/>
              <a:t>Guba</a:t>
            </a:r>
            <a:r>
              <a:rPr lang="el-GR" sz="2800" dirty="0" smtClean="0"/>
              <a:t> για το περιεχόμενο του κονστρουκτιβισμού καταλήγουμε στα πιο κάτω σημεία:</a:t>
            </a:r>
          </a:p>
          <a:p>
            <a:r>
              <a:rPr lang="el-GR" sz="2800" b="1" dirty="0" smtClean="0">
                <a:solidFill>
                  <a:schemeClr val="tx2"/>
                </a:solidFill>
              </a:rPr>
              <a:t>Οντολογία: </a:t>
            </a:r>
          </a:p>
          <a:p>
            <a:r>
              <a:rPr lang="el-GR" sz="2800" dirty="0" smtClean="0"/>
              <a:t>Οι θεωρίες του κονστρουκτιβισμού στηρίζονται στον σχετικισμό, δηλαδή στην παραδοχή ότι η πραγματικότητα υπάρχει με την εικόνα πολλαπλών διανοητικών κατασκευών, που βασίζονται τοπικά και ειδικά στην κοινωνία και στην εμπειρία. Η πραγματικότητα εξαρτά τη μορφή και το περιεχόμενο της από τα πρόσωπα που την κατέχουν. </a:t>
            </a:r>
          </a:p>
          <a:p>
            <a:endParaRPr lang="el-GR" sz="2800" dirty="0" smtClean="0"/>
          </a:p>
          <a:p>
            <a:endParaRPr lang="el-GR" sz="2800" dirty="0" smtClean="0"/>
          </a:p>
        </p:txBody>
      </p:sp>
    </p:spTree>
    <p:extLst>
      <p:ext uri="{BB962C8B-B14F-4D97-AF65-F5344CB8AC3E}">
        <p14:creationId xmlns:p14="http://schemas.microsoft.com/office/powerpoint/2010/main" val="2487370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Autofit/>
          </a:bodyPr>
          <a:lstStyle/>
          <a:p>
            <a:r>
              <a:rPr lang="el-GR" sz="2400" b="1" dirty="0" smtClean="0">
                <a:solidFill>
                  <a:schemeClr val="tx2"/>
                </a:solidFill>
              </a:rPr>
              <a:t>Επιστημολογία</a:t>
            </a:r>
            <a:r>
              <a:rPr lang="el-GR" sz="2400" b="1" dirty="0" smtClean="0">
                <a:solidFill>
                  <a:schemeClr val="tx2"/>
                </a:solidFill>
              </a:rPr>
              <a:t>:</a:t>
            </a:r>
          </a:p>
          <a:p>
            <a:r>
              <a:rPr lang="el-GR" sz="2400" dirty="0" smtClean="0"/>
              <a:t>Βασικό στοιχείο είναι ο υποκειμενισμός, δηλαδή ο ερωτών και ο ερωτώμενος διαχέονται σε μία απλή (μονήρη) οντότητα. Το αποτέλεσμα εμφανίζεται ως δημιουργία διαδικασίας αλληλεπίδρασης μεταξύ των δύο. </a:t>
            </a:r>
          </a:p>
          <a:p>
            <a:r>
              <a:rPr lang="el-GR" sz="2400" b="1" dirty="0" smtClean="0">
                <a:solidFill>
                  <a:schemeClr val="tx2"/>
                </a:solidFill>
              </a:rPr>
              <a:t>Μεθοδολογία:</a:t>
            </a:r>
          </a:p>
          <a:p>
            <a:r>
              <a:rPr lang="el-GR" sz="2400" dirty="0" smtClean="0"/>
              <a:t>Οι μέθοδοι που χρησιμοποιούν αυτές οι θεωρίες είναι ερμηνευτικές και διαλεκτικές. Ανεξάρτητες κατασκευές που αποδίδονται ως πραγματικότητα, απομονώνονται και ξεκαθαρίζονται ερμηνευτικά, συγκρίνονται και αντιπαρατίθενται διαλεκτικά μεταξύ τους, με τη βοήθεια γενικευμένης κατασκευής, για την οποία υπάρχει ουσιαστική συμφωνία. </a:t>
            </a:r>
          </a:p>
          <a:p>
            <a:endParaRPr lang="el-GR" sz="2400" dirty="0" smtClean="0"/>
          </a:p>
          <a:p>
            <a:endParaRPr lang="el-GR" sz="2400" dirty="0" smtClean="0"/>
          </a:p>
        </p:txBody>
      </p:sp>
    </p:spTree>
    <p:extLst>
      <p:ext uri="{BB962C8B-B14F-4D97-AF65-F5344CB8AC3E}">
        <p14:creationId xmlns:p14="http://schemas.microsoft.com/office/powerpoint/2010/main" val="2749694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Χαρακτηριστικό </a:t>
            </a:r>
            <a:r>
              <a:rPr lang="el-GR" sz="2800" dirty="0" smtClean="0"/>
              <a:t>του θετικισμού είναι η πεποίθηση ότι η αντικειμενικότητα είναι απαραίτητη για να κατανοηθεί η πραγματικότητα, η οποία βρίσκεται εκτός του υποκειμένου. </a:t>
            </a:r>
          </a:p>
          <a:p>
            <a:r>
              <a:rPr lang="el-GR" sz="2800" dirty="0" smtClean="0"/>
              <a:t>Σύμφωνα με αυτήν την οπτική η γνώση είναι αποτέλεσμα του ορθού λόγου, μπορεί να μετρηθεί, να ελεγχθεί και να επιβεβαιωθεί. Η γνώση αντιπροσωπεύει ένα πραγματικό κόσμο που θεωρείται ότι υπάρχει ανεξάρτητα από αυτόν που κατέχει η γνώση του υποκειμένου. </a:t>
            </a:r>
          </a:p>
          <a:p>
            <a:endParaRPr lang="el-GR" sz="2800" dirty="0" smtClean="0"/>
          </a:p>
          <a:p>
            <a:endParaRPr lang="el-GR" sz="2800" dirty="0"/>
          </a:p>
        </p:txBody>
      </p:sp>
    </p:spTree>
    <p:extLst>
      <p:ext uri="{BB962C8B-B14F-4D97-AF65-F5344CB8AC3E}">
        <p14:creationId xmlns:p14="http://schemas.microsoft.com/office/powerpoint/2010/main" val="18382787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 </a:t>
            </a:r>
            <a:r>
              <a:rPr lang="el-GR" sz="3200" dirty="0" err="1" smtClean="0"/>
              <a:t>Προβληματοκεντρική</a:t>
            </a:r>
            <a:r>
              <a:rPr lang="el-GR" sz="3200" dirty="0" smtClean="0"/>
              <a:t> διαδικασία μάθησης</a:t>
            </a:r>
            <a:endParaRPr lang="el-GR" sz="3200" dirty="0"/>
          </a:p>
        </p:txBody>
      </p:sp>
      <p:sp>
        <p:nvSpPr>
          <p:cNvPr id="3" name="2 - Θέση περιεχομένου"/>
          <p:cNvSpPr>
            <a:spLocks noGrp="1"/>
          </p:cNvSpPr>
          <p:nvPr>
            <p:ph idx="1"/>
          </p:nvPr>
        </p:nvSpPr>
        <p:spPr/>
        <p:txBody>
          <a:bodyPr>
            <a:normAutofit/>
          </a:bodyPr>
          <a:lstStyle/>
          <a:p>
            <a:r>
              <a:rPr lang="el-GR" sz="2800" dirty="0" smtClean="0"/>
              <a:t>Στην </a:t>
            </a:r>
            <a:r>
              <a:rPr lang="el-GR" sz="2800" dirty="0" err="1" smtClean="0"/>
              <a:t>προβληματοκεντρική</a:t>
            </a:r>
            <a:r>
              <a:rPr lang="el-GR" sz="2800" dirty="0" smtClean="0"/>
              <a:t> μάθηση (</a:t>
            </a:r>
            <a:r>
              <a:rPr lang="en-US" sz="2800" dirty="0" smtClean="0"/>
              <a:t>problem</a:t>
            </a:r>
            <a:r>
              <a:rPr lang="el-GR" sz="2800" dirty="0" smtClean="0"/>
              <a:t>-</a:t>
            </a:r>
            <a:r>
              <a:rPr lang="en-US" sz="2800" dirty="0" smtClean="0"/>
              <a:t>based learning</a:t>
            </a:r>
            <a:r>
              <a:rPr lang="el-GR" sz="2800" dirty="0" smtClean="0"/>
              <a:t>) οι μαθητές εργάζονται με τους συμμαθητές τους για να λύσουν σύνθετα και πραγματικά προβλήματα που τους βοηθούν να αποκτήσουν γνώση του περιεχομένου, και να αναπτύξουν ικανότητες επίλυσης προβλημάτων, κρίσης, επικοινωνίας και </a:t>
            </a:r>
            <a:r>
              <a:rPr lang="el-GR" sz="2800" dirty="0" err="1" smtClean="0"/>
              <a:t>αυτο</a:t>
            </a:r>
            <a:r>
              <a:rPr lang="el-GR" sz="2800" dirty="0" smtClean="0"/>
              <a:t>-αξιολόγησης.  </a:t>
            </a:r>
          </a:p>
          <a:p>
            <a:endParaRPr lang="el-GR" sz="2800" dirty="0" smtClean="0"/>
          </a:p>
        </p:txBody>
      </p:sp>
    </p:spTree>
    <p:extLst>
      <p:ext uri="{BB962C8B-B14F-4D97-AF65-F5344CB8AC3E}">
        <p14:creationId xmlns:p14="http://schemas.microsoft.com/office/powerpoint/2010/main" val="121459899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 </a:t>
            </a:r>
            <a:r>
              <a:rPr lang="el-GR" sz="3200" dirty="0" err="1" smtClean="0"/>
              <a:t>Προβληματοκεντρική</a:t>
            </a:r>
            <a:r>
              <a:rPr lang="el-GR" sz="3200" dirty="0" smtClean="0"/>
              <a:t> διαδικασία μάθησης</a:t>
            </a:r>
            <a:endParaRPr lang="el-GR" sz="3200" dirty="0"/>
          </a:p>
        </p:txBody>
      </p:sp>
      <p:sp>
        <p:nvSpPr>
          <p:cNvPr id="3" name="2 - Θέση περιεχομένου"/>
          <p:cNvSpPr>
            <a:spLocks noGrp="1"/>
          </p:cNvSpPr>
          <p:nvPr>
            <p:ph idx="1"/>
          </p:nvPr>
        </p:nvSpPr>
        <p:spPr/>
        <p:txBody>
          <a:bodyPr>
            <a:normAutofit/>
          </a:bodyPr>
          <a:lstStyle/>
          <a:p>
            <a:r>
              <a:rPr lang="el-GR" sz="2800" dirty="0" smtClean="0"/>
              <a:t>Αυτά </a:t>
            </a:r>
            <a:r>
              <a:rPr lang="el-GR" sz="2800" dirty="0" smtClean="0"/>
              <a:t>τα προβλήματα βοηθούν επίσης τους μαθητές να διατηρήσουν το ενδιαφέρον τους για το μάθημα, γιατί αντιλαμβάνονται ότι μαθαίνουν πράγματα που θα χρησιμοποιήσουν στην υπόλοιπη ζωή τους και θα τους βοηθήσουν να είναι πετυχημένοι σε </a:t>
            </a:r>
            <a:r>
              <a:rPr lang="el-GR" sz="2800" dirty="0" err="1" smtClean="0"/>
              <a:t>ό,τι</a:t>
            </a:r>
            <a:r>
              <a:rPr lang="el-GR" sz="2800" dirty="0" smtClean="0"/>
              <a:t> κάνουν</a:t>
            </a:r>
          </a:p>
          <a:p>
            <a:endParaRPr lang="el-GR" sz="2800" dirty="0" smtClean="0"/>
          </a:p>
        </p:txBody>
      </p:sp>
    </p:spTree>
    <p:extLst>
      <p:ext uri="{BB962C8B-B14F-4D97-AF65-F5344CB8AC3E}">
        <p14:creationId xmlns:p14="http://schemas.microsoft.com/office/powerpoint/2010/main" val="26993396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 </a:t>
            </a:r>
            <a:r>
              <a:rPr lang="el-GR" sz="3200" dirty="0" err="1" smtClean="0"/>
              <a:t>Προβληματοκεντρική</a:t>
            </a:r>
            <a:r>
              <a:rPr lang="el-GR" sz="3200" dirty="0" smtClean="0"/>
              <a:t> διαδικασία μάθησης</a:t>
            </a:r>
            <a:endParaRPr lang="el-GR" sz="3200" dirty="0"/>
          </a:p>
        </p:txBody>
      </p:sp>
      <p:sp>
        <p:nvSpPr>
          <p:cNvPr id="3" name="2 - Θέση περιεχομένου"/>
          <p:cNvSpPr>
            <a:spLocks noGrp="1"/>
          </p:cNvSpPr>
          <p:nvPr>
            <p:ph idx="1"/>
          </p:nvPr>
        </p:nvSpPr>
        <p:spPr/>
        <p:txBody>
          <a:bodyPr>
            <a:normAutofit/>
          </a:bodyPr>
          <a:lstStyle/>
          <a:p>
            <a:pPr lvl="0"/>
            <a:r>
              <a:rPr lang="el-GR" sz="2800" dirty="0" smtClean="0"/>
              <a:t>Στην </a:t>
            </a:r>
            <a:r>
              <a:rPr lang="el-GR" sz="2800" dirty="0" err="1" smtClean="0"/>
              <a:t>προβληματοκεντρική</a:t>
            </a:r>
            <a:r>
              <a:rPr lang="el-GR" sz="2800" dirty="0" smtClean="0"/>
              <a:t> διαδικασία μάθησης ο εκπαιδευτής ετοιμάζει το περιβάλλον μάθησης, δηλαδή ετοιμάζει ένα σύνθετο σενάριο που απαιτεί ανάπτυξη τακτικής και στρατηγικής για να βρεθεί λύση. Αυτή η διαδικασία μάθησης δεν αφορά τόσο τη λύση προβλημάτων, αλλά μάλλον χρησιμοποιεί κατάλληλα προβλήματα για να αναπτύξει τη γνώση και την κατανόηση. Η λύση δεν είναι απαραίτητα μία, μπορεί να υπάρχουν διάφορες λύσεις.</a:t>
            </a:r>
          </a:p>
          <a:p>
            <a:endParaRPr lang="el-GR" sz="2800" dirty="0" smtClean="0"/>
          </a:p>
          <a:p>
            <a:endParaRPr lang="el-GR" sz="2800" dirty="0" smtClean="0"/>
          </a:p>
        </p:txBody>
      </p:sp>
    </p:spTree>
    <p:extLst>
      <p:ext uri="{BB962C8B-B14F-4D97-AF65-F5344CB8AC3E}">
        <p14:creationId xmlns:p14="http://schemas.microsoft.com/office/powerpoint/2010/main" val="11650467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 </a:t>
            </a:r>
            <a:r>
              <a:rPr lang="el-GR" sz="3200" dirty="0" err="1" smtClean="0"/>
              <a:t>Προβληματοκεντρική</a:t>
            </a:r>
            <a:r>
              <a:rPr lang="el-GR" sz="3200" dirty="0" smtClean="0"/>
              <a:t> διαδικασία μάθησης</a:t>
            </a:r>
            <a:endParaRPr lang="el-GR" sz="3200" dirty="0"/>
          </a:p>
        </p:txBody>
      </p:sp>
      <p:sp>
        <p:nvSpPr>
          <p:cNvPr id="3" name="2 - Θέση περιεχομένου"/>
          <p:cNvSpPr>
            <a:spLocks noGrp="1"/>
          </p:cNvSpPr>
          <p:nvPr>
            <p:ph idx="1"/>
          </p:nvPr>
        </p:nvSpPr>
        <p:spPr/>
        <p:txBody>
          <a:bodyPr>
            <a:normAutofit/>
          </a:bodyPr>
          <a:lstStyle/>
          <a:p>
            <a:pPr lvl="0"/>
            <a:r>
              <a:rPr lang="el-GR" sz="2800" dirty="0" smtClean="0"/>
              <a:t>Το μαθησιακό περιβάλλον παρέχει στον μαθητευόμενο τις απαραίτητες δεξιότητες για να λύσει το πρόβλημα, καθώς και την ικανότητα να επικοινωνεί με άλλους με διαφορετικές ικανότητες και εξειδικευμένες γνώσεις. Ο μαθητευόμενος συνήθως προσπαθεί να λύσει το πρόβλημα κάτω από την επίβλεψη ενός καθοδηγητή και σε περίπτωση που φτάσει σε αδιέξοδο μπορεί να ζητήσει τη συμβουλή του.</a:t>
            </a:r>
          </a:p>
          <a:p>
            <a:endParaRPr lang="el-GR" sz="2800" dirty="0" smtClean="0"/>
          </a:p>
        </p:txBody>
      </p:sp>
    </p:spTree>
    <p:extLst>
      <p:ext uri="{BB962C8B-B14F-4D97-AF65-F5344CB8AC3E}">
        <p14:creationId xmlns:p14="http://schemas.microsoft.com/office/powerpoint/2010/main" val="19209136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 </a:t>
            </a:r>
            <a:r>
              <a:rPr lang="el-GR" sz="3200" dirty="0" err="1" smtClean="0"/>
              <a:t>Προβληματοκεντρική</a:t>
            </a:r>
            <a:r>
              <a:rPr lang="el-GR" sz="3200" dirty="0" smtClean="0"/>
              <a:t> διαδικασία μάθησης</a:t>
            </a:r>
            <a:endParaRPr lang="el-GR" sz="3200" dirty="0"/>
          </a:p>
        </p:txBody>
      </p:sp>
      <p:sp>
        <p:nvSpPr>
          <p:cNvPr id="3" name="2 - Θέση περιεχομένου"/>
          <p:cNvSpPr>
            <a:spLocks noGrp="1"/>
          </p:cNvSpPr>
          <p:nvPr>
            <p:ph idx="1"/>
          </p:nvPr>
        </p:nvSpPr>
        <p:spPr/>
        <p:txBody>
          <a:bodyPr>
            <a:normAutofit/>
          </a:bodyPr>
          <a:lstStyle/>
          <a:p>
            <a:pPr lvl="0"/>
            <a:r>
              <a:rPr lang="el-GR" sz="2800" dirty="0" smtClean="0"/>
              <a:t>Ο </a:t>
            </a:r>
            <a:r>
              <a:rPr lang="el-GR" sz="2800" dirty="0" smtClean="0"/>
              <a:t>ρόλος του καθοδηγητή είναι να βοηθήσει με ανασκόπηση των διαδικασιών που έχουν ήδη ακολουθηθεί, για να βρει ο μαθητευόμενος τη λύση και να βγει από το αδιέξοδο που αντιμετώπισε. Η διαδικασία λύσης προβλημάτων προϋποθέτει ότι όταν οι μαθητευόμενοι μάθουν πώς να λύνουν ένα πρόβλημα και πώς να εφαρμόζουν μία λύση σε μία περίπτωση, χρησιμοποιώντας δεξιότητες, τακτικές και στρατηγικές, θα είναι σε θέση να γενικεύσουν και να χρησιμοποιούν τη λύση αυτή σε πολλές άλλες περιπτώσεις.</a:t>
            </a:r>
          </a:p>
          <a:p>
            <a:endParaRPr lang="el-GR" sz="2800" dirty="0" smtClean="0"/>
          </a:p>
        </p:txBody>
      </p:sp>
    </p:spTree>
    <p:extLst>
      <p:ext uri="{BB962C8B-B14F-4D97-AF65-F5344CB8AC3E}">
        <p14:creationId xmlns:p14="http://schemas.microsoft.com/office/powerpoint/2010/main" val="22747351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 </a:t>
            </a:r>
            <a:r>
              <a:rPr lang="el-GR" sz="3200" dirty="0" err="1" smtClean="0"/>
              <a:t>Προβληματοκεντρική</a:t>
            </a:r>
            <a:r>
              <a:rPr lang="el-GR" sz="3200" dirty="0" smtClean="0"/>
              <a:t> διαδικασία μάθησης</a:t>
            </a:r>
            <a:endParaRPr lang="el-GR" sz="3200" dirty="0"/>
          </a:p>
        </p:txBody>
      </p:sp>
      <p:sp>
        <p:nvSpPr>
          <p:cNvPr id="3" name="2 - Θέση περιεχομένου"/>
          <p:cNvSpPr>
            <a:spLocks noGrp="1"/>
          </p:cNvSpPr>
          <p:nvPr>
            <p:ph idx="1"/>
          </p:nvPr>
        </p:nvSpPr>
        <p:spPr/>
        <p:txBody>
          <a:bodyPr>
            <a:normAutofit/>
          </a:bodyPr>
          <a:lstStyle/>
          <a:p>
            <a:r>
              <a:rPr lang="el-GR" sz="2800" dirty="0" smtClean="0"/>
              <a:t>Οι </a:t>
            </a:r>
            <a:r>
              <a:rPr lang="en-US" sz="2800" dirty="0" err="1" smtClean="0"/>
              <a:t>Savery</a:t>
            </a:r>
            <a:r>
              <a:rPr lang="el-GR" sz="2800" dirty="0" smtClean="0"/>
              <a:t> &amp; </a:t>
            </a:r>
            <a:r>
              <a:rPr lang="en-US" sz="2800" dirty="0" smtClean="0"/>
              <a:t>Duffy</a:t>
            </a:r>
            <a:r>
              <a:rPr lang="el-GR" sz="2800" dirty="0" smtClean="0"/>
              <a:t> (1995) προτείνουν μία σειρά από αρχές για την επίτευξη της </a:t>
            </a:r>
            <a:r>
              <a:rPr lang="el-GR" sz="2800" dirty="0" err="1" smtClean="0"/>
              <a:t>προβληματοκεντρικής</a:t>
            </a:r>
            <a:r>
              <a:rPr lang="el-GR" sz="2800" dirty="0" smtClean="0"/>
              <a:t> μάθησης: </a:t>
            </a:r>
          </a:p>
          <a:p>
            <a:pPr lvl="0"/>
            <a:r>
              <a:rPr lang="el-GR" sz="2800" dirty="0" smtClean="0"/>
              <a:t>Θα πρέπει να γίνει προσπάθεια να αναπτυχθούν οι σκοποί διδασκαλίας, οι οποίοι θα είναι σύμφωνοι με τους σκοπούς των μαθητευομένων.</a:t>
            </a:r>
          </a:p>
          <a:p>
            <a:pPr lvl="0"/>
            <a:r>
              <a:rPr lang="el-GR" sz="2800" dirty="0" smtClean="0"/>
              <a:t>Όλες οι δραστηριότητες μάθησης θα πρέπει να αναπτύσσονται στο πλαίσιο ενός μεγαλύτερου έργου ή προβλήματος για το οποίο οι μαθητευόμενοι έχουν την ευθύνη της ολοκλήρωσης ή επίλυσής του. </a:t>
            </a:r>
          </a:p>
          <a:p>
            <a:pPr lvl="0"/>
            <a:endParaRPr lang="el-GR" sz="2800" dirty="0" smtClean="0"/>
          </a:p>
          <a:p>
            <a:pPr lvl="0"/>
            <a:endParaRPr lang="el-GR" sz="2800" dirty="0" smtClean="0"/>
          </a:p>
          <a:p>
            <a:endParaRPr lang="el-GR" sz="2800" dirty="0" smtClean="0"/>
          </a:p>
        </p:txBody>
      </p:sp>
    </p:spTree>
    <p:extLst>
      <p:ext uri="{BB962C8B-B14F-4D97-AF65-F5344CB8AC3E}">
        <p14:creationId xmlns:p14="http://schemas.microsoft.com/office/powerpoint/2010/main" val="15550163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err="1" smtClean="0"/>
              <a:t>Κονστρουκτιβιστικές</a:t>
            </a:r>
            <a:r>
              <a:rPr lang="el-GR" sz="3200" dirty="0" smtClean="0"/>
              <a:t> προσεγγίσεις</a:t>
            </a:r>
            <a:r>
              <a:rPr lang="en-US" sz="3200" dirty="0" smtClean="0"/>
              <a:t/>
            </a:r>
            <a:br>
              <a:rPr lang="en-US" sz="3200" dirty="0" smtClean="0"/>
            </a:br>
            <a:r>
              <a:rPr lang="el-GR" sz="3200" dirty="0" smtClean="0"/>
              <a:t> </a:t>
            </a:r>
            <a:r>
              <a:rPr lang="el-GR" sz="3200" dirty="0" err="1" smtClean="0"/>
              <a:t>Προβληματοκεντρική</a:t>
            </a:r>
            <a:r>
              <a:rPr lang="el-GR" sz="3200" dirty="0" smtClean="0"/>
              <a:t> διαδικασία μάθησης</a:t>
            </a:r>
            <a:endParaRPr lang="el-GR" sz="3200" dirty="0"/>
          </a:p>
        </p:txBody>
      </p:sp>
      <p:sp>
        <p:nvSpPr>
          <p:cNvPr id="3" name="2 - Θέση περιεχομένου"/>
          <p:cNvSpPr>
            <a:spLocks noGrp="1"/>
          </p:cNvSpPr>
          <p:nvPr>
            <p:ph idx="1"/>
          </p:nvPr>
        </p:nvSpPr>
        <p:spPr/>
        <p:txBody>
          <a:bodyPr>
            <a:normAutofit/>
          </a:bodyPr>
          <a:lstStyle/>
          <a:p>
            <a:pPr lvl="0"/>
            <a:r>
              <a:rPr lang="el-GR" sz="2800" dirty="0" smtClean="0"/>
              <a:t>Οι μαθητευόμενοι πρέπει να εμπλέκονται σε δραστηριότητες οι οποίες ανταποκρίνονται σε ένα ρεαλιστικό μαθησιακό περιβάλλον, παρουσιάζουν την πολυπλοκότητα του περιβάλλοντος και δεν το απλοποιούν. </a:t>
            </a:r>
          </a:p>
          <a:p>
            <a:pPr lvl="0"/>
            <a:r>
              <a:rPr lang="el-GR" sz="2800" dirty="0" smtClean="0"/>
              <a:t>Οι μαθητευόμενοι θα πρέπει να προκαλούνται να προβληματιστούν σε ένα συγκεκριμένο διανοητικό πεδίο, να ενθαρρύνονται να αξιολογούν τις ιδέες τους έναντι άλλων ιδεών και να έχουν την ευκαιρία να αναπτύξουν δεξιότητες που θα τους βοηθήσουν να γίνουν ανεξάρτητοι. </a:t>
            </a:r>
          </a:p>
          <a:p>
            <a:pPr lvl="0"/>
            <a:endParaRPr lang="el-GR" sz="2800" dirty="0" smtClean="0"/>
          </a:p>
          <a:p>
            <a:endParaRPr lang="el-GR" sz="2800" dirty="0" smtClean="0"/>
          </a:p>
        </p:txBody>
      </p:sp>
    </p:spTree>
    <p:extLst>
      <p:ext uri="{BB962C8B-B14F-4D97-AF65-F5344CB8AC3E}">
        <p14:creationId xmlns:p14="http://schemas.microsoft.com/office/powerpoint/2010/main" val="30253024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Προβληματοκεντρική διαδικασία μάθησης</a:t>
            </a:r>
            <a:endParaRPr lang="el-GR" dirty="0"/>
          </a:p>
        </p:txBody>
      </p:sp>
      <p:pic>
        <p:nvPicPr>
          <p:cNvPr id="1026" name="Picture 2" descr="C:\Users\Valentini\Desktop\problem based learning.png"/>
          <p:cNvPicPr>
            <a:picLocks noGrp="1" noChangeAspect="1" noChangeArrowheads="1"/>
          </p:cNvPicPr>
          <p:nvPr>
            <p:ph idx="4294967295"/>
          </p:nvPr>
        </p:nvPicPr>
        <p:blipFill>
          <a:blip r:embed="rId2"/>
          <a:srcRect/>
          <a:stretch>
            <a:fillRect/>
          </a:stretch>
        </p:blipFill>
        <p:spPr>
          <a:xfrm>
            <a:off x="3079719" y="4005064"/>
            <a:ext cx="2984563" cy="1944216"/>
          </a:xfrm>
        </p:spPr>
      </p:pic>
    </p:spTree>
    <p:extLst>
      <p:ext uri="{BB962C8B-B14F-4D97-AF65-F5344CB8AC3E}">
        <p14:creationId xmlns:p14="http://schemas.microsoft.com/office/powerpoint/2010/main" val="30075632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Περιπτωσιακή διαδικασία μάθησης</a:t>
            </a:r>
            <a:endParaRPr lang="el-GR" dirty="0"/>
          </a:p>
        </p:txBody>
      </p:sp>
      <p:sp>
        <p:nvSpPr>
          <p:cNvPr id="3" name="2 - Θέση περιεχομένου"/>
          <p:cNvSpPr>
            <a:spLocks noGrp="1"/>
          </p:cNvSpPr>
          <p:nvPr>
            <p:ph idx="1"/>
          </p:nvPr>
        </p:nvSpPr>
        <p:spPr/>
        <p:txBody>
          <a:bodyPr>
            <a:normAutofit/>
          </a:bodyPr>
          <a:lstStyle/>
          <a:p>
            <a:pPr lvl="0"/>
            <a:r>
              <a:rPr lang="el-GR" sz="2800" dirty="0" smtClean="0"/>
              <a:t>Μια </a:t>
            </a:r>
            <a:r>
              <a:rPr lang="el-GR" sz="2800" dirty="0" smtClean="0"/>
              <a:t>παραλλαγή της </a:t>
            </a:r>
            <a:r>
              <a:rPr lang="el-GR" sz="2800" dirty="0" err="1" smtClean="0"/>
              <a:t>προβληματοκεντρικής</a:t>
            </a:r>
            <a:r>
              <a:rPr lang="el-GR" sz="2800" dirty="0" smtClean="0"/>
              <a:t> προσέγγισης είναι η περιπτωσιακή μάθηση (</a:t>
            </a:r>
            <a:r>
              <a:rPr lang="en-US" sz="2800" dirty="0" smtClean="0"/>
              <a:t>case</a:t>
            </a:r>
            <a:r>
              <a:rPr lang="el-GR" sz="2800" dirty="0" smtClean="0"/>
              <a:t>–</a:t>
            </a:r>
            <a:r>
              <a:rPr lang="en-US" sz="2800" dirty="0" smtClean="0"/>
              <a:t>based learning</a:t>
            </a:r>
            <a:r>
              <a:rPr lang="el-GR" sz="2800" dirty="0" smtClean="0"/>
              <a:t>), η οποία βασίζεται στη παρουσίαση ιστοριών των οποίων οι χαρακτήρες βάζουν τους μαθητές σε προβληματισμό και διλήμματα, απαιτούν δεξιότητες συλλογής πληροφοριών και ικανότητες επίλυσης των προβλημάτων που παρουσιάζονται.  </a:t>
            </a:r>
          </a:p>
          <a:p>
            <a:pPr lvl="0"/>
            <a:endParaRPr lang="el-GR" sz="2800" dirty="0" smtClean="0"/>
          </a:p>
          <a:p>
            <a:endParaRPr lang="el-GR" sz="2800" dirty="0" smtClean="0"/>
          </a:p>
        </p:txBody>
      </p:sp>
    </p:spTree>
    <p:extLst>
      <p:ext uri="{BB962C8B-B14F-4D97-AF65-F5344CB8AC3E}">
        <p14:creationId xmlns:p14="http://schemas.microsoft.com/office/powerpoint/2010/main" val="4679786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Περιπτωσιακή διαδικασία μάθησης</a:t>
            </a:r>
            <a:endParaRPr lang="el-GR" dirty="0"/>
          </a:p>
        </p:txBody>
      </p:sp>
      <p:sp>
        <p:nvSpPr>
          <p:cNvPr id="3" name="2 - Θέση περιεχομένου"/>
          <p:cNvSpPr>
            <a:spLocks noGrp="1"/>
          </p:cNvSpPr>
          <p:nvPr>
            <p:ph idx="1"/>
          </p:nvPr>
        </p:nvSpPr>
        <p:spPr/>
        <p:txBody>
          <a:bodyPr>
            <a:normAutofit/>
          </a:bodyPr>
          <a:lstStyle/>
          <a:p>
            <a:pPr lvl="0"/>
            <a:r>
              <a:rPr lang="el-GR" sz="2800" dirty="0" smtClean="0"/>
              <a:t>Οι περιπτώσεις είναι ιστορίες που ερευνούν οι μαθητευόμενοι, παρέχουν αφορμές και περιεχόμενο για συζήτηση, προτρέπουν στην αναζήτηση πηγών πληροφόρησης και οδηγούν σε συμπεράσματα. Η χρήση της περιπτωσιακής προσέγγισης εμπλέκει τους εκπαιδευόμενους στη συζήτηση συγκεκριμένων καταστάσεων που είναι τυπικά παραδείγματα του πραγματικού κόσμου.</a:t>
            </a:r>
          </a:p>
          <a:p>
            <a:pPr lvl="0"/>
            <a:endParaRPr lang="el-GR" sz="2800" dirty="0" smtClean="0"/>
          </a:p>
          <a:p>
            <a:endParaRPr lang="el-GR" sz="2800" dirty="0" smtClean="0"/>
          </a:p>
        </p:txBody>
      </p:sp>
    </p:spTree>
    <p:extLst>
      <p:ext uri="{BB962C8B-B14F-4D97-AF65-F5344CB8AC3E}">
        <p14:creationId xmlns:p14="http://schemas.microsoft.com/office/powerpoint/2010/main" val="784503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Θεωρίες Μάθησης </a:t>
            </a:r>
            <a:endParaRPr lang="el-GR" dirty="0"/>
          </a:p>
        </p:txBody>
      </p:sp>
      <p:sp>
        <p:nvSpPr>
          <p:cNvPr id="3" name="2 - Θέση περιεχομένου"/>
          <p:cNvSpPr>
            <a:spLocks noGrp="1"/>
          </p:cNvSpPr>
          <p:nvPr>
            <p:ph idx="1"/>
          </p:nvPr>
        </p:nvSpPr>
        <p:spPr/>
        <p:txBody>
          <a:bodyPr>
            <a:normAutofit/>
          </a:bodyPr>
          <a:lstStyle/>
          <a:p>
            <a:r>
              <a:rPr lang="el-GR" sz="2800" smtClean="0"/>
              <a:t>Ο Guba (1990) διευκρινίζει ότι ο θετικισμός περιορίζεται στην άσκηση μιας αντικειμενικής επιστημολογίας. Ο ερευνητής του πραγματικού κόσμου που λειτουργεί σύμφωνα με τους φυσικούς νόμους, πρέπει να θέτει ερωτήσεις απευθείας στη φύση και να περιμένει από αυτήν την απάντησή τους, δηλαδή ο ερευνητής παρακολουθεί τη φύση αντικειμενικά (Guba, 1990,σ.19).</a:t>
            </a:r>
          </a:p>
          <a:p>
            <a:endParaRPr lang="el-GR" sz="2800" dirty="0"/>
          </a:p>
        </p:txBody>
      </p:sp>
    </p:spTree>
    <p:extLst>
      <p:ext uri="{BB962C8B-B14F-4D97-AF65-F5344CB8AC3E}">
        <p14:creationId xmlns:p14="http://schemas.microsoft.com/office/powerpoint/2010/main" val="283240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Περιπτωσιακή διαδικασία μάθησης</a:t>
            </a:r>
            <a:endParaRPr lang="el-GR" dirty="0"/>
          </a:p>
        </p:txBody>
      </p:sp>
      <p:sp>
        <p:nvSpPr>
          <p:cNvPr id="3" name="2 - Θέση περιεχομένου"/>
          <p:cNvSpPr>
            <a:spLocks noGrp="1"/>
          </p:cNvSpPr>
          <p:nvPr>
            <p:ph idx="1"/>
          </p:nvPr>
        </p:nvSpPr>
        <p:spPr/>
        <p:txBody>
          <a:bodyPr>
            <a:normAutofit/>
          </a:bodyPr>
          <a:lstStyle/>
          <a:p>
            <a:r>
              <a:rPr lang="el-GR" sz="2800" dirty="0" smtClean="0"/>
              <a:t>Μία περίπτωση δομείται από: </a:t>
            </a:r>
          </a:p>
          <a:p>
            <a:pPr lvl="1"/>
            <a:r>
              <a:rPr lang="el-GR" dirty="0" smtClean="0"/>
              <a:t>το πρόβλημα, που περιγράφει την κατάσταση του κόσμου όταν συνέβη η περίπτωση,</a:t>
            </a:r>
          </a:p>
          <a:p>
            <a:pPr lvl="1"/>
            <a:r>
              <a:rPr lang="el-GR" dirty="0" smtClean="0"/>
              <a:t>τη λύση, η οποία δηλώνει τη λύση στο πρόβλημα και </a:t>
            </a:r>
          </a:p>
          <a:p>
            <a:pPr lvl="1"/>
            <a:r>
              <a:rPr lang="el-GR" dirty="0" smtClean="0"/>
              <a:t>την κατάληξη, η οποία περιγράφει την κατάσταση του κόσμου αφού έχει συμβεί η περίπτωση (</a:t>
            </a:r>
            <a:r>
              <a:rPr lang="en-US" dirty="0" smtClean="0"/>
              <a:t>Watson </a:t>
            </a:r>
            <a:r>
              <a:rPr lang="el-GR" dirty="0" smtClean="0"/>
              <a:t>&amp; </a:t>
            </a:r>
            <a:r>
              <a:rPr lang="en-US" dirty="0" err="1" smtClean="0"/>
              <a:t>Marir</a:t>
            </a:r>
            <a:r>
              <a:rPr lang="el-GR" dirty="0" smtClean="0"/>
              <a:t> 1994).</a:t>
            </a:r>
          </a:p>
          <a:p>
            <a:pPr lvl="1"/>
            <a:endParaRPr lang="el-GR" dirty="0" smtClean="0"/>
          </a:p>
          <a:p>
            <a:pPr lvl="1"/>
            <a:endParaRPr lang="el-GR" dirty="0" smtClean="0"/>
          </a:p>
          <a:p>
            <a:endParaRPr lang="el-GR" sz="2800" dirty="0" smtClean="0"/>
          </a:p>
        </p:txBody>
      </p:sp>
    </p:spTree>
    <p:extLst>
      <p:ext uri="{BB962C8B-B14F-4D97-AF65-F5344CB8AC3E}">
        <p14:creationId xmlns:p14="http://schemas.microsoft.com/office/powerpoint/2010/main" val="35921175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Περιπτωσιακή διαδικασία μάθησης</a:t>
            </a:r>
            <a:endParaRPr lang="el-GR" dirty="0"/>
          </a:p>
        </p:txBody>
      </p:sp>
      <p:sp>
        <p:nvSpPr>
          <p:cNvPr id="3" name="2 - Θέση περιεχομένου"/>
          <p:cNvSpPr>
            <a:spLocks noGrp="1"/>
          </p:cNvSpPr>
          <p:nvPr>
            <p:ph idx="1"/>
          </p:nvPr>
        </p:nvSpPr>
        <p:spPr/>
        <p:txBody>
          <a:bodyPr>
            <a:noAutofit/>
          </a:bodyPr>
          <a:lstStyle/>
          <a:p>
            <a:r>
              <a:rPr lang="el-GR" sz="2800" dirty="0" smtClean="0"/>
              <a:t>Η </a:t>
            </a:r>
            <a:r>
              <a:rPr lang="el-GR" sz="2800" dirty="0" smtClean="0"/>
              <a:t>περιπτωσιακή διαδικασία μάθησης έχει στο κέντρο τον μαθητευόμενο. </a:t>
            </a:r>
          </a:p>
          <a:p>
            <a:r>
              <a:rPr lang="el-GR" sz="2800" dirty="0" smtClean="0"/>
              <a:t>Η </a:t>
            </a:r>
            <a:r>
              <a:rPr lang="el-GR" sz="2800" dirty="0" smtClean="0"/>
              <a:t>μέθοδος στηρίζει την οικοδόμηση της γνώσης των μαθητευομένων στην ομάδα, που δουλεύει συλλογικά για να εξετάσει την περίπτωση που παρουσιάζεται, και δημιουργεί συνθήκες ανάπτυξης έντονης αλληλεπίδρασης μεταξύ των μελών της. </a:t>
            </a:r>
          </a:p>
          <a:p>
            <a:r>
              <a:rPr lang="el-GR" sz="2800" dirty="0" smtClean="0"/>
              <a:t>Η </a:t>
            </a:r>
            <a:r>
              <a:rPr lang="el-GR" sz="2800" dirty="0" smtClean="0"/>
              <a:t>περιπτωσιακή προσέγγιση βοηθάει τους μαθητευόμενους να μάθουν να απαντούν σε ερωτήσεις που δεν έχουν μόνο μία σωστή απάντηση. </a:t>
            </a:r>
          </a:p>
          <a:p>
            <a:pPr lvl="0"/>
            <a:endParaRPr lang="el-GR" sz="2800" dirty="0" smtClean="0"/>
          </a:p>
          <a:p>
            <a:pPr lvl="0"/>
            <a:endParaRPr lang="el-GR" sz="2800" dirty="0" smtClean="0"/>
          </a:p>
          <a:p>
            <a:endParaRPr lang="el-GR" sz="2800" dirty="0" smtClean="0"/>
          </a:p>
        </p:txBody>
      </p:sp>
    </p:spTree>
    <p:extLst>
      <p:ext uri="{BB962C8B-B14F-4D97-AF65-F5344CB8AC3E}">
        <p14:creationId xmlns:p14="http://schemas.microsoft.com/office/powerpoint/2010/main" val="12041388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Περιπτωσιακή διαδικασία μάθησης</a:t>
            </a:r>
            <a:endParaRPr lang="el-GR" dirty="0"/>
          </a:p>
        </p:txBody>
      </p:sp>
      <p:sp>
        <p:nvSpPr>
          <p:cNvPr id="3" name="2 - Θέση περιεχομένου"/>
          <p:cNvSpPr>
            <a:spLocks noGrp="1"/>
          </p:cNvSpPr>
          <p:nvPr>
            <p:ph idx="1"/>
          </p:nvPr>
        </p:nvSpPr>
        <p:spPr/>
        <p:txBody>
          <a:bodyPr>
            <a:noAutofit/>
          </a:bodyPr>
          <a:lstStyle/>
          <a:p>
            <a:r>
              <a:rPr lang="el-GR" sz="2800" dirty="0" smtClean="0"/>
              <a:t>Ο </a:t>
            </a:r>
            <a:r>
              <a:rPr lang="el-GR" sz="2800" dirty="0" smtClean="0"/>
              <a:t>εκπαιδευτής, είναι αυτός που διευκολύνει την ομάδα και στρέφει τη συζήτηση και τη θεματολογία της στην επίλυση του προβλήματος από τα ίδια της τα μέλη. Ο ρόλος του είναι να θέτει διερευνητικές ερωτήσεις, να βοηθάει τους εκπαιδευόμενους να ξεκαθαρίζουν τις σκέψεις τους και, όποτε είναι απαραίτητο, να καθοδηγεί τις ομαδικές διαδικασίες. </a:t>
            </a:r>
          </a:p>
          <a:p>
            <a:pPr lvl="0"/>
            <a:endParaRPr lang="el-GR" sz="2800" dirty="0" smtClean="0"/>
          </a:p>
          <a:p>
            <a:endParaRPr lang="el-GR" sz="2800" dirty="0" smtClean="0"/>
          </a:p>
        </p:txBody>
      </p:sp>
    </p:spTree>
    <p:extLst>
      <p:ext uri="{BB962C8B-B14F-4D97-AF65-F5344CB8AC3E}">
        <p14:creationId xmlns:p14="http://schemas.microsoft.com/office/powerpoint/2010/main" val="3805447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Περιπτωσιακή διαδικασία μάθησης</a:t>
            </a:r>
            <a:endParaRPr lang="el-GR" dirty="0"/>
          </a:p>
        </p:txBody>
      </p:sp>
      <p:sp>
        <p:nvSpPr>
          <p:cNvPr id="3" name="2 - Θέση περιεχομένου"/>
          <p:cNvSpPr>
            <a:spLocks noGrp="1"/>
          </p:cNvSpPr>
          <p:nvPr>
            <p:ph idx="1"/>
          </p:nvPr>
        </p:nvSpPr>
        <p:spPr/>
        <p:txBody>
          <a:bodyPr>
            <a:noAutofit/>
          </a:bodyPr>
          <a:lstStyle/>
          <a:p>
            <a:r>
              <a:rPr lang="el-GR" sz="2800" dirty="0" smtClean="0"/>
              <a:t>Η </a:t>
            </a:r>
            <a:r>
              <a:rPr lang="el-GR" sz="2800" dirty="0" smtClean="0"/>
              <a:t>περιπτωσιακή διαδικασία μάθησης θεωρείται  περισσότερο ανοιχτή σε σχέση με την </a:t>
            </a:r>
            <a:r>
              <a:rPr lang="el-GR" sz="2800" dirty="0" err="1" smtClean="0"/>
              <a:t>προβληματοκεντρική</a:t>
            </a:r>
            <a:r>
              <a:rPr lang="el-GR" sz="2800" dirty="0" smtClean="0"/>
              <a:t>, η οποία οδηγεί τους μαθητευόμενους στη λύση συγκεκριμένων προβλημάτων. Η περιπτωσιακή προσέγγιση δίνει τη δυνατότητα στους μαθητευόμενους να έρθουν σε επαφή με περισσότερα προβλήματα και λύσεις. </a:t>
            </a:r>
          </a:p>
          <a:p>
            <a:r>
              <a:rPr lang="el-GR" sz="2800" dirty="0" smtClean="0"/>
              <a:t>Επίσης </a:t>
            </a:r>
            <a:r>
              <a:rPr lang="el-GR" sz="2800" dirty="0" smtClean="0"/>
              <a:t>γίνεται έρευνα και αναφορά σε προηγούμενες επιτυχημένες λύσεις, οι οποίες συχνά υιοθετούνται αν θεωρηθεί ότι τα προβλήματα σχετίζονται.</a:t>
            </a:r>
          </a:p>
          <a:p>
            <a:pPr lvl="0"/>
            <a:endParaRPr lang="el-GR" sz="2800" dirty="0" smtClean="0"/>
          </a:p>
          <a:p>
            <a:pPr lvl="0"/>
            <a:endParaRPr lang="el-GR" sz="2800" dirty="0" smtClean="0"/>
          </a:p>
          <a:p>
            <a:endParaRPr lang="el-GR" sz="2800" dirty="0" smtClean="0"/>
          </a:p>
        </p:txBody>
      </p:sp>
    </p:spTree>
    <p:extLst>
      <p:ext uri="{BB962C8B-B14F-4D97-AF65-F5344CB8AC3E}">
        <p14:creationId xmlns:p14="http://schemas.microsoft.com/office/powerpoint/2010/main" val="40286321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Διερευνητική διαδικασία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Η </a:t>
            </a:r>
            <a:r>
              <a:rPr lang="el-GR" sz="2800" dirty="0" smtClean="0"/>
              <a:t>διερευνητική διαδικασία μάθησης (</a:t>
            </a:r>
            <a:r>
              <a:rPr lang="en-US" sz="2800" dirty="0" err="1" smtClean="0"/>
              <a:t>i</a:t>
            </a:r>
            <a:r>
              <a:rPr lang="el-GR" sz="2800" dirty="0" err="1" smtClean="0"/>
              <a:t>nquiry</a:t>
            </a:r>
            <a:r>
              <a:rPr lang="el-GR" sz="2800" dirty="0" smtClean="0"/>
              <a:t>-</a:t>
            </a:r>
            <a:r>
              <a:rPr lang="en-US" sz="2800" dirty="0" smtClean="0"/>
              <a:t>based</a:t>
            </a:r>
            <a:r>
              <a:rPr lang="el-GR" sz="2800" dirty="0" smtClean="0"/>
              <a:t> </a:t>
            </a:r>
            <a:r>
              <a:rPr lang="el-GR" sz="2800" dirty="0" err="1" smtClean="0"/>
              <a:t>learning</a:t>
            </a:r>
            <a:r>
              <a:rPr lang="el-GR" sz="2800" dirty="0" smtClean="0"/>
              <a:t>) στηρίζεται στην αναζήτηση της πληροφορίας με ερωτήσεις. Οι άνθρωποι κατασκευάζουν ένα μεγάλο μέρος της εικόνας του κόσμου ερευνώντας για πληροφορίες, δηλαδή μαθαίνουν με την αναζήτηση. Η διερευνητική διαδικασία μάθησης δεν είναι απλά η αναζήτηση της σωστής απάντησης, αλλά η προσπάθεια να εντοπιστούν λύσεις για την επίλυση διάφορων προβλημάτων. Το αποτέλεσμα είναι η δημιουργία γνώσης γενικής εφαρμογής. </a:t>
            </a:r>
          </a:p>
          <a:p>
            <a:pPr lvl="0"/>
            <a:endParaRPr lang="el-GR" sz="2800" dirty="0" smtClean="0"/>
          </a:p>
          <a:p>
            <a:pPr lvl="0"/>
            <a:endParaRPr lang="el-GR" sz="2800" dirty="0" smtClean="0"/>
          </a:p>
          <a:p>
            <a:endParaRPr lang="el-GR" sz="2800" dirty="0" smtClean="0"/>
          </a:p>
        </p:txBody>
      </p:sp>
    </p:spTree>
    <p:extLst>
      <p:ext uri="{BB962C8B-B14F-4D97-AF65-F5344CB8AC3E}">
        <p14:creationId xmlns:p14="http://schemas.microsoft.com/office/powerpoint/2010/main" val="922484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Διερευνητική διαδικασία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Οι </a:t>
            </a:r>
            <a:r>
              <a:rPr lang="el-GR" sz="2800" dirty="0" smtClean="0"/>
              <a:t>κονστρουκτιβιστές στήριξαν τις διερευνητικές στρατηγικές, επειδή έβλεπαν σε αυτές το κατάλληλο εργαλείο για να αναπτυχθεί κριτική σκέψη και αυτόνομη μάθηση. Με τη μέθοδο αυτή οι μαθητευόμενοι ενεργοποιούνται εξερευνώντας προβλήματα.</a:t>
            </a:r>
          </a:p>
          <a:p>
            <a:pPr lvl="0"/>
            <a:endParaRPr lang="el-GR" sz="2800" dirty="0" smtClean="0"/>
          </a:p>
          <a:p>
            <a:endParaRPr lang="el-GR" sz="2800" dirty="0" smtClean="0"/>
          </a:p>
        </p:txBody>
      </p:sp>
    </p:spTree>
    <p:extLst>
      <p:ext uri="{BB962C8B-B14F-4D97-AF65-F5344CB8AC3E}">
        <p14:creationId xmlns:p14="http://schemas.microsoft.com/office/powerpoint/2010/main" val="319354126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Διερευνητική διαδικασία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Με </a:t>
            </a:r>
            <a:r>
              <a:rPr lang="el-GR" sz="2800" dirty="0" smtClean="0"/>
              <a:t>την καθοδήγηση του εκπαιδευτή, οι μαθητευόμενοι εντοπίζουν σύνθετα προβλήματα και επιλέγουν τις πληροφορίες που θα τους βοηθήσουν να δώσουν λύσεις στα προβλήματα. Η διαδικασία απαιτεί καλή προετοιμασία από τον εκπαιδευτή, ο οποίος πρέπει να εμπλέξει τους μαθητευόμενους ενθαρρύνοντας τους να εργαστούν ομαδικά, να διατυπώσουν τις ερωτήσεις τους και τις υποθέσεις εργασίας και να εντοπίσουν τα στοιχεία και τις θεωρίες που είναι απαραίτητες  </a:t>
            </a:r>
          </a:p>
          <a:p>
            <a:endParaRPr lang="el-GR" sz="2800" dirty="0" smtClean="0"/>
          </a:p>
        </p:txBody>
      </p:sp>
    </p:spTree>
    <p:extLst>
      <p:ext uri="{BB962C8B-B14F-4D97-AF65-F5344CB8AC3E}">
        <p14:creationId xmlns:p14="http://schemas.microsoft.com/office/powerpoint/2010/main" val="35977408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Διερευνητική διαδικασία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Η διερευνητική μάθηση έχει τα ακόλουθα χαρακτηριστικά: </a:t>
            </a:r>
          </a:p>
          <a:p>
            <a:pPr lvl="1"/>
            <a:r>
              <a:rPr lang="el-GR" dirty="0" smtClean="0"/>
              <a:t>Δίνει </a:t>
            </a:r>
            <a:r>
              <a:rPr lang="el-GR" dirty="0" smtClean="0"/>
              <a:t>έμφαση στις </a:t>
            </a:r>
            <a:r>
              <a:rPr lang="el-GR" dirty="0" err="1" smtClean="0"/>
              <a:t>κονστρουκτιβιστικές</a:t>
            </a:r>
            <a:r>
              <a:rPr lang="el-GR" dirty="0" smtClean="0"/>
              <a:t> ιδέες. Η γνώση χτίζεται με βηματισμό. Η μάθηση προχωράει σε ομαδικές καταστάσεις.  </a:t>
            </a:r>
          </a:p>
          <a:p>
            <a:pPr lvl="0"/>
            <a:endParaRPr lang="el-GR" sz="2800" dirty="0" smtClean="0"/>
          </a:p>
          <a:p>
            <a:endParaRPr lang="el-GR" sz="2800" dirty="0" smtClean="0"/>
          </a:p>
          <a:p>
            <a:endParaRPr lang="el-GR" sz="2800" dirty="0" smtClean="0"/>
          </a:p>
        </p:txBody>
      </p:sp>
    </p:spTree>
    <p:extLst>
      <p:ext uri="{BB962C8B-B14F-4D97-AF65-F5344CB8AC3E}">
        <p14:creationId xmlns:p14="http://schemas.microsoft.com/office/powerpoint/2010/main" val="10444248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Διερευνητική διαδικασία μάθησης </a:t>
            </a:r>
            <a:endParaRPr lang="el-GR" dirty="0"/>
          </a:p>
        </p:txBody>
      </p:sp>
      <p:sp>
        <p:nvSpPr>
          <p:cNvPr id="3" name="2 - Θέση περιεχομένου"/>
          <p:cNvSpPr>
            <a:spLocks noGrp="1"/>
          </p:cNvSpPr>
          <p:nvPr>
            <p:ph idx="1"/>
          </p:nvPr>
        </p:nvSpPr>
        <p:spPr/>
        <p:txBody>
          <a:bodyPr>
            <a:normAutofit/>
          </a:bodyPr>
          <a:lstStyle/>
          <a:p>
            <a:r>
              <a:rPr lang="el-GR" sz="2800" dirty="0" smtClean="0"/>
              <a:t>Ο </a:t>
            </a:r>
            <a:r>
              <a:rPr lang="el-GR" sz="2800" dirty="0" smtClean="0"/>
              <a:t>δάσκαλος αρχίζει με ερώτηση. Η διατύπωση </a:t>
            </a:r>
            <a:r>
              <a:rPr lang="el-GR" sz="2800" dirty="0" smtClean="0"/>
              <a:t>ερωτήσεων - απαντήσεων </a:t>
            </a:r>
            <a:r>
              <a:rPr lang="el-GR" sz="2800" dirty="0" smtClean="0"/>
              <a:t>επιτρέπει στους εκπαιδευόμενους να αναζητήσουν την πληροφορία και να μάθουν μόνοι τους με την καθοδήγηση του εκπαιδευτή. </a:t>
            </a:r>
          </a:p>
          <a:p>
            <a:pPr lvl="0"/>
            <a:r>
              <a:rPr lang="el-GR" sz="2800" dirty="0" smtClean="0"/>
              <a:t>Το </a:t>
            </a:r>
            <a:r>
              <a:rPr lang="el-GR" sz="2800" dirty="0" smtClean="0"/>
              <a:t>θέμα, το πρόβλημα που είναι για μελέτη, και οι μέθοδοι που χρησιμοποιούνται για να απαντήσουν στο πρόβλημα καθορίζονται από τους εκπαιδευόμενους και όχι από τον εκπαιδευτή.</a:t>
            </a:r>
          </a:p>
          <a:p>
            <a:endParaRPr lang="el-GR" sz="2800" dirty="0" smtClean="0"/>
          </a:p>
          <a:p>
            <a:endParaRPr lang="el-GR" sz="2800" dirty="0" smtClean="0"/>
          </a:p>
        </p:txBody>
      </p:sp>
    </p:spTree>
    <p:extLst>
      <p:ext uri="{BB962C8B-B14F-4D97-AF65-F5344CB8AC3E}">
        <p14:creationId xmlns:p14="http://schemas.microsoft.com/office/powerpoint/2010/main" val="376625866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Κονστρουκτιβιστικές προσεγγίσεις</a:t>
            </a:r>
            <a:r>
              <a:rPr lang="en-US" smtClean="0"/>
              <a:t/>
            </a:r>
            <a:br>
              <a:rPr lang="en-US" smtClean="0"/>
            </a:br>
            <a:r>
              <a:rPr lang="el-GR" smtClean="0"/>
              <a:t> Διερευνητική διαδικασία μάθησης </a:t>
            </a:r>
            <a:endParaRPr lang="el-GR" dirty="0"/>
          </a:p>
        </p:txBody>
      </p:sp>
      <p:pic>
        <p:nvPicPr>
          <p:cNvPr id="2050" name="Picture 2" descr="C:\Users\Valentini\Desktop\Inquiry based learning.png"/>
          <p:cNvPicPr>
            <a:picLocks noChangeAspect="1" noChangeArrowheads="1"/>
          </p:cNvPicPr>
          <p:nvPr/>
        </p:nvPicPr>
        <p:blipFill>
          <a:blip r:embed="rId2"/>
          <a:stretch>
            <a:fillRect/>
          </a:stretch>
        </p:blipFill>
        <p:spPr bwMode="auto">
          <a:xfrm>
            <a:off x="1779078" y="1412776"/>
            <a:ext cx="5585844" cy="4762929"/>
          </a:xfrm>
          <a:prstGeom prst="rect">
            <a:avLst/>
          </a:prstGeom>
          <a:noFill/>
          <a:ln>
            <a:noFill/>
          </a:ln>
        </p:spPr>
      </p:pic>
    </p:spTree>
    <p:extLst>
      <p:ext uri="{BB962C8B-B14F-4D97-AF65-F5344CB8AC3E}">
        <p14:creationId xmlns:p14="http://schemas.microsoft.com/office/powerpoint/2010/main" val="40472532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5613a8af56116136dfc9882bfe4d5565d312c11d"/>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2234</TotalTime>
  <Words>8166</Words>
  <Application>Microsoft Office PowerPoint</Application>
  <PresentationFormat>On-screen Show (4:3)</PresentationFormat>
  <Paragraphs>603</Paragraphs>
  <Slides>136</Slides>
  <Notes>7</Notes>
  <HiddenSlides>0</HiddenSlides>
  <MMClips>0</MMClips>
  <ScaleCrop>false</ScaleCrop>
  <HeadingPairs>
    <vt:vector size="4" baseType="variant">
      <vt:variant>
        <vt:lpstr>Theme</vt:lpstr>
      </vt:variant>
      <vt:variant>
        <vt:i4>1</vt:i4>
      </vt:variant>
      <vt:variant>
        <vt:lpstr>Slide Titles</vt:lpstr>
      </vt:variant>
      <vt:variant>
        <vt:i4>136</vt:i4>
      </vt:variant>
    </vt:vector>
  </HeadingPairs>
  <TitlesOfParts>
    <vt:vector size="137" baseType="lpstr">
      <vt:lpstr>OC_template_updated</vt:lpstr>
      <vt:lpstr>Πληροφοριακή παιδεία</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Θεωρίες Μάθησης </vt:lpstr>
      <vt:lpstr>Κονστρουκτιβιστικές προσεγγίσεις  Προβληματοκεντρική διαδικασία μάθησης</vt:lpstr>
      <vt:lpstr>Κονστρουκτιβιστικές προσεγγίσεις  Προβληματοκεντρική διαδικασία μάθησης</vt:lpstr>
      <vt:lpstr>Κονστρουκτιβιστικές προσεγγίσεις  Προβληματοκεντρική διαδικασία μάθησης</vt:lpstr>
      <vt:lpstr>Κονστρουκτιβιστικές προσεγγίσεις  Προβληματοκεντρική διαδικασία μάθησης</vt:lpstr>
      <vt:lpstr>Κονστρουκτιβιστικές προσεγγίσεις  Προβληματοκεντρική διαδικασία μάθησης</vt:lpstr>
      <vt:lpstr>Κονστρουκτιβιστικές προσεγγίσεις  Προβληματοκεντρική διαδικασία μάθησης</vt:lpstr>
      <vt:lpstr>Κονστρουκτιβιστικές προσεγγίσεις  Προβληματοκεντρική διαδικασία μάθησης</vt:lpstr>
      <vt:lpstr>Κονστρουκτιβιστικές προσεγγίσεις  Προβληματοκεντρική διαδικασία μάθησης</vt:lpstr>
      <vt:lpstr>Κονστρουκτιβιστικές προσεγγίσεις  Περιπτωσιακή διαδικασία μάθησης</vt:lpstr>
      <vt:lpstr>Κονστρουκτιβιστικές προσεγγίσεις  Περιπτωσιακή διαδικασία μάθησης</vt:lpstr>
      <vt:lpstr>Κονστρουκτιβιστικές προσεγγίσεις  Περιπτωσιακή διαδικασία μάθησης</vt:lpstr>
      <vt:lpstr>Κονστρουκτιβιστικές προσεγγίσεις  Περιπτωσιακή διαδικασία μάθησης</vt:lpstr>
      <vt:lpstr>Κονστρουκτιβιστικές προσεγγίσεις  Περιπτωσιακή διαδικασία μάθησης</vt:lpstr>
      <vt:lpstr>Κονστρουκτιβιστικές προσεγγίσεις  Περιπτωσιακή διαδικασία μάθησης</vt:lpstr>
      <vt:lpstr>Κονστρουκτιβιστικές προσεγγίσεις  Διερευνητική διαδικασία μάθησης </vt:lpstr>
      <vt:lpstr>Κονστρουκτιβιστικές προσεγγίσεις  Διερευνητική διαδικασία μάθησης </vt:lpstr>
      <vt:lpstr>Κονστρουκτιβιστικές προσεγγίσεις  Διερευνητική διαδικασία μάθησης </vt:lpstr>
      <vt:lpstr>Κονστρουκτιβιστικές προσεγγίσεις  Διερευνητική διαδικασία μάθησης </vt:lpstr>
      <vt:lpstr>Κονστρουκτιβιστικές προσεγγίσεις  Διερευνητική διαδικασία μάθησης </vt:lpstr>
      <vt:lpstr>Κονστρουκτιβιστικές προσεγγίσεις  Διερευνητική διαδικασία μάθησης </vt:lpstr>
      <vt:lpstr>Κονστρουκτιβιστικές προσεγγίσεις  Συνεργατική διαδικασία μάθησης </vt:lpstr>
      <vt:lpstr>Κονστρουκτιβιστικές προσεγγίσεις  Συνεργατική διαδικασία μάθησης </vt:lpstr>
      <vt:lpstr>Κονστρουκτιβιστικές προσεγγίσεις  Συνεργατική διαδικασία μάθησης </vt:lpstr>
      <vt:lpstr>Κονστρουκτιβιστικές προσεγγίσεις  Συνεργατική διαδικασία μάθησης </vt:lpstr>
      <vt:lpstr>Κονστρουκτιβιστικές προσεγγίσεις  Συνεργατική διαδικασία μάθησης </vt:lpstr>
      <vt:lpstr>Κονστρουκτιβιστικές προσεγγίσεις  Θεωρία της δραστηριότητας </vt:lpstr>
      <vt:lpstr>Κονστρουκτιβιστικές προσεγγίσεις  Θεωρία της δραστηριότητας </vt:lpstr>
      <vt:lpstr>Κονστρουκτιβιστικές προσεγγίσεις  Θεωρία της δραστηριότητας </vt:lpstr>
      <vt:lpstr>Κονστρουκτιβιστικές προσεγγίσεις  Θεωρία της δραστηριότητας </vt:lpstr>
      <vt:lpstr>Κονστρουκτιβιστικές προσεγγίσεις  Θεωρία της δραστηριότητας </vt:lpstr>
      <vt:lpstr>Κονστρουκτιβιστικές προσεγγίσεις  Θεωρία της δραστηριότητας </vt:lpstr>
      <vt:lpstr>Κονστρουκτιβιστικές προσεγγίσεις  Θεωρία της δραστηριότητας </vt:lpstr>
      <vt:lpstr>Κονστρουκτιβιστικές προσεγγίσεις  Θεωρία της δραστηριότητας </vt:lpstr>
      <vt:lpstr>Κονστρουκτιβιστικές προσεγγίσεις  Θεωρία της δραστηριότητας </vt:lpstr>
      <vt:lpstr>Κονστρουκτιβιστικές προσεγγίσεις   Εδραιωμένη Γνώση </vt:lpstr>
      <vt:lpstr>Κονστρουκτιβιστικές προσεγγίσεις   Εδραιωμένη Γνώση </vt:lpstr>
      <vt:lpstr>Κονστρουκτιβιστικές προσεγγίσεις   Εδραιωμένη Γνώση </vt:lpstr>
      <vt:lpstr>Κονστρουκτιβιστικές προσεγγίσεις   Εδραιωμένη Γνώση </vt:lpstr>
      <vt:lpstr>Κονστρουκτιβιστικές προσεγγίσεις   Εδραιωμένη Γνώση </vt:lpstr>
      <vt:lpstr>Κονστρουκτιβιστικές προσεγγίσεις   Εδραιωμένη Γνώση </vt:lpstr>
      <vt:lpstr>Κονστρουκτιβιστικές προσεγγίσεις Διδασκαλία με σύνδεση(Anchored instruction)</vt:lpstr>
      <vt:lpstr>Κονστρουκτιβιστικές προσεγγίσεις Διδασκαλία με σύνδεση(Anchored instruction)</vt:lpstr>
      <vt:lpstr>Κονστρουκτιβιστικές προσεγγίσεις Διδασκαλία με σύνδεση(Anchored instruction)</vt:lpstr>
      <vt:lpstr>Κονστρουκτιβιστικές προσεγγίσεις Διδασκαλία με σύνδεση(Anchored instruction)</vt:lpstr>
      <vt:lpstr>Κονστρουκτιβιστικές προσεγγίσεις Διδασκαλία με σύνδεση(Anchored instruction)</vt:lpstr>
      <vt:lpstr>Κονστρουκτιβιστικές προσεγγίσεις Διδασκαλία με σύνδεση(Anchored instruction)</vt:lpstr>
      <vt:lpstr>Κονστρουκτιβιστικές προσεγγίσεις Διδασκαλία με σύνδεση(Anchored instruction)</vt:lpstr>
      <vt:lpstr>Κονστρουκτιβιστικές προσεγγίσεις Διδασκαλία με σύνδεση(Anchored instruction)</vt:lpstr>
      <vt:lpstr>Κονστρουκτιβιστικές προσεγγίσεις Διδασκαλία με σύνδεση(Anchored instruction)</vt:lpstr>
      <vt:lpstr>Κονστρουκτιβιστικές προσεγγίσεις Διδασκαλία με σύνδεση(Anchored instruction)</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407</cp:revision>
  <dcterms:created xsi:type="dcterms:W3CDTF">2013-03-04T13:35:19Z</dcterms:created>
  <dcterms:modified xsi:type="dcterms:W3CDTF">2015-11-04T13:11:39Z</dcterms:modified>
</cp:coreProperties>
</file>