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80"/>
  </p:notesMasterIdLst>
  <p:handoutMasterIdLst>
    <p:handoutMasterId r:id="rId81"/>
  </p:handoutMasterIdLst>
  <p:sldIdLst>
    <p:sldId id="256" r:id="rId3"/>
    <p:sldId id="272" r:id="rId4"/>
    <p:sldId id="273" r:id="rId5"/>
    <p:sldId id="275" r:id="rId6"/>
    <p:sldId id="274" r:id="rId7"/>
    <p:sldId id="279" r:id="rId8"/>
    <p:sldId id="280" r:id="rId9"/>
    <p:sldId id="340" r:id="rId10"/>
    <p:sldId id="341" r:id="rId11"/>
    <p:sldId id="283" r:id="rId12"/>
    <p:sldId id="276" r:id="rId13"/>
    <p:sldId id="277" r:id="rId14"/>
    <p:sldId id="278" r:id="rId15"/>
    <p:sldId id="281" r:id="rId16"/>
    <p:sldId id="282" r:id="rId17"/>
    <p:sldId id="284" r:id="rId18"/>
    <p:sldId id="285" r:id="rId19"/>
    <p:sldId id="286" r:id="rId20"/>
    <p:sldId id="287" r:id="rId21"/>
    <p:sldId id="288" r:id="rId22"/>
    <p:sldId id="337" r:id="rId23"/>
    <p:sldId id="33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3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257" r:id="rId73"/>
    <p:sldId id="262" r:id="rId74"/>
    <p:sldId id="264" r:id="rId75"/>
    <p:sldId id="269" r:id="rId76"/>
    <p:sldId id="270" r:id="rId77"/>
    <p:sldId id="266" r:id="rId78"/>
    <p:sldId id="261" r:id="rId79"/>
  </p:sldIdLst>
  <p:sldSz cx="9144000" cy="6858000" type="screen4x3"/>
  <p:notesSz cx="7104063" cy="10234613"/>
  <p:custDataLst>
    <p:tags r:id="rId8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695185"/>
    <a:srgbClr val="333399"/>
    <a:srgbClr val="4545C3"/>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66" d="100"/>
          <a:sy n="66" d="100"/>
        </p:scale>
        <p:origin x="-139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06"/>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gs" Target="tags/tag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71</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72</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73</a:t>
            </a:fld>
            <a:endParaRPr lang="el-GR">
              <a:solidFill>
                <a:prstClr val="black"/>
              </a:solidFill>
            </a:endParaRPr>
          </a:p>
        </p:txBody>
      </p:sp>
    </p:spTree>
    <p:extLst>
      <p:ext uri="{BB962C8B-B14F-4D97-AF65-F5344CB8AC3E}">
        <p14:creationId xmlns:p14="http://schemas.microsoft.com/office/powerpoint/2010/main" xmlns=""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75</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76</a:t>
            </a:fld>
            <a:endParaRPr lang="el-GR"/>
          </a:p>
        </p:txBody>
      </p:sp>
    </p:spTree>
    <p:extLst>
      <p:ext uri="{BB962C8B-B14F-4D97-AF65-F5344CB8AC3E}">
        <p14:creationId xmlns:p14="http://schemas.microsoft.com/office/powerpoint/2010/main" xmlns=""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a:t>
            </a:fld>
            <a:endParaRPr lang="el-GR"/>
          </a:p>
        </p:txBody>
      </p:sp>
    </p:spTree>
    <p:extLst>
      <p:ext uri="{BB962C8B-B14F-4D97-AF65-F5344CB8AC3E}">
        <p14:creationId xmlns:p14="http://schemas.microsoft.com/office/powerpoint/2010/main" xmlns="" val="103298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a:t>
            </a:fld>
            <a:endParaRPr lang="el-GR"/>
          </a:p>
        </p:txBody>
      </p:sp>
    </p:spTree>
    <p:extLst>
      <p:ext uri="{BB962C8B-B14F-4D97-AF65-F5344CB8AC3E}">
        <p14:creationId xmlns:p14="http://schemas.microsoft.com/office/powerpoint/2010/main" xmlns="" val="274429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51F30101-5998-4E82-AC3E-3ACC14266BD5}" type="slidenum">
              <a:rPr lang="el-GR" altLang="el-GR" smtClean="0"/>
              <a:pPr eaLnBrk="1" hangingPunct="1"/>
              <a:t>14</a:t>
            </a:fld>
            <a:endParaRPr lang="el-GR" altLang="el-GR" smtClean="0"/>
          </a:p>
        </p:txBody>
      </p:sp>
      <p:sp>
        <p:nvSpPr>
          <p:cNvPr id="71683" name="Rectangle 2"/>
          <p:cNvSpPr>
            <a:spLocks noGrp="1" noRot="1" noChangeAspect="1" noChangeArrowheads="1" noTextEdit="1"/>
          </p:cNvSpPr>
          <p:nvPr>
            <p:ph type="sldImg"/>
          </p:nvPr>
        </p:nvSpPr>
        <p:spPr>
          <a:xfrm>
            <a:off x="993775" y="768350"/>
            <a:ext cx="5116513" cy="3836988"/>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l-GR" alt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200CA258-54E8-4F7A-A080-F5D243567016}" type="slidenum">
              <a:rPr lang="el-GR" altLang="el-GR" smtClean="0"/>
              <a:pPr eaLnBrk="1" hangingPunct="1"/>
              <a:t>18</a:t>
            </a:fld>
            <a:endParaRPr lang="el-GR" altLang="el-GR" smtClean="0"/>
          </a:p>
        </p:txBody>
      </p:sp>
      <p:sp>
        <p:nvSpPr>
          <p:cNvPr id="72707" name="Rectangle 2"/>
          <p:cNvSpPr>
            <a:spLocks noGrp="1" noRot="1" noChangeAspect="1" noChangeArrowheads="1" noTextEdit="1"/>
          </p:cNvSpPr>
          <p:nvPr>
            <p:ph type="sldImg"/>
          </p:nvPr>
        </p:nvSpPr>
        <p:spPr>
          <a:xfrm>
            <a:off x="993775" y="768350"/>
            <a:ext cx="5116513" cy="3836988"/>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l-GR" altLang="el-G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35</a:t>
            </a:fld>
            <a:endParaRPr lang="el-GR"/>
          </a:p>
        </p:txBody>
      </p:sp>
    </p:spTree>
    <p:extLst>
      <p:ext uri="{BB962C8B-B14F-4D97-AF65-F5344CB8AC3E}">
        <p14:creationId xmlns:p14="http://schemas.microsoft.com/office/powerpoint/2010/main" xmlns="" val="2528487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48</a:t>
            </a:fld>
            <a:endParaRPr lang="el-GR"/>
          </a:p>
        </p:txBody>
      </p:sp>
    </p:spTree>
    <p:extLst>
      <p:ext uri="{BB962C8B-B14F-4D97-AF65-F5344CB8AC3E}">
        <p14:creationId xmlns:p14="http://schemas.microsoft.com/office/powerpoint/2010/main" xmlns="" val="2679748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155690A3-3C64-4F4C-B4F6-0E355E9F875A}" type="slidenum">
              <a:rPr lang="el-GR" altLang="el-GR" smtClean="0"/>
              <a:pPr eaLnBrk="1" hangingPunct="1"/>
              <a:t>54</a:t>
            </a:fld>
            <a:endParaRPr lang="el-GR" altLang="el-GR" smtClean="0"/>
          </a:p>
        </p:txBody>
      </p:sp>
      <p:sp>
        <p:nvSpPr>
          <p:cNvPr id="73731" name="Rectangle 2"/>
          <p:cNvSpPr>
            <a:spLocks noGrp="1" noRot="1" noChangeAspect="1" noChangeArrowheads="1" noTextEdit="1"/>
          </p:cNvSpPr>
          <p:nvPr>
            <p:ph type="sldImg"/>
          </p:nvPr>
        </p:nvSpPr>
        <p:spPr>
          <a:xfrm>
            <a:off x="993775" y="768350"/>
            <a:ext cx="5116513" cy="3836988"/>
          </a:xfrm>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l-GR" altLang="el-G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70</a:t>
            </a:fld>
            <a:endParaRPr lang="el-GR"/>
          </a:p>
        </p:txBody>
      </p:sp>
    </p:spTree>
    <p:extLst>
      <p:ext uri="{BB962C8B-B14F-4D97-AF65-F5344CB8AC3E}">
        <p14:creationId xmlns:p14="http://schemas.microsoft.com/office/powerpoint/2010/main" xmlns=""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Pr>
        <a:gradFill>
          <a:gsLst>
            <a:gs pos="0">
              <a:schemeClr val="tx1">
                <a:lumMod val="75000"/>
                <a:lumOff val="25000"/>
              </a:schemeClr>
            </a:gs>
            <a:gs pos="50000">
              <a:schemeClr val="tx1">
                <a:lumMod val="75000"/>
                <a:lumOff val="25000"/>
              </a:schemeClr>
            </a:gs>
            <a:gs pos="100000">
              <a:schemeClr val="tx1">
                <a:lumMod val="65000"/>
                <a:lumOff val="3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784" y="116632"/>
            <a:ext cx="9082215" cy="1008112"/>
          </a:xfrm>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340768"/>
            <a:ext cx="8424936" cy="5256584"/>
          </a:xfrm>
        </p:spPr>
        <p:txBody>
          <a:bodyPr>
            <a:normAutofit/>
          </a:bodyPr>
          <a:lstStyle>
            <a:lvl1pPr>
              <a:lnSpc>
                <a:spcPct val="110000"/>
              </a:lnSpc>
              <a:spcBef>
                <a:spcPts val="1200"/>
              </a:spcBef>
              <a:defRPr sz="2400">
                <a:solidFill>
                  <a:schemeClr val="bg1"/>
                </a:solidFill>
              </a:defRPr>
            </a:lvl1pPr>
            <a:lvl2pPr marL="742950" indent="-382588">
              <a:lnSpc>
                <a:spcPct val="110000"/>
              </a:lnSpc>
              <a:spcBef>
                <a:spcPts val="1200"/>
              </a:spcBef>
              <a:buFont typeface="Courier New" panose="02070309020205020404" pitchFamily="49" charset="0"/>
              <a:buChar char="o"/>
              <a:defRPr sz="2400">
                <a:solidFill>
                  <a:schemeClr val="bg1"/>
                </a:solidFill>
              </a:defRPr>
            </a:lvl2pPr>
            <a:lvl3pPr marL="1143000" indent="-338138">
              <a:lnSpc>
                <a:spcPct val="110000"/>
              </a:lnSpc>
              <a:spcBef>
                <a:spcPts val="1200"/>
              </a:spcBef>
              <a:buFont typeface="Wingdings" panose="05000000000000000000" pitchFamily="2" charset="2"/>
              <a:buChar char="ü"/>
              <a:defRPr sz="2400">
                <a:solidFill>
                  <a:schemeClr val="bg1"/>
                </a:solidFill>
              </a:defRPr>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a:xfrm>
            <a:off x="6614864" y="6448251"/>
            <a:ext cx="2133600" cy="365125"/>
          </a:xfrm>
        </p:spPr>
        <p:txBody>
          <a:bodyPr/>
          <a:lstStyle>
            <a:lvl1pPr>
              <a:defRPr>
                <a:solidFill>
                  <a:schemeClr val="bg1">
                    <a:lumMod val="95000"/>
                  </a:schemeClr>
                </a:solidFill>
              </a:defRPr>
            </a:lvl1pPr>
          </a:lstStyle>
          <a:p>
            <a:pPr>
              <a:defRPr/>
            </a:pPr>
            <a:fld id="{7E55E3B3-0445-4CFC-BED8-763D4409E61F}" type="slidenum">
              <a:rPr lang="el-GR" smtClean="0"/>
              <a:pPr>
                <a:defRPr/>
              </a:pPr>
              <a:t>‹#›</a:t>
            </a:fld>
            <a:endParaRPr lang="el-GR"/>
          </a:p>
        </p:txBody>
      </p:sp>
      <p:sp>
        <p:nvSpPr>
          <p:cNvPr id="8" name="Ορθογώνιο 7"/>
          <p:cNvSpPr/>
          <p:nvPr userDrawn="1"/>
        </p:nvSpPr>
        <p:spPr>
          <a:xfrm>
            <a:off x="0" y="116632"/>
            <a:ext cx="61785" cy="6741368"/>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userDrawn="1"/>
        </p:nvSpPr>
        <p:spPr>
          <a:xfrm>
            <a:off x="0" y="0"/>
            <a:ext cx="9144000" cy="116632"/>
          </a:xfrm>
          <a:prstGeom prst="rect">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584176"/>
          </a:xfrm>
        </p:spPr>
        <p:txBody>
          <a:bodyPr>
            <a:normAutofit/>
          </a:bodyPr>
          <a:lstStyle/>
          <a:p>
            <a:pPr lvl="1" algn="ctr"/>
            <a:r>
              <a:rPr lang="el-GR" sz="3600" b="1" dirty="0" smtClean="0">
                <a:solidFill>
                  <a:schemeClr val="tx1"/>
                </a:solidFill>
                <a:latin typeface="+mn-lt"/>
              </a:rPr>
              <a:t>Ακτινολογική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2060650"/>
          </a:xfrm>
        </p:spPr>
        <p:txBody>
          <a:bodyPr>
            <a:normAutofit/>
          </a:bodyPr>
          <a:lstStyle/>
          <a:p>
            <a:pPr>
              <a:spcBef>
                <a:spcPts val="0"/>
              </a:spcBef>
              <a:spcAft>
                <a:spcPts val="1200"/>
              </a:spcAft>
            </a:pPr>
            <a:r>
              <a:rPr lang="el-GR" sz="2600" b="1" dirty="0" smtClean="0"/>
              <a:t>Ενότητα </a:t>
            </a:r>
            <a:r>
              <a:rPr lang="en-US" sz="2600" b="1" dirty="0" smtClean="0"/>
              <a:t>1</a:t>
            </a:r>
            <a:r>
              <a:rPr lang="el-GR" sz="2600" dirty="0" smtClean="0"/>
              <a:t>:</a:t>
            </a:r>
            <a:r>
              <a:rPr lang="en-US" sz="2600" dirty="0" smtClean="0"/>
              <a:t> </a:t>
            </a:r>
            <a:r>
              <a:rPr lang="el-GR" sz="2600" dirty="0"/>
              <a:t>Εισαγωγή στο περιβάλλον του επαγγέλματος του Τεχνολόγου Ακτινολόγου (ΤΑ</a:t>
            </a:r>
            <a:r>
              <a:rPr lang="el-GR" sz="2600" dirty="0" smtClean="0"/>
              <a:t>)</a:t>
            </a:r>
            <a:endParaRPr lang="en-US" sz="2600" dirty="0" smtClean="0"/>
          </a:p>
          <a:p>
            <a:pPr>
              <a:spcBef>
                <a:spcPts val="0"/>
              </a:spcBef>
              <a:spcAft>
                <a:spcPts val="1200"/>
              </a:spcAft>
            </a:pPr>
            <a:r>
              <a:rPr lang="el-GR" sz="2200" dirty="0" smtClean="0"/>
              <a:t>Γεωργία Οικονόμου, Αναπληρώτρια Καθηγήτρια</a:t>
            </a:r>
          </a:p>
          <a:p>
            <a:pPr>
              <a:spcBef>
                <a:spcPts val="0"/>
              </a:spcBef>
            </a:pPr>
            <a:r>
              <a:rPr lang="el-GR" sz="2200"/>
              <a:t>Τμήμα Ραδιολογίας - Ακτινολογίας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Ηθική και δεοντολογία</a:t>
            </a:r>
            <a:endParaRPr lang="el-GR" dirty="0"/>
          </a:p>
        </p:txBody>
      </p:sp>
      <p:sp>
        <p:nvSpPr>
          <p:cNvPr id="54275" name="Rectangle 3"/>
          <p:cNvSpPr>
            <a:spLocks noGrp="1" noChangeArrowheads="1"/>
          </p:cNvSpPr>
          <p:nvPr>
            <p:ph idx="1"/>
          </p:nvPr>
        </p:nvSpPr>
        <p:spPr/>
        <p:txBody>
          <a:bodyPr>
            <a:normAutofit/>
          </a:bodyPr>
          <a:lstStyle/>
          <a:p>
            <a:pPr eaLnBrk="1" hangingPunct="1">
              <a:defRPr/>
            </a:pPr>
            <a:r>
              <a:rPr lang="el-GR" dirty="0" smtClean="0"/>
              <a:t>Η επίτευξη υψηλών  ηθικών και δεοντολογικών συμπεριφορών  δεν είναι φυσικό χαρακτηριστικό στους περισσότερους ανθρώπους.</a:t>
            </a:r>
          </a:p>
          <a:p>
            <a:pPr eaLnBrk="1" hangingPunct="1">
              <a:defRPr/>
            </a:pPr>
            <a:r>
              <a:rPr lang="el-GR" dirty="0" smtClean="0"/>
              <a:t>Δεν φθάνεται με διάβασμα βιβλίων.</a:t>
            </a:r>
          </a:p>
          <a:p>
            <a:pPr eaLnBrk="1" hangingPunct="1">
              <a:defRPr/>
            </a:pPr>
            <a:r>
              <a:rPr lang="el-GR" dirty="0" smtClean="0"/>
              <a:t>Αρχίζει με αφοσίωση και εξελίσσεται με κάθε καινούργια ευκαιρία όταν ακούμε, ξανασκεφτόμαστε και μαθαίνουμε.</a:t>
            </a:r>
          </a:p>
          <a:p>
            <a:pPr eaLnBrk="1" hangingPunct="1">
              <a:defRPr/>
            </a:pPr>
            <a:r>
              <a:rPr lang="el-GR" dirty="0" smtClean="0"/>
              <a:t>Οι απόψεις μας δεν είναι μοναδικές.</a:t>
            </a:r>
          </a:p>
          <a:p>
            <a:pPr eaLnBrk="1" hangingPunct="1">
              <a:defRPr/>
            </a:pPr>
            <a:r>
              <a:rPr lang="el-GR" dirty="0" smtClean="0"/>
              <a:t>Οι απόψεις των άλλων έχουν αξία και ενδιαφέρον. </a:t>
            </a:r>
          </a:p>
          <a:p>
            <a:pPr eaLnBrk="1" hangingPunct="1">
              <a:defRPr/>
            </a:pPr>
            <a:endParaRPr 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xmlns="" val="511866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l-GR" dirty="0" smtClean="0"/>
              <a:t>Ανάγκες ασθενών </a:t>
            </a:r>
            <a:r>
              <a:rPr lang="el-GR" sz="3000" b="0" dirty="0" smtClean="0"/>
              <a:t>1/3</a:t>
            </a:r>
          </a:p>
        </p:txBody>
      </p:sp>
      <p:sp>
        <p:nvSpPr>
          <p:cNvPr id="79875" name="Rectangle 3"/>
          <p:cNvSpPr>
            <a:spLocks noGrp="1" noChangeArrowheads="1"/>
          </p:cNvSpPr>
          <p:nvPr>
            <p:ph idx="1"/>
          </p:nvPr>
        </p:nvSpPr>
        <p:spPr/>
        <p:txBody>
          <a:bodyPr>
            <a:normAutofit/>
          </a:bodyPr>
          <a:lstStyle/>
          <a:p>
            <a:pPr eaLnBrk="1" hangingPunct="1">
              <a:defRPr/>
            </a:pPr>
            <a:r>
              <a:rPr lang="el-GR" dirty="0" smtClean="0"/>
              <a:t>Ο ασθενής είναι ζωντανό κύτταρο μιας οικογένειας. </a:t>
            </a:r>
          </a:p>
          <a:p>
            <a:pPr eaLnBrk="1" hangingPunct="1">
              <a:defRPr/>
            </a:pPr>
            <a:r>
              <a:rPr lang="el-GR" dirty="0" smtClean="0"/>
              <a:t>Η αντίδραση στην </a:t>
            </a:r>
            <a:r>
              <a:rPr lang="el-GR" dirty="0" smtClean="0"/>
              <a:t>ασθένεια </a:t>
            </a:r>
            <a:r>
              <a:rPr lang="el-GR" dirty="0" smtClean="0"/>
              <a:t>επηρεάζεται από:</a:t>
            </a:r>
          </a:p>
          <a:p>
            <a:pPr lvl="1" eaLnBrk="1" hangingPunct="1">
              <a:defRPr/>
            </a:pPr>
            <a:r>
              <a:rPr lang="el-GR" dirty="0" smtClean="0"/>
              <a:t>Ηλικία, </a:t>
            </a:r>
          </a:p>
          <a:p>
            <a:pPr lvl="1" eaLnBrk="1" hangingPunct="1">
              <a:defRPr/>
            </a:pPr>
            <a:r>
              <a:rPr lang="el-GR" dirty="0" smtClean="0"/>
              <a:t>Χαρακτήρα,</a:t>
            </a:r>
          </a:p>
          <a:p>
            <a:pPr lvl="1" eaLnBrk="1" hangingPunct="1">
              <a:defRPr/>
            </a:pPr>
            <a:r>
              <a:rPr lang="el-GR" dirty="0" smtClean="0"/>
              <a:t>Φύση της ασθένειας,</a:t>
            </a:r>
          </a:p>
          <a:p>
            <a:pPr lvl="1" eaLnBrk="1" hangingPunct="1">
              <a:defRPr/>
            </a:pPr>
            <a:r>
              <a:rPr lang="el-GR" dirty="0" smtClean="0"/>
              <a:t>Επαγγελματικές κ.ά. </a:t>
            </a:r>
            <a:r>
              <a:rPr lang="el-GR" dirty="0"/>
              <a:t>ε</a:t>
            </a:r>
            <a:r>
              <a:rPr lang="el-GR" dirty="0" smtClean="0"/>
              <a:t>κκρεμότητες.</a:t>
            </a:r>
          </a:p>
          <a:p>
            <a:pPr eaLnBrk="1" hangingPunct="1">
              <a:defRPr/>
            </a:pPr>
            <a:r>
              <a:rPr lang="el-GR" dirty="0" smtClean="0"/>
              <a:t>Η αντίδραση της οικογένειας που συμπάσχει μεταφέρεται στον ασθενή.</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xmlns="" val="2498251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l-GR" dirty="0">
                <a:solidFill>
                  <a:prstClr val="white"/>
                </a:solidFill>
              </a:rPr>
              <a:t>Ανάγκες ασθενών </a:t>
            </a:r>
            <a:r>
              <a:rPr lang="el-GR" sz="3000" b="0" dirty="0" smtClean="0">
                <a:solidFill>
                  <a:prstClr val="white"/>
                </a:solidFill>
              </a:rPr>
              <a:t>2/3</a:t>
            </a:r>
            <a:endParaRPr lang="el-GR" dirty="0" smtClean="0"/>
          </a:p>
        </p:txBody>
      </p:sp>
      <p:sp>
        <p:nvSpPr>
          <p:cNvPr id="80899" name="Rectangle 3"/>
          <p:cNvSpPr>
            <a:spLocks noGrp="1" noChangeArrowheads="1"/>
          </p:cNvSpPr>
          <p:nvPr>
            <p:ph idx="1"/>
          </p:nvPr>
        </p:nvSpPr>
        <p:spPr/>
        <p:txBody>
          <a:bodyPr/>
          <a:lstStyle/>
          <a:p>
            <a:pPr eaLnBrk="1" hangingPunct="1">
              <a:defRPr/>
            </a:pPr>
            <a:r>
              <a:rPr lang="el-GR" sz="2400" dirty="0" smtClean="0"/>
              <a:t>Η εισαγωγή στο νοσοκομείο είναι τραυματική εμπειρία.</a:t>
            </a:r>
          </a:p>
          <a:p>
            <a:pPr lvl="1" eaLnBrk="1" hangingPunct="1">
              <a:defRPr/>
            </a:pPr>
            <a:r>
              <a:rPr lang="el-GR" sz="2400" dirty="0" smtClean="0"/>
              <a:t>Ξένο περιβάλλον.</a:t>
            </a:r>
          </a:p>
          <a:p>
            <a:pPr lvl="1" eaLnBrk="1" hangingPunct="1">
              <a:defRPr/>
            </a:pPr>
            <a:r>
              <a:rPr lang="el-GR" sz="2400" dirty="0" smtClean="0"/>
              <a:t>Φόβος για την κατάσταση της υγείας του.</a:t>
            </a:r>
          </a:p>
          <a:p>
            <a:pPr lvl="1" eaLnBrk="1" hangingPunct="1">
              <a:defRPr/>
            </a:pPr>
            <a:r>
              <a:rPr lang="el-GR" sz="2400" dirty="0" smtClean="0"/>
              <a:t>Αβεβαιότητα που προκαλεί αίσθημα απώλειας ελέγχου.</a:t>
            </a:r>
          </a:p>
          <a:p>
            <a:pPr lvl="1" eaLnBrk="1" hangingPunct="1">
              <a:defRPr/>
            </a:pPr>
            <a:r>
              <a:rPr lang="el-GR" sz="2400" dirty="0" smtClean="0"/>
              <a:t>Απώλεια ή κίνδυνος απώλειας ταυτότητας.</a:t>
            </a:r>
          </a:p>
          <a:p>
            <a:pPr lvl="1" eaLnBrk="1" hangingPunct="1">
              <a:defRPr/>
            </a:pPr>
            <a:r>
              <a:rPr lang="el-GR" sz="2400" dirty="0" smtClean="0"/>
              <a:t>Δυσκολότερο για τα παιδιά.</a:t>
            </a:r>
          </a:p>
          <a:p>
            <a:pPr eaLnBrk="1" hangingPunct="1">
              <a:defRPr/>
            </a:pPr>
            <a:r>
              <a:rPr lang="el-GR" sz="2400" dirty="0" smtClean="0"/>
              <a:t>Μπορούν να εκφράσουν αυτά τα αισθήματα ακόμα και με ανυπομονησία, αγένεια, πολυλογία, αδιακρισία, έπαρση.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xmlns="" val="185171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defRPr/>
            </a:pPr>
            <a:r>
              <a:rPr lang="el-GR" dirty="0">
                <a:solidFill>
                  <a:prstClr val="white"/>
                </a:solidFill>
              </a:rPr>
              <a:t>Ανάγκες ασθενών </a:t>
            </a:r>
            <a:r>
              <a:rPr lang="el-GR" sz="3000" b="0" dirty="0" smtClean="0">
                <a:solidFill>
                  <a:prstClr val="white"/>
                </a:solidFill>
              </a:rPr>
              <a:t>3/3</a:t>
            </a:r>
            <a:endParaRPr lang="el-GR" dirty="0" smtClean="0"/>
          </a:p>
        </p:txBody>
      </p:sp>
      <p:sp>
        <p:nvSpPr>
          <p:cNvPr id="81923" name="Rectangle 3"/>
          <p:cNvSpPr>
            <a:spLocks noGrp="1" noChangeArrowheads="1"/>
          </p:cNvSpPr>
          <p:nvPr>
            <p:ph idx="1"/>
          </p:nvPr>
        </p:nvSpPr>
        <p:spPr>
          <a:xfrm>
            <a:off x="323528" y="1268760"/>
            <a:ext cx="8424936" cy="5112568"/>
          </a:xfrm>
        </p:spPr>
        <p:txBody>
          <a:bodyPr numCol="2">
            <a:normAutofit/>
          </a:bodyPr>
          <a:lstStyle/>
          <a:p>
            <a:pPr eaLnBrk="1" hangingPunct="1">
              <a:lnSpc>
                <a:spcPct val="80000"/>
              </a:lnSpc>
              <a:defRPr/>
            </a:pPr>
            <a:r>
              <a:rPr lang="el-GR" sz="2400" dirty="0" smtClean="0"/>
              <a:t>Φυσικές ή βασικές ανάγκες</a:t>
            </a:r>
          </a:p>
          <a:p>
            <a:pPr lvl="1" eaLnBrk="1" hangingPunct="1">
              <a:lnSpc>
                <a:spcPct val="80000"/>
              </a:lnSpc>
              <a:defRPr/>
            </a:pPr>
            <a:r>
              <a:rPr lang="el-GR" sz="2400" dirty="0" smtClean="0"/>
              <a:t>Αναπνοή</a:t>
            </a:r>
          </a:p>
          <a:p>
            <a:pPr lvl="1" eaLnBrk="1" hangingPunct="1">
              <a:lnSpc>
                <a:spcPct val="80000"/>
              </a:lnSpc>
              <a:defRPr/>
            </a:pPr>
            <a:r>
              <a:rPr lang="el-GR" sz="2400" dirty="0" smtClean="0"/>
              <a:t>Θρέψη</a:t>
            </a:r>
          </a:p>
          <a:p>
            <a:pPr lvl="1" eaLnBrk="1" hangingPunct="1">
              <a:lnSpc>
                <a:spcPct val="80000"/>
              </a:lnSpc>
              <a:defRPr/>
            </a:pPr>
            <a:r>
              <a:rPr lang="el-GR" sz="2400" dirty="0" smtClean="0"/>
              <a:t>Θερμοκρασία</a:t>
            </a:r>
          </a:p>
          <a:p>
            <a:pPr lvl="1" eaLnBrk="1" hangingPunct="1">
              <a:lnSpc>
                <a:spcPct val="80000"/>
              </a:lnSpc>
              <a:defRPr/>
            </a:pPr>
            <a:r>
              <a:rPr lang="el-GR" sz="2400" dirty="0" smtClean="0"/>
              <a:t>απεκκρίσεις</a:t>
            </a:r>
          </a:p>
          <a:p>
            <a:pPr eaLnBrk="1" hangingPunct="1">
              <a:lnSpc>
                <a:spcPct val="80000"/>
              </a:lnSpc>
              <a:defRPr/>
            </a:pPr>
            <a:r>
              <a:rPr lang="el-GR" sz="2400" dirty="0" smtClean="0"/>
              <a:t>Ψυχοκοινωνικές ανάγκες </a:t>
            </a:r>
          </a:p>
          <a:p>
            <a:pPr lvl="1" eaLnBrk="1" hangingPunct="1">
              <a:lnSpc>
                <a:spcPct val="80000"/>
              </a:lnSpc>
              <a:defRPr/>
            </a:pPr>
            <a:r>
              <a:rPr lang="el-GR" sz="2400" dirty="0" smtClean="0"/>
              <a:t>Ασφάλεια</a:t>
            </a:r>
          </a:p>
          <a:p>
            <a:pPr lvl="1" eaLnBrk="1" hangingPunct="1">
              <a:lnSpc>
                <a:spcPct val="80000"/>
              </a:lnSpc>
              <a:defRPr/>
            </a:pPr>
            <a:r>
              <a:rPr lang="el-GR" sz="2400" dirty="0" smtClean="0"/>
              <a:t>Στοργή </a:t>
            </a:r>
          </a:p>
          <a:p>
            <a:pPr lvl="1" eaLnBrk="1" hangingPunct="1">
              <a:lnSpc>
                <a:spcPct val="80000"/>
              </a:lnSpc>
              <a:defRPr/>
            </a:pPr>
            <a:r>
              <a:rPr lang="el-GR" sz="2400" dirty="0" smtClean="0"/>
              <a:t>Ενημέρωση</a:t>
            </a:r>
          </a:p>
          <a:p>
            <a:pPr lvl="1" eaLnBrk="1" hangingPunct="1">
              <a:lnSpc>
                <a:spcPct val="80000"/>
              </a:lnSpc>
              <a:defRPr/>
            </a:pPr>
            <a:r>
              <a:rPr lang="el-GR" sz="2400" dirty="0" smtClean="0"/>
              <a:t>Αποδοχή</a:t>
            </a:r>
          </a:p>
          <a:p>
            <a:pPr lvl="1" eaLnBrk="1" hangingPunct="1">
              <a:lnSpc>
                <a:spcPct val="80000"/>
              </a:lnSpc>
              <a:defRPr/>
            </a:pPr>
            <a:r>
              <a:rPr lang="el-GR" sz="2400" dirty="0" smtClean="0"/>
              <a:t>Δημιουργικότητα</a:t>
            </a:r>
          </a:p>
          <a:p>
            <a:pPr marL="804863" indent="-382588" eaLnBrk="1" hangingPunct="1">
              <a:lnSpc>
                <a:spcPct val="80000"/>
              </a:lnSpc>
              <a:defRPr/>
            </a:pPr>
            <a:r>
              <a:rPr lang="el-GR" sz="2400" dirty="0" smtClean="0"/>
              <a:t>Επιπλέον ανάγκες </a:t>
            </a:r>
          </a:p>
          <a:p>
            <a:pPr marL="1160463" lvl="1" eaLnBrk="1" hangingPunct="1">
              <a:lnSpc>
                <a:spcPct val="80000"/>
              </a:lnSpc>
              <a:defRPr/>
            </a:pPr>
            <a:r>
              <a:rPr lang="el-GR" sz="2400" dirty="0" smtClean="0"/>
              <a:t>Καθαριότητα</a:t>
            </a:r>
          </a:p>
          <a:p>
            <a:pPr marL="1160463" lvl="1" eaLnBrk="1" hangingPunct="1">
              <a:lnSpc>
                <a:spcPct val="80000"/>
              </a:lnSpc>
              <a:defRPr/>
            </a:pPr>
            <a:r>
              <a:rPr lang="el-GR" sz="2400" dirty="0" smtClean="0"/>
              <a:t>Άνεση </a:t>
            </a:r>
          </a:p>
          <a:p>
            <a:pPr marL="1160463" lvl="1" eaLnBrk="1" hangingPunct="1">
              <a:lnSpc>
                <a:spcPct val="80000"/>
              </a:lnSpc>
              <a:defRPr/>
            </a:pPr>
            <a:r>
              <a:rPr lang="el-GR" sz="2400" dirty="0" smtClean="0"/>
              <a:t>Ανάπαυση, ύπνος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cxnSp>
        <p:nvCxnSpPr>
          <p:cNvPr id="4" name="Ευθεία γραμμή σύνδεσης 3"/>
          <p:cNvCxnSpPr/>
          <p:nvPr/>
        </p:nvCxnSpPr>
        <p:spPr>
          <a:xfrm>
            <a:off x="4716016" y="1268760"/>
            <a:ext cx="0" cy="47525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42462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l-GR" sz="3600" dirty="0" smtClean="0"/>
              <a:t>Πολιτισμικές διαφορές</a:t>
            </a:r>
          </a:p>
        </p:txBody>
      </p:sp>
      <p:sp>
        <p:nvSpPr>
          <p:cNvPr id="51203" name="Rectangle 3"/>
          <p:cNvSpPr>
            <a:spLocks noGrp="1" noChangeArrowheads="1"/>
          </p:cNvSpPr>
          <p:nvPr>
            <p:ph idx="1"/>
          </p:nvPr>
        </p:nvSpPr>
        <p:spPr>
          <a:xfrm>
            <a:off x="323528" y="1340768"/>
            <a:ext cx="8568952" cy="5517232"/>
          </a:xfrm>
        </p:spPr>
        <p:txBody>
          <a:bodyPr>
            <a:normAutofit/>
          </a:bodyPr>
          <a:lstStyle/>
          <a:p>
            <a:pPr eaLnBrk="1" hangingPunct="1">
              <a:defRPr/>
            </a:pPr>
            <a:r>
              <a:rPr lang="el-GR" sz="2400" dirty="0" smtClean="0"/>
              <a:t>Η καταγωγή μας επιδρά σημαντικά στη νοοτροπία μας και στον τρόπο που επικοινωνούμε και αντιλαμβανόμαστε τους άλλους.</a:t>
            </a:r>
          </a:p>
          <a:p>
            <a:pPr eaLnBrk="1" hangingPunct="1">
              <a:defRPr/>
            </a:pPr>
            <a:r>
              <a:rPr lang="el-GR" sz="2400" dirty="0" smtClean="0"/>
              <a:t>Οι γονείς μας μεγάλωσαν σε περιβάλλον πολιτιστικά ομοιογενές κάτι που συμβαίνει όλο και λιγότερο.</a:t>
            </a:r>
          </a:p>
          <a:p>
            <a:pPr eaLnBrk="1" hangingPunct="1">
              <a:defRPr/>
            </a:pPr>
            <a:r>
              <a:rPr lang="el-GR" sz="2400" dirty="0" smtClean="0"/>
              <a:t>Ο πολιτισμός καθορίζεται από τη γλώσσα και τα έθιμα.</a:t>
            </a:r>
          </a:p>
          <a:p>
            <a:pPr eaLnBrk="1" hangingPunct="1">
              <a:defRPr/>
            </a:pPr>
            <a:r>
              <a:rPr lang="el-GR" sz="2400" dirty="0" smtClean="0"/>
              <a:t>Η εμφάνιση δε σχετίζεται πάντα με το βαθμό αφομοίωσης σε έναν πολιτισμό.</a:t>
            </a:r>
          </a:p>
          <a:p>
            <a:pPr eaLnBrk="1" hangingPunct="1">
              <a:defRPr/>
            </a:pPr>
            <a:r>
              <a:rPr lang="el-GR" sz="2400" dirty="0" smtClean="0"/>
              <a:t>Διάφορες κουλτούρες έχουν διαφορετικούς τρόπους έκφρασης και επαφής και πρέπει να είμαστε προσεκτικοί.</a:t>
            </a:r>
          </a:p>
          <a:p>
            <a:pPr eaLnBrk="1" hangingPunct="1">
              <a:defRPr/>
            </a:pPr>
            <a:r>
              <a:rPr lang="el-GR" sz="2400" dirty="0" smtClean="0"/>
              <a:t>Να προσπαθήσουμε να γνωρίσουμε τις ιδιαιτερότητες ανθρώπων της περιοχής μας.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xmlns="" val="2968510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l-GR" smtClean="0"/>
              <a:t>Άλλες ομάδες</a:t>
            </a:r>
          </a:p>
        </p:txBody>
      </p:sp>
      <p:sp>
        <p:nvSpPr>
          <p:cNvPr id="52227" name="Rectangle 3"/>
          <p:cNvSpPr>
            <a:spLocks noGrp="1" noChangeArrowheads="1"/>
          </p:cNvSpPr>
          <p:nvPr>
            <p:ph idx="1"/>
          </p:nvPr>
        </p:nvSpPr>
        <p:spPr>
          <a:xfrm>
            <a:off x="323528" y="1196752"/>
            <a:ext cx="8424936" cy="5517232"/>
          </a:xfrm>
        </p:spPr>
        <p:txBody>
          <a:bodyPr>
            <a:normAutofit/>
          </a:bodyPr>
          <a:lstStyle/>
          <a:p>
            <a:pPr eaLnBrk="1" hangingPunct="1">
              <a:defRPr/>
            </a:pPr>
            <a:r>
              <a:rPr lang="el-GR" sz="2400" dirty="0" smtClean="0"/>
              <a:t>Άνδρες – γυναίκες</a:t>
            </a:r>
          </a:p>
          <a:p>
            <a:pPr eaLnBrk="1" hangingPunct="1">
              <a:defRPr/>
            </a:pPr>
            <a:r>
              <a:rPr lang="el-GR" sz="2400" dirty="0" smtClean="0"/>
              <a:t>Διάκριση φυλετική</a:t>
            </a:r>
          </a:p>
          <a:p>
            <a:pPr eaLnBrk="1" hangingPunct="1">
              <a:defRPr/>
            </a:pPr>
            <a:r>
              <a:rPr lang="el-GR" sz="2400" dirty="0" smtClean="0"/>
              <a:t>Γενεές</a:t>
            </a:r>
          </a:p>
          <a:p>
            <a:pPr eaLnBrk="1" hangingPunct="1">
              <a:defRPr/>
            </a:pPr>
            <a:r>
              <a:rPr lang="el-GR" sz="2400" dirty="0" smtClean="0"/>
              <a:t>Γεωγραφικές ομάδες</a:t>
            </a:r>
          </a:p>
          <a:p>
            <a:pPr eaLnBrk="1" hangingPunct="1">
              <a:defRPr/>
            </a:pPr>
            <a:r>
              <a:rPr lang="el-GR" sz="2400" dirty="0" smtClean="0"/>
              <a:t>Σεξουαλικές προτιμήσεις</a:t>
            </a:r>
          </a:p>
          <a:p>
            <a:pPr eaLnBrk="1" hangingPunct="1">
              <a:defRPr/>
            </a:pPr>
            <a:r>
              <a:rPr lang="el-GR" sz="2400" dirty="0" smtClean="0"/>
              <a:t>Θρησκευτικές ομάδες</a:t>
            </a:r>
          </a:p>
          <a:p>
            <a:pPr eaLnBrk="1" hangingPunct="1">
              <a:defRPr/>
            </a:pPr>
            <a:r>
              <a:rPr lang="el-GR" sz="2400" dirty="0" smtClean="0"/>
              <a:t>Μη φυλετικά φυσικά χαρακτηριστικά: τυφλοί, κωφοί, αναπηρίες</a:t>
            </a:r>
          </a:p>
          <a:p>
            <a:pPr eaLnBrk="1" hangingPunct="1">
              <a:defRPr/>
            </a:pPr>
            <a:r>
              <a:rPr lang="el-GR" sz="2400" dirty="0" smtClean="0"/>
              <a:t>Κοινωνικοοικονομικές διαφορές</a:t>
            </a:r>
          </a:p>
          <a:p>
            <a:pPr eaLnBrk="1" hangingPunct="1">
              <a:defRPr/>
            </a:pPr>
            <a:r>
              <a:rPr lang="el-GR" sz="2400" dirty="0" smtClean="0"/>
              <a:t>Διαφορετικές οικογενειακές δομές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xmlns="" val="2637830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l-GR" dirty="0" smtClean="0"/>
              <a:t>Μέθοδοι επικοινωνίας</a:t>
            </a:r>
          </a:p>
        </p:txBody>
      </p:sp>
      <p:sp>
        <p:nvSpPr>
          <p:cNvPr id="59395" name="Rectangle 3"/>
          <p:cNvSpPr>
            <a:spLocks noGrp="1" noChangeArrowheads="1"/>
          </p:cNvSpPr>
          <p:nvPr>
            <p:ph idx="1"/>
          </p:nvPr>
        </p:nvSpPr>
        <p:spPr/>
        <p:txBody>
          <a:bodyPr/>
          <a:lstStyle/>
          <a:p>
            <a:pPr marL="0" indent="0" eaLnBrk="1" hangingPunct="1">
              <a:lnSpc>
                <a:spcPct val="100000"/>
              </a:lnSpc>
              <a:buNone/>
              <a:defRPr/>
            </a:pPr>
            <a:r>
              <a:rPr lang="el-GR" b="1" dirty="0" smtClean="0"/>
              <a:t>Λε</a:t>
            </a:r>
            <a:r>
              <a:rPr lang="el-GR" sz="2400" b="1" dirty="0" smtClean="0"/>
              <a:t>κτική επικοινωνία</a:t>
            </a:r>
          </a:p>
          <a:p>
            <a:pPr marL="0" indent="0" eaLnBrk="1" hangingPunct="1">
              <a:lnSpc>
                <a:spcPct val="100000"/>
              </a:lnSpc>
              <a:buNone/>
              <a:defRPr/>
            </a:pPr>
            <a:r>
              <a:rPr lang="el-GR" sz="2400" b="1" dirty="0" smtClean="0"/>
              <a:t>Μη λεκτική επικοινωνία</a:t>
            </a:r>
            <a:endParaRPr lang="el-GR" sz="2400" b="1" dirty="0" smtClean="0"/>
          </a:p>
          <a:p>
            <a:pPr eaLnBrk="1" hangingPunct="1">
              <a:lnSpc>
                <a:spcPct val="100000"/>
              </a:lnSpc>
              <a:defRPr/>
            </a:pPr>
            <a:r>
              <a:rPr lang="el-GR" sz="2400" dirty="0" smtClean="0"/>
              <a:t>Η ομιλία προφανώς δεν είναι ο μόνος τρόπος επικοινωνίας.</a:t>
            </a:r>
          </a:p>
          <a:p>
            <a:pPr eaLnBrk="1" hangingPunct="1">
              <a:lnSpc>
                <a:spcPct val="100000"/>
              </a:lnSpc>
              <a:defRPr/>
            </a:pPr>
            <a:r>
              <a:rPr lang="el-GR" sz="2400" dirty="0" smtClean="0"/>
              <a:t>Η μη λεκτική επικοινωνία </a:t>
            </a:r>
            <a:r>
              <a:rPr lang="el-GR" sz="2400" dirty="0" smtClean="0"/>
              <a:t> επηρεάζεται </a:t>
            </a:r>
            <a:r>
              <a:rPr lang="el-GR" sz="2400" dirty="0" smtClean="0"/>
              <a:t>και από πολιτισμικές επιδράσεις.</a:t>
            </a:r>
          </a:p>
          <a:p>
            <a:pPr eaLnBrk="1" hangingPunct="1">
              <a:lnSpc>
                <a:spcPct val="100000"/>
              </a:lnSpc>
              <a:defRPr/>
            </a:pPr>
            <a:r>
              <a:rPr lang="el-GR" sz="2400" dirty="0" smtClean="0"/>
              <a:t>Μαθαίνεται στην παιδική ηλικία π.χ.:</a:t>
            </a:r>
          </a:p>
          <a:p>
            <a:pPr lvl="1">
              <a:lnSpc>
                <a:spcPct val="100000"/>
              </a:lnSpc>
              <a:defRPr/>
            </a:pPr>
            <a:r>
              <a:rPr lang="el-GR" dirty="0" smtClean="0"/>
              <a:t>Συνοφρύωση, σφιγμένα χείλη </a:t>
            </a:r>
            <a:r>
              <a:rPr lang="el-GR" dirty="0" smtClean="0">
                <a:cs typeface="Arial" charset="0"/>
              </a:rPr>
              <a:t>→</a:t>
            </a:r>
            <a:r>
              <a:rPr lang="el-GR" dirty="0" smtClean="0"/>
              <a:t> αποδοκιμασία.</a:t>
            </a:r>
          </a:p>
          <a:p>
            <a:pPr lvl="1">
              <a:lnSpc>
                <a:spcPct val="100000"/>
              </a:lnSpc>
              <a:defRPr/>
            </a:pPr>
            <a:r>
              <a:rPr lang="el-GR" dirty="0" smtClean="0"/>
              <a:t>Αποφυγή βλέμματος </a:t>
            </a:r>
            <a:r>
              <a:rPr lang="el-GR" dirty="0" smtClean="0">
                <a:cs typeface="Arial" charset="0"/>
              </a:rPr>
              <a:t>→ αποφυγή, υποταγή, απόρριψη.</a:t>
            </a:r>
          </a:p>
          <a:p>
            <a:pPr lvl="1">
              <a:lnSpc>
                <a:spcPct val="100000"/>
              </a:lnSpc>
              <a:defRPr/>
            </a:pPr>
            <a:r>
              <a:rPr lang="el-GR" dirty="0" smtClean="0"/>
              <a:t>Σφιγμένη γροθιά, δόντια </a:t>
            </a:r>
            <a:r>
              <a:rPr lang="el-GR" dirty="0" smtClean="0">
                <a:cs typeface="Arial" charset="0"/>
              </a:rPr>
              <a:t>→ θυμό υπό έλεγχο.</a:t>
            </a:r>
          </a:p>
          <a:p>
            <a:pPr lvl="1">
              <a:lnSpc>
                <a:spcPct val="100000"/>
              </a:lnSpc>
              <a:defRPr/>
            </a:pPr>
            <a:r>
              <a:rPr lang="el-GR" dirty="0" smtClean="0"/>
              <a:t>Κλίση προς τα εμπρός </a:t>
            </a:r>
            <a:r>
              <a:rPr lang="el-GR" dirty="0" smtClean="0">
                <a:cs typeface="Arial" charset="0"/>
              </a:rPr>
              <a:t>→ ενδιαφέρον για το θέμα.</a:t>
            </a:r>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xmlns="" val="4030237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l-GR" dirty="0" smtClean="0"/>
              <a:t>Λεκτική επικοινωνία </a:t>
            </a:r>
            <a:r>
              <a:rPr lang="el-GR" sz="3000" b="0" dirty="0" smtClean="0"/>
              <a:t>1/2</a:t>
            </a:r>
          </a:p>
        </p:txBody>
      </p:sp>
      <p:sp>
        <p:nvSpPr>
          <p:cNvPr id="35843" name="Rectangle 3"/>
          <p:cNvSpPr>
            <a:spLocks noGrp="1" noChangeArrowheads="1"/>
          </p:cNvSpPr>
          <p:nvPr>
            <p:ph idx="1"/>
          </p:nvPr>
        </p:nvSpPr>
        <p:spPr/>
        <p:txBody>
          <a:bodyPr>
            <a:normAutofit/>
          </a:bodyPr>
          <a:lstStyle/>
          <a:p>
            <a:pPr eaLnBrk="1" hangingPunct="1">
              <a:defRPr/>
            </a:pPr>
            <a:r>
              <a:rPr lang="el-GR" dirty="0" smtClean="0"/>
              <a:t>Καθαρή φωνή και ευδιάκριτος λόγος.</a:t>
            </a:r>
          </a:p>
          <a:p>
            <a:pPr eaLnBrk="1" hangingPunct="1">
              <a:defRPr/>
            </a:pPr>
            <a:r>
              <a:rPr lang="el-GR" dirty="0" smtClean="0"/>
              <a:t>Καλή οργάνωση προτάσεων (μικρές, σαφείς).</a:t>
            </a:r>
          </a:p>
          <a:p>
            <a:pPr eaLnBrk="1" hangingPunct="1">
              <a:defRPr/>
            </a:pPr>
            <a:r>
              <a:rPr lang="el-GR" dirty="0" smtClean="0"/>
              <a:t>Γλώσσα κατάλληλη για τον ασθενή, πχ.</a:t>
            </a:r>
          </a:p>
          <a:p>
            <a:pPr lvl="1" eaLnBrk="1" hangingPunct="1">
              <a:defRPr/>
            </a:pPr>
            <a:r>
              <a:rPr lang="el-GR" dirty="0" smtClean="0"/>
              <a:t>Νοσηλεύτρια, γνωρίζει ανατομική.</a:t>
            </a:r>
          </a:p>
          <a:p>
            <a:pPr lvl="1" eaLnBrk="1" hangingPunct="1">
              <a:defRPr/>
            </a:pPr>
            <a:r>
              <a:rPr lang="el-GR" dirty="0" smtClean="0"/>
              <a:t>Λογιστής, μάλλον όχι.</a:t>
            </a:r>
          </a:p>
          <a:p>
            <a:pPr eaLnBrk="1" hangingPunct="1">
              <a:defRPr/>
            </a:pPr>
            <a:r>
              <a:rPr lang="el-GR" dirty="0" smtClean="0"/>
              <a:t>Να συνδυάζεται με οπτική επαφή.</a:t>
            </a:r>
          </a:p>
          <a:p>
            <a:pPr eaLnBrk="1" hangingPunct="1">
              <a:defRPr/>
            </a:pPr>
            <a:r>
              <a:rPr lang="el-GR" dirty="0" smtClean="0"/>
              <a:t>Χρήση του </a:t>
            </a:r>
            <a:r>
              <a:rPr lang="en-US" dirty="0" smtClean="0"/>
              <a:t>humor</a:t>
            </a:r>
            <a:r>
              <a:rPr lang="el-GR" dirty="0" smtClean="0"/>
              <a:t> θετική, όμως με ιδιαίτερη προσοχή ώστε να μην προκύψουν παρεξηγήσεις (Βαβυλωνία!!!).</a:t>
            </a:r>
          </a:p>
          <a:p>
            <a:pPr eaLnBrk="1" hangingPunct="1">
              <a:defRPr/>
            </a:pPr>
            <a:r>
              <a:rPr lang="el-GR" dirty="0" smtClean="0"/>
              <a:t>Όταν ο ασθενής αυτοσαρκάζεται ο ΤΑ δεν συμμετέχει και δεν </a:t>
            </a:r>
            <a:r>
              <a:rPr lang="el-GR" dirty="0" smtClean="0"/>
              <a:t>συναινεί </a:t>
            </a:r>
            <a:r>
              <a:rPr lang="el-GR" dirty="0" smtClean="0"/>
              <a:t>σε αυτό.</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xmlns="" val="1991796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l-GR" dirty="0" smtClean="0"/>
              <a:t>Λεκτική επικοινωνία</a:t>
            </a:r>
            <a:r>
              <a:rPr lang="el-GR" dirty="0" smtClean="0">
                <a:solidFill>
                  <a:prstClr val="white"/>
                </a:solidFill>
              </a:rPr>
              <a:t> </a:t>
            </a:r>
            <a:r>
              <a:rPr lang="el-GR" sz="3000" b="0" dirty="0" smtClean="0">
                <a:solidFill>
                  <a:prstClr val="white"/>
                </a:solidFill>
              </a:rPr>
              <a:t>2/2</a:t>
            </a:r>
            <a:endParaRPr lang="el-GR" dirty="0" smtClean="0"/>
          </a:p>
        </p:txBody>
      </p:sp>
      <p:sp>
        <p:nvSpPr>
          <p:cNvPr id="36867" name="Rectangle 3"/>
          <p:cNvSpPr>
            <a:spLocks noGrp="1" noChangeArrowheads="1"/>
          </p:cNvSpPr>
          <p:nvPr>
            <p:ph idx="1"/>
          </p:nvPr>
        </p:nvSpPr>
        <p:spPr>
          <a:xfrm>
            <a:off x="323528" y="1340768"/>
            <a:ext cx="8568952" cy="5517232"/>
          </a:xfrm>
        </p:spPr>
        <p:txBody>
          <a:bodyPr>
            <a:normAutofit lnSpcReduction="10000"/>
          </a:bodyPr>
          <a:lstStyle/>
          <a:p>
            <a:pPr eaLnBrk="1" hangingPunct="1">
              <a:lnSpc>
                <a:spcPct val="105000"/>
              </a:lnSpc>
              <a:defRPr/>
            </a:pPr>
            <a:r>
              <a:rPr lang="el-GR" sz="2400" dirty="0" smtClean="0"/>
              <a:t>Μπορούμε να είμαστε:</a:t>
            </a:r>
          </a:p>
          <a:p>
            <a:pPr lvl="1" eaLnBrk="1" hangingPunct="1">
              <a:lnSpc>
                <a:spcPct val="105000"/>
              </a:lnSpc>
              <a:defRPr/>
            </a:pPr>
            <a:r>
              <a:rPr lang="el-GR" sz="2400" dirty="0" smtClean="0"/>
              <a:t>επιθετικοί (κρύβει θυμό): Μη, μην το κάνεις αυτό έτσι.</a:t>
            </a:r>
          </a:p>
          <a:p>
            <a:pPr lvl="1" eaLnBrk="1" hangingPunct="1">
              <a:lnSpc>
                <a:spcPct val="105000"/>
              </a:lnSpc>
              <a:defRPr/>
            </a:pPr>
            <a:r>
              <a:rPr lang="el-GR" sz="2400" dirty="0" smtClean="0"/>
              <a:t>θετικοί (ήρεμη &amp; σταθερή έκφραση απόψεων): Κοίταξε τάδε, μήπως έτσι  θα είναι </a:t>
            </a:r>
            <a:r>
              <a:rPr lang="el-GR" sz="2400" dirty="0" smtClean="0"/>
              <a:t>καλύτερα</a:t>
            </a:r>
            <a:r>
              <a:rPr lang="en-US" sz="2400" dirty="0" smtClean="0"/>
              <a:t>;</a:t>
            </a:r>
            <a:endParaRPr lang="el-GR" sz="2400" dirty="0" smtClean="0"/>
          </a:p>
          <a:p>
            <a:pPr eaLnBrk="1" hangingPunct="1">
              <a:lnSpc>
                <a:spcPct val="105000"/>
              </a:lnSpc>
              <a:defRPr/>
            </a:pPr>
            <a:r>
              <a:rPr lang="el-GR" sz="2400" dirty="0" smtClean="0"/>
              <a:t>Η ανοιχτόκαρδη θετικότητα είναι η πιο αποτελεσματική σε μη συνεργάσιμους ασθενείς.</a:t>
            </a:r>
          </a:p>
          <a:p>
            <a:pPr eaLnBrk="1" hangingPunct="1">
              <a:lnSpc>
                <a:spcPct val="105000"/>
              </a:lnSpc>
              <a:defRPr/>
            </a:pPr>
            <a:r>
              <a:rPr lang="el-GR" sz="2400" dirty="0" err="1" smtClean="0"/>
              <a:t>Παραγλώσσα</a:t>
            </a:r>
            <a:r>
              <a:rPr lang="el-GR" sz="2400" dirty="0" smtClean="0"/>
              <a:t> – μουσική της γλώσσας.</a:t>
            </a:r>
          </a:p>
          <a:p>
            <a:pPr lvl="1" eaLnBrk="1" hangingPunct="1">
              <a:lnSpc>
                <a:spcPct val="105000"/>
              </a:lnSpc>
              <a:defRPr/>
            </a:pPr>
            <a:r>
              <a:rPr lang="el-GR" sz="2400" dirty="0" smtClean="0"/>
              <a:t>Οι απόψεις αποκαλύπτονται και από μη λεκτικές εκφράσεις και από τον τόνο τις φωνής ή την επιλογή των λέξεων, την ένταση, τις παύσεις, την προφορά και την ποιότητα.</a:t>
            </a:r>
          </a:p>
          <a:p>
            <a:pPr lvl="1" eaLnBrk="1" hangingPunct="1">
              <a:lnSpc>
                <a:spcPct val="105000"/>
              </a:lnSpc>
              <a:defRPr/>
            </a:pPr>
            <a:r>
              <a:rPr lang="el-GR" sz="2400" dirty="0" smtClean="0"/>
              <a:t>Να μην είναι επιβλητική ή υποτιμητική.</a:t>
            </a:r>
          </a:p>
          <a:p>
            <a:pPr lvl="1" eaLnBrk="1" hangingPunct="1">
              <a:lnSpc>
                <a:spcPct val="105000"/>
              </a:lnSpc>
              <a:defRPr/>
            </a:pPr>
            <a:r>
              <a:rPr lang="el-GR" sz="2400" dirty="0" smtClean="0"/>
              <a:t>Τα μη λεκτικά μηνύματα είναι εντονότερα</a:t>
            </a:r>
            <a:r>
              <a:rPr lang="el-GR" sz="2400" dirty="0" smtClean="0"/>
              <a:t>.</a:t>
            </a: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xmlns="" val="3422474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l-GR" smtClean="0"/>
              <a:t>Αξιολόγηση της επικοινωνίας</a:t>
            </a:r>
          </a:p>
        </p:txBody>
      </p:sp>
      <p:sp>
        <p:nvSpPr>
          <p:cNvPr id="37891" name="Rectangle 3"/>
          <p:cNvSpPr>
            <a:spLocks noGrp="1" noChangeArrowheads="1"/>
          </p:cNvSpPr>
          <p:nvPr>
            <p:ph idx="1"/>
          </p:nvPr>
        </p:nvSpPr>
        <p:spPr>
          <a:xfrm>
            <a:off x="323528" y="1340768"/>
            <a:ext cx="8424936" cy="4968552"/>
          </a:xfrm>
        </p:spPr>
        <p:txBody>
          <a:bodyPr/>
          <a:lstStyle/>
          <a:p>
            <a:pPr eaLnBrk="1" hangingPunct="1">
              <a:defRPr/>
            </a:pPr>
            <a:r>
              <a:rPr lang="el-GR" sz="2400" dirty="0" smtClean="0"/>
              <a:t>Σε κοινωνικό επίπεδο το χαμόγελο, νεύμα ή το ΟΚ αρκεί ως ένδειξη συνεννόησης.</a:t>
            </a:r>
          </a:p>
          <a:p>
            <a:pPr eaLnBrk="1" hangingPunct="1">
              <a:defRPr/>
            </a:pPr>
            <a:r>
              <a:rPr lang="el-GR" sz="2400" dirty="0" smtClean="0"/>
              <a:t>Στο επαγγελματικό χώρο πρέπει να ελέγχεται και να επιβεβαιώνεται η συνεννόηση. Να είμαστε σίγουροι ότι εννοούμε το ίδιο πράγμα ιδιαίτερα μεταξύ συνεργατών.</a:t>
            </a:r>
          </a:p>
          <a:p>
            <a:pPr lvl="1" eaLnBrk="1" hangingPunct="1">
              <a:defRPr/>
            </a:pPr>
            <a:r>
              <a:rPr lang="el-GR" sz="2400" dirty="0" smtClean="0">
                <a:solidFill>
                  <a:srgbClr val="FFC000"/>
                </a:solidFill>
              </a:rPr>
              <a:t>Δώσε στην κα τάδε 50</a:t>
            </a:r>
            <a:r>
              <a:rPr lang="en-US" sz="2400" dirty="0" smtClean="0">
                <a:solidFill>
                  <a:srgbClr val="FFC000"/>
                </a:solidFill>
              </a:rPr>
              <a:t>cc</a:t>
            </a:r>
            <a:r>
              <a:rPr lang="el-GR" sz="2400" dirty="0" smtClean="0">
                <a:solidFill>
                  <a:srgbClr val="FFC000"/>
                </a:solidFill>
              </a:rPr>
              <a:t> </a:t>
            </a:r>
            <a:r>
              <a:rPr lang="en-US" sz="2400" dirty="0" err="1" smtClean="0">
                <a:solidFill>
                  <a:srgbClr val="FFC000"/>
                </a:solidFill>
              </a:rPr>
              <a:t>Ultravist</a:t>
            </a:r>
            <a:r>
              <a:rPr lang="en-US" sz="2400" dirty="0" smtClean="0">
                <a:solidFill>
                  <a:srgbClr val="FFC000"/>
                </a:solidFill>
              </a:rPr>
              <a:t> 300 </a:t>
            </a:r>
            <a:r>
              <a:rPr lang="el-GR" sz="2400" dirty="0" smtClean="0">
                <a:solidFill>
                  <a:srgbClr val="FFC000"/>
                </a:solidFill>
              </a:rPr>
              <a:t>πάρε το πρώτο φιλμ στο 1 λεπτό (</a:t>
            </a:r>
            <a:r>
              <a:rPr lang="el-GR" sz="2400" dirty="0" smtClean="0">
                <a:solidFill>
                  <a:srgbClr val="FFC000"/>
                </a:solidFill>
              </a:rPr>
              <a:t>συνηθισμένη τεχνική).</a:t>
            </a:r>
            <a:endParaRPr lang="el-GR" sz="2400" dirty="0" smtClean="0">
              <a:solidFill>
                <a:srgbClr val="FFC000"/>
              </a:solidFill>
            </a:endParaRPr>
          </a:p>
          <a:p>
            <a:pPr lvl="1" eaLnBrk="1" hangingPunct="1">
              <a:defRPr/>
            </a:pPr>
            <a:r>
              <a:rPr lang="el-GR" sz="2400" dirty="0" smtClean="0">
                <a:solidFill>
                  <a:srgbClr val="00B0F0"/>
                </a:solidFill>
              </a:rPr>
              <a:t>Δώσε στην κα τάδε 50</a:t>
            </a:r>
            <a:r>
              <a:rPr lang="en-US" sz="2400" dirty="0" smtClean="0">
                <a:solidFill>
                  <a:srgbClr val="00B0F0"/>
                </a:solidFill>
              </a:rPr>
              <a:t>cc</a:t>
            </a:r>
            <a:r>
              <a:rPr lang="el-GR" sz="2400" dirty="0" smtClean="0">
                <a:solidFill>
                  <a:srgbClr val="00B0F0"/>
                </a:solidFill>
              </a:rPr>
              <a:t> </a:t>
            </a:r>
            <a:r>
              <a:rPr lang="en-US" sz="2400" dirty="0" err="1" smtClean="0">
                <a:solidFill>
                  <a:srgbClr val="00B0F0"/>
                </a:solidFill>
              </a:rPr>
              <a:t>Ultravist</a:t>
            </a:r>
            <a:r>
              <a:rPr lang="en-US" sz="2400" dirty="0" smtClean="0">
                <a:solidFill>
                  <a:srgbClr val="00B0F0"/>
                </a:solidFill>
              </a:rPr>
              <a:t> 100 </a:t>
            </a:r>
            <a:r>
              <a:rPr lang="el-GR" sz="2400" dirty="0" smtClean="0">
                <a:solidFill>
                  <a:srgbClr val="00B0F0"/>
                </a:solidFill>
              </a:rPr>
              <a:t>πάρε το πρώτο φιλμ στα 3 λεπτά (ιδιαίτερη περίπτωση).</a:t>
            </a:r>
          </a:p>
          <a:p>
            <a:pPr lvl="1" eaLnBrk="1" hangingPunct="1">
              <a:defRPr/>
            </a:pPr>
            <a:r>
              <a:rPr lang="el-GR" sz="2400" dirty="0" smtClean="0">
                <a:solidFill>
                  <a:srgbClr val="C00000"/>
                </a:solidFill>
              </a:rPr>
              <a:t>Δώσε στην κα τάδε 50</a:t>
            </a:r>
            <a:r>
              <a:rPr lang="en-US" sz="2400" dirty="0" smtClean="0">
                <a:solidFill>
                  <a:srgbClr val="C00000"/>
                </a:solidFill>
              </a:rPr>
              <a:t>cc</a:t>
            </a:r>
            <a:r>
              <a:rPr lang="el-GR" sz="2400" dirty="0" smtClean="0">
                <a:solidFill>
                  <a:srgbClr val="C00000"/>
                </a:solidFill>
              </a:rPr>
              <a:t> </a:t>
            </a:r>
            <a:r>
              <a:rPr lang="en-US" sz="2400" dirty="0" err="1" smtClean="0">
                <a:solidFill>
                  <a:srgbClr val="C00000"/>
                </a:solidFill>
              </a:rPr>
              <a:t>Ultravist</a:t>
            </a:r>
            <a:r>
              <a:rPr lang="en-US" sz="2400" dirty="0" smtClean="0">
                <a:solidFill>
                  <a:srgbClr val="C00000"/>
                </a:solidFill>
              </a:rPr>
              <a:t> </a:t>
            </a:r>
            <a:r>
              <a:rPr lang="el-GR" sz="2400" dirty="0" smtClean="0">
                <a:solidFill>
                  <a:srgbClr val="C00000"/>
                </a:solidFill>
              </a:rPr>
              <a:t>(ατελής οδηγία</a:t>
            </a:r>
            <a:r>
              <a:rPr lang="el-GR" sz="2400" dirty="0" smtClean="0">
                <a:solidFill>
                  <a:srgbClr val="C00000"/>
                </a:solidFill>
              </a:rPr>
              <a:t>).</a:t>
            </a:r>
            <a:endParaRPr lang="el-GR" sz="2400" dirty="0" smtClean="0">
              <a:solidFill>
                <a:srgbClr val="C00000"/>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xmlns="" val="27152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l-GR" dirty="0" smtClean="0"/>
              <a:t>Υγεία</a:t>
            </a:r>
          </a:p>
        </p:txBody>
      </p:sp>
      <p:sp>
        <p:nvSpPr>
          <p:cNvPr id="3075" name="Rectangle 3"/>
          <p:cNvSpPr>
            <a:spLocks noGrp="1" noChangeArrowheads="1"/>
          </p:cNvSpPr>
          <p:nvPr>
            <p:ph idx="1"/>
          </p:nvPr>
        </p:nvSpPr>
        <p:spPr/>
        <p:txBody>
          <a:bodyPr>
            <a:normAutofit/>
          </a:bodyPr>
          <a:lstStyle/>
          <a:p>
            <a:pPr eaLnBrk="1" hangingPunct="1">
              <a:defRPr/>
            </a:pPr>
            <a:r>
              <a:rPr lang="el-GR" sz="2200" dirty="0" smtClean="0"/>
              <a:t>Υπάρχουν πολλοί ορισμοί της υγείας.</a:t>
            </a:r>
          </a:p>
          <a:p>
            <a:pPr eaLnBrk="1" hangingPunct="1">
              <a:defRPr/>
            </a:pPr>
            <a:r>
              <a:rPr lang="el-GR" sz="2200" dirty="0" smtClean="0"/>
              <a:t>Ένα συνεχές φάσμα.</a:t>
            </a:r>
          </a:p>
          <a:p>
            <a:pPr eaLnBrk="1" hangingPunct="1">
              <a:defRPr/>
            </a:pPr>
            <a:endParaRPr lang="el-GR" sz="2200" dirty="0" smtClean="0"/>
          </a:p>
          <a:p>
            <a:pPr eaLnBrk="1" hangingPunct="1">
              <a:defRPr/>
            </a:pPr>
            <a:endParaRPr lang="el-GR" sz="2200" dirty="0" smtClean="0"/>
          </a:p>
          <a:p>
            <a:pPr eaLnBrk="1" hangingPunct="1">
              <a:defRPr/>
            </a:pPr>
            <a:endParaRPr lang="el-GR" sz="2200" dirty="0" smtClean="0"/>
          </a:p>
          <a:p>
            <a:pPr eaLnBrk="1" hangingPunct="1">
              <a:defRPr/>
            </a:pPr>
            <a:r>
              <a:rPr lang="el-GR" sz="2200" dirty="0" smtClean="0"/>
              <a:t>Π.Ο.Υ.: η κατάσταση απόλυτης φυσικής, πνευματικής και κοινωνικής ευεξίας και όχι μόνο η έλλειψη ασθένειας ή αναπηρίας (1947).</a:t>
            </a:r>
          </a:p>
          <a:p>
            <a:pPr eaLnBrk="1" hangingPunct="1">
              <a:defRPr/>
            </a:pPr>
            <a:r>
              <a:rPr lang="el-GR" sz="2200" dirty="0" smtClean="0"/>
              <a:t>Κοινωνιολογικοί ορισμοί της υγείας: κατάσταση που επιτρέπει την αναζήτηση και απόλαυση κοινωνικά επιθυμητών αξιών.</a:t>
            </a:r>
          </a:p>
          <a:p>
            <a:pPr eaLnBrk="1" hangingPunct="1">
              <a:defRPr/>
            </a:pPr>
            <a:r>
              <a:rPr lang="el-GR" sz="2200" dirty="0" smtClean="0"/>
              <a:t>Ολιστική υγεία: σώμα, νους και πνεύμα </a:t>
            </a:r>
            <a:r>
              <a:rPr lang="el-GR" sz="2200" dirty="0" err="1" smtClean="0"/>
              <a:t>αλληλοσυσχετιζόμενα</a:t>
            </a:r>
            <a:r>
              <a:rPr lang="el-GR" sz="2200" dirty="0" smtClean="0"/>
              <a:t> μέρη της ύπαρξης.</a:t>
            </a:r>
          </a:p>
        </p:txBody>
      </p:sp>
      <p:sp>
        <p:nvSpPr>
          <p:cNvPr id="4100" name="AutoShape 4"/>
          <p:cNvSpPr>
            <a:spLocks noChangeArrowheads="1"/>
          </p:cNvSpPr>
          <p:nvPr/>
        </p:nvSpPr>
        <p:spPr bwMode="auto">
          <a:xfrm>
            <a:off x="1258888" y="2420938"/>
            <a:ext cx="6408737" cy="1152525"/>
          </a:xfrm>
          <a:prstGeom prst="leftRightArrow">
            <a:avLst>
              <a:gd name="adj1" fmla="val 50000"/>
              <a:gd name="adj2" fmla="val 111212"/>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0" scaled="1"/>
            <a:tileRect/>
          </a:gra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l-GR" b="1" dirty="0"/>
          </a:p>
        </p:txBody>
      </p:sp>
      <p:sp>
        <p:nvSpPr>
          <p:cNvPr id="4101" name="Text Box 6"/>
          <p:cNvSpPr txBox="1">
            <a:spLocks noChangeArrowheads="1"/>
          </p:cNvSpPr>
          <p:nvPr/>
        </p:nvSpPr>
        <p:spPr bwMode="auto">
          <a:xfrm>
            <a:off x="4859338" y="2781300"/>
            <a:ext cx="244792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l-GR" altLang="el-GR" sz="2000" b="1">
                <a:latin typeface="+mn-lt"/>
              </a:rPr>
              <a:t>βέλτιστη κατάσταση </a:t>
            </a:r>
          </a:p>
        </p:txBody>
      </p:sp>
      <p:sp>
        <p:nvSpPr>
          <p:cNvPr id="4102" name="Text Box 7"/>
          <p:cNvSpPr txBox="1">
            <a:spLocks noChangeArrowheads="1"/>
          </p:cNvSpPr>
          <p:nvPr/>
        </p:nvSpPr>
        <p:spPr bwMode="auto">
          <a:xfrm>
            <a:off x="1692275" y="2781300"/>
            <a:ext cx="158432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2000" b="1" dirty="0">
                <a:latin typeface="+mn-lt"/>
              </a:rPr>
              <a:t>θάνατος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xmlns="" val="3143162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784" y="116632"/>
            <a:ext cx="9082215" cy="1152128"/>
          </a:xfrm>
        </p:spPr>
        <p:txBody>
          <a:bodyPr>
            <a:noAutofit/>
          </a:bodyPr>
          <a:lstStyle/>
          <a:p>
            <a:r>
              <a:rPr lang="el-GR" dirty="0"/>
              <a:t>Η επανάληψη ο καλύτερος τρόπος </a:t>
            </a:r>
            <a:r>
              <a:rPr lang="el-GR" dirty="0" smtClean="0"/>
              <a:t/>
            </a:r>
            <a:br>
              <a:rPr lang="el-GR" dirty="0" smtClean="0"/>
            </a:br>
            <a:r>
              <a:rPr lang="el-GR" dirty="0" smtClean="0"/>
              <a:t>ακριβούς συνεννόησης </a:t>
            </a:r>
            <a:r>
              <a:rPr lang="el-GR" sz="3000" b="0" dirty="0" smtClean="0"/>
              <a:t>1/3</a:t>
            </a:r>
            <a:endParaRPr lang="el-GR" sz="3000" b="0" dirty="0"/>
          </a:p>
        </p:txBody>
      </p:sp>
      <p:sp>
        <p:nvSpPr>
          <p:cNvPr id="78851" name="Rectangle 3"/>
          <p:cNvSpPr>
            <a:spLocks noGrp="1" noChangeArrowheads="1"/>
          </p:cNvSpPr>
          <p:nvPr>
            <p:ph idx="1"/>
          </p:nvPr>
        </p:nvSpPr>
        <p:spPr>
          <a:xfrm>
            <a:off x="323528" y="1656184"/>
            <a:ext cx="8424936" cy="4293096"/>
          </a:xfrm>
        </p:spPr>
        <p:txBody>
          <a:bodyPr>
            <a:noAutofit/>
          </a:bodyPr>
          <a:lstStyle/>
          <a:p>
            <a:pPr marL="0" indent="0">
              <a:buNone/>
              <a:defRPr/>
            </a:pPr>
            <a:r>
              <a:rPr lang="el-GR" b="1" dirty="0" smtClean="0"/>
              <a:t>Παραδείγμα 1:</a:t>
            </a:r>
            <a:endParaRPr lang="el-GR" b="1" dirty="0" smtClean="0"/>
          </a:p>
          <a:p>
            <a:pPr marL="0" indent="0" eaLnBrk="1" hangingPunct="1">
              <a:buNone/>
              <a:defRPr/>
            </a:pPr>
            <a:r>
              <a:rPr lang="el-GR" dirty="0" smtClean="0">
                <a:solidFill>
                  <a:srgbClr val="FFFF00"/>
                </a:solidFill>
              </a:rPr>
              <a:t>Γιατρός «Δώσε στην κα Χ 50κεκ σκιαγραφικό 300 και πάρε την 1</a:t>
            </a:r>
            <a:r>
              <a:rPr lang="el-GR" baseline="30000" dirty="0" smtClean="0">
                <a:solidFill>
                  <a:srgbClr val="FFFF00"/>
                </a:solidFill>
              </a:rPr>
              <a:t>η</a:t>
            </a:r>
            <a:r>
              <a:rPr lang="el-GR" dirty="0" smtClean="0">
                <a:solidFill>
                  <a:srgbClr val="FFFF00"/>
                </a:solidFill>
              </a:rPr>
              <a:t> λήψη στο 1 λεπτό</a:t>
            </a:r>
            <a:r>
              <a:rPr lang="el-GR" dirty="0" smtClean="0">
                <a:solidFill>
                  <a:srgbClr val="FFFF00"/>
                </a:solidFill>
              </a:rPr>
              <a:t>» </a:t>
            </a:r>
            <a:r>
              <a:rPr lang="el-GR" dirty="0" smtClean="0"/>
              <a:t>(πλήρης οδηγία)</a:t>
            </a:r>
            <a:endParaRPr lang="el-GR" dirty="0" smtClean="0"/>
          </a:p>
          <a:p>
            <a:pPr marL="0" indent="0">
              <a:buNone/>
              <a:defRPr/>
            </a:pPr>
            <a:r>
              <a:rPr lang="el-GR" dirty="0" smtClean="0"/>
              <a:t>ΤΑ: «Δίνω στην κα Χ 50κεκ σκιαγραφικό 300 και παίρνω την 1</a:t>
            </a:r>
            <a:r>
              <a:rPr lang="el-GR" baseline="30000" dirty="0" smtClean="0"/>
              <a:t>η</a:t>
            </a:r>
            <a:r>
              <a:rPr lang="el-GR" dirty="0" smtClean="0"/>
              <a:t> λήψη στο 1 λεπτό»</a:t>
            </a:r>
          </a:p>
          <a:p>
            <a:pPr marL="0" indent="0">
              <a:buNone/>
              <a:defRPr/>
            </a:pPr>
            <a:r>
              <a:rPr lang="el-GR" dirty="0" smtClean="0">
                <a:solidFill>
                  <a:srgbClr val="FFFF00"/>
                </a:solidFill>
              </a:rPr>
              <a:t>Γιατρός: ΟΚ</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xmlns="" val="990611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9" y="188640"/>
            <a:ext cx="7776864" cy="1152128"/>
          </a:xfrm>
        </p:spPr>
        <p:txBody>
          <a:bodyPr>
            <a:noAutofit/>
          </a:bodyPr>
          <a:lstStyle/>
          <a:p>
            <a:r>
              <a:rPr lang="el-GR" dirty="0"/>
              <a:t>Η επανάληψη ο καλύτερος τρόπος </a:t>
            </a:r>
            <a:r>
              <a:rPr lang="el-GR" dirty="0" smtClean="0"/>
              <a:t/>
            </a:r>
            <a:br>
              <a:rPr lang="el-GR" dirty="0" smtClean="0"/>
            </a:br>
            <a:r>
              <a:rPr lang="el-GR" dirty="0" smtClean="0"/>
              <a:t>ακριβούς συνεννόησης </a:t>
            </a:r>
            <a:r>
              <a:rPr lang="el-GR" sz="3000" b="0" dirty="0" smtClean="0"/>
              <a:t>2/3</a:t>
            </a:r>
            <a:endParaRPr lang="el-GR" sz="3000" b="0" dirty="0"/>
          </a:p>
        </p:txBody>
      </p:sp>
      <p:sp>
        <p:nvSpPr>
          <p:cNvPr id="78851" name="Rectangle 3"/>
          <p:cNvSpPr>
            <a:spLocks noGrp="1" noChangeArrowheads="1"/>
          </p:cNvSpPr>
          <p:nvPr>
            <p:ph idx="1"/>
          </p:nvPr>
        </p:nvSpPr>
        <p:spPr>
          <a:xfrm>
            <a:off x="683568" y="1484784"/>
            <a:ext cx="7992888" cy="5184576"/>
          </a:xfrm>
        </p:spPr>
        <p:txBody>
          <a:bodyPr>
            <a:noAutofit/>
          </a:bodyPr>
          <a:lstStyle/>
          <a:p>
            <a:pPr marL="0" indent="0">
              <a:buNone/>
              <a:defRPr/>
            </a:pPr>
            <a:r>
              <a:rPr lang="el-GR" b="1" dirty="0" smtClean="0"/>
              <a:t>Παραδείγμα </a:t>
            </a:r>
            <a:r>
              <a:rPr lang="el-GR" b="1" dirty="0" smtClean="0"/>
              <a:t>2:</a:t>
            </a:r>
            <a:endParaRPr lang="el-GR" b="1" dirty="0" smtClean="0"/>
          </a:p>
          <a:p>
            <a:pPr marL="0" indent="0">
              <a:spcBef>
                <a:spcPts val="600"/>
              </a:spcBef>
              <a:buNone/>
              <a:defRPr/>
            </a:pPr>
            <a:r>
              <a:rPr lang="el-GR" dirty="0" smtClean="0">
                <a:solidFill>
                  <a:srgbClr val="FFFF00"/>
                </a:solidFill>
              </a:rPr>
              <a:t>Γιατρός</a:t>
            </a:r>
            <a:r>
              <a:rPr lang="el-GR" dirty="0" smtClean="0">
                <a:solidFill>
                  <a:srgbClr val="FFFF00"/>
                </a:solidFill>
              </a:rPr>
              <a:t>: «Δώσε στην κα Χ 50κεκ σκιαγραφικό 100 και πάρε την 1</a:t>
            </a:r>
            <a:r>
              <a:rPr lang="el-GR" baseline="30000" dirty="0" smtClean="0">
                <a:solidFill>
                  <a:srgbClr val="FFFF00"/>
                </a:solidFill>
              </a:rPr>
              <a:t>η</a:t>
            </a:r>
            <a:r>
              <a:rPr lang="el-GR" dirty="0" smtClean="0">
                <a:solidFill>
                  <a:srgbClr val="FFFF00"/>
                </a:solidFill>
              </a:rPr>
              <a:t> λήψη στα 3 λεπτά</a:t>
            </a:r>
            <a:r>
              <a:rPr lang="el-GR" dirty="0" smtClean="0">
                <a:solidFill>
                  <a:srgbClr val="FFFF00"/>
                </a:solidFill>
              </a:rPr>
              <a:t>» </a:t>
            </a:r>
            <a:r>
              <a:rPr lang="el-GR" dirty="0" smtClean="0"/>
              <a:t>(πλήρης οδηγία)</a:t>
            </a:r>
            <a:endParaRPr lang="el-GR" dirty="0" smtClean="0">
              <a:solidFill>
                <a:srgbClr val="FFFF00"/>
              </a:solidFill>
            </a:endParaRPr>
          </a:p>
          <a:p>
            <a:pPr marL="0" indent="0">
              <a:spcBef>
                <a:spcPts val="600"/>
              </a:spcBef>
              <a:buNone/>
              <a:defRPr/>
            </a:pPr>
            <a:r>
              <a:rPr lang="el-GR" dirty="0" smtClean="0"/>
              <a:t>ΤΑ: «ΟΚ»</a:t>
            </a:r>
          </a:p>
          <a:p>
            <a:pPr marL="0" indent="0">
              <a:spcBef>
                <a:spcPts val="600"/>
              </a:spcBef>
              <a:buNone/>
              <a:defRPr/>
            </a:pPr>
            <a:r>
              <a:rPr lang="el-GR" dirty="0" smtClean="0">
                <a:solidFill>
                  <a:srgbClr val="FFFF00"/>
                </a:solidFill>
              </a:rPr>
              <a:t>Γιατρός: Περίμενε. Τι θα κάνεις ακριβώς</a:t>
            </a:r>
            <a:r>
              <a:rPr lang="en-US" dirty="0" smtClean="0">
                <a:solidFill>
                  <a:srgbClr val="FFFF00"/>
                </a:solidFill>
              </a:rPr>
              <a:t>;</a:t>
            </a:r>
            <a:endParaRPr lang="el-GR" dirty="0" smtClean="0">
              <a:solidFill>
                <a:srgbClr val="FFFF00"/>
              </a:solidFill>
            </a:endParaRPr>
          </a:p>
          <a:p>
            <a:pPr marL="0" indent="0">
              <a:spcBef>
                <a:spcPts val="600"/>
              </a:spcBef>
              <a:buNone/>
              <a:defRPr/>
            </a:pPr>
            <a:r>
              <a:rPr lang="el-GR" dirty="0" smtClean="0"/>
              <a:t>ΤΑ: «Δίνω στην κα Χ 50κεκ σκιαγραφικό και παίρνω την 1</a:t>
            </a:r>
            <a:r>
              <a:rPr lang="el-GR" baseline="30000" dirty="0" smtClean="0"/>
              <a:t>η</a:t>
            </a:r>
            <a:r>
              <a:rPr lang="el-GR" dirty="0" smtClean="0"/>
              <a:t> λήψη στα 3 λεπτά</a:t>
            </a:r>
            <a:r>
              <a:rPr lang="el-GR" dirty="0" smtClean="0"/>
              <a:t>» (ατελής επανάληψη)</a:t>
            </a:r>
            <a:endParaRPr lang="el-GR" dirty="0" smtClean="0"/>
          </a:p>
          <a:p>
            <a:pPr marL="0" indent="0">
              <a:spcBef>
                <a:spcPts val="600"/>
              </a:spcBef>
              <a:buNone/>
              <a:defRPr/>
            </a:pPr>
            <a:r>
              <a:rPr lang="el-GR" dirty="0" smtClean="0">
                <a:solidFill>
                  <a:srgbClr val="FFFF00"/>
                </a:solidFill>
              </a:rPr>
              <a:t>Γιατρός: Τι σκιαγραφικό </a:t>
            </a:r>
          </a:p>
          <a:p>
            <a:pPr marL="0" indent="0">
              <a:spcBef>
                <a:spcPts val="600"/>
              </a:spcBef>
              <a:buNone/>
              <a:defRPr/>
            </a:pPr>
            <a:r>
              <a:rPr lang="el-GR" dirty="0" smtClean="0"/>
              <a:t>ΤΑ: σκιαγραφικό </a:t>
            </a:r>
            <a:r>
              <a:rPr lang="el-GR" dirty="0" smtClean="0"/>
              <a:t>300 (λάθος)</a:t>
            </a:r>
            <a:endParaRPr lang="el-GR" dirty="0" smtClean="0"/>
          </a:p>
          <a:p>
            <a:pPr marL="0" indent="0">
              <a:spcBef>
                <a:spcPts val="600"/>
              </a:spcBef>
              <a:buNone/>
              <a:defRPr/>
            </a:pPr>
            <a:r>
              <a:rPr lang="el-GR" dirty="0" smtClean="0">
                <a:solidFill>
                  <a:srgbClr val="FFFF00"/>
                </a:solidFill>
              </a:rPr>
              <a:t>Γιατρός: σκιαγραφικό </a:t>
            </a:r>
            <a:r>
              <a:rPr lang="el-GR" dirty="0" smtClean="0">
                <a:solidFill>
                  <a:srgbClr val="FFFF00"/>
                </a:solidFill>
              </a:rPr>
              <a:t>100 </a:t>
            </a:r>
            <a:r>
              <a:rPr lang="el-GR" dirty="0" smtClean="0"/>
              <a:t>(διόρθωση)</a:t>
            </a:r>
            <a:endParaRPr lang="el-GR" dirty="0" smtClean="0"/>
          </a:p>
          <a:p>
            <a:pPr marL="0" indent="0">
              <a:spcBef>
                <a:spcPts val="600"/>
              </a:spcBef>
              <a:buNone/>
              <a:defRPr/>
            </a:pPr>
            <a:r>
              <a:rPr lang="el-GR" dirty="0" smtClean="0"/>
              <a:t>ΤΑ: ΟΚ 50κεκ σκιαγραφικό </a:t>
            </a:r>
            <a:r>
              <a:rPr lang="el-GR" dirty="0" smtClean="0"/>
              <a:t>100 (επιβεβαίωση)</a:t>
            </a:r>
            <a:endParaRPr 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xmlns="" val="3323131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784" y="116632"/>
            <a:ext cx="9082215" cy="1152128"/>
          </a:xfrm>
        </p:spPr>
        <p:txBody>
          <a:bodyPr>
            <a:noAutofit/>
          </a:bodyPr>
          <a:lstStyle/>
          <a:p>
            <a:r>
              <a:rPr lang="el-GR" dirty="0"/>
              <a:t>Η επανάληψη ο καλύτερος τρόπος </a:t>
            </a:r>
            <a:r>
              <a:rPr lang="el-GR" dirty="0" smtClean="0"/>
              <a:t/>
            </a:r>
            <a:br>
              <a:rPr lang="el-GR" dirty="0" smtClean="0"/>
            </a:br>
            <a:r>
              <a:rPr lang="el-GR" dirty="0" smtClean="0"/>
              <a:t>ακριβούς συνεννόησης </a:t>
            </a:r>
            <a:r>
              <a:rPr lang="el-GR" sz="3000" b="0" dirty="0" smtClean="0"/>
              <a:t>3/3</a:t>
            </a:r>
            <a:endParaRPr lang="el-GR" sz="3000" b="0" dirty="0"/>
          </a:p>
        </p:txBody>
      </p:sp>
      <p:sp>
        <p:nvSpPr>
          <p:cNvPr id="78851" name="Rectangle 3"/>
          <p:cNvSpPr>
            <a:spLocks noGrp="1" noChangeArrowheads="1"/>
          </p:cNvSpPr>
          <p:nvPr>
            <p:ph idx="1"/>
          </p:nvPr>
        </p:nvSpPr>
        <p:spPr>
          <a:xfrm>
            <a:off x="323528" y="1656184"/>
            <a:ext cx="8424936" cy="4509120"/>
          </a:xfrm>
        </p:spPr>
        <p:txBody>
          <a:bodyPr>
            <a:noAutofit/>
          </a:bodyPr>
          <a:lstStyle/>
          <a:p>
            <a:pPr marL="0" indent="0">
              <a:buNone/>
              <a:defRPr/>
            </a:pPr>
            <a:r>
              <a:rPr lang="el-GR" b="1" dirty="0" smtClean="0"/>
              <a:t>Παραδείγμα </a:t>
            </a:r>
            <a:r>
              <a:rPr lang="el-GR" b="1" dirty="0" smtClean="0"/>
              <a:t>3:</a:t>
            </a:r>
            <a:endParaRPr lang="el-GR" b="1" dirty="0" smtClean="0"/>
          </a:p>
          <a:p>
            <a:pPr marL="0" indent="0" eaLnBrk="1" hangingPunct="1">
              <a:buNone/>
              <a:defRPr/>
            </a:pPr>
            <a:r>
              <a:rPr lang="el-GR" dirty="0" smtClean="0">
                <a:solidFill>
                  <a:srgbClr val="FFFF00"/>
                </a:solidFill>
              </a:rPr>
              <a:t>Γιατρός</a:t>
            </a:r>
            <a:r>
              <a:rPr lang="el-GR" dirty="0" smtClean="0">
                <a:solidFill>
                  <a:srgbClr val="FFFF00"/>
                </a:solidFill>
              </a:rPr>
              <a:t>: δώσε 50κεκ σκιαγραφικό </a:t>
            </a:r>
            <a:r>
              <a:rPr lang="el-GR" dirty="0" smtClean="0">
                <a:solidFill>
                  <a:srgbClr val="FFFF00"/>
                </a:solidFill>
              </a:rPr>
              <a:t> </a:t>
            </a:r>
            <a:r>
              <a:rPr lang="el-GR" dirty="0" smtClean="0"/>
              <a:t>(ατελής οδηγία)</a:t>
            </a:r>
            <a:endParaRPr lang="el-GR" dirty="0" smtClean="0"/>
          </a:p>
          <a:p>
            <a:pPr marL="0" indent="0">
              <a:buNone/>
              <a:defRPr/>
            </a:pPr>
            <a:r>
              <a:rPr lang="el-GR" dirty="0" smtClean="0"/>
              <a:t>ΤΑ: Δηλαδή, δίνω στην κα Χ 50κεκ σκιαγραφικό 300 και παίρνω την 1</a:t>
            </a:r>
            <a:r>
              <a:rPr lang="el-GR" baseline="30000" dirty="0" smtClean="0"/>
              <a:t>η</a:t>
            </a:r>
            <a:r>
              <a:rPr lang="el-GR" dirty="0" smtClean="0"/>
              <a:t> λήψη στο 1</a:t>
            </a:r>
            <a:r>
              <a:rPr lang="el-GR" baseline="30000" dirty="0" smtClean="0"/>
              <a:t>ο</a:t>
            </a:r>
            <a:r>
              <a:rPr lang="el-GR" dirty="0" smtClean="0"/>
              <a:t> </a:t>
            </a:r>
            <a:r>
              <a:rPr lang="el-GR" dirty="0" smtClean="0"/>
              <a:t>λεπτό (συμπληρωμένη επανάληψη με τεχνική ρουτίνας)</a:t>
            </a:r>
            <a:endParaRPr lang="el-GR" dirty="0" smtClean="0"/>
          </a:p>
          <a:p>
            <a:pPr marL="0" indent="0">
              <a:buNone/>
              <a:defRPr/>
            </a:pPr>
            <a:r>
              <a:rPr lang="el-GR" dirty="0" smtClean="0">
                <a:solidFill>
                  <a:srgbClr val="FFFF00"/>
                </a:solidFill>
              </a:rPr>
              <a:t>Γιατρός: ΟΚ</a:t>
            </a:r>
          </a:p>
          <a:p>
            <a:pPr eaLnBrk="1" hangingPunct="1">
              <a:defRPr/>
            </a:pPr>
            <a:endParaRPr lang="el-GR" dirty="0" smtClean="0"/>
          </a:p>
          <a:p>
            <a:pPr eaLnBrk="1" hangingPunct="1">
              <a:buFont typeface="Wingdings" panose="05000000000000000000" pitchFamily="2" charset="2"/>
              <a:buChar char="ü"/>
              <a:defRPr/>
            </a:pPr>
            <a:r>
              <a:rPr lang="el-GR" dirty="0" smtClean="0"/>
              <a:t>Εάν η συνεπαγωγή του ΤΑ είναι λάθος τότε διευκρινίζεται από το γιατρό και επαναλαμβάνεται από τον ΤΑ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xmlns="" val="547436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defRPr/>
            </a:pPr>
            <a:r>
              <a:rPr lang="el-GR" dirty="0" smtClean="0"/>
              <a:t>Επικοινωνία σε καταστάσεις έντασης </a:t>
            </a:r>
            <a:r>
              <a:rPr lang="el-GR" sz="3000" b="0" dirty="0" smtClean="0"/>
              <a:t>1/2</a:t>
            </a:r>
          </a:p>
        </p:txBody>
      </p:sp>
      <p:sp>
        <p:nvSpPr>
          <p:cNvPr id="39939" name="Rectangle 3"/>
          <p:cNvSpPr>
            <a:spLocks noGrp="1" noChangeArrowheads="1"/>
          </p:cNvSpPr>
          <p:nvPr>
            <p:ph idx="1"/>
          </p:nvPr>
        </p:nvSpPr>
        <p:spPr>
          <a:xfrm>
            <a:off x="323528" y="1340768"/>
            <a:ext cx="8424936" cy="4752528"/>
          </a:xfrm>
        </p:spPr>
        <p:txBody>
          <a:bodyPr>
            <a:normAutofit/>
          </a:bodyPr>
          <a:lstStyle/>
          <a:p>
            <a:pPr eaLnBrk="1" hangingPunct="1">
              <a:defRPr/>
            </a:pPr>
            <a:r>
              <a:rPr lang="el-GR" dirty="0" smtClean="0"/>
              <a:t>Να γνωρίζετε το ρόλο σας.</a:t>
            </a:r>
          </a:p>
          <a:p>
            <a:pPr eaLnBrk="1" hangingPunct="1">
              <a:defRPr/>
            </a:pPr>
            <a:r>
              <a:rPr lang="el-GR" dirty="0" smtClean="0"/>
              <a:t>Χαμηλώστε τη φωνή και μιλάτε αργά και καθαρά.</a:t>
            </a:r>
          </a:p>
          <a:p>
            <a:pPr eaLnBrk="1" hangingPunct="1">
              <a:defRPr/>
            </a:pPr>
            <a:r>
              <a:rPr lang="el-GR" dirty="0" smtClean="0"/>
              <a:t>Μην κρίνετε.</a:t>
            </a:r>
          </a:p>
          <a:p>
            <a:pPr eaLnBrk="1" hangingPunct="1">
              <a:defRPr/>
            </a:pPr>
            <a:r>
              <a:rPr lang="el-GR" dirty="0" smtClean="0"/>
              <a:t>Μην οδηγηθείτε σε ακατάλληλη αντίδραση από κάποιον πανικοβλημένο.</a:t>
            </a:r>
          </a:p>
          <a:p>
            <a:pPr eaLnBrk="1" hangingPunct="1">
              <a:defRPr/>
            </a:pPr>
            <a:r>
              <a:rPr lang="el-GR" dirty="0" smtClean="0"/>
              <a:t>Απαιτείστε απάντηση όταν δεν είσαστε σίγουροι για τη συνεννόηση.</a:t>
            </a:r>
          </a:p>
          <a:p>
            <a:pPr eaLnBrk="1" hangingPunct="1">
              <a:defRPr/>
            </a:pPr>
            <a:r>
              <a:rPr lang="el-GR" dirty="0" smtClean="0"/>
              <a:t>Σε δύσκολες περιστάσεις μπορεί να προκληθεί εχθρότητα ή βιαιότητα</a:t>
            </a:r>
            <a:r>
              <a:rPr lang="el-GR" dirty="0" smtClean="0"/>
              <a:t>.</a:t>
            </a:r>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xmlns="" val="2508750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el-GR" dirty="0">
                <a:solidFill>
                  <a:prstClr val="white"/>
                </a:solidFill>
              </a:rPr>
              <a:t>Επικοινωνία σε καταστάσεις έντασης </a:t>
            </a:r>
            <a:r>
              <a:rPr lang="el-GR" sz="3000" b="0" dirty="0" smtClean="0">
                <a:solidFill>
                  <a:prstClr val="white"/>
                </a:solidFill>
              </a:rPr>
              <a:t>2/2</a:t>
            </a:r>
            <a:endParaRPr lang="el-GR" sz="4000" dirty="0" smtClean="0"/>
          </a:p>
        </p:txBody>
      </p:sp>
      <p:sp>
        <p:nvSpPr>
          <p:cNvPr id="40963" name="Rectangle 3"/>
          <p:cNvSpPr>
            <a:spLocks noGrp="1" noChangeArrowheads="1"/>
          </p:cNvSpPr>
          <p:nvPr>
            <p:ph idx="1"/>
          </p:nvPr>
        </p:nvSpPr>
        <p:spPr>
          <a:xfrm>
            <a:off x="323528" y="1268760"/>
            <a:ext cx="8424936" cy="5256584"/>
          </a:xfrm>
        </p:spPr>
        <p:txBody>
          <a:bodyPr>
            <a:normAutofit lnSpcReduction="10000"/>
          </a:bodyPr>
          <a:lstStyle/>
          <a:p>
            <a:pPr eaLnBrk="1" hangingPunct="1">
              <a:defRPr/>
            </a:pPr>
            <a:r>
              <a:rPr lang="el-GR" dirty="0" smtClean="0"/>
              <a:t>Βίαιοι ασθενείς</a:t>
            </a:r>
          </a:p>
          <a:p>
            <a:pPr lvl="1" eaLnBrk="1" hangingPunct="1">
              <a:defRPr/>
            </a:pPr>
            <a:r>
              <a:rPr lang="el-GR" dirty="0" smtClean="0"/>
              <a:t>Υπερήλικες που συνέρχονται, μεθυσμένοι, παρέες θύματα / πάλης.</a:t>
            </a:r>
          </a:p>
          <a:p>
            <a:pPr eaLnBrk="1" hangingPunct="1">
              <a:defRPr/>
            </a:pPr>
            <a:r>
              <a:rPr lang="el-GR" dirty="0" smtClean="0"/>
              <a:t>Μην προσπαθήσετε μόνοι σας.</a:t>
            </a:r>
          </a:p>
          <a:p>
            <a:pPr eaLnBrk="1" hangingPunct="1">
              <a:defRPr/>
            </a:pPr>
            <a:r>
              <a:rPr lang="el-GR" dirty="0" smtClean="0"/>
              <a:t>Ζητήστε έγκαιρα βοήθεια.</a:t>
            </a:r>
          </a:p>
          <a:p>
            <a:pPr eaLnBrk="1" hangingPunct="1">
              <a:defRPr/>
            </a:pPr>
            <a:r>
              <a:rPr lang="el-GR" dirty="0" smtClean="0"/>
              <a:t>Μιλήστε θετικά και κάνετε φανερό ότι μόνη σας δουλειά είναι η φροντίδα της υγείας.</a:t>
            </a:r>
          </a:p>
          <a:p>
            <a:pPr eaLnBrk="1" hangingPunct="1">
              <a:defRPr/>
            </a:pPr>
            <a:r>
              <a:rPr lang="el-GR" dirty="0" smtClean="0"/>
              <a:t>Μην βρεθεί επιθετικός ασθενής ανάμεσα σε σας και την πόρτα.</a:t>
            </a:r>
          </a:p>
          <a:p>
            <a:pPr eaLnBrk="1" hangingPunct="1">
              <a:defRPr/>
            </a:pPr>
            <a:r>
              <a:rPr lang="el-GR" dirty="0" smtClean="0"/>
              <a:t>Εάν κάτι δε λειτουργήσει σωστά, τότε: </a:t>
            </a:r>
          </a:p>
          <a:p>
            <a:pPr lvl="1">
              <a:defRPr/>
            </a:pPr>
            <a:r>
              <a:rPr lang="el-GR" dirty="0" smtClean="0"/>
              <a:t>Ξαναδείτε το περιστατικό και συζητείστε πως μπορείτε να προλάβετε παρόμοιες καταστάσεις.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xmlns="" val="558201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l-GR" smtClean="0"/>
              <a:t>Μη λεκτική επικοινωνία</a:t>
            </a:r>
          </a:p>
        </p:txBody>
      </p:sp>
      <p:sp>
        <p:nvSpPr>
          <p:cNvPr id="56323" name="Rectangle 3"/>
          <p:cNvSpPr>
            <a:spLocks noGrp="1" noChangeArrowheads="1"/>
          </p:cNvSpPr>
          <p:nvPr>
            <p:ph idx="1"/>
          </p:nvPr>
        </p:nvSpPr>
        <p:spPr/>
        <p:txBody>
          <a:bodyPr/>
          <a:lstStyle/>
          <a:p>
            <a:pPr eaLnBrk="1" hangingPunct="1">
              <a:defRPr/>
            </a:pPr>
            <a:r>
              <a:rPr lang="el-GR" dirty="0" smtClean="0"/>
              <a:t>Γλώσσα του σώματος</a:t>
            </a:r>
          </a:p>
          <a:p>
            <a:pPr eaLnBrk="1" hangingPunct="1">
              <a:defRPr/>
            </a:pPr>
            <a:r>
              <a:rPr lang="el-GR" dirty="0" smtClean="0"/>
              <a:t>Η σωματική επαφή</a:t>
            </a:r>
          </a:p>
          <a:p>
            <a:pPr eaLnBrk="1" hangingPunct="1">
              <a:defRPr/>
            </a:pPr>
            <a:r>
              <a:rPr lang="el-GR" dirty="0" smtClean="0"/>
              <a:t>Επαγγελματική εμφάνιση</a:t>
            </a:r>
          </a:p>
          <a:p>
            <a:pPr eaLnBrk="1" hangingPunct="1">
              <a:defRPr/>
            </a:pPr>
            <a:r>
              <a:rPr lang="el-GR" dirty="0" smtClean="0"/>
              <a:t>Φυσική εμφάνιση</a:t>
            </a:r>
          </a:p>
          <a:p>
            <a:pPr eaLnBrk="1" hangingPunct="1">
              <a:defRPr/>
            </a:pPr>
            <a:r>
              <a:rPr lang="el-GR" dirty="0" smtClean="0"/>
              <a:t>Ακοή </a:t>
            </a:r>
          </a:p>
          <a:p>
            <a:pPr eaLnBrk="1" hangingPunct="1">
              <a:defRPr/>
            </a:pPr>
            <a:r>
              <a:rPr lang="el-GR" dirty="0" smtClean="0"/>
              <a:t>Οπτική επαφή</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xmlns="" val="11018569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l-GR" smtClean="0"/>
              <a:t>Γλώσσα του σώματος</a:t>
            </a:r>
          </a:p>
        </p:txBody>
      </p:sp>
      <p:sp>
        <p:nvSpPr>
          <p:cNvPr id="60419" name="Rectangle 3"/>
          <p:cNvSpPr>
            <a:spLocks noGrp="1" noChangeArrowheads="1"/>
          </p:cNvSpPr>
          <p:nvPr>
            <p:ph idx="1"/>
          </p:nvPr>
        </p:nvSpPr>
        <p:spPr/>
        <p:txBody>
          <a:bodyPr/>
          <a:lstStyle/>
          <a:p>
            <a:pPr eaLnBrk="1" hangingPunct="1">
              <a:defRPr/>
            </a:pPr>
            <a:r>
              <a:rPr lang="el-GR" dirty="0" smtClean="0"/>
              <a:t>Η θέση του κορμού, των άκρων, ο τόνος και η ταχύτητα της φωνής.</a:t>
            </a:r>
          </a:p>
          <a:p>
            <a:pPr eaLnBrk="1" hangingPunct="1">
              <a:defRPr/>
            </a:pPr>
            <a:r>
              <a:rPr lang="el-GR" dirty="0" smtClean="0"/>
              <a:t>Όταν η συμπεριφορά είναι αντίθετη από τα λόγια προκαλεί κακή συνεργασία ή δυσπιστία.</a:t>
            </a:r>
          </a:p>
          <a:p>
            <a:pPr eaLnBrk="1" hangingPunct="1">
              <a:defRPr/>
            </a:pPr>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xmlns="" val="4174786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l-GR" smtClean="0"/>
              <a:t>Επαφή</a:t>
            </a:r>
          </a:p>
        </p:txBody>
      </p:sp>
      <p:sp>
        <p:nvSpPr>
          <p:cNvPr id="61443" name="Rectangle 3"/>
          <p:cNvSpPr>
            <a:spLocks noGrp="1" noChangeArrowheads="1"/>
          </p:cNvSpPr>
          <p:nvPr>
            <p:ph idx="1"/>
          </p:nvPr>
        </p:nvSpPr>
        <p:spPr/>
        <p:txBody>
          <a:bodyPr/>
          <a:lstStyle/>
          <a:p>
            <a:pPr eaLnBrk="1" hangingPunct="1">
              <a:defRPr/>
            </a:pPr>
            <a:r>
              <a:rPr lang="el-GR" sz="2400" dirty="0" smtClean="0"/>
              <a:t>Ο ΤΑ χρησιμοποιεί συνήθως τη σωματική επαφή για:</a:t>
            </a:r>
          </a:p>
          <a:p>
            <a:pPr lvl="1" eaLnBrk="1" hangingPunct="1">
              <a:defRPr/>
            </a:pPr>
            <a:r>
              <a:rPr lang="el-GR" sz="2400" dirty="0" smtClean="0"/>
              <a:t>συναισθηματική υποστήριξη, επιβεβαίωση, ενθάρρυνση.</a:t>
            </a:r>
          </a:p>
          <a:p>
            <a:pPr lvl="1" eaLnBrk="1" hangingPunct="1">
              <a:defRPr/>
            </a:pPr>
            <a:r>
              <a:rPr lang="el-GR" sz="2400" dirty="0" smtClean="0"/>
              <a:t>για επαγγελματικούς λόγους (ψηλάφηση οδηγών σημείων).</a:t>
            </a:r>
          </a:p>
          <a:p>
            <a:pPr eaLnBrk="1" hangingPunct="1">
              <a:defRPr/>
            </a:pPr>
            <a:r>
              <a:rPr lang="el-GR" sz="2400" dirty="0" smtClean="0"/>
              <a:t>Κοινωνικά η σωματική επαφή μπορεί επιπλέον να χρησιμοποιηθεί για να εκφράσει:</a:t>
            </a:r>
          </a:p>
          <a:p>
            <a:pPr lvl="1" eaLnBrk="1" hangingPunct="1">
              <a:defRPr/>
            </a:pPr>
            <a:r>
              <a:rPr lang="el-GR" sz="2400" dirty="0" smtClean="0"/>
              <a:t>Επικυριαρχία, θυμό, απογοήτευση.</a:t>
            </a:r>
          </a:p>
          <a:p>
            <a:pPr lvl="1" eaLnBrk="1" hangingPunct="1">
              <a:defRPr/>
            </a:pPr>
            <a:r>
              <a:rPr lang="el-GR" sz="2400" dirty="0" smtClean="0"/>
              <a:t>θετική επικοινωνία </a:t>
            </a:r>
            <a:r>
              <a:rPr lang="el-GR" sz="2400" dirty="0" smtClean="0"/>
              <a:t>όπως η χειραψία ή το κτύπημα στον ώμο.</a:t>
            </a:r>
          </a:p>
          <a:p>
            <a:pPr eaLnBrk="1" hangingPunct="1">
              <a:defRPr/>
            </a:pPr>
            <a:r>
              <a:rPr lang="el-GR" sz="2400" dirty="0" smtClean="0"/>
              <a:t>Σε μερικούς πολιτισμούς </a:t>
            </a:r>
            <a:r>
              <a:rPr lang="el-GR" sz="2400" dirty="0" smtClean="0"/>
              <a:t>η </a:t>
            </a:r>
            <a:r>
              <a:rPr lang="el-GR" sz="2400" dirty="0" smtClean="0"/>
              <a:t>επαφή μπορεί να είναι </a:t>
            </a:r>
            <a:r>
              <a:rPr lang="el-GR" sz="2400" dirty="0" smtClean="0"/>
              <a:t>παρεξηγήσιμη!!</a:t>
            </a: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xmlns="" val="3208174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l-GR" dirty="0" smtClean="0"/>
              <a:t>Επαφή - Ψηλάφιση</a:t>
            </a:r>
          </a:p>
        </p:txBody>
      </p:sp>
      <p:sp>
        <p:nvSpPr>
          <p:cNvPr id="62467" name="Rectangle 3"/>
          <p:cNvSpPr>
            <a:spLocks noGrp="1" noChangeArrowheads="1"/>
          </p:cNvSpPr>
          <p:nvPr>
            <p:ph idx="1"/>
          </p:nvPr>
        </p:nvSpPr>
        <p:spPr/>
        <p:txBody>
          <a:bodyPr/>
          <a:lstStyle/>
          <a:p>
            <a:pPr eaLnBrk="1" hangingPunct="1">
              <a:defRPr/>
            </a:pPr>
            <a:r>
              <a:rPr lang="el-GR" sz="2400" dirty="0" smtClean="0"/>
              <a:t>Ψηλάφηση είναι η εφαρμογή </a:t>
            </a:r>
            <a:r>
              <a:rPr lang="el-GR" sz="2400" dirty="0" smtClean="0">
                <a:solidFill>
                  <a:srgbClr val="FFFF00"/>
                </a:solidFill>
              </a:rPr>
              <a:t>ελαφριάς πίεσης με τα δάκτυλα</a:t>
            </a:r>
            <a:r>
              <a:rPr lang="el-GR" sz="2400" dirty="0" smtClean="0"/>
              <a:t>.</a:t>
            </a:r>
          </a:p>
          <a:p>
            <a:pPr eaLnBrk="1" hangingPunct="1">
              <a:defRPr/>
            </a:pPr>
            <a:r>
              <a:rPr lang="el-GR" sz="2400" dirty="0" smtClean="0"/>
              <a:t>Εφαρμόζεται από τον ΤΑ κατά την τοποθέτηση / επικέντρωση ασθενών για εντόπιση οδηγών σημείων.</a:t>
            </a:r>
          </a:p>
          <a:p>
            <a:pPr eaLnBrk="1" hangingPunct="1">
              <a:defRPr/>
            </a:pPr>
            <a:r>
              <a:rPr lang="el-GR" sz="2400" dirty="0" smtClean="0"/>
              <a:t>Επίσης κατά τη λήψη </a:t>
            </a:r>
            <a:r>
              <a:rPr lang="el-GR" sz="2400" dirty="0" smtClean="0"/>
              <a:t>ιστορικού για </a:t>
            </a:r>
            <a:r>
              <a:rPr lang="el-GR" sz="2400" dirty="0" smtClean="0"/>
              <a:t>ακριβέστερη εντόπιση συμπτωμάτων.</a:t>
            </a:r>
          </a:p>
          <a:p>
            <a:pPr eaLnBrk="1" hangingPunct="1">
              <a:defRPr/>
            </a:pPr>
            <a:r>
              <a:rPr lang="el-GR" sz="2400" dirty="0" smtClean="0"/>
              <a:t>Όταν πρόκειται να αγγίξετε κάποιον προειδοποιείστε τον. </a:t>
            </a:r>
          </a:p>
          <a:p>
            <a:pPr eaLnBrk="1" hangingPunct="1">
              <a:defRPr/>
            </a:pPr>
            <a:r>
              <a:rPr lang="el-GR" sz="2400" dirty="0" smtClean="0"/>
              <a:t>Είναι προτιμότερο να χρησιμοποιήσετε τις άκρες ενός η δύο δακτύλων , αντί για 4 ή όλη την παλάμη.</a:t>
            </a:r>
          </a:p>
          <a:p>
            <a:pPr eaLnBrk="1" hangingPunct="1">
              <a:defRPr/>
            </a:pPr>
            <a:r>
              <a:rPr lang="el-GR" sz="2400" dirty="0" smtClean="0"/>
              <a:t>Ιδιαίτερη προσοχή σε ασθενείς του άλλου φύλου και νεαρά άτομα.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xmlns="" val="1898941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l-GR" smtClean="0"/>
              <a:t>Επαγγελματική εμφάνιση</a:t>
            </a:r>
          </a:p>
        </p:txBody>
      </p:sp>
      <p:sp>
        <p:nvSpPr>
          <p:cNvPr id="63491" name="Rectangle 3"/>
          <p:cNvSpPr>
            <a:spLocks noGrp="1" noChangeArrowheads="1"/>
          </p:cNvSpPr>
          <p:nvPr>
            <p:ph idx="1"/>
          </p:nvPr>
        </p:nvSpPr>
        <p:spPr>
          <a:xfrm>
            <a:off x="323528" y="1124744"/>
            <a:ext cx="8424936" cy="5661248"/>
          </a:xfrm>
        </p:spPr>
        <p:txBody>
          <a:bodyPr>
            <a:normAutofit/>
          </a:bodyPr>
          <a:lstStyle/>
          <a:p>
            <a:pPr eaLnBrk="1" hangingPunct="1">
              <a:spcBef>
                <a:spcPts val="600"/>
              </a:spcBef>
              <a:defRPr/>
            </a:pPr>
            <a:r>
              <a:rPr lang="el-GR" sz="2200" dirty="0" smtClean="0"/>
              <a:t>Συνήθως υπάρχει </a:t>
            </a:r>
            <a:r>
              <a:rPr lang="el-GR" sz="2200" dirty="0" smtClean="0"/>
              <a:t>επαγγελματική στολή </a:t>
            </a:r>
          </a:p>
          <a:p>
            <a:pPr lvl="1">
              <a:spcBef>
                <a:spcPts val="600"/>
              </a:spcBef>
              <a:defRPr/>
            </a:pPr>
            <a:r>
              <a:rPr lang="el-GR" sz="2200" dirty="0" smtClean="0"/>
              <a:t>Δημιουργεί όρια, προσφέρει αναγνωρισιμότητα, προστατεύει.</a:t>
            </a:r>
            <a:endParaRPr lang="el-GR" sz="2200" dirty="0" smtClean="0"/>
          </a:p>
          <a:p>
            <a:pPr lvl="1">
              <a:spcBef>
                <a:spcPts val="600"/>
              </a:spcBef>
              <a:defRPr/>
            </a:pPr>
            <a:r>
              <a:rPr lang="el-GR" sz="2200" dirty="0" smtClean="0"/>
              <a:t>Είναι απλή και καθαρή με μόνο τα απαραίτητα επιπλέον στοιχεία (</a:t>
            </a:r>
            <a:r>
              <a:rPr lang="el-GR" sz="2200" dirty="0" err="1" smtClean="0"/>
              <a:t>δοσίμετρο</a:t>
            </a:r>
            <a:r>
              <a:rPr lang="el-GR" sz="2200" dirty="0" smtClean="0"/>
              <a:t> κλπ).</a:t>
            </a:r>
          </a:p>
          <a:p>
            <a:pPr eaLnBrk="1" hangingPunct="1">
              <a:spcBef>
                <a:spcPts val="600"/>
              </a:spcBef>
              <a:defRPr/>
            </a:pPr>
            <a:r>
              <a:rPr lang="el-GR" sz="2200" dirty="0" smtClean="0"/>
              <a:t>Γενικά τα μαλλιά καθαρά, μαζεμένα, νύχια κομμένα, ελάχιστα κοσμήματα, όχι αρώματα</a:t>
            </a:r>
            <a:r>
              <a:rPr lang="el-GR" sz="2200" dirty="0"/>
              <a:t>.</a:t>
            </a:r>
            <a:endParaRPr lang="el-GR" sz="2200" dirty="0" smtClean="0"/>
          </a:p>
          <a:p>
            <a:pPr eaLnBrk="1" hangingPunct="1">
              <a:spcBef>
                <a:spcPts val="600"/>
              </a:spcBef>
              <a:defRPr/>
            </a:pPr>
            <a:r>
              <a:rPr lang="el-GR" sz="2200" dirty="0" smtClean="0"/>
              <a:t>Ο ασθενής αισθάνεται πιο άνετα και αισθάνεται  περισσότερη εμπιστοσύνη όταν ο ΤΑ έχει προσεγμένη εμφάνιση.</a:t>
            </a:r>
          </a:p>
          <a:p>
            <a:pPr eaLnBrk="1" hangingPunct="1">
              <a:spcBef>
                <a:spcPts val="600"/>
              </a:spcBef>
              <a:defRPr/>
            </a:pPr>
            <a:r>
              <a:rPr lang="el-GR" sz="2200" dirty="0" smtClean="0"/>
              <a:t>Με τον ίδιο τρόπο συμβάλλει και η εικόνα του χώρου εξέτασης.</a:t>
            </a:r>
          </a:p>
          <a:p>
            <a:pPr lvl="1">
              <a:spcBef>
                <a:spcPts val="600"/>
              </a:spcBef>
              <a:defRPr/>
            </a:pPr>
            <a:r>
              <a:rPr lang="el-GR" sz="2200" dirty="0" smtClean="0"/>
              <a:t>Ο ακατάστατος, φορτωμένος χώρος δύσκολα παραμένει καθαρός:</a:t>
            </a:r>
          </a:p>
          <a:p>
            <a:pPr lvl="1" eaLnBrk="1" hangingPunct="1">
              <a:spcBef>
                <a:spcPts val="600"/>
              </a:spcBef>
              <a:defRPr/>
            </a:pPr>
            <a:r>
              <a:rPr lang="el-GR" sz="2200" dirty="0" smtClean="0"/>
              <a:t>Δείχνει έλλειψη σεβασμού στον ασθενή.</a:t>
            </a:r>
          </a:p>
          <a:p>
            <a:pPr lvl="1" eaLnBrk="1" hangingPunct="1">
              <a:spcBef>
                <a:spcPts val="600"/>
              </a:spcBef>
              <a:defRPr/>
            </a:pPr>
            <a:r>
              <a:rPr lang="el-GR" sz="2200" dirty="0" smtClean="0"/>
              <a:t>Δεν δημιουργεί αίσθηση φροντίδας.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xmlns="" val="2542665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Oval 4"/>
          <p:cNvSpPr>
            <a:spLocks noChangeArrowheads="1"/>
          </p:cNvSpPr>
          <p:nvPr/>
        </p:nvSpPr>
        <p:spPr bwMode="auto">
          <a:xfrm>
            <a:off x="1907852" y="1052513"/>
            <a:ext cx="3024188" cy="2881312"/>
          </a:xfrm>
          <a:prstGeom prst="ellipse">
            <a:avLst/>
          </a:prstGeom>
          <a:solidFill>
            <a:srgbClr val="FF6600">
              <a:alpha val="49019"/>
            </a:srgbClr>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l-GR"/>
          </a:p>
        </p:txBody>
      </p:sp>
      <p:sp>
        <p:nvSpPr>
          <p:cNvPr id="5125" name="Oval 5"/>
          <p:cNvSpPr>
            <a:spLocks noChangeArrowheads="1"/>
          </p:cNvSpPr>
          <p:nvPr/>
        </p:nvSpPr>
        <p:spPr bwMode="auto">
          <a:xfrm>
            <a:off x="3275856" y="3068960"/>
            <a:ext cx="2808288" cy="2852737"/>
          </a:xfrm>
          <a:prstGeom prst="ellipse">
            <a:avLst/>
          </a:prstGeom>
          <a:solidFill>
            <a:srgbClr val="00FFFF">
              <a:alpha val="49019"/>
            </a:srgbClr>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l-GR"/>
          </a:p>
        </p:txBody>
      </p:sp>
      <p:sp>
        <p:nvSpPr>
          <p:cNvPr id="5126" name="Oval 6"/>
          <p:cNvSpPr>
            <a:spLocks noChangeArrowheads="1"/>
          </p:cNvSpPr>
          <p:nvPr/>
        </p:nvSpPr>
        <p:spPr bwMode="auto">
          <a:xfrm>
            <a:off x="4427984" y="1125538"/>
            <a:ext cx="2951162" cy="2879725"/>
          </a:xfrm>
          <a:prstGeom prst="ellipse">
            <a:avLst/>
          </a:prstGeom>
          <a:solidFill>
            <a:srgbClr val="FF00FF">
              <a:alpha val="39999"/>
            </a:srgbClr>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l-GR"/>
          </a:p>
        </p:txBody>
      </p:sp>
      <p:sp>
        <p:nvSpPr>
          <p:cNvPr id="5127" name="Text Box 7"/>
          <p:cNvSpPr txBox="1">
            <a:spLocks noChangeArrowheads="1"/>
          </p:cNvSpPr>
          <p:nvPr/>
        </p:nvSpPr>
        <p:spPr bwMode="auto">
          <a:xfrm>
            <a:off x="2555874" y="2133600"/>
            <a:ext cx="164190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2400" b="1" dirty="0">
                <a:solidFill>
                  <a:schemeClr val="bg1"/>
                </a:solidFill>
                <a:latin typeface="+mn-lt"/>
              </a:rPr>
              <a:t>Βιολογική υγεία</a:t>
            </a:r>
          </a:p>
        </p:txBody>
      </p:sp>
      <p:sp>
        <p:nvSpPr>
          <p:cNvPr id="5128" name="Text Box 8"/>
          <p:cNvSpPr txBox="1">
            <a:spLocks noChangeArrowheads="1"/>
          </p:cNvSpPr>
          <p:nvPr/>
        </p:nvSpPr>
        <p:spPr bwMode="auto">
          <a:xfrm>
            <a:off x="5219700" y="2133600"/>
            <a:ext cx="180057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2400" b="1">
                <a:solidFill>
                  <a:schemeClr val="bg1"/>
                </a:solidFill>
                <a:latin typeface="+mn-lt"/>
              </a:rPr>
              <a:t>Ψυχολογική υγεία</a:t>
            </a:r>
          </a:p>
        </p:txBody>
      </p:sp>
      <p:sp>
        <p:nvSpPr>
          <p:cNvPr id="5129" name="Text Box 9"/>
          <p:cNvSpPr txBox="1">
            <a:spLocks noChangeArrowheads="1"/>
          </p:cNvSpPr>
          <p:nvPr/>
        </p:nvSpPr>
        <p:spPr bwMode="auto">
          <a:xfrm>
            <a:off x="3546019" y="4079829"/>
            <a:ext cx="226796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2400" b="1" dirty="0">
                <a:solidFill>
                  <a:schemeClr val="bg1"/>
                </a:solidFill>
                <a:latin typeface="+mn-lt"/>
              </a:rPr>
              <a:t>Κοινωνιολογική υγεία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xmlns="" val="2388238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l-GR" smtClean="0"/>
              <a:t>Οπτική επικοινωνία</a:t>
            </a:r>
          </a:p>
        </p:txBody>
      </p:sp>
      <p:sp>
        <p:nvSpPr>
          <p:cNvPr id="71683" name="Rectangle 3"/>
          <p:cNvSpPr>
            <a:spLocks noGrp="1" noChangeArrowheads="1"/>
          </p:cNvSpPr>
          <p:nvPr>
            <p:ph idx="1"/>
          </p:nvPr>
        </p:nvSpPr>
        <p:spPr>
          <a:xfrm>
            <a:off x="323528" y="1340768"/>
            <a:ext cx="8568952" cy="4320480"/>
          </a:xfrm>
        </p:spPr>
        <p:txBody>
          <a:bodyPr>
            <a:normAutofit/>
          </a:bodyPr>
          <a:lstStyle/>
          <a:p>
            <a:pPr eaLnBrk="1" hangingPunct="1">
              <a:defRPr/>
            </a:pPr>
            <a:r>
              <a:rPr lang="el-GR" dirty="0" smtClean="0"/>
              <a:t>Στο δυτικό κόσμο η διατήρηση οπτικής επαφής θεωρείται θετικό σημείο.</a:t>
            </a:r>
          </a:p>
          <a:p>
            <a:pPr lvl="1" eaLnBrk="1" hangingPunct="1">
              <a:defRPr/>
            </a:pPr>
            <a:r>
              <a:rPr lang="el-GR" dirty="0" smtClean="0"/>
              <a:t>εκλαμβάνεται ως ένδειξη ενδιαφέροντος και εντιμότητας.</a:t>
            </a:r>
          </a:p>
          <a:p>
            <a:pPr eaLnBrk="1" hangingPunct="1">
              <a:defRPr/>
            </a:pPr>
            <a:r>
              <a:rPr lang="el-GR" dirty="0" smtClean="0"/>
              <a:t>Σε ασιατικές ή άλλες κοινότητες αποφεύγεται, μήπως εκληφθεί ως αγένεια, εισβολή στον προσωπικό χώρο, έλλειψη σεβασμού.</a:t>
            </a:r>
          </a:p>
          <a:p>
            <a:pPr eaLnBrk="1" hangingPunct="1">
              <a:defRPr/>
            </a:pPr>
            <a:r>
              <a:rPr lang="el-GR" dirty="0" smtClean="0"/>
              <a:t>Το να δείχνεις κάποιον με το δάκτυλο </a:t>
            </a:r>
            <a:r>
              <a:rPr lang="el-GR" dirty="0" smtClean="0">
                <a:cs typeface="Arial" charset="0"/>
              </a:rPr>
              <a:t>→</a:t>
            </a:r>
            <a:r>
              <a:rPr lang="el-GR" dirty="0" smtClean="0"/>
              <a:t> προσβολή.</a:t>
            </a:r>
          </a:p>
          <a:p>
            <a:pPr eaLnBrk="1" hangingPunct="1">
              <a:defRPr/>
            </a:pPr>
            <a:r>
              <a:rPr lang="el-GR" dirty="0" smtClean="0"/>
              <a:t>Προκαταλήψεις (π.χ. κακό μάτι).</a:t>
            </a:r>
          </a:p>
          <a:p>
            <a:pPr eaLnBrk="1" hangingPunct="1">
              <a:buNone/>
              <a:defRPr/>
            </a:pPr>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xmlns="" val="38780505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l-GR" dirty="0" smtClean="0"/>
              <a:t>Φυσική έκφραση</a:t>
            </a:r>
          </a:p>
        </p:txBody>
      </p:sp>
      <p:sp>
        <p:nvSpPr>
          <p:cNvPr id="64515" name="Rectangle 3"/>
          <p:cNvSpPr>
            <a:spLocks noGrp="1" noChangeArrowheads="1"/>
          </p:cNvSpPr>
          <p:nvPr>
            <p:ph idx="1"/>
          </p:nvPr>
        </p:nvSpPr>
        <p:spPr/>
        <p:txBody>
          <a:bodyPr/>
          <a:lstStyle/>
          <a:p>
            <a:pPr eaLnBrk="1" hangingPunct="1">
              <a:defRPr/>
            </a:pPr>
            <a:r>
              <a:rPr lang="el-GR" dirty="0" smtClean="0"/>
              <a:t>Η στάση δίνει μηνύματα για την αυτοπεποίθηση και αυτοεκτίμησή μας.</a:t>
            </a:r>
          </a:p>
          <a:p>
            <a:pPr eaLnBrk="1" hangingPunct="1">
              <a:defRPr/>
            </a:pPr>
            <a:r>
              <a:rPr lang="el-GR" dirty="0" smtClean="0"/>
              <a:t>Η έκφραση του προσώπου μας δείχνει πόσο σημαντικά είναι τα πράγματα που λέμε. </a:t>
            </a:r>
          </a:p>
          <a:p>
            <a:pPr eaLnBrk="1" hangingPunct="1">
              <a:defRPr/>
            </a:pPr>
            <a:r>
              <a:rPr lang="el-GR" dirty="0" smtClean="0"/>
              <a:t>Σύγχυση και απογοήτευση φαίνονται εύκολα από την έκφρασή μας.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xmlns="" val="41713409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l-GR" sz="4000" dirty="0" smtClean="0"/>
              <a:t>Ακούμε προσεκτικά</a:t>
            </a:r>
            <a:r>
              <a:rPr lang="el-GR" dirty="0" smtClean="0"/>
              <a:t> </a:t>
            </a:r>
          </a:p>
        </p:txBody>
      </p:sp>
      <p:sp>
        <p:nvSpPr>
          <p:cNvPr id="65539" name="Rectangle 3"/>
          <p:cNvSpPr>
            <a:spLocks noGrp="1" noChangeArrowheads="1"/>
          </p:cNvSpPr>
          <p:nvPr>
            <p:ph idx="1"/>
          </p:nvPr>
        </p:nvSpPr>
        <p:spPr/>
        <p:txBody>
          <a:bodyPr>
            <a:normAutofit/>
          </a:bodyPr>
          <a:lstStyle/>
          <a:p>
            <a:pPr eaLnBrk="1" hangingPunct="1">
              <a:defRPr/>
            </a:pPr>
            <a:r>
              <a:rPr lang="el-GR" dirty="0" smtClean="0"/>
              <a:t>Πως αισθάνεστε όταν αυτός που σας «ακούει!!» κοιτάζει έξω από το παράθυρο.</a:t>
            </a:r>
          </a:p>
          <a:p>
            <a:pPr eaLnBrk="1" hangingPunct="1">
              <a:defRPr/>
            </a:pPr>
            <a:r>
              <a:rPr lang="el-GR" dirty="0" smtClean="0"/>
              <a:t>Στενοχωρείστε όταν οι άλλοι σας επιβάλλουν να κάνετε κάτι ή αλλάζουν κουβέντα χωρίς να απαντήσουν?</a:t>
            </a:r>
          </a:p>
          <a:p>
            <a:pPr eaLnBrk="1" hangingPunct="1">
              <a:defRPr/>
            </a:pPr>
            <a:r>
              <a:rPr lang="el-GR" dirty="0" smtClean="0"/>
              <a:t>Ακούω σημαίνει πολύ περισσότερα από το περιμένω τη σειρά μου για να μιλήσω.</a:t>
            </a:r>
          </a:p>
          <a:p>
            <a:pPr eaLnBrk="1" hangingPunct="1">
              <a:defRPr/>
            </a:pPr>
            <a:r>
              <a:rPr lang="el-GR" dirty="0" smtClean="0"/>
              <a:t>Οι ασθενείς συχνά μας δίνουν κλειδιά για την αρρώστια τους σε τέτοιες συζητήσεις. </a:t>
            </a:r>
          </a:p>
          <a:p>
            <a:pPr eaLnBrk="1" hangingPunct="1">
              <a:defRPr/>
            </a:pPr>
            <a:r>
              <a:rPr lang="el-GR" dirty="0" smtClean="0"/>
              <a:t>Το να ακούμε είναι κάτι που μαθαίνεται ανεξάρτητα από το φόρτο εργασίας.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xmlns="" val="3492876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l-GR" smtClean="0"/>
              <a:t>Κατανόηση των ασθενών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
        <p:nvSpPr>
          <p:cNvPr id="3" name="Θέση περιεχομένου 2"/>
          <p:cNvSpPr>
            <a:spLocks noGrp="1"/>
          </p:cNvSpPr>
          <p:nvPr>
            <p:ph idx="1"/>
          </p:nvPr>
        </p:nvSpPr>
        <p:spPr/>
        <p:txBody>
          <a:bodyPr/>
          <a:lstStyle/>
          <a:p>
            <a:r>
              <a:rPr lang="el-GR" dirty="0"/>
              <a:t>Ηλικία </a:t>
            </a:r>
          </a:p>
          <a:p>
            <a:r>
              <a:rPr lang="el-GR" dirty="0"/>
              <a:t>Ασυνήθιστες καταστάσεις</a:t>
            </a:r>
          </a:p>
          <a:p>
            <a:pPr lvl="1"/>
            <a:r>
              <a:rPr lang="el-GR" dirty="0" smtClean="0"/>
              <a:t>Βαριά </a:t>
            </a:r>
            <a:r>
              <a:rPr lang="el-GR" dirty="0"/>
              <a:t>ασθενείς ή τραυματίες</a:t>
            </a:r>
          </a:p>
          <a:p>
            <a:pPr lvl="1"/>
            <a:r>
              <a:rPr lang="el-GR" dirty="0"/>
              <a:t>Χαμηλή όραση</a:t>
            </a:r>
          </a:p>
          <a:p>
            <a:pPr lvl="1"/>
            <a:r>
              <a:rPr lang="el-GR" dirty="0"/>
              <a:t>Κωφοί – κωφάλαλοι</a:t>
            </a:r>
          </a:p>
          <a:p>
            <a:pPr lvl="1"/>
            <a:r>
              <a:rPr lang="el-GR" dirty="0"/>
              <a:t>Μιλούν άλλη γλώσσα</a:t>
            </a:r>
          </a:p>
          <a:p>
            <a:pPr lvl="1"/>
            <a:r>
              <a:rPr lang="el-GR" dirty="0"/>
              <a:t>Διανοητική υστέρηση</a:t>
            </a:r>
          </a:p>
          <a:p>
            <a:pPr lvl="1"/>
            <a:r>
              <a:rPr lang="el-GR" dirty="0"/>
              <a:t>Χρήστες ουσιών</a:t>
            </a:r>
          </a:p>
          <a:p>
            <a:pPr lvl="1"/>
            <a:endParaRPr lang="el-GR" dirty="0"/>
          </a:p>
        </p:txBody>
      </p:sp>
    </p:spTree>
    <p:extLst>
      <p:ext uri="{BB962C8B-B14F-4D97-AF65-F5344CB8AC3E}">
        <p14:creationId xmlns:p14="http://schemas.microsoft.com/office/powerpoint/2010/main" xmlns="" val="41676731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l-GR" dirty="0" smtClean="0"/>
              <a:t>Ηλικία -υπερήλικας </a:t>
            </a:r>
          </a:p>
        </p:txBody>
      </p:sp>
      <p:sp>
        <p:nvSpPr>
          <p:cNvPr id="67587" name="Rectangle 3"/>
          <p:cNvSpPr>
            <a:spLocks noGrp="1" noChangeArrowheads="1"/>
          </p:cNvSpPr>
          <p:nvPr>
            <p:ph idx="1"/>
          </p:nvPr>
        </p:nvSpPr>
        <p:spPr>
          <a:xfrm>
            <a:off x="503040" y="1124744"/>
            <a:ext cx="8640960" cy="5472608"/>
          </a:xfrm>
        </p:spPr>
        <p:txBody>
          <a:bodyPr>
            <a:normAutofit fontScale="92500"/>
          </a:bodyPr>
          <a:lstStyle/>
          <a:p>
            <a:pPr eaLnBrk="1" hangingPunct="1">
              <a:defRPr/>
            </a:pPr>
            <a:r>
              <a:rPr lang="el-GR" dirty="0" smtClean="0"/>
              <a:t>Υπερήλικας </a:t>
            </a:r>
          </a:p>
          <a:p>
            <a:pPr lvl="1" eaLnBrk="1" hangingPunct="1">
              <a:defRPr/>
            </a:pPr>
            <a:r>
              <a:rPr lang="el-GR" dirty="0" smtClean="0"/>
              <a:t>Συχνές επισκέψεις στο νοσοκομείο.</a:t>
            </a:r>
          </a:p>
          <a:p>
            <a:pPr lvl="1" eaLnBrk="1" hangingPunct="1">
              <a:defRPr/>
            </a:pPr>
            <a:r>
              <a:rPr lang="el-GR" dirty="0" smtClean="0"/>
              <a:t>Ευπάθεια που επιταχύνει τις διαδιακασίες του γήρατος.</a:t>
            </a:r>
          </a:p>
          <a:p>
            <a:pPr lvl="1" eaLnBrk="1" hangingPunct="1">
              <a:defRPr/>
            </a:pPr>
            <a:r>
              <a:rPr lang="el-GR" dirty="0" smtClean="0"/>
              <a:t>Υψηλότερη ανάγκη για ασφάλεια, αναγνώριση, ενημέρωση και σεβασμό. </a:t>
            </a:r>
          </a:p>
          <a:p>
            <a:pPr eaLnBrk="1" hangingPunct="1">
              <a:defRPr/>
            </a:pPr>
            <a:r>
              <a:rPr lang="el-GR" dirty="0" smtClean="0"/>
              <a:t>Χρειάζονται ιδιαίτερη προσοχή λόγω των φυσικών προβλημάτων που μπορεί να έχουν</a:t>
            </a:r>
          </a:p>
          <a:p>
            <a:pPr lvl="1" eaLnBrk="1" hangingPunct="1">
              <a:defRPr/>
            </a:pPr>
            <a:r>
              <a:rPr lang="el-GR" dirty="0" smtClean="0"/>
              <a:t>Αστάθεια</a:t>
            </a:r>
          </a:p>
          <a:p>
            <a:pPr lvl="1" eaLnBrk="1" hangingPunct="1">
              <a:defRPr/>
            </a:pPr>
            <a:r>
              <a:rPr lang="el-GR" dirty="0" smtClean="0"/>
              <a:t>Μπορεί να εμφανίζουν προβλήματα όρασης ή ακοής.</a:t>
            </a:r>
          </a:p>
          <a:p>
            <a:pPr lvl="2">
              <a:defRPr/>
            </a:pPr>
            <a:r>
              <a:rPr lang="el-GR" dirty="0" smtClean="0"/>
              <a:t>Δυνατός φωτισμός.</a:t>
            </a:r>
          </a:p>
          <a:p>
            <a:pPr lvl="2">
              <a:defRPr/>
            </a:pPr>
            <a:r>
              <a:rPr lang="el-GR" dirty="0" smtClean="0"/>
              <a:t>Κοιτάξτε εάν ο ασθενής φορά γυαλιά ή ακουστικό βαρηκοΐας.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xmlns="" val="21055810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l-GR" dirty="0" smtClean="0"/>
              <a:t>Ηλικία -</a:t>
            </a:r>
            <a:r>
              <a:rPr lang="en-US" dirty="0" smtClean="0"/>
              <a:t> </a:t>
            </a:r>
            <a:r>
              <a:rPr lang="el-GR" dirty="0" smtClean="0"/>
              <a:t>υπερήλικας </a:t>
            </a:r>
            <a:r>
              <a:rPr lang="en-US" sz="3000" b="0" dirty="0" smtClean="0"/>
              <a:t>1/2</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
        <p:nvSpPr>
          <p:cNvPr id="5" name="Θέση περιεχομένου 4"/>
          <p:cNvSpPr>
            <a:spLocks noGrp="1"/>
          </p:cNvSpPr>
          <p:nvPr>
            <p:ph idx="1"/>
          </p:nvPr>
        </p:nvSpPr>
        <p:spPr/>
        <p:txBody>
          <a:bodyPr/>
          <a:lstStyle/>
          <a:p>
            <a:r>
              <a:rPr lang="el-GR" dirty="0"/>
              <a:t>Λίγοι </a:t>
            </a:r>
            <a:r>
              <a:rPr lang="el-GR" dirty="0" smtClean="0"/>
              <a:t>ασθενείς </a:t>
            </a:r>
            <a:r>
              <a:rPr lang="el-GR" dirty="0"/>
              <a:t>εμφανίζουν δυσκολία να κατανοήσουν γιατί βρίσκονται σε  ξένο </a:t>
            </a:r>
            <a:r>
              <a:rPr lang="el-GR" dirty="0" smtClean="0"/>
              <a:t>περιβάλλον.</a:t>
            </a:r>
            <a:endParaRPr lang="el-GR" dirty="0"/>
          </a:p>
          <a:p>
            <a:pPr lvl="1"/>
            <a:r>
              <a:rPr lang="el-GR" dirty="0" smtClean="0"/>
              <a:t>Άνοια, </a:t>
            </a:r>
            <a:r>
              <a:rPr lang="el-GR" dirty="0"/>
              <a:t>Alzheimer’s, φάρμακα, ασθένεια ή </a:t>
            </a:r>
            <a:r>
              <a:rPr lang="el-GR" dirty="0" smtClean="0"/>
              <a:t>τραύμα.</a:t>
            </a:r>
            <a:endParaRPr lang="el-GR" dirty="0"/>
          </a:p>
          <a:p>
            <a:r>
              <a:rPr lang="el-GR" dirty="0"/>
              <a:t>Χρειάζεται να προσαρμοσθούμε στους ρυθμούς </a:t>
            </a:r>
            <a:r>
              <a:rPr lang="el-GR" dirty="0" smtClean="0"/>
              <a:t>τους.</a:t>
            </a:r>
            <a:endParaRPr lang="el-GR" dirty="0"/>
          </a:p>
          <a:p>
            <a:r>
              <a:rPr lang="el-GR" dirty="0"/>
              <a:t>Αν τους </a:t>
            </a:r>
            <a:r>
              <a:rPr lang="el-GR" dirty="0" smtClean="0"/>
              <a:t>πιέσουμε  </a:t>
            </a:r>
            <a:r>
              <a:rPr lang="el-GR" dirty="0"/>
              <a:t>μπορεί να μην ανταποκρίνονται επειδή αδυνατούν να μας </a:t>
            </a:r>
            <a:r>
              <a:rPr lang="el-GR" dirty="0" smtClean="0"/>
              <a:t>παρακολουθήσουν.</a:t>
            </a:r>
            <a:endParaRPr lang="el-GR" dirty="0"/>
          </a:p>
          <a:p>
            <a:endParaRPr lang="el-GR" dirty="0"/>
          </a:p>
        </p:txBody>
      </p:sp>
    </p:spTree>
    <p:extLst>
      <p:ext uri="{BB962C8B-B14F-4D97-AF65-F5344CB8AC3E}">
        <p14:creationId xmlns:p14="http://schemas.microsoft.com/office/powerpoint/2010/main" xmlns="" val="33930767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a:solidFill>
                  <a:prstClr val="white"/>
                </a:solidFill>
              </a:rPr>
              <a:t>Ηλικία -</a:t>
            </a:r>
            <a:r>
              <a:rPr lang="en-US" dirty="0">
                <a:solidFill>
                  <a:prstClr val="white"/>
                </a:solidFill>
              </a:rPr>
              <a:t> </a:t>
            </a:r>
            <a:r>
              <a:rPr lang="el-GR" dirty="0">
                <a:solidFill>
                  <a:prstClr val="white"/>
                </a:solidFill>
              </a:rPr>
              <a:t>υπερήλικας </a:t>
            </a:r>
            <a:r>
              <a:rPr lang="en-US" sz="3000" b="0" dirty="0" smtClean="0">
                <a:solidFill>
                  <a:prstClr val="white"/>
                </a:solidFill>
              </a:rPr>
              <a:t>2/2</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
        <p:nvSpPr>
          <p:cNvPr id="5" name="Θέση περιεχομένου 4"/>
          <p:cNvSpPr>
            <a:spLocks noGrp="1"/>
          </p:cNvSpPr>
          <p:nvPr>
            <p:ph idx="1"/>
          </p:nvPr>
        </p:nvSpPr>
        <p:spPr/>
        <p:txBody>
          <a:bodyPr>
            <a:normAutofit/>
          </a:bodyPr>
          <a:lstStyle/>
          <a:p>
            <a:r>
              <a:rPr lang="el-GR" dirty="0"/>
              <a:t>Αυτοί που φαίνονται σε σύγχυση αντιδρούν καλύτερα σε οικείο </a:t>
            </a:r>
            <a:r>
              <a:rPr lang="el-GR" dirty="0" smtClean="0"/>
              <a:t>περιβάλλον.</a:t>
            </a:r>
            <a:endParaRPr lang="el-GR" dirty="0"/>
          </a:p>
          <a:p>
            <a:pPr lvl="1"/>
            <a:r>
              <a:rPr lang="el-GR" dirty="0"/>
              <a:t>Απευθυνθείτε σε αυτούς </a:t>
            </a:r>
            <a:r>
              <a:rPr lang="el-GR" dirty="0" smtClean="0"/>
              <a:t>με </a:t>
            </a:r>
            <a:r>
              <a:rPr lang="el-GR" dirty="0"/>
              <a:t>το όνομά </a:t>
            </a:r>
            <a:r>
              <a:rPr lang="el-GR" dirty="0" smtClean="0"/>
              <a:t>τους. </a:t>
            </a:r>
            <a:endParaRPr lang="el-GR" dirty="0"/>
          </a:p>
          <a:p>
            <a:pPr lvl="1"/>
            <a:r>
              <a:rPr lang="el-GR" dirty="0"/>
              <a:t>Ρωτήστε τους που </a:t>
            </a:r>
            <a:r>
              <a:rPr lang="el-GR" dirty="0" smtClean="0"/>
              <a:t>γεννήθηκαν.</a:t>
            </a:r>
            <a:endParaRPr lang="el-GR" dirty="0"/>
          </a:p>
          <a:p>
            <a:pPr lvl="1"/>
            <a:r>
              <a:rPr lang="el-GR" dirty="0"/>
              <a:t>Εάν προέρχονται από μεγάλη </a:t>
            </a:r>
            <a:r>
              <a:rPr lang="el-GR" dirty="0" smtClean="0"/>
              <a:t>οικογένεια.</a:t>
            </a:r>
            <a:endParaRPr lang="el-GR" dirty="0"/>
          </a:p>
          <a:p>
            <a:pPr lvl="1"/>
            <a:r>
              <a:rPr lang="el-GR" dirty="0"/>
              <a:t>Άλλες ερωτήσεις για το παρελθόν </a:t>
            </a:r>
            <a:r>
              <a:rPr lang="el-GR" dirty="0" smtClean="0"/>
              <a:t>τους.</a:t>
            </a:r>
            <a:endParaRPr lang="el-GR" dirty="0"/>
          </a:p>
          <a:p>
            <a:pPr lvl="1"/>
            <a:r>
              <a:rPr lang="el-GR" dirty="0"/>
              <a:t>Η μνήμη για το απομακρυσμένο παρελθόν μπορεί να είναι σε καλή </a:t>
            </a:r>
            <a:r>
              <a:rPr lang="el-GR" dirty="0" smtClean="0"/>
              <a:t>κατάσταση.</a:t>
            </a:r>
            <a:endParaRPr lang="el-GR" dirty="0"/>
          </a:p>
          <a:p>
            <a:r>
              <a:rPr lang="el-GR" dirty="0"/>
              <a:t>Οδηγίες απλές και ξεχωριστές μεταξύ </a:t>
            </a:r>
            <a:r>
              <a:rPr lang="el-GR" dirty="0" smtClean="0"/>
              <a:t>τους.</a:t>
            </a:r>
            <a:endParaRPr lang="el-GR" dirty="0"/>
          </a:p>
          <a:p>
            <a:r>
              <a:rPr lang="el-GR" dirty="0" smtClean="0"/>
              <a:t>Ο σεβασμός βοηθά </a:t>
            </a:r>
            <a:r>
              <a:rPr lang="el-GR" dirty="0"/>
              <a:t>τη διατήρηση του αισθήματος </a:t>
            </a:r>
            <a:r>
              <a:rPr lang="el-GR" dirty="0" smtClean="0"/>
              <a:t>ταυτότητας.</a:t>
            </a:r>
            <a:endParaRPr lang="el-GR" dirty="0"/>
          </a:p>
        </p:txBody>
      </p:sp>
    </p:spTree>
    <p:extLst>
      <p:ext uri="{BB962C8B-B14F-4D97-AF65-F5344CB8AC3E}">
        <p14:creationId xmlns:p14="http://schemas.microsoft.com/office/powerpoint/2010/main" xmlns="" val="15995448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l-GR" dirty="0" smtClean="0"/>
              <a:t>Ηλικία - παιδιά</a:t>
            </a:r>
            <a:endParaRPr lang="en-US" dirty="0" smtClean="0"/>
          </a:p>
        </p:txBody>
      </p:sp>
      <p:sp>
        <p:nvSpPr>
          <p:cNvPr id="3" name="Content Placeholder 2"/>
          <p:cNvSpPr>
            <a:spLocks noGrp="1"/>
          </p:cNvSpPr>
          <p:nvPr>
            <p:ph idx="1"/>
          </p:nvPr>
        </p:nvSpPr>
        <p:spPr/>
        <p:txBody>
          <a:bodyPr/>
          <a:lstStyle/>
          <a:p>
            <a:pPr eaLnBrk="1" hangingPunct="1">
              <a:defRPr/>
            </a:pPr>
            <a:r>
              <a:rPr lang="el-GR" sz="2400" dirty="0" smtClean="0"/>
              <a:t>Ο φόβος και η αδυναμία κατανόησης του χώρου μπορεί να είναι πιο έντονοι στο παιδί από ότι στον υπερήλικα</a:t>
            </a:r>
            <a:r>
              <a:rPr lang="en-US" sz="2400" dirty="0" smtClean="0"/>
              <a:t>.</a:t>
            </a:r>
            <a:endParaRPr lang="el-GR" sz="2400" dirty="0" smtClean="0"/>
          </a:p>
          <a:p>
            <a:pPr eaLnBrk="1" hangingPunct="1">
              <a:defRPr/>
            </a:pPr>
            <a:r>
              <a:rPr lang="el-GR" sz="2400" dirty="0" smtClean="0"/>
              <a:t>Παιδιά, έφηβοι ακόμα και ενήλικες</a:t>
            </a:r>
            <a:r>
              <a:rPr lang="en-US" sz="2400" dirty="0" smtClean="0"/>
              <a:t>.</a:t>
            </a:r>
            <a:endParaRPr lang="el-GR" sz="2400" dirty="0" smtClean="0"/>
          </a:p>
          <a:p>
            <a:pPr lvl="1" eaLnBrk="1" hangingPunct="1">
              <a:defRPr/>
            </a:pPr>
            <a:r>
              <a:rPr lang="el-GR" sz="2400" dirty="0" smtClean="0"/>
              <a:t>Έλλειψη συνεργασίας</a:t>
            </a:r>
            <a:r>
              <a:rPr lang="en-US" sz="2400" dirty="0" smtClean="0"/>
              <a:t>.</a:t>
            </a:r>
            <a:endParaRPr lang="el-GR" sz="2400" dirty="0" smtClean="0"/>
          </a:p>
          <a:p>
            <a:pPr lvl="1" eaLnBrk="1" hangingPunct="1">
              <a:defRPr/>
            </a:pPr>
            <a:r>
              <a:rPr lang="el-GR" sz="2400" dirty="0" smtClean="0"/>
              <a:t>Επαναστατικότητα</a:t>
            </a:r>
            <a:r>
              <a:rPr lang="en-US" sz="2400" dirty="0" smtClean="0"/>
              <a:t>.</a:t>
            </a:r>
            <a:r>
              <a:rPr lang="el-GR" sz="2400" dirty="0" smtClean="0"/>
              <a:t> </a:t>
            </a:r>
          </a:p>
          <a:p>
            <a:pPr lvl="1" eaLnBrk="1" hangingPunct="1">
              <a:defRPr/>
            </a:pPr>
            <a:r>
              <a:rPr lang="el-GR" sz="2400" dirty="0" smtClean="0"/>
              <a:t>Μόνωση, απόσυρση</a:t>
            </a:r>
            <a:r>
              <a:rPr lang="en-US" sz="2400" dirty="0" smtClean="0"/>
              <a:t>.</a:t>
            </a:r>
            <a:endParaRPr lang="el-GR" sz="2400" dirty="0" smtClean="0"/>
          </a:p>
          <a:p>
            <a:pPr lvl="1" eaLnBrk="1" hangingPunct="1">
              <a:defRPr/>
            </a:pPr>
            <a:r>
              <a:rPr lang="el-GR" sz="2400" dirty="0" smtClean="0"/>
              <a:t>Ανησυχία, φόβος για την ασθένεια</a:t>
            </a:r>
            <a:r>
              <a:rPr lang="en-US" sz="2400" dirty="0" smtClean="0"/>
              <a:t>.</a:t>
            </a:r>
            <a:endParaRPr lang="el-GR" sz="2400" dirty="0" smtClean="0"/>
          </a:p>
          <a:p>
            <a:pPr eaLnBrk="1" hangingPunct="1">
              <a:defRPr/>
            </a:pPr>
            <a:r>
              <a:rPr lang="el-GR" sz="2400" dirty="0" smtClean="0"/>
              <a:t>Το παιδί δεν είναι μικρογραφία του ενήλικα</a:t>
            </a:r>
            <a:r>
              <a:rPr lang="en-US" sz="2400" dirty="0" smtClean="0"/>
              <a:t>.</a:t>
            </a:r>
            <a:endParaRPr lang="el-GR" sz="2400" dirty="0" smtClean="0"/>
          </a:p>
          <a:p>
            <a:pPr lvl="1" eaLnBrk="1" hangingPunct="1">
              <a:defRPr/>
            </a:pPr>
            <a:r>
              <a:rPr lang="el-GR" sz="2400" dirty="0" smtClean="0"/>
              <a:t>Έχει ανάγκη τους γονείς του</a:t>
            </a:r>
            <a:r>
              <a:rPr lang="en-US" sz="2400" dirty="0" smtClean="0"/>
              <a:t>.</a:t>
            </a:r>
            <a:endParaRPr lang="el-GR" sz="2000" dirty="0" smtClean="0"/>
          </a:p>
          <a:p>
            <a:pPr eaLnBrk="1" hangingPunct="1">
              <a:defRPr/>
            </a:pP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xmlns="" val="28101676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l-GR" dirty="0" smtClean="0"/>
              <a:t>Ηλικία – μικρά παιδιά</a:t>
            </a:r>
            <a:endParaRPr lang="en-US" dirty="0" smtClean="0"/>
          </a:p>
        </p:txBody>
      </p:sp>
      <p:sp>
        <p:nvSpPr>
          <p:cNvPr id="3" name="Content Placeholder 2"/>
          <p:cNvSpPr>
            <a:spLocks noGrp="1"/>
          </p:cNvSpPr>
          <p:nvPr>
            <p:ph idx="1"/>
          </p:nvPr>
        </p:nvSpPr>
        <p:spPr>
          <a:xfrm>
            <a:off x="323528" y="1340768"/>
            <a:ext cx="8640960" cy="5328592"/>
          </a:xfrm>
        </p:spPr>
        <p:txBody>
          <a:bodyPr>
            <a:normAutofit/>
          </a:bodyPr>
          <a:lstStyle/>
          <a:p>
            <a:pPr eaLnBrk="1" hangingPunct="1">
              <a:lnSpc>
                <a:spcPct val="100000"/>
              </a:lnSpc>
              <a:buNone/>
              <a:defRPr/>
            </a:pPr>
            <a:r>
              <a:rPr lang="el-GR" sz="2400" dirty="0" smtClean="0"/>
              <a:t>Υπάρχει δυσκολία έκφρασης στα μικρά παιδιά, διευκολύνεται με</a:t>
            </a:r>
            <a:r>
              <a:rPr lang="el-GR" dirty="0"/>
              <a:t>:</a:t>
            </a:r>
            <a:endParaRPr lang="el-GR" sz="2400" dirty="0" smtClean="0"/>
          </a:p>
          <a:p>
            <a:pPr lvl="1" eaLnBrk="1" hangingPunct="1">
              <a:lnSpc>
                <a:spcPct val="100000"/>
              </a:lnSpc>
              <a:defRPr/>
            </a:pPr>
            <a:r>
              <a:rPr lang="el-GR" sz="2400" dirty="0" smtClean="0"/>
              <a:t>Φιλικό χαμόγελο, σταθερό άγγιγμα</a:t>
            </a:r>
          </a:p>
          <a:p>
            <a:pPr lvl="1" eaLnBrk="1" hangingPunct="1">
              <a:lnSpc>
                <a:spcPct val="100000"/>
              </a:lnSpc>
              <a:defRPr/>
            </a:pPr>
            <a:r>
              <a:rPr lang="el-GR" sz="2400" dirty="0" smtClean="0"/>
              <a:t>Βρείτε το όνομα που χρησιμοποιούν στο σπίτι</a:t>
            </a:r>
          </a:p>
          <a:p>
            <a:pPr lvl="1" eaLnBrk="1" hangingPunct="1">
              <a:lnSpc>
                <a:spcPct val="100000"/>
              </a:lnSpc>
              <a:defRPr/>
            </a:pPr>
            <a:r>
              <a:rPr lang="el-GR" sz="2400" dirty="0" smtClean="0"/>
              <a:t>Να είστε ήρεμοι, πρόσχαροι, και υπομονετικοί</a:t>
            </a:r>
          </a:p>
          <a:p>
            <a:pPr lvl="1" eaLnBrk="1" hangingPunct="1">
              <a:lnSpc>
                <a:spcPct val="100000"/>
              </a:lnSpc>
              <a:defRPr/>
            </a:pPr>
            <a:r>
              <a:rPr lang="el-GR" sz="2400" dirty="0" smtClean="0"/>
              <a:t>Αφήστε να πάρουν μαζί τους το παιχνίδι τους </a:t>
            </a:r>
          </a:p>
          <a:p>
            <a:pPr lvl="1" eaLnBrk="1" hangingPunct="1">
              <a:lnSpc>
                <a:spcPct val="100000"/>
              </a:lnSpc>
              <a:defRPr/>
            </a:pPr>
            <a:r>
              <a:rPr lang="el-GR" sz="2400" dirty="0" smtClean="0"/>
              <a:t>Μιλάτε τους, ακόμα και αν δεν καταλαβαίνουν, αισθάνονται ασφάλεια</a:t>
            </a:r>
          </a:p>
          <a:p>
            <a:pPr lvl="1" eaLnBrk="1" hangingPunct="1">
              <a:lnSpc>
                <a:spcPct val="100000"/>
              </a:lnSpc>
              <a:defRPr/>
            </a:pPr>
            <a:r>
              <a:rPr lang="el-GR" sz="2400" dirty="0" smtClean="0"/>
              <a:t>Άγνωστοι, αφ΄ υψηλού ενήλικες φαίνονται απόμακροι και εξουθενωτικοί         μιλείστε στο επίπεδο των ματιών τους </a:t>
            </a:r>
          </a:p>
          <a:p>
            <a:pPr lvl="1" eaLnBrk="1" hangingPunct="1">
              <a:lnSpc>
                <a:spcPct val="100000"/>
              </a:lnSpc>
              <a:defRPr/>
            </a:pPr>
            <a:r>
              <a:rPr lang="el-GR" sz="2400" dirty="0" smtClean="0"/>
              <a:t>Γίνετε φίλοι πριν να μπείτε στον ακτινολογικό θάλαμο</a:t>
            </a:r>
            <a:endParaRPr lang="en-US" sz="24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
        <p:nvSpPr>
          <p:cNvPr id="5" name="Right Arrow 4"/>
          <p:cNvSpPr/>
          <p:nvPr/>
        </p:nvSpPr>
        <p:spPr>
          <a:xfrm>
            <a:off x="3059832" y="5329674"/>
            <a:ext cx="360040" cy="216024"/>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 </a:t>
            </a:r>
            <a:endParaRPr lang="en-US" dirty="0"/>
          </a:p>
        </p:txBody>
      </p:sp>
    </p:spTree>
    <p:extLst>
      <p:ext uri="{BB962C8B-B14F-4D97-AF65-F5344CB8AC3E}">
        <p14:creationId xmlns:p14="http://schemas.microsoft.com/office/powerpoint/2010/main" xmlns="" val="9074868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l-GR" dirty="0" smtClean="0"/>
              <a:t>Ηλικία – παιδιά </a:t>
            </a:r>
            <a:r>
              <a:rPr lang="el-GR" sz="3000" b="0" dirty="0" smtClean="0"/>
              <a:t>1/3</a:t>
            </a:r>
            <a:endParaRPr lang="en-US" sz="3000" b="0" dirty="0" smtClean="0"/>
          </a:p>
        </p:txBody>
      </p:sp>
      <p:sp>
        <p:nvSpPr>
          <p:cNvPr id="3" name="Content Placeholder 2"/>
          <p:cNvSpPr>
            <a:spLocks noGrp="1"/>
          </p:cNvSpPr>
          <p:nvPr>
            <p:ph idx="1"/>
          </p:nvPr>
        </p:nvSpPr>
        <p:spPr>
          <a:xfrm>
            <a:off x="323528" y="1124744"/>
            <a:ext cx="8424936" cy="5517232"/>
          </a:xfrm>
        </p:spPr>
        <p:txBody>
          <a:bodyPr>
            <a:normAutofit lnSpcReduction="10000"/>
          </a:bodyPr>
          <a:lstStyle/>
          <a:p>
            <a:pPr eaLnBrk="1" hangingPunct="1">
              <a:spcBef>
                <a:spcPts val="600"/>
              </a:spcBef>
              <a:defRPr/>
            </a:pPr>
            <a:r>
              <a:rPr lang="el-GR" sz="2400" dirty="0" smtClean="0"/>
              <a:t>Παιδιά 4-5 ετών χρειάζονται διαφορετική προσέγγιση</a:t>
            </a:r>
          </a:p>
          <a:p>
            <a:pPr lvl="1" eaLnBrk="1" hangingPunct="1">
              <a:spcBef>
                <a:spcPts val="600"/>
              </a:spcBef>
              <a:defRPr/>
            </a:pPr>
            <a:r>
              <a:rPr lang="el-GR" sz="2400" dirty="0" smtClean="0"/>
              <a:t>Μπορούν να μοιραστούν πληροφορίες και να συνεργασθούν, αλλά, </a:t>
            </a:r>
          </a:p>
          <a:p>
            <a:pPr lvl="1" eaLnBrk="1" hangingPunct="1">
              <a:spcBef>
                <a:spcPts val="600"/>
              </a:spcBef>
              <a:defRPr/>
            </a:pPr>
            <a:r>
              <a:rPr lang="el-GR" sz="2400" dirty="0" smtClean="0"/>
              <a:t>Αισθάνονται φόβο και απώλεια ελέγχου</a:t>
            </a:r>
          </a:p>
          <a:p>
            <a:pPr lvl="1" eaLnBrk="1" hangingPunct="1">
              <a:spcBef>
                <a:spcPts val="600"/>
              </a:spcBef>
              <a:defRPr/>
            </a:pPr>
            <a:r>
              <a:rPr lang="el-GR" sz="2400" dirty="0" smtClean="0"/>
              <a:t>Παρόλο που δεν έχουν επιλογή κάντε τα συνεργάτες (θέλεις να ανέβεις στο τραπέζι?)</a:t>
            </a:r>
          </a:p>
          <a:p>
            <a:pPr lvl="1" eaLnBrk="1" hangingPunct="1">
              <a:spcBef>
                <a:spcPts val="600"/>
              </a:spcBef>
              <a:defRPr/>
            </a:pPr>
            <a:r>
              <a:rPr lang="el-GR" sz="2400" dirty="0" smtClean="0"/>
              <a:t>Μη χρησιμοποιήσετε λέξεις όπως πόνος (δεν θα πονέσεις!) γιατί συγκρατούν μόνο τη λέξη που φοβούνται και όχι τα συμφραζόμενα</a:t>
            </a:r>
          </a:p>
          <a:p>
            <a:pPr lvl="1" eaLnBrk="1" hangingPunct="1">
              <a:spcBef>
                <a:spcPts val="600"/>
              </a:spcBef>
              <a:defRPr/>
            </a:pPr>
            <a:r>
              <a:rPr lang="el-GR" sz="2400" dirty="0" smtClean="0"/>
              <a:t>Ρωτήστε τα (έχεις ποτέ φωτογραφηθεί με ακτινογραφία?) συνεχείστε με:</a:t>
            </a:r>
          </a:p>
          <a:p>
            <a:pPr lvl="1" eaLnBrk="1" hangingPunct="1">
              <a:spcBef>
                <a:spcPts val="600"/>
              </a:spcBef>
              <a:buFont typeface="Calibri" panose="020F0502020204030204" pitchFamily="34" charset="0"/>
              <a:buChar char="‒"/>
              <a:defRPr/>
            </a:pPr>
            <a:r>
              <a:rPr lang="el-GR" sz="2400" dirty="0" smtClean="0"/>
              <a:t>Τώρα θα βγάλουμε μια φωτογραφία το πόδι σου με αυτή τη μεγάλη κάμερα!</a:t>
            </a:r>
            <a:endParaRPr lang="en-US" sz="24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xmlns="" val="1254361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784" y="116632"/>
            <a:ext cx="9082215" cy="1224136"/>
          </a:xfrm>
        </p:spPr>
        <p:txBody>
          <a:bodyPr>
            <a:noAutofit/>
          </a:bodyPr>
          <a:lstStyle/>
          <a:p>
            <a:pPr algn="l" eaLnBrk="1" hangingPunct="1">
              <a:defRPr/>
            </a:pPr>
            <a:r>
              <a:rPr lang="el-GR" dirty="0" smtClean="0"/>
              <a:t>Ιεράρχηση αναγκών </a:t>
            </a:r>
            <a:br>
              <a:rPr lang="el-GR" dirty="0" smtClean="0"/>
            </a:br>
            <a:r>
              <a:rPr lang="en-US" dirty="0" smtClean="0"/>
              <a:t>(Maslow)</a:t>
            </a:r>
            <a:endParaRPr lang="el-GR" dirty="0" smtClean="0"/>
          </a:p>
        </p:txBody>
      </p:sp>
      <p:sp>
        <p:nvSpPr>
          <p:cNvPr id="6147" name="Rectangle 3"/>
          <p:cNvSpPr>
            <a:spLocks noGrp="1" noChangeArrowheads="1"/>
          </p:cNvSpPr>
          <p:nvPr>
            <p:ph idx="1"/>
          </p:nvPr>
        </p:nvSpPr>
        <p:spPr/>
        <p:txBody>
          <a:bodyPr/>
          <a:lstStyle/>
          <a:p>
            <a:pPr eaLnBrk="1" hangingPunct="1">
              <a:defRPr/>
            </a:pPr>
            <a:endParaRPr lang="el-GR" smtClean="0"/>
          </a:p>
          <a:p>
            <a:pPr eaLnBrk="1" hangingPunct="1">
              <a:defRPr/>
            </a:pPr>
            <a:endParaRPr lang="el-GR" smtClean="0"/>
          </a:p>
          <a:p>
            <a:pPr eaLnBrk="1" hangingPunct="1">
              <a:defRPr/>
            </a:pPr>
            <a:endParaRPr lang="el-GR" smtClean="0"/>
          </a:p>
        </p:txBody>
      </p:sp>
      <p:sp>
        <p:nvSpPr>
          <p:cNvPr id="7172" name="AutoShape 4"/>
          <p:cNvSpPr>
            <a:spLocks noChangeArrowheads="1"/>
          </p:cNvSpPr>
          <p:nvPr/>
        </p:nvSpPr>
        <p:spPr bwMode="auto">
          <a:xfrm>
            <a:off x="539750" y="260350"/>
            <a:ext cx="8172450" cy="6337300"/>
          </a:xfrm>
          <a:prstGeom prst="triangle">
            <a:avLst>
              <a:gd name="adj" fmla="val 50000"/>
            </a:avLst>
          </a:prstGeom>
          <a:solidFill>
            <a:schemeClr val="accent3">
              <a:lumMod val="60000"/>
              <a:lumOff val="40000"/>
            </a:schemeClr>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l-GR"/>
          </a:p>
        </p:txBody>
      </p:sp>
      <p:sp>
        <p:nvSpPr>
          <p:cNvPr id="7173" name="Text Box 6"/>
          <p:cNvSpPr txBox="1">
            <a:spLocks noChangeArrowheads="1"/>
          </p:cNvSpPr>
          <p:nvPr/>
        </p:nvSpPr>
        <p:spPr bwMode="auto">
          <a:xfrm>
            <a:off x="3332163" y="2054225"/>
            <a:ext cx="2592387"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179388"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2000" b="1" dirty="0">
                <a:latin typeface="+mn-lt"/>
              </a:rPr>
              <a:t>ΑΥΤΟΠΡΑΓΜΑΤΩΣΗ</a:t>
            </a:r>
          </a:p>
          <a:p>
            <a:pPr lvl="1" algn="ctr" eaLnBrk="1" hangingPunct="1"/>
            <a:r>
              <a:rPr lang="el-GR" altLang="el-GR" sz="2000" b="1" dirty="0">
                <a:latin typeface="+mn-lt"/>
              </a:rPr>
              <a:t>Δημιουργικότητα</a:t>
            </a:r>
          </a:p>
          <a:p>
            <a:pPr lvl="1" algn="ctr" eaLnBrk="1" hangingPunct="1"/>
            <a:r>
              <a:rPr lang="el-GR" altLang="el-GR" sz="2000" b="1" dirty="0">
                <a:latin typeface="+mn-lt"/>
              </a:rPr>
              <a:t>Επιτυχία</a:t>
            </a:r>
          </a:p>
          <a:p>
            <a:pPr lvl="1" algn="ctr" eaLnBrk="1" hangingPunct="1"/>
            <a:r>
              <a:rPr lang="el-GR" altLang="el-GR" sz="2000" b="1" dirty="0" err="1">
                <a:latin typeface="+mn-lt"/>
              </a:rPr>
              <a:t>Αυτο</a:t>
            </a:r>
            <a:r>
              <a:rPr lang="el-GR" altLang="el-GR" sz="2000" b="1" dirty="0">
                <a:latin typeface="+mn-lt"/>
              </a:rPr>
              <a:t>-έκφραση</a:t>
            </a:r>
          </a:p>
          <a:p>
            <a:pPr algn="ctr" eaLnBrk="1" hangingPunct="1">
              <a:spcBef>
                <a:spcPct val="50000"/>
              </a:spcBef>
            </a:pPr>
            <a:endParaRPr lang="el-GR" altLang="el-GR" sz="2000" b="1" dirty="0">
              <a:latin typeface="+mn-lt"/>
            </a:endParaRPr>
          </a:p>
        </p:txBody>
      </p:sp>
      <p:sp>
        <p:nvSpPr>
          <p:cNvPr id="7174" name="Text Box 8"/>
          <p:cNvSpPr txBox="1">
            <a:spLocks noChangeArrowheads="1"/>
          </p:cNvSpPr>
          <p:nvPr/>
        </p:nvSpPr>
        <p:spPr bwMode="auto">
          <a:xfrm>
            <a:off x="3276600" y="3525838"/>
            <a:ext cx="295116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2000" b="1">
                <a:latin typeface="+mn-lt"/>
              </a:rPr>
              <a:t>ΑΥΤΟ-ΕΚΤΙΜΗΣΗ</a:t>
            </a:r>
          </a:p>
          <a:p>
            <a:pPr algn="ctr" eaLnBrk="1" hangingPunct="1"/>
            <a:r>
              <a:rPr lang="el-GR" altLang="el-GR" sz="2000" b="1">
                <a:latin typeface="+mn-lt"/>
              </a:rPr>
              <a:t>ΣΕΒΑΣΜΟΣ</a:t>
            </a:r>
          </a:p>
        </p:txBody>
      </p:sp>
      <p:sp>
        <p:nvSpPr>
          <p:cNvPr id="7175" name="Text Box 9"/>
          <p:cNvSpPr txBox="1">
            <a:spLocks noChangeArrowheads="1"/>
          </p:cNvSpPr>
          <p:nvPr/>
        </p:nvSpPr>
        <p:spPr bwMode="auto">
          <a:xfrm>
            <a:off x="2724150" y="4454525"/>
            <a:ext cx="41767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l-GR" altLang="el-GR" sz="2000" b="1">
                <a:latin typeface="+mn-lt"/>
              </a:rPr>
              <a:t>ΑΓΑΠΗ ΚΑΙ ΑΙΣΘΗΣΗ ΤΟΥ ΑΝΗΚΕΙΝ</a:t>
            </a:r>
          </a:p>
        </p:txBody>
      </p:sp>
      <p:sp>
        <p:nvSpPr>
          <p:cNvPr id="7176" name="Text Box 11"/>
          <p:cNvSpPr txBox="1">
            <a:spLocks noChangeArrowheads="1"/>
          </p:cNvSpPr>
          <p:nvPr/>
        </p:nvSpPr>
        <p:spPr bwMode="auto">
          <a:xfrm>
            <a:off x="2555875" y="5064125"/>
            <a:ext cx="43926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l-GR" altLang="el-GR" sz="2000" b="1">
                <a:latin typeface="+mn-lt"/>
              </a:rPr>
              <a:t>ΑΣΦΑΛΕΙΑ</a:t>
            </a:r>
          </a:p>
        </p:txBody>
      </p:sp>
      <p:sp>
        <p:nvSpPr>
          <p:cNvPr id="7177" name="Text Box 12"/>
          <p:cNvSpPr txBox="1">
            <a:spLocks noChangeArrowheads="1"/>
          </p:cNvSpPr>
          <p:nvPr/>
        </p:nvSpPr>
        <p:spPr bwMode="auto">
          <a:xfrm>
            <a:off x="755650" y="5565775"/>
            <a:ext cx="7561263"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l-GR" altLang="el-GR" sz="2000">
              <a:latin typeface="+mn-lt"/>
            </a:endParaRPr>
          </a:p>
          <a:p>
            <a:pPr algn="ctr" eaLnBrk="1" hangingPunct="1"/>
            <a:r>
              <a:rPr lang="el-GR" altLang="el-GR" sz="2000" b="1">
                <a:latin typeface="+mn-lt"/>
              </a:rPr>
              <a:t>ΦΥΣΙΟΛΟΓΙΚΕΣ – ΑΝΑΓΚΕΣ - ΕΠΙΒΙΩΣΗΣ</a:t>
            </a:r>
          </a:p>
          <a:p>
            <a:pPr lvl="1" algn="ctr" eaLnBrk="1" hangingPunct="1"/>
            <a:r>
              <a:rPr lang="el-GR" altLang="el-GR" sz="2000" b="1">
                <a:latin typeface="+mn-lt"/>
              </a:rPr>
              <a:t>Τροφή, κατάλυμμα, ρουχισμός, σεξουαλική ευχαρίστηση</a:t>
            </a:r>
          </a:p>
          <a:p>
            <a:pPr algn="ctr" eaLnBrk="1" hangingPunct="1">
              <a:spcBef>
                <a:spcPct val="50000"/>
              </a:spcBef>
            </a:pPr>
            <a:endParaRPr lang="el-GR" altLang="el-GR" sz="2000" b="1">
              <a:latin typeface="+mn-lt"/>
            </a:endParaRPr>
          </a:p>
        </p:txBody>
      </p:sp>
      <p:sp>
        <p:nvSpPr>
          <p:cNvPr id="7178" name="Line 13"/>
          <p:cNvSpPr>
            <a:spLocks noChangeShapeType="1"/>
          </p:cNvSpPr>
          <p:nvPr/>
        </p:nvSpPr>
        <p:spPr bwMode="auto">
          <a:xfrm>
            <a:off x="2685824" y="3357563"/>
            <a:ext cx="39592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7179" name="Line 14"/>
          <p:cNvSpPr>
            <a:spLocks noChangeShapeType="1"/>
          </p:cNvSpPr>
          <p:nvPr/>
        </p:nvSpPr>
        <p:spPr bwMode="auto">
          <a:xfrm>
            <a:off x="2124075" y="4221163"/>
            <a:ext cx="504031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7180" name="Line 15"/>
          <p:cNvSpPr>
            <a:spLocks noChangeShapeType="1"/>
          </p:cNvSpPr>
          <p:nvPr/>
        </p:nvSpPr>
        <p:spPr bwMode="auto">
          <a:xfrm>
            <a:off x="1692275" y="4941888"/>
            <a:ext cx="59753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7181" name="Line 16"/>
          <p:cNvSpPr>
            <a:spLocks noChangeShapeType="1"/>
          </p:cNvSpPr>
          <p:nvPr/>
        </p:nvSpPr>
        <p:spPr bwMode="auto">
          <a:xfrm flipV="1">
            <a:off x="1187450" y="5637213"/>
            <a:ext cx="6929438" cy="238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xmlns="" val="16325545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a:solidFill>
                  <a:prstClr val="white"/>
                </a:solidFill>
              </a:rPr>
              <a:t>Ηλικία – παιδιά </a:t>
            </a:r>
            <a:r>
              <a:rPr lang="el-GR" sz="3000" b="0" dirty="0" smtClean="0">
                <a:solidFill>
                  <a:prstClr val="white"/>
                </a:solidFill>
              </a:rPr>
              <a:t>2/3</a:t>
            </a:r>
            <a:endParaRPr lang="en-US" dirty="0" smtClean="0"/>
          </a:p>
        </p:txBody>
      </p:sp>
      <p:sp>
        <p:nvSpPr>
          <p:cNvPr id="3" name="Content Placeholder 2"/>
          <p:cNvSpPr>
            <a:spLocks noGrp="1"/>
          </p:cNvSpPr>
          <p:nvPr>
            <p:ph idx="1"/>
          </p:nvPr>
        </p:nvSpPr>
        <p:spPr/>
        <p:txBody>
          <a:bodyPr>
            <a:normAutofit lnSpcReduction="10000"/>
          </a:bodyPr>
          <a:lstStyle/>
          <a:p>
            <a:pPr eaLnBrk="1" hangingPunct="1">
              <a:defRPr/>
            </a:pPr>
            <a:r>
              <a:rPr lang="el-GR" sz="2400" b="1" dirty="0" smtClean="0">
                <a:solidFill>
                  <a:srgbClr val="FFFF00"/>
                </a:solidFill>
              </a:rPr>
              <a:t>Δείξτε</a:t>
            </a:r>
            <a:r>
              <a:rPr lang="el-GR" sz="2400" dirty="0" smtClean="0">
                <a:solidFill>
                  <a:schemeClr val="accent3">
                    <a:lumMod val="40000"/>
                    <a:lumOff val="60000"/>
                  </a:schemeClr>
                </a:solidFill>
              </a:rPr>
              <a:t> </a:t>
            </a:r>
            <a:r>
              <a:rPr lang="el-GR" sz="2400" dirty="0" smtClean="0"/>
              <a:t>τους πως να τοποθετηθούν </a:t>
            </a:r>
            <a:r>
              <a:rPr lang="el-GR" sz="2400" b="1" dirty="0" smtClean="0">
                <a:solidFill>
                  <a:srgbClr val="FFFF00"/>
                </a:solidFill>
              </a:rPr>
              <a:t>αντί να τους πείτε</a:t>
            </a:r>
            <a:r>
              <a:rPr lang="el-GR" sz="2400" b="1" dirty="0" smtClean="0">
                <a:solidFill>
                  <a:schemeClr val="accent3">
                    <a:lumMod val="40000"/>
                    <a:lumOff val="60000"/>
                  </a:schemeClr>
                </a:solidFill>
              </a:rPr>
              <a:t> </a:t>
            </a:r>
            <a:r>
              <a:rPr lang="el-GR" sz="2400" dirty="0" smtClean="0"/>
              <a:t>τον τρόπο (μια εικόνα χίλιες λέξεις).</a:t>
            </a:r>
          </a:p>
          <a:p>
            <a:pPr eaLnBrk="1" hangingPunct="1">
              <a:defRPr/>
            </a:pPr>
            <a:r>
              <a:rPr lang="el-GR" sz="2400" dirty="0" smtClean="0"/>
              <a:t>Δώστε απλές απαντήσεις σε ερωτήσεις.</a:t>
            </a:r>
          </a:p>
          <a:p>
            <a:pPr eaLnBrk="1" hangingPunct="1">
              <a:defRPr/>
            </a:pPr>
            <a:r>
              <a:rPr lang="el-GR" sz="2400" dirty="0" smtClean="0"/>
              <a:t>Στο ανήσυχο ή επιθετικό παιδί:</a:t>
            </a:r>
          </a:p>
          <a:p>
            <a:pPr lvl="1" eaLnBrk="1" hangingPunct="1">
              <a:defRPr/>
            </a:pPr>
            <a:r>
              <a:rPr lang="el-GR" sz="2400" dirty="0" smtClean="0"/>
              <a:t>Θέτουμε όρια (πρέπει να μείνεις ακίνητος, δεν μπορείς να κατέβεις από το τραπέζι).</a:t>
            </a:r>
          </a:p>
          <a:p>
            <a:pPr lvl="1" eaLnBrk="1" hangingPunct="1">
              <a:defRPr/>
            </a:pPr>
            <a:r>
              <a:rPr lang="el-GR" sz="2400" dirty="0" smtClean="0"/>
              <a:t>Επαινούμε κάθε προσπάθεια συνεργασίας.</a:t>
            </a:r>
          </a:p>
          <a:p>
            <a:pPr lvl="1" eaLnBrk="1" hangingPunct="1">
              <a:defRPr/>
            </a:pPr>
            <a:r>
              <a:rPr lang="el-GR" sz="2400" dirty="0" smtClean="0"/>
              <a:t>Επι δυσκολίας καλέστε κάποιον πιο έμπειρο. </a:t>
            </a:r>
          </a:p>
          <a:p>
            <a:pPr lvl="1" eaLnBrk="1" hangingPunct="1">
              <a:defRPr/>
            </a:pPr>
            <a:r>
              <a:rPr lang="el-GR" sz="2400" dirty="0" smtClean="0"/>
              <a:t>Τελευταίο μέσο και </a:t>
            </a:r>
            <a:r>
              <a:rPr lang="el-GR" sz="2400" b="1" dirty="0" smtClean="0">
                <a:solidFill>
                  <a:srgbClr val="FFFF00"/>
                </a:solidFill>
              </a:rPr>
              <a:t>εφόσον επιτρέπεται </a:t>
            </a:r>
            <a:r>
              <a:rPr lang="el-GR" sz="2400" dirty="0" smtClean="0"/>
              <a:t>χρησιμοποιείστε τεχνικές ακινητοποίησης με ιδιαίτερη προσοχή και με την κατανόηση και συμφωνία των γονέων.</a:t>
            </a:r>
            <a:endParaRPr lang="en-US" sz="24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xmlns="" val="7678324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a:solidFill>
                  <a:prstClr val="white"/>
                </a:solidFill>
              </a:rPr>
              <a:t>Ηλικία – παιδιά </a:t>
            </a:r>
            <a:r>
              <a:rPr lang="el-GR" sz="3000" b="0" dirty="0" smtClean="0">
                <a:solidFill>
                  <a:prstClr val="white"/>
                </a:solidFill>
              </a:rPr>
              <a:t>3/3</a:t>
            </a:r>
            <a:endParaRPr lang="en-US" dirty="0" smtClean="0"/>
          </a:p>
        </p:txBody>
      </p:sp>
      <p:sp>
        <p:nvSpPr>
          <p:cNvPr id="3" name="Content Placeholder 2"/>
          <p:cNvSpPr>
            <a:spLocks noGrp="1"/>
          </p:cNvSpPr>
          <p:nvPr>
            <p:ph idx="1"/>
          </p:nvPr>
        </p:nvSpPr>
        <p:spPr/>
        <p:txBody>
          <a:bodyPr>
            <a:normAutofit/>
          </a:bodyPr>
          <a:lstStyle/>
          <a:p>
            <a:pPr eaLnBrk="1" hangingPunct="1">
              <a:defRPr/>
            </a:pPr>
            <a:r>
              <a:rPr lang="el-GR" sz="2800" dirty="0" smtClean="0"/>
              <a:t>Η μυική δραστηριότητα αποτελεί φυσιολογική αντίδραση άγχους</a:t>
            </a:r>
          </a:p>
          <a:p>
            <a:pPr lvl="1" eaLnBrk="1" hangingPunct="1">
              <a:defRPr/>
            </a:pPr>
            <a:r>
              <a:rPr lang="el-GR" sz="2800" dirty="0" smtClean="0"/>
              <a:t>χτυπάει, κλωτσά και φωνάζει.</a:t>
            </a:r>
          </a:p>
          <a:p>
            <a:pPr eaLnBrk="1" hangingPunct="1">
              <a:defRPr/>
            </a:pPr>
            <a:r>
              <a:rPr lang="el-GR" sz="2800" dirty="0" smtClean="0"/>
              <a:t>Το κλάμα δείχνει φόβο</a:t>
            </a:r>
          </a:p>
          <a:p>
            <a:pPr lvl="1" eaLnBrk="1" hangingPunct="1">
              <a:defRPr/>
            </a:pPr>
            <a:r>
              <a:rPr lang="el-GR" sz="2800" dirty="0" smtClean="0"/>
              <a:t>Δεν </a:t>
            </a:r>
            <a:r>
              <a:rPr lang="el-GR" sz="2800" dirty="0" smtClean="0"/>
              <a:t>μειώνεται επιβάλλοντας </a:t>
            </a:r>
            <a:r>
              <a:rPr lang="el-GR" sz="2800" dirty="0" smtClean="0"/>
              <a:t>να </a:t>
            </a:r>
            <a:r>
              <a:rPr lang="el-GR" sz="2800" dirty="0" smtClean="0"/>
              <a:t>σταματήσει να κλαίει.</a:t>
            </a:r>
          </a:p>
          <a:p>
            <a:pPr lvl="1" eaLnBrk="1" hangingPunct="1">
              <a:defRPr/>
            </a:pPr>
            <a:r>
              <a:rPr lang="el-GR" sz="2800" dirty="0" smtClean="0"/>
              <a:t>Μη φωνάξετε σε παιδί που οδύρεται.</a:t>
            </a:r>
          </a:p>
          <a:p>
            <a:pPr lvl="1" eaLnBrk="1" hangingPunct="1">
              <a:defRPr/>
            </a:pPr>
            <a:r>
              <a:rPr lang="el-GR" sz="2800" dirty="0" smtClean="0"/>
              <a:t>Χρησιμοποιείστε ψυθιριστές οδηγίες που συχνά τραβούν την προσοχή. </a:t>
            </a:r>
            <a:endParaRPr lang="en-US" sz="28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xmlns="" val="34436907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l-GR" dirty="0" smtClean="0"/>
              <a:t>Ηλικία - έφηβοι</a:t>
            </a:r>
            <a:endParaRPr lang="en-US" dirty="0" smtClean="0"/>
          </a:p>
        </p:txBody>
      </p:sp>
      <p:sp>
        <p:nvSpPr>
          <p:cNvPr id="3" name="Content Placeholder 2"/>
          <p:cNvSpPr>
            <a:spLocks noGrp="1"/>
          </p:cNvSpPr>
          <p:nvPr>
            <p:ph idx="1"/>
          </p:nvPr>
        </p:nvSpPr>
        <p:spPr/>
        <p:txBody>
          <a:bodyPr/>
          <a:lstStyle/>
          <a:p>
            <a:pPr eaLnBrk="1" hangingPunct="1">
              <a:defRPr/>
            </a:pPr>
            <a:r>
              <a:rPr lang="el-GR" sz="2400" dirty="0" smtClean="0"/>
              <a:t>Ιδιαίτερη προσοχή.</a:t>
            </a:r>
          </a:p>
          <a:p>
            <a:pPr eaLnBrk="1" hangingPunct="1">
              <a:defRPr/>
            </a:pPr>
            <a:r>
              <a:rPr lang="el-GR" sz="2400" dirty="0" smtClean="0"/>
              <a:t>Υπό κανονικές  συνθήκες αντιδρούν ως ενήλικες. </a:t>
            </a:r>
          </a:p>
          <a:p>
            <a:pPr eaLnBrk="1" hangingPunct="1">
              <a:defRPr/>
            </a:pPr>
            <a:r>
              <a:rPr lang="el-GR" sz="2400" dirty="0" smtClean="0"/>
              <a:t>Υπό </a:t>
            </a:r>
            <a:r>
              <a:rPr lang="en-US" sz="2400" dirty="0" smtClean="0"/>
              <a:t>stress </a:t>
            </a:r>
            <a:r>
              <a:rPr lang="el-GR" sz="2400" dirty="0" smtClean="0"/>
              <a:t>και σε ασθένεια μπορεί να είναι φοβισμένοι, σε σύγχυση και να υποστρέψουν σε παιδική συμπεριφορά.</a:t>
            </a:r>
          </a:p>
          <a:p>
            <a:pPr eaLnBrk="1" hangingPunct="1">
              <a:defRPr/>
            </a:pPr>
            <a:r>
              <a:rPr lang="el-GR" sz="2400" dirty="0" smtClean="0"/>
              <a:t>Χρειάζεται ιδιαίτερη προσοχή γιατί είναι ντροπαλοί και μπορεί να φοβούνται ότι οι ακτίνες θα αποκαλύψουν τα κρυφά τους μυστικά.</a:t>
            </a:r>
          </a:p>
          <a:p>
            <a:pPr eaLnBrk="1" hangingPunct="1">
              <a:defRPr/>
            </a:pPr>
            <a:r>
              <a:rPr lang="el-GR" sz="2400" dirty="0" smtClean="0"/>
              <a:t>Επαγγελματική, θετική προσέγγιση, θερμή επιβεβαίωση. </a:t>
            </a:r>
          </a:p>
          <a:p>
            <a:pPr eaLnBrk="1" hangingPunct="1">
              <a:defRPr/>
            </a:pPr>
            <a:r>
              <a:rPr lang="el-GR" sz="2400" dirty="0" smtClean="0"/>
              <a:t>Σε αυτή την ηλικία χτίζεται η συνεργασία και η συμπεριφορά τους ως ενήλικες.</a:t>
            </a:r>
            <a:endParaRPr lang="en-US" sz="24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xmlns="" val="26266339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l-GR" dirty="0" smtClean="0"/>
              <a:t>Βαριά ασθενείς ή τραυματίες </a:t>
            </a:r>
            <a:r>
              <a:rPr lang="el-GR" sz="3000" b="0" dirty="0" smtClean="0"/>
              <a:t>1/2</a:t>
            </a:r>
          </a:p>
        </p:txBody>
      </p:sp>
      <p:sp>
        <p:nvSpPr>
          <p:cNvPr id="69635" name="Rectangle 3"/>
          <p:cNvSpPr>
            <a:spLocks noGrp="1" noChangeArrowheads="1"/>
          </p:cNvSpPr>
          <p:nvPr>
            <p:ph idx="1"/>
          </p:nvPr>
        </p:nvSpPr>
        <p:spPr>
          <a:xfrm>
            <a:off x="323528" y="1340768"/>
            <a:ext cx="8424936" cy="5517232"/>
          </a:xfrm>
        </p:spPr>
        <p:txBody>
          <a:bodyPr>
            <a:noAutofit/>
          </a:bodyPr>
          <a:lstStyle/>
          <a:p>
            <a:pPr eaLnBrk="1" hangingPunct="1">
              <a:defRPr/>
            </a:pPr>
            <a:r>
              <a:rPr lang="el-GR" dirty="0" smtClean="0"/>
              <a:t>Μπορεί να αντιδράσουν διαφορετικά λόγω πόνου, έντασης, άγχους.</a:t>
            </a:r>
          </a:p>
          <a:p>
            <a:pPr eaLnBrk="1" hangingPunct="1">
              <a:defRPr/>
            </a:pPr>
            <a:r>
              <a:rPr lang="el-GR" dirty="0" smtClean="0"/>
              <a:t>Προσπάθεια εκτίμησης της δυνατότητας συνεργασίας</a:t>
            </a:r>
          </a:p>
          <a:p>
            <a:pPr lvl="1" eaLnBrk="1" hangingPunct="1">
              <a:defRPr/>
            </a:pPr>
            <a:r>
              <a:rPr lang="el-GR" dirty="0" smtClean="0"/>
              <a:t>Μη ανταποκρινόμενοι.</a:t>
            </a:r>
          </a:p>
          <a:p>
            <a:pPr lvl="1" eaLnBrk="1" hangingPunct="1">
              <a:defRPr/>
            </a:pPr>
            <a:r>
              <a:rPr lang="el-GR" dirty="0" smtClean="0"/>
              <a:t>Αντιδρούν αλλά δεν συνεργάζονται.</a:t>
            </a:r>
          </a:p>
          <a:p>
            <a:pPr lvl="1" eaLnBrk="1" hangingPunct="1">
              <a:defRPr/>
            </a:pPr>
            <a:r>
              <a:rPr lang="el-GR" dirty="0" smtClean="0"/>
              <a:t>Καταλαβαίνουν αλλά δεν συνεργάζονται.</a:t>
            </a:r>
          </a:p>
          <a:p>
            <a:pPr lvl="1" eaLnBrk="1" hangingPunct="1">
              <a:defRPr/>
            </a:pPr>
            <a:r>
              <a:rPr lang="el-GR" dirty="0" smtClean="0"/>
              <a:t>Μπορούν να οφείλεται σε πόνο, σοκ, φάρμακα, αποπροσανατολισμό.</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xmlns="" val="18725814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l-GR" dirty="0" smtClean="0"/>
              <a:t>Βαριά ασθενείς ή τραυματίες </a:t>
            </a:r>
            <a:r>
              <a:rPr lang="el-GR" sz="3000" b="0" dirty="0"/>
              <a:t>2</a:t>
            </a:r>
            <a:r>
              <a:rPr lang="el-GR" sz="3000" b="0" dirty="0" smtClean="0"/>
              <a:t>/2</a:t>
            </a:r>
          </a:p>
        </p:txBody>
      </p:sp>
      <p:sp>
        <p:nvSpPr>
          <p:cNvPr id="69635" name="Rectangle 3"/>
          <p:cNvSpPr>
            <a:spLocks noGrp="1" noChangeArrowheads="1"/>
          </p:cNvSpPr>
          <p:nvPr>
            <p:ph idx="1"/>
          </p:nvPr>
        </p:nvSpPr>
        <p:spPr>
          <a:xfrm>
            <a:off x="323528" y="1340768"/>
            <a:ext cx="8424936" cy="5517232"/>
          </a:xfrm>
        </p:spPr>
        <p:txBody>
          <a:bodyPr>
            <a:noAutofit/>
          </a:bodyPr>
          <a:lstStyle/>
          <a:p>
            <a:pPr eaLnBrk="1" hangingPunct="1">
              <a:defRPr/>
            </a:pPr>
            <a:r>
              <a:rPr lang="el-GR" dirty="0" smtClean="0"/>
              <a:t>Ανεξάρτητα επιπέδου συνεργασίας κινούμεθα γρήγορα και μιλάμε στον ασθενή.</a:t>
            </a:r>
          </a:p>
          <a:p>
            <a:pPr eaLnBrk="1" hangingPunct="1">
              <a:defRPr/>
            </a:pPr>
            <a:r>
              <a:rPr lang="el-GR" dirty="0" smtClean="0"/>
              <a:t>Ακόμα και όταν δεν καταλαβαίνουν αυτό λειτουργεί θετικά.</a:t>
            </a:r>
          </a:p>
          <a:p>
            <a:pPr eaLnBrk="1" hangingPunct="1">
              <a:defRPr/>
            </a:pPr>
            <a:r>
              <a:rPr lang="el-GR" dirty="0" smtClean="0"/>
              <a:t>Ταυτόχρονα παρακολουθούμε τις βασικές λειτουργίες για τυχόν επιδείνωση.</a:t>
            </a:r>
          </a:p>
          <a:p>
            <a:pPr eaLnBrk="1" hangingPunct="1">
              <a:defRPr/>
            </a:pPr>
            <a:r>
              <a:rPr lang="el-GR" dirty="0" smtClean="0"/>
              <a:t>Οι ασθενείς αυτοί εξαρτώνται πολύ περισσότερο από την παρατηρητικότητά μας.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xmlns="" val="38383392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l-GR" smtClean="0"/>
              <a:t>Περιορισμένη όραση - τυφλοί</a:t>
            </a:r>
          </a:p>
        </p:txBody>
      </p:sp>
      <p:sp>
        <p:nvSpPr>
          <p:cNvPr id="70659" name="Rectangle 3"/>
          <p:cNvSpPr>
            <a:spLocks noGrp="1" noChangeArrowheads="1"/>
          </p:cNvSpPr>
          <p:nvPr>
            <p:ph idx="1"/>
          </p:nvPr>
        </p:nvSpPr>
        <p:spPr>
          <a:xfrm>
            <a:off x="323528" y="1340768"/>
            <a:ext cx="8424936" cy="5328592"/>
          </a:xfrm>
        </p:spPr>
        <p:txBody>
          <a:bodyPr>
            <a:normAutofit/>
          </a:bodyPr>
          <a:lstStyle/>
          <a:p>
            <a:pPr eaLnBrk="1" hangingPunct="1">
              <a:lnSpc>
                <a:spcPct val="100000"/>
              </a:lnSpc>
              <a:defRPr/>
            </a:pPr>
            <a:r>
              <a:rPr lang="el-GR" sz="2200" dirty="0" smtClean="0"/>
              <a:t>Βασίζονται στην ακοή, την επαφή και τη μνήμη για επιτέλεση έργων που οι υγιείς επιτελούν με την όραση.</a:t>
            </a:r>
          </a:p>
          <a:p>
            <a:pPr eaLnBrk="1" hangingPunct="1">
              <a:lnSpc>
                <a:spcPct val="100000"/>
              </a:lnSpc>
              <a:defRPr/>
            </a:pPr>
            <a:r>
              <a:rPr lang="el-GR" sz="2200" dirty="0" smtClean="0"/>
              <a:t>Οι σωστά εκπαιδευμένοι δεν επιθυμούν να υποβαστάζονται.</a:t>
            </a:r>
          </a:p>
          <a:p>
            <a:pPr eaLnBrk="1" hangingPunct="1">
              <a:lnSpc>
                <a:spcPct val="100000"/>
              </a:lnSpc>
              <a:defRPr/>
            </a:pPr>
            <a:r>
              <a:rPr lang="el-GR" sz="2200" dirty="0" smtClean="0"/>
              <a:t>Λίγη βοήθεια χρήσιμη σε </a:t>
            </a:r>
            <a:r>
              <a:rPr lang="el-GR" sz="2200" dirty="0" smtClean="0"/>
              <a:t>νέα, </a:t>
            </a:r>
            <a:r>
              <a:rPr lang="el-GR" sz="2200" dirty="0" smtClean="0"/>
              <a:t>ασυνήθη περιβάλλοντα.</a:t>
            </a:r>
          </a:p>
          <a:p>
            <a:pPr eaLnBrk="1" hangingPunct="1">
              <a:lnSpc>
                <a:spcPct val="100000"/>
              </a:lnSpc>
              <a:defRPr/>
            </a:pPr>
            <a:r>
              <a:rPr lang="el-GR" sz="2200" dirty="0" smtClean="0"/>
              <a:t>Άλλοι παρακολουθούν το βήμα μας.</a:t>
            </a:r>
          </a:p>
          <a:p>
            <a:pPr eaLnBrk="1" hangingPunct="1">
              <a:lnSpc>
                <a:spcPct val="100000"/>
              </a:lnSpc>
              <a:defRPr/>
            </a:pPr>
            <a:r>
              <a:rPr lang="el-GR" sz="2200" dirty="0" smtClean="0"/>
              <a:t>Αγγίζουν τον αγκώνα ή τον ώμο μας.</a:t>
            </a:r>
          </a:p>
          <a:p>
            <a:pPr eaLnBrk="1" hangingPunct="1">
              <a:lnSpc>
                <a:spcPct val="100000"/>
              </a:lnSpc>
              <a:defRPr/>
            </a:pPr>
            <a:r>
              <a:rPr lang="el-GR" sz="2200" dirty="0" smtClean="0"/>
              <a:t>Ασταθείς προτιμούν περισσότερη βοήθεια.</a:t>
            </a:r>
          </a:p>
          <a:p>
            <a:pPr eaLnBrk="1" hangingPunct="1">
              <a:lnSpc>
                <a:spcPct val="100000"/>
              </a:lnSpc>
              <a:defRPr/>
            </a:pPr>
            <a:r>
              <a:rPr lang="el-GR" sz="2200" dirty="0" smtClean="0"/>
              <a:t>Καλή επικοινωνία για σωστή επιλογή τρόπου.</a:t>
            </a:r>
          </a:p>
          <a:p>
            <a:pPr eaLnBrk="1" hangingPunct="1">
              <a:lnSpc>
                <a:spcPct val="100000"/>
              </a:lnSpc>
              <a:defRPr/>
            </a:pPr>
            <a:r>
              <a:rPr lang="el-GR" sz="2200" dirty="0" smtClean="0"/>
              <a:t>Καλή περιγραφή του χώρου και των αντικειμένων στη διαδρομή.</a:t>
            </a:r>
          </a:p>
          <a:p>
            <a:pPr eaLnBrk="1" hangingPunct="1">
              <a:lnSpc>
                <a:spcPct val="100000"/>
              </a:lnSpc>
              <a:defRPr/>
            </a:pPr>
            <a:r>
              <a:rPr lang="el-GR" sz="2200" dirty="0" smtClean="0"/>
              <a:t>Χρειάζεται καλός φωτισμός όταν η όραση είναι περιορισμένη.</a:t>
            </a:r>
          </a:p>
          <a:p>
            <a:pPr eaLnBrk="1" hangingPunct="1">
              <a:lnSpc>
                <a:spcPct val="100000"/>
              </a:lnSpc>
              <a:defRPr/>
            </a:pPr>
            <a:r>
              <a:rPr lang="el-GR" sz="2200" dirty="0" smtClean="0"/>
              <a:t>Μερικοί μπορούν να δουν πρόσωπα, όχι όμως να διαβάσουν.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xmlns="" val="18223771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el-GR" smtClean="0"/>
              <a:t>Περιορισμός ακοής</a:t>
            </a:r>
          </a:p>
        </p:txBody>
      </p:sp>
      <p:sp>
        <p:nvSpPr>
          <p:cNvPr id="72707" name="Rectangle 3"/>
          <p:cNvSpPr>
            <a:spLocks noGrp="1" noChangeArrowheads="1"/>
          </p:cNvSpPr>
          <p:nvPr>
            <p:ph idx="1"/>
          </p:nvPr>
        </p:nvSpPr>
        <p:spPr/>
        <p:txBody>
          <a:bodyPr>
            <a:normAutofit/>
          </a:bodyPr>
          <a:lstStyle/>
          <a:p>
            <a:pPr eaLnBrk="1" hangingPunct="1">
              <a:lnSpc>
                <a:spcPct val="100000"/>
              </a:lnSpc>
              <a:defRPr/>
            </a:pPr>
            <a:r>
              <a:rPr lang="el-GR" dirty="0" smtClean="0"/>
              <a:t>Μιλάτε απευθείας</a:t>
            </a:r>
          </a:p>
          <a:p>
            <a:pPr eaLnBrk="1" hangingPunct="1">
              <a:lnSpc>
                <a:spcPct val="100000"/>
              </a:lnSpc>
              <a:defRPr/>
            </a:pPr>
            <a:r>
              <a:rPr lang="el-GR" dirty="0" smtClean="0"/>
              <a:t>Πρόκληση προσοχής προ της ομιλίας</a:t>
            </a:r>
          </a:p>
          <a:p>
            <a:pPr eaLnBrk="1" hangingPunct="1">
              <a:lnSpc>
                <a:spcPct val="100000"/>
              </a:lnSpc>
              <a:defRPr/>
            </a:pPr>
            <a:r>
              <a:rPr lang="el-GR" dirty="0" smtClean="0"/>
              <a:t>Κοιτάτε στο πρόσωπο σε φωτεινό μέρος μιλάτε χαμηλότερα και δυνατά</a:t>
            </a:r>
          </a:p>
          <a:p>
            <a:pPr eaLnBrk="1" hangingPunct="1">
              <a:lnSpc>
                <a:spcPct val="100000"/>
              </a:lnSpc>
              <a:defRPr/>
            </a:pPr>
            <a:r>
              <a:rPr lang="el-GR" dirty="0" smtClean="0"/>
              <a:t>Αποφεύγετε το θόρυβο στο περιβάλλον</a:t>
            </a:r>
          </a:p>
          <a:p>
            <a:pPr eaLnBrk="1" hangingPunct="1">
              <a:lnSpc>
                <a:spcPct val="100000"/>
              </a:lnSpc>
              <a:defRPr/>
            </a:pPr>
            <a:r>
              <a:rPr lang="el-GR" dirty="0" smtClean="0"/>
              <a:t>Ξαναπείτε το διαφορετικά</a:t>
            </a:r>
          </a:p>
          <a:p>
            <a:pPr eaLnBrk="1" hangingPunct="1">
              <a:lnSpc>
                <a:spcPct val="100000"/>
              </a:lnSpc>
              <a:defRPr/>
            </a:pPr>
            <a:r>
              <a:rPr lang="el-GR" dirty="0" smtClean="0"/>
              <a:t>Έχετε υπομονή</a:t>
            </a:r>
          </a:p>
          <a:p>
            <a:pPr eaLnBrk="1" hangingPunct="1">
              <a:lnSpc>
                <a:spcPct val="100000"/>
              </a:lnSpc>
              <a:defRPr/>
            </a:pPr>
            <a:r>
              <a:rPr lang="el-GR" dirty="0" smtClean="0"/>
              <a:t>Χρησιμοποιείστε γραφή</a:t>
            </a:r>
          </a:p>
          <a:p>
            <a:pPr eaLnBrk="1" hangingPunct="1">
              <a:lnSpc>
                <a:spcPct val="100000"/>
              </a:lnSpc>
              <a:defRPr/>
            </a:pPr>
            <a:r>
              <a:rPr lang="el-GR" dirty="0" smtClean="0"/>
              <a:t>Χρησιμοποιείστε παντομίμα</a:t>
            </a:r>
          </a:p>
          <a:p>
            <a:pPr eaLnBrk="1" hangingPunct="1">
              <a:lnSpc>
                <a:spcPct val="100000"/>
              </a:lnSpc>
              <a:defRPr/>
            </a:pPr>
            <a:r>
              <a:rPr lang="el-GR" dirty="0" smtClean="0"/>
              <a:t>Επιβεβαιώστε κατανόηση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xmlns="" val="27007329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l-GR" smtClean="0"/>
              <a:t>Κωφοί – κωφάλαλοι</a:t>
            </a:r>
          </a:p>
        </p:txBody>
      </p:sp>
      <p:sp>
        <p:nvSpPr>
          <p:cNvPr id="75779" name="Rectangle 3"/>
          <p:cNvSpPr>
            <a:spLocks noGrp="1" noChangeArrowheads="1"/>
          </p:cNvSpPr>
          <p:nvPr>
            <p:ph idx="1"/>
          </p:nvPr>
        </p:nvSpPr>
        <p:spPr>
          <a:xfrm>
            <a:off x="323528" y="1340768"/>
            <a:ext cx="8496944" cy="5517232"/>
          </a:xfrm>
        </p:spPr>
        <p:txBody>
          <a:bodyPr>
            <a:normAutofit lnSpcReduction="10000"/>
          </a:bodyPr>
          <a:lstStyle/>
          <a:p>
            <a:pPr eaLnBrk="1" hangingPunct="1">
              <a:defRPr/>
            </a:pPr>
            <a:r>
              <a:rPr lang="el-GR" sz="2400" dirty="0" smtClean="0"/>
              <a:t>Δεν απαντούν σε θόρυβο.</a:t>
            </a:r>
          </a:p>
          <a:p>
            <a:pPr eaLnBrk="1" hangingPunct="1">
              <a:defRPr/>
            </a:pPr>
            <a:r>
              <a:rPr lang="el-GR" sz="2400" dirty="0" smtClean="0"/>
              <a:t>Κινούν τα χείλη χωρίς να βγάζουν ήχο ή μιλούν μονότονα.</a:t>
            </a:r>
          </a:p>
          <a:p>
            <a:pPr eaLnBrk="1" hangingPunct="1">
              <a:defRPr/>
            </a:pPr>
            <a:r>
              <a:rPr lang="el-GR" sz="2400" dirty="0" smtClean="0"/>
              <a:t>Κινούν το κεφάλι αρνητικά δείχνοντας τα αυτιά και το στόμα.</a:t>
            </a:r>
          </a:p>
          <a:p>
            <a:pPr eaLnBrk="1" hangingPunct="1">
              <a:defRPr/>
            </a:pPr>
            <a:r>
              <a:rPr lang="el-GR" sz="2400" dirty="0" smtClean="0"/>
              <a:t>Χρησιμοποιεί νοήματα, γράφει στον αέρα αναζητώντας μολύβι και χαρτί.</a:t>
            </a:r>
          </a:p>
          <a:p>
            <a:pPr eaLnBrk="1" hangingPunct="1">
              <a:defRPr/>
            </a:pPr>
            <a:r>
              <a:rPr lang="el-GR" sz="2400" dirty="0" err="1" smtClean="0"/>
              <a:t>Χειλανάγνωση</a:t>
            </a:r>
            <a:r>
              <a:rPr lang="el-GR" sz="2400" dirty="0" smtClean="0"/>
              <a:t>.</a:t>
            </a:r>
          </a:p>
          <a:p>
            <a:pPr eaLnBrk="1" hangingPunct="1">
              <a:defRPr/>
            </a:pPr>
            <a:r>
              <a:rPr lang="el-GR" sz="2400" dirty="0" smtClean="0"/>
              <a:t>Νοηματική. </a:t>
            </a:r>
          </a:p>
          <a:p>
            <a:pPr eaLnBrk="1" hangingPunct="1">
              <a:defRPr/>
            </a:pPr>
            <a:r>
              <a:rPr lang="el-GR" sz="2400" dirty="0" smtClean="0"/>
              <a:t>Προσοχή οι φίλοι και οι συγγενείς μπορεί να προσθέσουν δικά τους στα λόγια του ασθενούς.</a:t>
            </a:r>
          </a:p>
          <a:p>
            <a:pPr eaLnBrk="1" hangingPunct="1">
              <a:defRPr/>
            </a:pPr>
            <a:r>
              <a:rPr lang="el-GR" sz="2400" dirty="0" smtClean="0"/>
              <a:t>Γονείς κοντά ή στο οπτικό πεδίο των κωφών παιδιών –προφυλάξεις για την ακτινοβολία.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xmlns="" val="2050185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l-GR" smtClean="0"/>
              <a:t>Αφασία </a:t>
            </a:r>
          </a:p>
        </p:txBody>
      </p:sp>
      <p:sp>
        <p:nvSpPr>
          <p:cNvPr id="76803" name="Rectangle 3"/>
          <p:cNvSpPr>
            <a:spLocks noGrp="1" noChangeArrowheads="1"/>
          </p:cNvSpPr>
          <p:nvPr>
            <p:ph idx="1"/>
          </p:nvPr>
        </p:nvSpPr>
        <p:spPr/>
        <p:txBody>
          <a:bodyPr>
            <a:normAutofit/>
          </a:bodyPr>
          <a:lstStyle/>
          <a:p>
            <a:pPr eaLnBrk="1" hangingPunct="1">
              <a:lnSpc>
                <a:spcPct val="105000"/>
              </a:lnSpc>
              <a:defRPr/>
            </a:pPr>
            <a:r>
              <a:rPr lang="el-GR" dirty="0" smtClean="0"/>
              <a:t>Έλειμμα ή απώλεια της δυνατότητας ομιλίας.</a:t>
            </a:r>
          </a:p>
          <a:p>
            <a:pPr eaLnBrk="1" hangingPunct="1">
              <a:lnSpc>
                <a:spcPct val="105000"/>
              </a:lnSpc>
              <a:defRPr/>
            </a:pPr>
            <a:r>
              <a:rPr lang="el-GR" dirty="0" smtClean="0"/>
              <a:t>Αδυναμία κατανόησης. </a:t>
            </a:r>
          </a:p>
          <a:p>
            <a:pPr eaLnBrk="1" hangingPunct="1">
              <a:lnSpc>
                <a:spcPct val="105000"/>
              </a:lnSpc>
              <a:defRPr/>
            </a:pPr>
            <a:r>
              <a:rPr lang="el-GR" dirty="0" smtClean="0"/>
              <a:t>Αδυναμία έκφρασης.</a:t>
            </a:r>
          </a:p>
          <a:p>
            <a:pPr eaLnBrk="1" hangingPunct="1">
              <a:lnSpc>
                <a:spcPct val="105000"/>
              </a:lnSpc>
              <a:defRPr/>
            </a:pPr>
            <a:r>
              <a:rPr lang="el-GR" dirty="0" smtClean="0"/>
              <a:t>Η βλάβη στα εγκεφαλικά κέντρα της ομιλίας μπορεί να συνοδεύεται και από </a:t>
            </a:r>
            <a:r>
              <a:rPr lang="el-GR" dirty="0" smtClean="0"/>
              <a:t>άλλες </a:t>
            </a:r>
            <a:r>
              <a:rPr lang="el-GR" dirty="0" smtClean="0"/>
              <a:t>(πχ αδυναμία γραφής).</a:t>
            </a:r>
          </a:p>
          <a:p>
            <a:pPr eaLnBrk="1" hangingPunct="1">
              <a:lnSpc>
                <a:spcPct val="105000"/>
              </a:lnSpc>
              <a:defRPr/>
            </a:pPr>
            <a:r>
              <a:rPr lang="el-GR" dirty="0" smtClean="0"/>
              <a:t>Προσοχή στα νεύματα, ζητείστε πληροφορίες.</a:t>
            </a:r>
          </a:p>
          <a:p>
            <a:pPr eaLnBrk="1" hangingPunct="1">
              <a:lnSpc>
                <a:spcPct val="105000"/>
              </a:lnSpc>
              <a:defRPr/>
            </a:pPr>
            <a:r>
              <a:rPr lang="el-GR" dirty="0" err="1" smtClean="0"/>
              <a:t>Λαρυγγεκτομή</a:t>
            </a:r>
            <a:r>
              <a:rPr lang="el-GR" dirty="0" smtClean="0"/>
              <a:t>  </a:t>
            </a:r>
          </a:p>
          <a:p>
            <a:pPr lvl="1" eaLnBrk="1" hangingPunct="1">
              <a:lnSpc>
                <a:spcPct val="105000"/>
              </a:lnSpc>
              <a:defRPr/>
            </a:pPr>
            <a:r>
              <a:rPr lang="el-GR" dirty="0" smtClean="0"/>
              <a:t>τεχνητή ομιλία – πολύ μεταλλική, δύσκολη αναγνώριση.</a:t>
            </a:r>
          </a:p>
          <a:p>
            <a:pPr lvl="1" eaLnBrk="1" hangingPunct="1">
              <a:lnSpc>
                <a:spcPct val="105000"/>
              </a:lnSpc>
              <a:defRPr/>
            </a:pPr>
            <a:r>
              <a:rPr lang="el-GR" dirty="0" smtClean="0"/>
              <a:t>οισοφαγική ομιλία- καθαρή αλλά πολύ χαμηλή.</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xmlns="" val="849432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Επικοινωνία και νοητικές δυνατότητες</a:t>
            </a:r>
            <a:endParaRPr lang="el-GR" dirty="0"/>
          </a:p>
        </p:txBody>
      </p:sp>
      <p:sp>
        <p:nvSpPr>
          <p:cNvPr id="77827" name="Rectangle 3"/>
          <p:cNvSpPr>
            <a:spLocks noGrp="1" noChangeArrowheads="1"/>
          </p:cNvSpPr>
          <p:nvPr>
            <p:ph idx="1"/>
          </p:nvPr>
        </p:nvSpPr>
        <p:spPr/>
        <p:txBody>
          <a:bodyPr/>
          <a:lstStyle/>
          <a:p>
            <a:pPr eaLnBrk="1" hangingPunct="1">
              <a:lnSpc>
                <a:spcPct val="90000"/>
              </a:lnSpc>
              <a:defRPr/>
            </a:pPr>
            <a:r>
              <a:rPr lang="el-GR" sz="2400" dirty="0" smtClean="0"/>
              <a:t>Ακόμα και όταν κάποιος </a:t>
            </a:r>
          </a:p>
          <a:p>
            <a:pPr lvl="1" eaLnBrk="1" hangingPunct="1">
              <a:lnSpc>
                <a:spcPct val="90000"/>
              </a:lnSpc>
              <a:defRPr/>
            </a:pPr>
            <a:r>
              <a:rPr lang="el-GR" sz="2400" dirty="0" smtClean="0"/>
              <a:t>Δε βλέπει</a:t>
            </a:r>
          </a:p>
          <a:p>
            <a:pPr lvl="1" eaLnBrk="1" hangingPunct="1">
              <a:lnSpc>
                <a:spcPct val="90000"/>
              </a:lnSpc>
              <a:defRPr/>
            </a:pPr>
            <a:r>
              <a:rPr lang="el-GR" sz="2400" dirty="0" smtClean="0"/>
              <a:t>Δε μιλά</a:t>
            </a:r>
          </a:p>
          <a:p>
            <a:pPr lvl="1" eaLnBrk="1" hangingPunct="1">
              <a:lnSpc>
                <a:spcPct val="90000"/>
              </a:lnSpc>
              <a:defRPr/>
            </a:pPr>
            <a:r>
              <a:rPr lang="el-GR" sz="2400" dirty="0" smtClean="0"/>
              <a:t>Δεν ακούει</a:t>
            </a:r>
          </a:p>
          <a:p>
            <a:pPr eaLnBrk="1" hangingPunct="1">
              <a:lnSpc>
                <a:spcPct val="90000"/>
              </a:lnSpc>
              <a:defRPr/>
            </a:pPr>
            <a:r>
              <a:rPr lang="el-GR" sz="2400" dirty="0" smtClean="0"/>
              <a:t>Μπορεί να</a:t>
            </a:r>
          </a:p>
          <a:p>
            <a:pPr lvl="1" eaLnBrk="1" hangingPunct="1">
              <a:lnSpc>
                <a:spcPct val="90000"/>
              </a:lnSpc>
              <a:defRPr/>
            </a:pPr>
            <a:r>
              <a:rPr lang="el-GR" sz="2400" dirty="0" smtClean="0"/>
              <a:t>σκέφτεται κανονικά</a:t>
            </a:r>
          </a:p>
          <a:p>
            <a:pPr lvl="1" eaLnBrk="1" hangingPunct="1">
              <a:lnSpc>
                <a:spcPct val="90000"/>
              </a:lnSpc>
              <a:defRPr/>
            </a:pPr>
            <a:r>
              <a:rPr lang="el-GR" sz="2400" dirty="0" smtClean="0"/>
              <a:t>είναι ευφυής </a:t>
            </a:r>
          </a:p>
          <a:p>
            <a:pPr eaLnBrk="1" hangingPunct="1">
              <a:lnSpc>
                <a:spcPct val="90000"/>
              </a:lnSpc>
              <a:buFont typeface="Wingdings" pitchFamily="2" charset="2"/>
              <a:buNone/>
              <a:defRPr/>
            </a:pPr>
            <a:endParaRPr lang="el-GR" sz="2400" dirty="0" smtClean="0"/>
          </a:p>
          <a:p>
            <a:pPr eaLnBrk="1" hangingPunct="1">
              <a:lnSpc>
                <a:spcPct val="90000"/>
              </a:lnSpc>
              <a:buFont typeface="Wingdings" panose="05000000000000000000" pitchFamily="2" charset="2"/>
              <a:buChar char="ü"/>
              <a:defRPr/>
            </a:pPr>
            <a:r>
              <a:rPr lang="el-GR" sz="2400" dirty="0" smtClean="0"/>
              <a:t>Πρόκληση για τον τεχνολόγο η βελτίωση και τροποποίηση της επικοινωνίας του με τους ασθενείς.</a:t>
            </a:r>
          </a:p>
          <a:p>
            <a:pPr eaLnBrk="1" hangingPunct="1">
              <a:lnSpc>
                <a:spcPct val="90000"/>
              </a:lnSpc>
              <a:defRPr/>
            </a:pPr>
            <a:endParaRPr 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xmlns="" val="3773094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Επαγγελματική ικανοποίηση ΤΑ</a:t>
            </a:r>
            <a:endParaRPr lang="el-GR" dirty="0"/>
          </a:p>
        </p:txBody>
      </p:sp>
      <p:sp>
        <p:nvSpPr>
          <p:cNvPr id="5123" name="Rectangle 3"/>
          <p:cNvSpPr>
            <a:spLocks noGrp="1" noChangeArrowheads="1"/>
          </p:cNvSpPr>
          <p:nvPr>
            <p:ph idx="1"/>
          </p:nvPr>
        </p:nvSpPr>
        <p:spPr>
          <a:xfrm>
            <a:off x="323528" y="1340768"/>
            <a:ext cx="8568952" cy="5472608"/>
          </a:xfrm>
        </p:spPr>
        <p:txBody>
          <a:bodyPr>
            <a:normAutofit/>
          </a:bodyPr>
          <a:lstStyle/>
          <a:p>
            <a:pPr eaLnBrk="1" hangingPunct="1">
              <a:lnSpc>
                <a:spcPct val="105000"/>
              </a:lnSpc>
              <a:defRPr/>
            </a:pPr>
            <a:r>
              <a:rPr lang="el-GR" sz="2200" dirty="0" smtClean="0"/>
              <a:t>Ο τεχνολόγος για να έχει επαγγελματική ικανοποίηση πρέπει να καλύψει ανάγκες όπως: </a:t>
            </a:r>
          </a:p>
          <a:p>
            <a:pPr lvl="1" eaLnBrk="1" hangingPunct="1">
              <a:lnSpc>
                <a:spcPct val="105000"/>
              </a:lnSpc>
              <a:defRPr/>
            </a:pPr>
            <a:r>
              <a:rPr lang="el-GR" sz="2200" dirty="0" smtClean="0"/>
              <a:t>Βοήθεια των άλλων.</a:t>
            </a:r>
          </a:p>
          <a:p>
            <a:pPr lvl="1" eaLnBrk="1" hangingPunct="1">
              <a:lnSpc>
                <a:spcPct val="105000"/>
              </a:lnSpc>
              <a:defRPr/>
            </a:pPr>
            <a:r>
              <a:rPr lang="el-GR" sz="2200" dirty="0" smtClean="0"/>
              <a:t>Συνεργασία.</a:t>
            </a:r>
          </a:p>
          <a:p>
            <a:pPr lvl="1" eaLnBrk="1" hangingPunct="1">
              <a:lnSpc>
                <a:spcPct val="105000"/>
              </a:lnSpc>
              <a:defRPr/>
            </a:pPr>
            <a:r>
              <a:rPr lang="el-GR" sz="2200" dirty="0" smtClean="0"/>
              <a:t>Κριτική σκέψη.</a:t>
            </a:r>
          </a:p>
          <a:p>
            <a:pPr lvl="1" eaLnBrk="1" hangingPunct="1">
              <a:lnSpc>
                <a:spcPct val="105000"/>
              </a:lnSpc>
              <a:defRPr/>
            </a:pPr>
            <a:r>
              <a:rPr lang="el-GR" sz="2200" dirty="0" smtClean="0"/>
              <a:t>Θετική συνδρομή.</a:t>
            </a:r>
          </a:p>
          <a:p>
            <a:pPr lvl="1" eaLnBrk="1" hangingPunct="1">
              <a:lnSpc>
                <a:spcPct val="105000"/>
              </a:lnSpc>
              <a:defRPr/>
            </a:pPr>
            <a:r>
              <a:rPr lang="el-GR" sz="2200" dirty="0" smtClean="0"/>
              <a:t>Δημιουργικότητα.</a:t>
            </a:r>
          </a:p>
          <a:p>
            <a:pPr lvl="1" eaLnBrk="1" hangingPunct="1">
              <a:lnSpc>
                <a:spcPct val="105000"/>
              </a:lnSpc>
              <a:defRPr/>
            </a:pPr>
            <a:r>
              <a:rPr lang="el-GR" sz="2200" dirty="0" smtClean="0"/>
              <a:t>Αποτελεσματικότητα.</a:t>
            </a:r>
          </a:p>
          <a:p>
            <a:pPr eaLnBrk="1" hangingPunct="1">
              <a:lnSpc>
                <a:spcPct val="105000"/>
              </a:lnSpc>
              <a:defRPr/>
            </a:pPr>
            <a:r>
              <a:rPr lang="el-GR" sz="2200" dirty="0" smtClean="0"/>
              <a:t>Η κάλυψη αυτών των αναγκών αυξάνει την πεποίθηση στην κλινική πράξη και ερμηνεύεται ως επαγγελματική επάρκεια από τον ασθενή.</a:t>
            </a:r>
          </a:p>
          <a:p>
            <a:pPr eaLnBrk="1" hangingPunct="1">
              <a:lnSpc>
                <a:spcPct val="105000"/>
              </a:lnSpc>
              <a:defRPr/>
            </a:pPr>
            <a:r>
              <a:rPr lang="el-GR" sz="2200" dirty="0" smtClean="0"/>
              <a:t>Παρόμοιες είναι οι ανάγκες όλων των ανθρώπων και των ασθενών.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xmlns="" val="42327908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l-GR" dirty="0" smtClean="0"/>
              <a:t>Μιλούν άλλη γλώσσα</a:t>
            </a:r>
          </a:p>
        </p:txBody>
      </p:sp>
      <p:sp>
        <p:nvSpPr>
          <p:cNvPr id="74755" name="Rectangle 3"/>
          <p:cNvSpPr>
            <a:spLocks noGrp="1" noChangeArrowheads="1"/>
          </p:cNvSpPr>
          <p:nvPr>
            <p:ph idx="1"/>
          </p:nvPr>
        </p:nvSpPr>
        <p:spPr/>
        <p:txBody>
          <a:bodyPr/>
          <a:lstStyle/>
          <a:p>
            <a:pPr eaLnBrk="1" hangingPunct="1">
              <a:defRPr/>
            </a:pPr>
            <a:r>
              <a:rPr lang="el-GR" dirty="0" smtClean="0"/>
              <a:t>Η επικοινωνία διευκολύνεται με: </a:t>
            </a:r>
          </a:p>
          <a:p>
            <a:pPr lvl="1" eaLnBrk="1" hangingPunct="1">
              <a:defRPr/>
            </a:pPr>
            <a:r>
              <a:rPr lang="el-GR" dirty="0" smtClean="0"/>
              <a:t>Νοήματα</a:t>
            </a:r>
          </a:p>
          <a:p>
            <a:pPr lvl="1" eaLnBrk="1" hangingPunct="1">
              <a:defRPr/>
            </a:pPr>
            <a:r>
              <a:rPr lang="el-GR" dirty="0" smtClean="0"/>
              <a:t>Έκφραση προσώπου</a:t>
            </a:r>
          </a:p>
          <a:p>
            <a:pPr lvl="1" eaLnBrk="1" hangingPunct="1">
              <a:defRPr/>
            </a:pPr>
            <a:r>
              <a:rPr lang="el-GR" dirty="0" smtClean="0"/>
              <a:t>Επαφή</a:t>
            </a:r>
          </a:p>
          <a:p>
            <a:pPr lvl="1" eaLnBrk="1" hangingPunct="1">
              <a:defRPr/>
            </a:pPr>
            <a:r>
              <a:rPr lang="el-GR" dirty="0" smtClean="0"/>
              <a:t>Αρκετοί αντιλαμβάνονται πολύ απλές λέξεις (ναι, όχι)</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xmlns="" val="6263136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179388" eaLnBrk="1" hangingPunct="1">
              <a:defRPr/>
            </a:pPr>
            <a:r>
              <a:rPr lang="el-GR" sz="3600" dirty="0" smtClean="0"/>
              <a:t>Μειωμένο επίπεδο νοητικών λειτουργιών </a:t>
            </a:r>
            <a:r>
              <a:rPr lang="el-GR" sz="3000" b="0" dirty="0" smtClean="0"/>
              <a:t>1/2</a:t>
            </a:r>
            <a:endParaRPr lang="en-US" sz="3000" b="0" dirty="0" smtClean="0"/>
          </a:p>
        </p:txBody>
      </p:sp>
      <p:sp>
        <p:nvSpPr>
          <p:cNvPr id="3" name="Content Placeholder 2"/>
          <p:cNvSpPr>
            <a:spLocks noGrp="1"/>
          </p:cNvSpPr>
          <p:nvPr>
            <p:ph idx="1"/>
          </p:nvPr>
        </p:nvSpPr>
        <p:spPr/>
        <p:txBody>
          <a:bodyPr/>
          <a:lstStyle/>
          <a:p>
            <a:pPr eaLnBrk="1" hangingPunct="1">
              <a:defRPr/>
            </a:pPr>
            <a:r>
              <a:rPr lang="el-GR" dirty="0" smtClean="0"/>
              <a:t>Μειωμένες δυνατότητες νοητικές ή λειτουργικές μπορεί να οφείλονται σε:</a:t>
            </a:r>
          </a:p>
          <a:p>
            <a:pPr lvl="1" eaLnBrk="1" hangingPunct="1">
              <a:defRPr/>
            </a:pPr>
            <a:r>
              <a:rPr lang="el-GR" dirty="0" smtClean="0"/>
              <a:t>Συγγενείς παθήσεις (τρισωμία-21)</a:t>
            </a:r>
          </a:p>
          <a:p>
            <a:pPr lvl="1" eaLnBrk="1" hangingPunct="1">
              <a:defRPr/>
            </a:pPr>
            <a:r>
              <a:rPr lang="el-GR" dirty="0" smtClean="0"/>
              <a:t>Ατυχήματα</a:t>
            </a:r>
          </a:p>
          <a:p>
            <a:pPr lvl="1" eaLnBrk="1" hangingPunct="1">
              <a:defRPr/>
            </a:pPr>
            <a:r>
              <a:rPr lang="el-GR" dirty="0" smtClean="0"/>
              <a:t>Νευρολογικές παθήσεις</a:t>
            </a:r>
          </a:p>
          <a:p>
            <a:pPr lvl="1" eaLnBrk="1" hangingPunct="1">
              <a:defRPr/>
            </a:pPr>
            <a:r>
              <a:rPr lang="el-GR" dirty="0" smtClean="0"/>
              <a:t>Σοβαρές συναισθηματικές διαταραχές</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xmlns="" val="22587066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79388">
              <a:defRPr/>
            </a:pPr>
            <a:r>
              <a:rPr lang="el-GR" dirty="0">
                <a:solidFill>
                  <a:prstClr val="white"/>
                </a:solidFill>
              </a:rPr>
              <a:t>Μειωμένο επίπεδο νοητικών λειτουργιών </a:t>
            </a:r>
            <a:r>
              <a:rPr lang="el-GR" sz="3000" b="0" dirty="0" smtClean="0">
                <a:solidFill>
                  <a:prstClr val="white"/>
                </a:solidFill>
              </a:rPr>
              <a:t>2/2</a:t>
            </a:r>
            <a:endParaRPr lang="en-US" sz="3600" dirty="0" smtClean="0"/>
          </a:p>
        </p:txBody>
      </p:sp>
      <p:sp>
        <p:nvSpPr>
          <p:cNvPr id="3" name="Content Placeholder 2"/>
          <p:cNvSpPr>
            <a:spLocks noGrp="1"/>
          </p:cNvSpPr>
          <p:nvPr>
            <p:ph idx="1"/>
          </p:nvPr>
        </p:nvSpPr>
        <p:spPr/>
        <p:txBody>
          <a:bodyPr>
            <a:normAutofit/>
          </a:bodyPr>
          <a:lstStyle/>
          <a:p>
            <a:pPr eaLnBrk="1" hangingPunct="1">
              <a:defRPr/>
            </a:pPr>
            <a:r>
              <a:rPr lang="el-GR" dirty="0" smtClean="0"/>
              <a:t>Αξιολόγηση των δυνατοτήτων επικοινωνίας (από βρεφικές δυνατότητες – </a:t>
            </a:r>
            <a:r>
              <a:rPr lang="el-GR" dirty="0" smtClean="0"/>
              <a:t>σχεδόν </a:t>
            </a:r>
            <a:r>
              <a:rPr lang="el-GR" dirty="0" smtClean="0"/>
              <a:t>φυσιολογικές).</a:t>
            </a:r>
          </a:p>
          <a:p>
            <a:pPr eaLnBrk="1" hangingPunct="1">
              <a:defRPr/>
            </a:pPr>
            <a:r>
              <a:rPr lang="el-GR" dirty="0" smtClean="0"/>
              <a:t>Καθαρές, απλές, και απευθείας οδηγίες όπως στα παιδιά.</a:t>
            </a:r>
          </a:p>
          <a:p>
            <a:pPr eaLnBrk="1" hangingPunct="1">
              <a:defRPr/>
            </a:pPr>
            <a:r>
              <a:rPr lang="el-GR" dirty="0" smtClean="0"/>
              <a:t>Επανάληψη των οδηγιών εάν η συγκέντρωση της προσοχής είναι περιορισμένη.</a:t>
            </a:r>
          </a:p>
          <a:p>
            <a:pPr eaLnBrk="1" hangingPunct="1">
              <a:defRPr/>
            </a:pPr>
            <a:r>
              <a:rPr lang="el-GR" dirty="0" smtClean="0"/>
              <a:t>Δεν απευθυνόμαστε σε αυτούς όπως σε παιδιά αλλά με ενήλικο λόγο, το σεβασμό και την αξιοπρέπεια που ταιριάζει στην ηλικία τους.</a:t>
            </a:r>
          </a:p>
          <a:p>
            <a:pPr eaLnBrk="1" hangingPunct="1">
              <a:defRPr/>
            </a:pP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xmlns="" val="35776731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l-GR" dirty="0" smtClean="0"/>
              <a:t>Μειωμένο επίπεδο συνειδήσεως </a:t>
            </a:r>
            <a:r>
              <a:rPr lang="el-GR" sz="3000" b="0" dirty="0" smtClean="0"/>
              <a:t>1/2</a:t>
            </a:r>
            <a:endParaRPr lang="en-US" sz="3000" b="0" dirty="0" smtClean="0"/>
          </a:p>
        </p:txBody>
      </p:sp>
      <p:sp>
        <p:nvSpPr>
          <p:cNvPr id="3" name="Content Placeholder 2"/>
          <p:cNvSpPr>
            <a:spLocks noGrp="1"/>
          </p:cNvSpPr>
          <p:nvPr>
            <p:ph idx="1"/>
          </p:nvPr>
        </p:nvSpPr>
        <p:spPr/>
        <p:txBody>
          <a:bodyPr/>
          <a:lstStyle/>
          <a:p>
            <a:pPr eaLnBrk="1" hangingPunct="1">
              <a:defRPr/>
            </a:pPr>
            <a:r>
              <a:rPr lang="el-GR" sz="2400" dirty="0" smtClean="0"/>
              <a:t>Αφορά στη δυνατότητα για απάντηση, αντίδραση, και συνεργασία.</a:t>
            </a:r>
          </a:p>
          <a:p>
            <a:pPr eaLnBrk="1" hangingPunct="1">
              <a:defRPr/>
            </a:pPr>
            <a:r>
              <a:rPr lang="el-GR" sz="2400" dirty="0" smtClean="0"/>
              <a:t>Μπορεί να οφείλεται σε:</a:t>
            </a:r>
          </a:p>
          <a:p>
            <a:pPr lvl="1" eaLnBrk="1" hangingPunct="1">
              <a:defRPr/>
            </a:pPr>
            <a:r>
              <a:rPr lang="el-GR" sz="2400" dirty="0" smtClean="0"/>
              <a:t>Κακώσεις, ασθένειες, φάρμακα ή τοξικές ουσίες.</a:t>
            </a:r>
          </a:p>
          <a:p>
            <a:pPr eaLnBrk="1" hangingPunct="1">
              <a:defRPr/>
            </a:pPr>
            <a:r>
              <a:rPr lang="el-GR" sz="2400" dirty="0" smtClean="0"/>
              <a:t>Από βυθιότητα (δυνατότητα συνεργασίας όταν προκληθεί η προσοχή) μέχρι πλήρη απώλεια συνειδήσεως.</a:t>
            </a:r>
          </a:p>
          <a:p>
            <a:pPr eaLnBrk="1" hangingPunct="1">
              <a:defRPr/>
            </a:pPr>
            <a:r>
              <a:rPr lang="el-GR" sz="2400" dirty="0" smtClean="0"/>
              <a:t>Μπορεί να υπάρχει φαινομενική συνεργασία αλλά μπορεί και να σηκωθεί να </a:t>
            </a:r>
            <a:r>
              <a:rPr lang="el-GR" sz="2400" dirty="0" smtClean="0"/>
              <a:t>κατέβει </a:t>
            </a:r>
            <a:r>
              <a:rPr lang="el-GR" sz="2400" dirty="0" smtClean="0"/>
              <a:t>από το τραπέζι.</a:t>
            </a:r>
          </a:p>
          <a:p>
            <a:pPr eaLnBrk="1" hangingPunct="1">
              <a:defRPr/>
            </a:pPr>
            <a:r>
              <a:rPr lang="el-GR" sz="2400" dirty="0" smtClean="0"/>
              <a:t>Επιβάλλεται η συνεχής παρακολούθηση.</a:t>
            </a:r>
            <a:endParaRPr lang="en-US" sz="24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xmlns="" val="35601500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a:solidFill>
                  <a:prstClr val="white"/>
                </a:solidFill>
              </a:rPr>
              <a:t>Μειωμένο επίπεδο συνειδήσεως </a:t>
            </a:r>
            <a:r>
              <a:rPr lang="el-GR" sz="3000" b="0" dirty="0" smtClean="0">
                <a:solidFill>
                  <a:prstClr val="white"/>
                </a:solidFill>
              </a:rPr>
              <a:t>2/2</a:t>
            </a:r>
            <a:endParaRPr lang="en-US" dirty="0" smtClean="0"/>
          </a:p>
        </p:txBody>
      </p:sp>
      <p:sp>
        <p:nvSpPr>
          <p:cNvPr id="3" name="Content Placeholder 2"/>
          <p:cNvSpPr>
            <a:spLocks noGrp="1"/>
          </p:cNvSpPr>
          <p:nvPr>
            <p:ph idx="1"/>
          </p:nvPr>
        </p:nvSpPr>
        <p:spPr/>
        <p:txBody>
          <a:bodyPr/>
          <a:lstStyle/>
          <a:p>
            <a:pPr eaLnBrk="1" hangingPunct="1">
              <a:defRPr/>
            </a:pPr>
            <a:r>
              <a:rPr lang="el-GR" sz="2400" dirty="0" smtClean="0"/>
              <a:t>Οι ασθενείς όταν συνέλθουν μπορεί να θυμούνται πράγματα που συνέβησαν όταν ήσαν προφανώς αναίσθητοι.</a:t>
            </a:r>
          </a:p>
          <a:p>
            <a:pPr eaLnBrk="1" hangingPunct="1">
              <a:defRPr/>
            </a:pPr>
            <a:r>
              <a:rPr lang="el-GR" sz="2400" dirty="0" smtClean="0"/>
              <a:t>Μπορεί οι ασθενείς να μην μπορούν να ανταποκριθούν αλλά διατηούν τη δυνατότητα να ακούνε και να θυμούνται.</a:t>
            </a:r>
          </a:p>
          <a:p>
            <a:pPr eaLnBrk="1" hangingPunct="1">
              <a:defRPr/>
            </a:pPr>
            <a:r>
              <a:rPr lang="el-GR" sz="2400" dirty="0" smtClean="0"/>
              <a:t>Το ασφαλές είναι να μην λέμε πράγματα που ο ασθενής μπορεί να ακούσει, εάν δεν θα τα λέγαμε εαν ο ασθενής είχε πλήρη συνείδηση.</a:t>
            </a:r>
          </a:p>
          <a:p>
            <a:pPr eaLnBrk="1" hangingPunct="1">
              <a:defRPr/>
            </a:pPr>
            <a:r>
              <a:rPr lang="el-GR" sz="2400" dirty="0" smtClean="0"/>
              <a:t>Υπάρχουν πολλά παραδείγματα ασθενών που συνήλθαν μετά από μακρό χρόνο και ευχαρίστησαν τους ανθρώπους που τους αντιμετώπισαν σα μοναδικές ανθρώπινες υπάρξεις ενόσω ήσαν αναίσθητοι.</a:t>
            </a:r>
            <a:endParaRPr lang="en-US" sz="24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xmlns="" val="27080280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l-GR" smtClean="0"/>
              <a:t>Εσωτερικοί ασθενείς</a:t>
            </a:r>
          </a:p>
        </p:txBody>
      </p:sp>
      <p:sp>
        <p:nvSpPr>
          <p:cNvPr id="47107" name="Rectangle 3"/>
          <p:cNvSpPr>
            <a:spLocks noGrp="1" noChangeArrowheads="1"/>
          </p:cNvSpPr>
          <p:nvPr>
            <p:ph idx="1"/>
          </p:nvPr>
        </p:nvSpPr>
        <p:spPr>
          <a:xfrm>
            <a:off x="323528" y="1340768"/>
            <a:ext cx="8568952" cy="5256584"/>
          </a:xfrm>
        </p:spPr>
        <p:txBody>
          <a:bodyPr/>
          <a:lstStyle/>
          <a:p>
            <a:pPr eaLnBrk="1" hangingPunct="1">
              <a:defRPr/>
            </a:pPr>
            <a:r>
              <a:rPr lang="el-GR" dirty="0" smtClean="0"/>
              <a:t>Ασθενείς νοσηλευόμενοι</a:t>
            </a:r>
          </a:p>
          <a:p>
            <a:pPr lvl="1" eaLnBrk="1" hangingPunct="1">
              <a:defRPr/>
            </a:pPr>
            <a:r>
              <a:rPr lang="el-GR" dirty="0" smtClean="0"/>
              <a:t>Μπορεί να έχουν προηγούμενες δυσάρεστες εμπειρίες.</a:t>
            </a:r>
          </a:p>
          <a:p>
            <a:pPr lvl="1" eaLnBrk="1" hangingPunct="1">
              <a:defRPr/>
            </a:pPr>
            <a:r>
              <a:rPr lang="el-GR" dirty="0" smtClean="0"/>
              <a:t>Φθάνει στο τμήμα σε καρέκλα ή περπατώντας ή σε φορείο.</a:t>
            </a:r>
          </a:p>
          <a:p>
            <a:pPr lvl="1" eaLnBrk="1" hangingPunct="1">
              <a:defRPr/>
            </a:pPr>
            <a:r>
              <a:rPr lang="el-GR" dirty="0" smtClean="0"/>
              <a:t>Καθώς περιμένει παρακολουθεί ότι συμβαίνει γύρω του.</a:t>
            </a:r>
          </a:p>
          <a:p>
            <a:pPr lvl="1" eaLnBrk="1" hangingPunct="1">
              <a:defRPr/>
            </a:pPr>
            <a:r>
              <a:rPr lang="el-GR" dirty="0" smtClean="0"/>
              <a:t>Π</a:t>
            </a:r>
            <a:r>
              <a:rPr lang="el-GR" dirty="0" smtClean="0"/>
              <a:t>ροκαταλαμβάνεται </a:t>
            </a:r>
            <a:r>
              <a:rPr lang="el-GR" dirty="0" smtClean="0"/>
              <a:t>για τον τρόπο που θα του φερθούν.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extLst>
      <p:ext uri="{BB962C8B-B14F-4D97-AF65-F5344CB8AC3E}">
        <p14:creationId xmlns:p14="http://schemas.microsoft.com/office/powerpoint/2010/main" xmlns="" val="40879316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p:txBody>
          <a:bodyPr>
            <a:normAutofit/>
          </a:bodyPr>
          <a:lstStyle/>
          <a:p>
            <a:pPr eaLnBrk="1" hangingPunct="1">
              <a:defRPr/>
            </a:pPr>
            <a:r>
              <a:rPr lang="el-GR" sz="3600" dirty="0" smtClean="0"/>
              <a:t>Εξωτερικοί ασθενείς</a:t>
            </a:r>
          </a:p>
        </p:txBody>
      </p:sp>
      <p:sp>
        <p:nvSpPr>
          <p:cNvPr id="49154" name="Rectangle 2"/>
          <p:cNvSpPr>
            <a:spLocks noGrp="1" noChangeArrowheads="1"/>
          </p:cNvSpPr>
          <p:nvPr>
            <p:ph idx="1"/>
          </p:nvPr>
        </p:nvSpPr>
        <p:spPr>
          <a:xfrm>
            <a:off x="323528" y="1340768"/>
            <a:ext cx="8568952" cy="5472608"/>
          </a:xfrm>
        </p:spPr>
        <p:txBody>
          <a:bodyPr>
            <a:noAutofit/>
          </a:bodyPr>
          <a:lstStyle/>
          <a:p>
            <a:pPr>
              <a:lnSpc>
                <a:spcPct val="100000"/>
              </a:lnSpc>
              <a:spcBef>
                <a:spcPts val="600"/>
              </a:spcBef>
              <a:defRPr/>
            </a:pPr>
            <a:r>
              <a:rPr lang="el-GR" sz="2200" dirty="0" smtClean="0"/>
              <a:t>Μη νοσηλευόμενοι</a:t>
            </a:r>
          </a:p>
          <a:p>
            <a:pPr>
              <a:lnSpc>
                <a:spcPct val="100000"/>
              </a:lnSpc>
              <a:spcBef>
                <a:spcPts val="600"/>
              </a:spcBef>
              <a:defRPr/>
            </a:pPr>
            <a:r>
              <a:rPr lang="el-GR" sz="2200" dirty="0" smtClean="0"/>
              <a:t>Έρχονται με συγκεκριμένες προσδοκίες</a:t>
            </a:r>
          </a:p>
          <a:p>
            <a:pPr>
              <a:lnSpc>
                <a:spcPct val="100000"/>
              </a:lnSpc>
              <a:spcBef>
                <a:spcPts val="600"/>
              </a:spcBef>
              <a:defRPr/>
            </a:pPr>
            <a:r>
              <a:rPr lang="el-GR" sz="2200" dirty="0" smtClean="0"/>
              <a:t>Περιμένουν να εξυπηρετηθούν άμεσα</a:t>
            </a:r>
          </a:p>
          <a:p>
            <a:pPr lvl="1">
              <a:lnSpc>
                <a:spcPct val="100000"/>
              </a:lnSpc>
              <a:spcBef>
                <a:spcPts val="600"/>
              </a:spcBef>
              <a:defRPr/>
            </a:pPr>
            <a:r>
              <a:rPr lang="el-GR" sz="2200" dirty="0" smtClean="0"/>
              <a:t>Αυτό μπορεί να μην είναι δυνατό</a:t>
            </a:r>
          </a:p>
          <a:p>
            <a:pPr lvl="1">
              <a:lnSpc>
                <a:spcPct val="100000"/>
              </a:lnSpc>
              <a:spcBef>
                <a:spcPts val="600"/>
              </a:spcBef>
              <a:defRPr/>
            </a:pPr>
            <a:r>
              <a:rPr lang="el-GR" sz="2200" dirty="0" smtClean="0"/>
              <a:t>Εκκρεμότητες προηγουμένων ασθενών</a:t>
            </a:r>
          </a:p>
          <a:p>
            <a:pPr lvl="1">
              <a:lnSpc>
                <a:spcPct val="100000"/>
              </a:lnSpc>
              <a:spcBef>
                <a:spcPts val="600"/>
              </a:spcBef>
              <a:defRPr/>
            </a:pPr>
            <a:r>
              <a:rPr lang="el-GR" sz="2200" dirty="0" smtClean="0"/>
              <a:t>Ανάγκη για επιπλέον λήψεις των ιδίων</a:t>
            </a:r>
          </a:p>
          <a:p>
            <a:pPr lvl="1">
              <a:lnSpc>
                <a:spcPct val="100000"/>
              </a:lnSpc>
              <a:spcBef>
                <a:spcPts val="600"/>
              </a:spcBef>
              <a:defRPr/>
            </a:pPr>
            <a:r>
              <a:rPr lang="el-GR" sz="2200" dirty="0" smtClean="0"/>
              <a:t>Παρεμβολή βαρέως πασχόντων</a:t>
            </a:r>
          </a:p>
          <a:p>
            <a:pPr lvl="1">
              <a:lnSpc>
                <a:spcPct val="100000"/>
              </a:lnSpc>
              <a:spcBef>
                <a:spcPts val="600"/>
              </a:spcBef>
              <a:defRPr/>
            </a:pPr>
            <a:r>
              <a:rPr lang="el-GR" sz="2200" dirty="0" smtClean="0"/>
              <a:t>Επείγοντα περιστατικά</a:t>
            </a:r>
          </a:p>
          <a:p>
            <a:pPr>
              <a:lnSpc>
                <a:spcPct val="100000"/>
              </a:lnSpc>
              <a:spcBef>
                <a:spcPts val="600"/>
              </a:spcBef>
              <a:defRPr/>
            </a:pPr>
            <a:r>
              <a:rPr lang="el-GR" sz="2200" dirty="0" smtClean="0"/>
              <a:t>Ο ΤΑ ενημερώνει για τις καθυστερήσεις </a:t>
            </a:r>
          </a:p>
          <a:p>
            <a:pPr lvl="1">
              <a:lnSpc>
                <a:spcPct val="100000"/>
              </a:lnSpc>
              <a:spcBef>
                <a:spcPts val="600"/>
              </a:spcBef>
              <a:defRPr/>
            </a:pPr>
            <a:r>
              <a:rPr lang="el-GR" sz="2200" dirty="0" smtClean="0"/>
              <a:t>Αυτό είναι πολύ σημαντικό και συνήθως αρκεί </a:t>
            </a:r>
          </a:p>
          <a:p>
            <a:pPr lvl="1">
              <a:lnSpc>
                <a:spcPct val="100000"/>
              </a:lnSpc>
              <a:spcBef>
                <a:spcPts val="600"/>
              </a:spcBef>
              <a:defRPr/>
            </a:pPr>
            <a:r>
              <a:rPr lang="el-GR" sz="2200" dirty="0" smtClean="0"/>
              <a:t>Φέρεται με τον ίδιο καλό τρόπο σε όλους ανεξάρτητα από το αν είναι διάσημοι, άσημοι ή φυλακισμένοι, πλούσιοι ή φτωχοί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extLst>
      <p:ext uri="{BB962C8B-B14F-4D97-AF65-F5344CB8AC3E}">
        <p14:creationId xmlns:p14="http://schemas.microsoft.com/office/powerpoint/2010/main" xmlns="" val="19445225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defRPr/>
            </a:pPr>
            <a:r>
              <a:rPr lang="el-GR" dirty="0" smtClean="0"/>
              <a:t>Σχέσεις με ασθενείς και συγγενείς</a:t>
            </a:r>
          </a:p>
        </p:txBody>
      </p:sp>
      <p:sp>
        <p:nvSpPr>
          <p:cNvPr id="50179" name="Rectangle 3"/>
          <p:cNvSpPr>
            <a:spLocks noGrp="1" noChangeArrowheads="1"/>
          </p:cNvSpPr>
          <p:nvPr>
            <p:ph idx="1"/>
          </p:nvPr>
        </p:nvSpPr>
        <p:spPr/>
        <p:txBody>
          <a:bodyPr>
            <a:normAutofit/>
          </a:bodyPr>
          <a:lstStyle/>
          <a:p>
            <a:pPr eaLnBrk="1" hangingPunct="1">
              <a:defRPr/>
            </a:pPr>
            <a:r>
              <a:rPr lang="el-GR" dirty="0" smtClean="0"/>
              <a:t>Οι αναμένοντες κρίνουν και επικρίνουν το προσωπικό για όλα (εμφάνιση, τόνο φωνής, χαμόγελο).</a:t>
            </a:r>
          </a:p>
          <a:p>
            <a:pPr eaLnBrk="1" hangingPunct="1">
              <a:defRPr/>
            </a:pPr>
            <a:r>
              <a:rPr lang="el-GR" dirty="0" smtClean="0"/>
              <a:t>Οι συγγενείς ή ο ασθενής μπορεί να ρωτούν για τα ευρήματα (φαντασθείτε ότι βρίσκεστε στην ίδια θέση).</a:t>
            </a:r>
          </a:p>
          <a:p>
            <a:pPr eaLnBrk="1" hangingPunct="1">
              <a:defRPr/>
            </a:pPr>
            <a:r>
              <a:rPr lang="el-GR" dirty="0" smtClean="0"/>
              <a:t>Η αναφορά σε διάγνωση δεν είναι καθήκον του ΤΑ.</a:t>
            </a:r>
          </a:p>
          <a:p>
            <a:pPr eaLnBrk="1" hangingPunct="1">
              <a:defRPr/>
            </a:pPr>
            <a:r>
              <a:rPr lang="el-GR" dirty="0" smtClean="0"/>
              <a:t>Ενημερώνουμε ότι την εξέταση θα εκτιμήσει ο ακτινολόγος και θα δώσει την απάντηση.</a:t>
            </a:r>
          </a:p>
          <a:p>
            <a:pPr eaLnBrk="1" hangingPunct="1">
              <a:defRPr/>
            </a:pPr>
            <a:r>
              <a:rPr lang="el-GR" dirty="0" smtClean="0"/>
              <a:t>Οι καλοί τρόποι,  το χαμόγελο και η εξήγηση μειώνουν το άγχος και αυξάνουν την πεποίθηση του ασθενούς.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extLst>
      <p:ext uri="{BB962C8B-B14F-4D97-AF65-F5344CB8AC3E}">
        <p14:creationId xmlns:p14="http://schemas.microsoft.com/office/powerpoint/2010/main" xmlns="" val="36389321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l-GR" dirty="0" smtClean="0"/>
              <a:t>Αξιοπρέπεια του ασθενούς </a:t>
            </a:r>
            <a:r>
              <a:rPr lang="el-GR" sz="3000" b="0" dirty="0" smtClean="0"/>
              <a:t>1/2</a:t>
            </a:r>
          </a:p>
        </p:txBody>
      </p:sp>
      <p:sp>
        <p:nvSpPr>
          <p:cNvPr id="46083" name="Rectangle 3"/>
          <p:cNvSpPr>
            <a:spLocks noGrp="1" noChangeArrowheads="1"/>
          </p:cNvSpPr>
          <p:nvPr>
            <p:ph idx="1"/>
          </p:nvPr>
        </p:nvSpPr>
        <p:spPr/>
        <p:txBody>
          <a:bodyPr>
            <a:normAutofit/>
          </a:bodyPr>
          <a:lstStyle/>
          <a:p>
            <a:pPr eaLnBrk="1" hangingPunct="1">
              <a:defRPr/>
            </a:pPr>
            <a:r>
              <a:rPr lang="el-GR" dirty="0" smtClean="0"/>
              <a:t>Ο ΤΑ έχει σημαντική ευθύνη όταν έρχεται σε επαφή με τον ασθενή λόγω της σημαντικής ισχύος του προσωπικού υγείας έναντι των ασθενών.</a:t>
            </a:r>
          </a:p>
          <a:p>
            <a:pPr eaLnBrk="1" hangingPunct="1">
              <a:defRPr/>
            </a:pPr>
            <a:r>
              <a:rPr lang="el-GR" dirty="0" smtClean="0"/>
              <a:t>Ιδιαίτερη προσπάθεια για αποφυγή κακής χρήσης της δύναμης αυτής.</a:t>
            </a:r>
          </a:p>
          <a:p>
            <a:pPr eaLnBrk="1" hangingPunct="1">
              <a:defRPr/>
            </a:pPr>
            <a:r>
              <a:rPr lang="el-GR" dirty="0" smtClean="0"/>
              <a:t>Είναι υποτιμητικό να αναφερόμαστε στους ασθενείς αντί </a:t>
            </a:r>
            <a:r>
              <a:rPr lang="el-GR" dirty="0" smtClean="0"/>
              <a:t>με </a:t>
            </a:r>
            <a:r>
              <a:rPr lang="el-GR" dirty="0" smtClean="0"/>
              <a:t>το όνομά τους με εκφράσεις όπως: ήρθε το στομάχι, ή αξονική.</a:t>
            </a:r>
          </a:p>
          <a:p>
            <a:pPr eaLnBrk="1" hangingPunct="1">
              <a:defRPr/>
            </a:pPr>
            <a:r>
              <a:rPr lang="el-GR" dirty="0" smtClean="0"/>
              <a:t>Δεν </a:t>
            </a:r>
            <a:r>
              <a:rPr lang="el-GR" dirty="0" smtClean="0"/>
              <a:t>δείχνουμε με το δάκτυλο.</a:t>
            </a:r>
          </a:p>
          <a:p>
            <a:pPr eaLnBrk="1" hangingPunct="1">
              <a:defRPr/>
            </a:pPr>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extLst>
      <p:ext uri="{BB962C8B-B14F-4D97-AF65-F5344CB8AC3E}">
        <p14:creationId xmlns:p14="http://schemas.microsoft.com/office/powerpoint/2010/main" xmlns="" val="5566623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a:solidFill>
                  <a:prstClr val="white"/>
                </a:solidFill>
              </a:rPr>
              <a:t>Αξιοπρέπεια του ασθενούς </a:t>
            </a:r>
            <a:r>
              <a:rPr lang="el-GR" sz="3000" b="0" dirty="0" smtClean="0">
                <a:solidFill>
                  <a:prstClr val="white"/>
                </a:solidFill>
              </a:rPr>
              <a:t>2/2</a:t>
            </a:r>
            <a:endParaRPr lang="en-US" dirty="0" smtClean="0"/>
          </a:p>
        </p:txBody>
      </p:sp>
      <p:sp>
        <p:nvSpPr>
          <p:cNvPr id="3" name="Content Placeholder 2"/>
          <p:cNvSpPr>
            <a:spLocks noGrp="1"/>
          </p:cNvSpPr>
          <p:nvPr>
            <p:ph idx="1"/>
          </p:nvPr>
        </p:nvSpPr>
        <p:spPr/>
        <p:txBody>
          <a:bodyPr>
            <a:normAutofit/>
          </a:bodyPr>
          <a:lstStyle/>
          <a:p>
            <a:pPr eaLnBrk="1" hangingPunct="1">
              <a:defRPr/>
            </a:pPr>
            <a:r>
              <a:rPr lang="el-GR" dirty="0" smtClean="0"/>
              <a:t>Επίσης δυσχεραίνει την κατάστασή τους όταν δίπλα τους βρίσκονται πολύ πιο άρρωστοι ασθενείς.</a:t>
            </a:r>
          </a:p>
          <a:p>
            <a:pPr eaLnBrk="1" hangingPunct="1">
              <a:defRPr/>
            </a:pPr>
            <a:r>
              <a:rPr lang="el-GR" dirty="0" smtClean="0"/>
              <a:t>Είναι αυτονόητο ότι: είναι προσβλητικό να τρέχεις στην τουαλέτα στο διάδρομο αμέσως μετά το βαριούχο υποκλυσμό ή να τρέχεις μεταξύ ασθενών για να κάνεις έμετο.</a:t>
            </a:r>
          </a:p>
          <a:p>
            <a:pPr eaLnBrk="1" hangingPunct="1">
              <a:defRPr/>
            </a:pPr>
            <a:r>
              <a:rPr lang="el-GR" dirty="0" smtClean="0"/>
              <a:t>Παρόμοια το να είσαι στην εξεταστική τράπεζα ακάλυπτος ή ακόμα χειρότερα να σε περιφέρουν έτσι στους διαδρόμους και να μην είσαι σε θέση να υπερασπιστείς τον εαυτό σου.</a:t>
            </a:r>
          </a:p>
          <a:p>
            <a:pPr eaLnBrk="1" hangingPunct="1">
              <a:defRPr/>
            </a:pP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Tree>
    <p:extLst>
      <p:ext uri="{BB962C8B-B14F-4D97-AF65-F5344CB8AC3E}">
        <p14:creationId xmlns:p14="http://schemas.microsoft.com/office/powerpoint/2010/main" xmlns="" val="1579150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73024" y="332656"/>
            <a:ext cx="9217024" cy="1440160"/>
          </a:xfrm>
        </p:spPr>
        <p:txBody>
          <a:bodyPr>
            <a:noAutofit/>
          </a:bodyPr>
          <a:lstStyle/>
          <a:p>
            <a:pPr>
              <a:defRPr/>
            </a:pPr>
            <a:r>
              <a:rPr lang="el-GR" sz="4000" dirty="0" smtClean="0"/>
              <a:t>Κατανόηση </a:t>
            </a:r>
            <a:r>
              <a:rPr lang="el-GR" sz="4000" dirty="0" smtClean="0"/>
              <a:t>από τον ΤΑ περιβάλλοντος </a:t>
            </a:r>
            <a:r>
              <a:rPr lang="el-GR" sz="4000" dirty="0" smtClean="0"/>
              <a:t>και προσώπων στο χώρο της υγείας</a:t>
            </a:r>
          </a:p>
        </p:txBody>
      </p:sp>
      <p:sp>
        <p:nvSpPr>
          <p:cNvPr id="82947" name="Rectangle 3"/>
          <p:cNvSpPr>
            <a:spLocks noGrp="1" noChangeArrowheads="1"/>
          </p:cNvSpPr>
          <p:nvPr>
            <p:ph idx="1"/>
          </p:nvPr>
        </p:nvSpPr>
        <p:spPr>
          <a:xfrm>
            <a:off x="323528" y="2132856"/>
            <a:ext cx="8424936" cy="4464496"/>
          </a:xfrm>
        </p:spPr>
        <p:txBody>
          <a:bodyPr/>
          <a:lstStyle/>
          <a:p>
            <a:pPr eaLnBrk="1" hangingPunct="1">
              <a:defRPr/>
            </a:pPr>
            <a:r>
              <a:rPr lang="el-GR" dirty="0" smtClean="0"/>
              <a:t>Επιστημονική κατάρτιση – γνώσεις</a:t>
            </a:r>
          </a:p>
          <a:p>
            <a:pPr eaLnBrk="1" hangingPunct="1">
              <a:defRPr/>
            </a:pPr>
            <a:r>
              <a:rPr lang="el-GR" dirty="0" smtClean="0"/>
              <a:t>Δεξιότητες επικοινωνίας </a:t>
            </a:r>
          </a:p>
          <a:p>
            <a:pPr lvl="1" eaLnBrk="1" hangingPunct="1">
              <a:defRPr/>
            </a:pPr>
            <a:r>
              <a:rPr lang="el-GR" dirty="0" smtClean="0"/>
              <a:t>Καλές διαπροσωπικές σχέσεις</a:t>
            </a:r>
          </a:p>
          <a:p>
            <a:pPr lvl="1" eaLnBrk="1" hangingPunct="1">
              <a:defRPr/>
            </a:pPr>
            <a:r>
              <a:rPr lang="el-GR" dirty="0" smtClean="0"/>
              <a:t>Παρατηρητικότητα </a:t>
            </a:r>
          </a:p>
          <a:p>
            <a:pPr lvl="1" eaLnBrk="1" hangingPunct="1">
              <a:defRPr/>
            </a:pPr>
            <a:r>
              <a:rPr lang="el-GR" dirty="0" smtClean="0"/>
              <a:t>Μεταβίβαση με ακρίβεια και σαφήνεια</a:t>
            </a:r>
          </a:p>
          <a:p>
            <a:pPr eaLnBrk="1" hangingPunct="1">
              <a:defRPr/>
            </a:pPr>
            <a:r>
              <a:rPr lang="el-GR" dirty="0" smtClean="0"/>
              <a:t>Αντικειμενικότητα </a:t>
            </a:r>
          </a:p>
          <a:p>
            <a:pPr eaLnBrk="1" hangingPunct="1">
              <a:defRPr/>
            </a:pPr>
            <a:r>
              <a:rPr lang="el-GR" dirty="0" smtClean="0"/>
              <a:t>Ικανότητα αξιολόγησης – ιεράρχησης αναγκών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xmlns="" val="3774834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Λήψη ιστορικού </a:t>
            </a:r>
            <a:r>
              <a:rPr lang="el-GR" sz="3000" b="0" dirty="0" smtClean="0"/>
              <a:t>1/4</a:t>
            </a:r>
            <a:endParaRPr lang="en-US" sz="3000" b="0" dirty="0"/>
          </a:p>
        </p:txBody>
      </p:sp>
      <p:sp>
        <p:nvSpPr>
          <p:cNvPr id="3" name="Content Placeholder 2"/>
          <p:cNvSpPr>
            <a:spLocks noGrp="1"/>
          </p:cNvSpPr>
          <p:nvPr>
            <p:ph idx="1"/>
          </p:nvPr>
        </p:nvSpPr>
        <p:spPr>
          <a:xfrm>
            <a:off x="251520" y="1196752"/>
            <a:ext cx="8820472" cy="5517232"/>
          </a:xfrm>
        </p:spPr>
        <p:txBody>
          <a:bodyPr>
            <a:normAutofit/>
          </a:bodyPr>
          <a:lstStyle/>
          <a:p>
            <a:pPr>
              <a:defRPr/>
            </a:pPr>
            <a:r>
              <a:rPr lang="el-GR" dirty="0" smtClean="0"/>
              <a:t>Το κλινικό ιστορικό αναφέρεται σε πληροφορίες που αφορούν στην κλινική κατάσταση του ασθενούς.</a:t>
            </a:r>
          </a:p>
          <a:p>
            <a:pPr>
              <a:defRPr/>
            </a:pPr>
            <a:r>
              <a:rPr lang="el-GR" dirty="0" smtClean="0"/>
              <a:t>Η γνώση του είναι σημαντική για την τροποποίηση και χρήση των απεικονιστικών μεθόδων με τρόπο που θα επιτρέψει την απάντηση στο κλινικό πρόβλημα.</a:t>
            </a:r>
          </a:p>
          <a:p>
            <a:pPr>
              <a:defRPr/>
            </a:pPr>
            <a:r>
              <a:rPr lang="el-GR" dirty="0" smtClean="0"/>
              <a:t>Ο ΤΑ είναι τις πιο πολλές φορές ο μόνος που συναντά τον ασθενή κατά την επίσκεψή του στο ακτινολογικό τμήμα</a:t>
            </a:r>
            <a:r>
              <a:rPr lang="el-GR" dirty="0" smtClean="0"/>
              <a:t>.</a:t>
            </a:r>
          </a:p>
          <a:p>
            <a:pPr>
              <a:defRPr/>
            </a:pPr>
            <a:r>
              <a:rPr lang="el-GR" dirty="0" smtClean="0"/>
              <a:t>Περιλαμβάνει στοιχεία για:</a:t>
            </a:r>
          </a:p>
          <a:p>
            <a:pPr lvl="1">
              <a:defRPr/>
            </a:pPr>
            <a:r>
              <a:rPr lang="el-GR" dirty="0" smtClean="0"/>
              <a:t>Την παρούσα νόσο</a:t>
            </a:r>
          </a:p>
          <a:p>
            <a:pPr lvl="1">
              <a:defRPr/>
            </a:pPr>
            <a:r>
              <a:rPr lang="el-GR" dirty="0" smtClean="0"/>
              <a:t>Ατομικό ιστορικό (προηγούμενες νόσοι)</a:t>
            </a:r>
          </a:p>
          <a:p>
            <a:pPr lvl="1">
              <a:defRPr/>
            </a:pPr>
            <a:r>
              <a:rPr lang="el-GR" dirty="0" smtClean="0"/>
              <a:t>Οικογενειακό ιστορικό  (πιθανές κληρονομικές επιβαρύνσεις)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Tree>
    <p:extLst>
      <p:ext uri="{BB962C8B-B14F-4D97-AF65-F5344CB8AC3E}">
        <p14:creationId xmlns:p14="http://schemas.microsoft.com/office/powerpoint/2010/main" xmlns="" val="22520426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a:solidFill>
                  <a:prstClr val="white"/>
                </a:solidFill>
              </a:rPr>
              <a:t>Λήψη ιστορικού </a:t>
            </a:r>
            <a:r>
              <a:rPr lang="el-GR" sz="3000" b="0" dirty="0" smtClean="0">
                <a:solidFill>
                  <a:prstClr val="white"/>
                </a:solidFill>
              </a:rPr>
              <a:t>2/4</a:t>
            </a:r>
            <a:endParaRPr lang="en-US" dirty="0"/>
          </a:p>
        </p:txBody>
      </p:sp>
      <p:sp>
        <p:nvSpPr>
          <p:cNvPr id="3" name="Content Placeholder 2"/>
          <p:cNvSpPr>
            <a:spLocks noGrp="1"/>
          </p:cNvSpPr>
          <p:nvPr>
            <p:ph idx="1"/>
          </p:nvPr>
        </p:nvSpPr>
        <p:spPr/>
        <p:txBody>
          <a:bodyPr>
            <a:normAutofit/>
          </a:bodyPr>
          <a:lstStyle/>
          <a:p>
            <a:pPr>
              <a:defRPr/>
            </a:pPr>
            <a:r>
              <a:rPr lang="el-GR" dirty="0" smtClean="0"/>
              <a:t>Ο ΤΑ έχει τη δυνατότητα να εστιάσει καλύτερα στο πρόβλημα του ασθενούς.</a:t>
            </a:r>
          </a:p>
          <a:p>
            <a:pPr>
              <a:defRPr/>
            </a:pPr>
            <a:r>
              <a:rPr lang="el-GR" dirty="0" smtClean="0"/>
              <a:t>Η επικοινωνία με τον ασθενή επιπλέον δρα ευεργετικά.</a:t>
            </a:r>
          </a:p>
          <a:p>
            <a:pPr>
              <a:defRPr/>
            </a:pPr>
            <a:r>
              <a:rPr lang="el-GR" dirty="0" smtClean="0"/>
              <a:t>Μερικές φορές οι ασθενείς αντιδρούν (το έχω ήδη δώσει το ιστορικό μου! ή ο γιατρός μου ξέρει!).</a:t>
            </a:r>
          </a:p>
          <a:p>
            <a:pPr>
              <a:defRPr/>
            </a:pPr>
            <a:r>
              <a:rPr lang="el-GR" dirty="0" smtClean="0"/>
              <a:t>Ο ΤΑ μπορεί να εξηγήσει ότι πρόκειται για «...συγκεκριμένες λεπτομέρειες καθώς ετοιμάζεστε για την εξέταση!».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Tree>
    <p:extLst>
      <p:ext uri="{BB962C8B-B14F-4D97-AF65-F5344CB8AC3E}">
        <p14:creationId xmlns:p14="http://schemas.microsoft.com/office/powerpoint/2010/main" xmlns="" val="22768577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a:solidFill>
                  <a:prstClr val="white"/>
                </a:solidFill>
              </a:rPr>
              <a:t>Λήψη ιστορικού </a:t>
            </a:r>
            <a:r>
              <a:rPr lang="el-GR" sz="3000" b="0" dirty="0" smtClean="0">
                <a:solidFill>
                  <a:prstClr val="white"/>
                </a:solidFill>
              </a:rPr>
              <a:t>3/4</a:t>
            </a:r>
            <a:endParaRPr lang="en-US" dirty="0"/>
          </a:p>
        </p:txBody>
      </p:sp>
      <p:sp>
        <p:nvSpPr>
          <p:cNvPr id="3" name="Content Placeholder 2"/>
          <p:cNvSpPr>
            <a:spLocks noGrp="1"/>
          </p:cNvSpPr>
          <p:nvPr>
            <p:ph idx="1"/>
          </p:nvPr>
        </p:nvSpPr>
        <p:spPr/>
        <p:txBody>
          <a:bodyPr>
            <a:normAutofit/>
          </a:bodyPr>
          <a:lstStyle/>
          <a:p>
            <a:pPr>
              <a:defRPr/>
            </a:pPr>
            <a:r>
              <a:rPr lang="el-GR" dirty="0" smtClean="0"/>
              <a:t>Σεβασμός</a:t>
            </a:r>
          </a:p>
          <a:p>
            <a:pPr>
              <a:defRPr/>
            </a:pPr>
            <a:r>
              <a:rPr lang="el-GR" dirty="0" smtClean="0"/>
              <a:t>Γνησιότητα έκφρασης</a:t>
            </a:r>
          </a:p>
          <a:p>
            <a:pPr>
              <a:defRPr/>
            </a:pPr>
            <a:r>
              <a:rPr lang="el-GR" dirty="0" smtClean="0"/>
              <a:t>Συμπάθεια όχι λύπηση</a:t>
            </a:r>
          </a:p>
          <a:p>
            <a:pPr>
              <a:defRPr/>
            </a:pPr>
            <a:endParaRPr lang="el-GR" dirty="0" smtClean="0"/>
          </a:p>
          <a:p>
            <a:pPr>
              <a:defRPr/>
            </a:pPr>
            <a:r>
              <a:rPr lang="el-GR" dirty="0" smtClean="0"/>
              <a:t>Ευγενικός τρόπος</a:t>
            </a:r>
          </a:p>
          <a:p>
            <a:pPr>
              <a:defRPr/>
            </a:pPr>
            <a:r>
              <a:rPr lang="el-GR" dirty="0" smtClean="0"/>
              <a:t>Αυτοσύσταση (είμαι ο τάδε ΤΑ)</a:t>
            </a:r>
          </a:p>
          <a:p>
            <a:pPr>
              <a:defRPr/>
            </a:pPr>
            <a:r>
              <a:rPr lang="el-GR" dirty="0" smtClean="0"/>
              <a:t>Επιβεβαίωση του ονόματος του ασθενούς</a:t>
            </a:r>
          </a:p>
          <a:p>
            <a:pPr>
              <a:defRPr/>
            </a:pPr>
            <a:r>
              <a:rPr lang="el-GR" dirty="0" smtClean="0"/>
              <a:t>Καταχώρηση των πληροφοριών σε χαρτί που φθάνει στο ακτινολόγο ιατρό</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extLst>
      <p:ext uri="{BB962C8B-B14F-4D97-AF65-F5344CB8AC3E}">
        <p14:creationId xmlns:p14="http://schemas.microsoft.com/office/powerpoint/2010/main" xmlns="" val="15966337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a:solidFill>
                  <a:prstClr val="white"/>
                </a:solidFill>
              </a:rPr>
              <a:t>Λήψη ιστορικού </a:t>
            </a:r>
            <a:r>
              <a:rPr lang="el-GR" sz="3000" b="0" dirty="0" smtClean="0">
                <a:solidFill>
                  <a:prstClr val="white"/>
                </a:solidFill>
              </a:rPr>
              <a:t>4/4</a:t>
            </a:r>
            <a:endParaRPr lang="en-US" dirty="0"/>
          </a:p>
        </p:txBody>
      </p:sp>
      <p:sp>
        <p:nvSpPr>
          <p:cNvPr id="3" name="Content Placeholder 2"/>
          <p:cNvSpPr>
            <a:spLocks noGrp="1"/>
          </p:cNvSpPr>
          <p:nvPr>
            <p:ph idx="1"/>
          </p:nvPr>
        </p:nvSpPr>
        <p:spPr/>
        <p:txBody>
          <a:bodyPr/>
          <a:lstStyle/>
          <a:p>
            <a:pPr>
              <a:defRPr/>
            </a:pPr>
            <a:r>
              <a:rPr lang="el-GR" sz="2800" dirty="0" smtClean="0"/>
              <a:t>Αντικειμενικά δεδομένα</a:t>
            </a:r>
          </a:p>
          <a:p>
            <a:pPr lvl="1">
              <a:defRPr/>
            </a:pPr>
            <a:r>
              <a:rPr lang="el-GR" dirty="0" smtClean="0"/>
              <a:t>Δεδομένα αντιληπτά με τις αισθήσεις, εργαστηριακές εξετάσεις</a:t>
            </a:r>
          </a:p>
          <a:p>
            <a:pPr>
              <a:defRPr/>
            </a:pPr>
            <a:r>
              <a:rPr lang="el-GR" sz="2800" dirty="0" smtClean="0"/>
              <a:t>Υποκειμενικά δεδομένα</a:t>
            </a:r>
          </a:p>
          <a:p>
            <a:pPr lvl="1">
              <a:defRPr/>
            </a:pPr>
            <a:r>
              <a:rPr lang="el-GR" dirty="0" smtClean="0"/>
              <a:t>Επηρεάζονται και μεταφέρουν τον τρόπο που βιώνει ο ασθενής την πάθησή του (συναισθήματα, εμπειρίες, αίσθηση του πόνου)</a:t>
            </a:r>
          </a:p>
          <a:p>
            <a:pPr>
              <a:defRPr/>
            </a:pPr>
            <a:r>
              <a:rPr lang="el-GR" sz="2800" dirty="0" smtClean="0"/>
              <a:t>Δεν απορρίπτουμε ότι λέει ο ασθενής, γιατί τότε η συλλογή δεδομένων γίνεται υποκειμενική</a:t>
            </a:r>
          </a:p>
          <a:p>
            <a:pPr>
              <a:defRPr/>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extLst>
      <p:ext uri="{BB962C8B-B14F-4D97-AF65-F5344CB8AC3E}">
        <p14:creationId xmlns:p14="http://schemas.microsoft.com/office/powerpoint/2010/main" xmlns="" val="35615432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sz="3600" dirty="0" smtClean="0"/>
              <a:t>Λήψη ιστορικού – κύριο σύμπτωμα</a:t>
            </a:r>
            <a:endParaRPr lang="en-US" sz="3600" dirty="0"/>
          </a:p>
        </p:txBody>
      </p:sp>
      <p:sp>
        <p:nvSpPr>
          <p:cNvPr id="3" name="Content Placeholder 2"/>
          <p:cNvSpPr>
            <a:spLocks noGrp="1"/>
          </p:cNvSpPr>
          <p:nvPr>
            <p:ph idx="1"/>
          </p:nvPr>
        </p:nvSpPr>
        <p:spPr/>
        <p:txBody>
          <a:bodyPr/>
          <a:lstStyle/>
          <a:p>
            <a:pPr>
              <a:defRPr/>
            </a:pPr>
            <a:r>
              <a:rPr lang="el-GR" dirty="0" smtClean="0"/>
              <a:t>Προσπάθεια απομόνωσης του πιο σημαντικού προβλήματος του ασθενούς.</a:t>
            </a:r>
          </a:p>
          <a:p>
            <a:pPr>
              <a:defRPr/>
            </a:pPr>
            <a:r>
              <a:rPr lang="el-GR" dirty="0" smtClean="0"/>
              <a:t>Μπορεί να αφορά σε ένα ή περισσότερα προβλήματα που αναφέρει ο ασθενής.</a:t>
            </a:r>
          </a:p>
          <a:p>
            <a:pPr>
              <a:defRPr/>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spTree>
    <p:extLst>
      <p:ext uri="{BB962C8B-B14F-4D97-AF65-F5344CB8AC3E}">
        <p14:creationId xmlns:p14="http://schemas.microsoft.com/office/powerpoint/2010/main" xmlns="" val="29443488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56792"/>
            <a:ext cx="8424936" cy="5256584"/>
          </a:xfrm>
        </p:spPr>
        <p:txBody>
          <a:bodyPr/>
          <a:lstStyle/>
          <a:p>
            <a:pPr>
              <a:defRPr/>
            </a:pPr>
            <a:r>
              <a:rPr lang="el-GR" dirty="0" smtClean="0"/>
              <a:t>Εντόπιση</a:t>
            </a:r>
          </a:p>
          <a:p>
            <a:pPr>
              <a:defRPr/>
            </a:pPr>
            <a:r>
              <a:rPr lang="el-GR" dirty="0" smtClean="0"/>
              <a:t>Χρονικά χαρακτηριστικά</a:t>
            </a:r>
          </a:p>
          <a:p>
            <a:pPr>
              <a:defRPr/>
            </a:pPr>
            <a:r>
              <a:rPr lang="el-GR" dirty="0" smtClean="0"/>
              <a:t>Ποιότητα</a:t>
            </a:r>
          </a:p>
          <a:p>
            <a:pPr>
              <a:defRPr/>
            </a:pPr>
            <a:r>
              <a:rPr lang="el-GR" dirty="0" smtClean="0"/>
              <a:t>Σοβαρότητα</a:t>
            </a:r>
          </a:p>
          <a:p>
            <a:pPr>
              <a:defRPr/>
            </a:pPr>
            <a:r>
              <a:rPr lang="el-GR" dirty="0" smtClean="0"/>
              <a:t>Τρόπος έναρξης</a:t>
            </a:r>
          </a:p>
          <a:p>
            <a:pPr>
              <a:defRPr/>
            </a:pPr>
            <a:r>
              <a:rPr lang="el-GR" dirty="0" smtClean="0"/>
              <a:t>Παράγοντες που </a:t>
            </a:r>
            <a:r>
              <a:rPr lang="el-GR" dirty="0" smtClean="0"/>
              <a:t>βελτιώνουν </a:t>
            </a:r>
            <a:r>
              <a:rPr lang="el-GR" dirty="0" smtClean="0"/>
              <a:t>ή επιδεινώνουν το σύμπτωμα</a:t>
            </a:r>
          </a:p>
          <a:p>
            <a:pPr>
              <a:defRPr/>
            </a:pPr>
            <a:r>
              <a:rPr lang="el-GR" dirty="0" smtClean="0"/>
              <a:t>Άλλες εκδηλώσεις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sp>
        <p:nvSpPr>
          <p:cNvPr id="6" name="Title 1"/>
          <p:cNvSpPr>
            <a:spLocks noGrp="1"/>
          </p:cNvSpPr>
          <p:nvPr>
            <p:ph type="title"/>
          </p:nvPr>
        </p:nvSpPr>
        <p:spPr>
          <a:xfrm>
            <a:off x="61784" y="116632"/>
            <a:ext cx="9082215" cy="1224136"/>
          </a:xfrm>
        </p:spPr>
        <p:txBody>
          <a:bodyPr>
            <a:normAutofit/>
          </a:bodyPr>
          <a:lstStyle/>
          <a:p>
            <a:pPr>
              <a:defRPr/>
            </a:pPr>
            <a:r>
              <a:rPr lang="el-GR" sz="3600" dirty="0" smtClean="0"/>
              <a:t>Λήψη ιστορικού </a:t>
            </a:r>
            <a:r>
              <a:rPr lang="el-GR" dirty="0"/>
              <a:t/>
            </a:r>
            <a:br>
              <a:rPr lang="el-GR" dirty="0"/>
            </a:br>
            <a:r>
              <a:rPr lang="el-GR" sz="3600" dirty="0" smtClean="0"/>
              <a:t>χαρακτηριστικά συμπτωμάτων </a:t>
            </a:r>
            <a:r>
              <a:rPr lang="el-GR" sz="3000" b="0" dirty="0"/>
              <a:t>1</a:t>
            </a:r>
            <a:r>
              <a:rPr lang="el-GR" sz="3000" b="0" dirty="0" smtClean="0"/>
              <a:t>/6</a:t>
            </a:r>
            <a:endParaRPr lang="en-US" sz="3000" b="0" dirty="0"/>
          </a:p>
        </p:txBody>
      </p:sp>
    </p:spTree>
    <p:extLst>
      <p:ext uri="{BB962C8B-B14F-4D97-AF65-F5344CB8AC3E}">
        <p14:creationId xmlns:p14="http://schemas.microsoft.com/office/powerpoint/2010/main" xmlns="" val="6989267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56792"/>
            <a:ext cx="8424936" cy="5256584"/>
          </a:xfrm>
        </p:spPr>
        <p:txBody>
          <a:bodyPr/>
          <a:lstStyle/>
          <a:p>
            <a:pPr>
              <a:defRPr/>
            </a:pPr>
            <a:r>
              <a:rPr lang="el-GR" dirty="0" smtClean="0"/>
              <a:t>Εντόπιση</a:t>
            </a:r>
          </a:p>
          <a:p>
            <a:pPr lvl="1">
              <a:defRPr/>
            </a:pPr>
            <a:r>
              <a:rPr lang="el-GR" dirty="0" smtClean="0"/>
              <a:t>Ακριβής καθορισμός της περιοχής που επηρεάζεται από το σύμπτωμα</a:t>
            </a:r>
          </a:p>
          <a:p>
            <a:pPr lvl="1">
              <a:defRPr/>
            </a:pPr>
            <a:r>
              <a:rPr lang="el-GR" dirty="0" smtClean="0"/>
              <a:t>Μπορεί να μην είναι δυνατή η εντόπιση </a:t>
            </a:r>
          </a:p>
          <a:p>
            <a:pPr lvl="1">
              <a:defRPr/>
            </a:pPr>
            <a:r>
              <a:rPr lang="el-GR" dirty="0" smtClean="0"/>
              <a:t>Ή μπορεί να είναι ιδιαίτερα ειδική και χρήσιμη</a:t>
            </a:r>
          </a:p>
          <a:p>
            <a:pPr>
              <a:defRPr/>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
        <p:nvSpPr>
          <p:cNvPr id="6" name="Title 1"/>
          <p:cNvSpPr>
            <a:spLocks noGrp="1"/>
          </p:cNvSpPr>
          <p:nvPr>
            <p:ph type="title"/>
          </p:nvPr>
        </p:nvSpPr>
        <p:spPr>
          <a:xfrm>
            <a:off x="61784" y="116632"/>
            <a:ext cx="9082215" cy="1224136"/>
          </a:xfrm>
        </p:spPr>
        <p:txBody>
          <a:bodyPr>
            <a:normAutofit/>
          </a:bodyPr>
          <a:lstStyle/>
          <a:p>
            <a:pPr>
              <a:defRPr/>
            </a:pPr>
            <a:r>
              <a:rPr lang="el-GR" sz="3600" dirty="0" smtClean="0"/>
              <a:t>Λήψη ιστορικού </a:t>
            </a:r>
            <a:r>
              <a:rPr lang="el-GR" dirty="0"/>
              <a:t/>
            </a:r>
            <a:br>
              <a:rPr lang="el-GR" dirty="0"/>
            </a:br>
            <a:r>
              <a:rPr lang="el-GR" sz="3600" dirty="0" smtClean="0"/>
              <a:t>χαρακτηριστικά συμπτωμάτων </a:t>
            </a:r>
            <a:r>
              <a:rPr lang="el-GR" sz="3000" b="0" dirty="0"/>
              <a:t>2</a:t>
            </a:r>
            <a:r>
              <a:rPr lang="el-GR" sz="3000" b="0" dirty="0" smtClean="0"/>
              <a:t>/6</a:t>
            </a:r>
            <a:endParaRPr lang="en-US" sz="3000" b="0" dirty="0"/>
          </a:p>
        </p:txBody>
      </p:sp>
    </p:spTree>
    <p:extLst>
      <p:ext uri="{BB962C8B-B14F-4D97-AF65-F5344CB8AC3E}">
        <p14:creationId xmlns:p14="http://schemas.microsoft.com/office/powerpoint/2010/main" xmlns="" val="29365946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4" y="116632"/>
            <a:ext cx="9082215" cy="1224136"/>
          </a:xfrm>
        </p:spPr>
        <p:txBody>
          <a:bodyPr>
            <a:normAutofit/>
          </a:bodyPr>
          <a:lstStyle/>
          <a:p>
            <a:pPr>
              <a:defRPr/>
            </a:pPr>
            <a:r>
              <a:rPr lang="el-GR" sz="3600" dirty="0" smtClean="0"/>
              <a:t>Λήψη ιστορικού </a:t>
            </a:r>
            <a:r>
              <a:rPr lang="el-GR" dirty="0"/>
              <a:t/>
            </a:r>
            <a:br>
              <a:rPr lang="el-GR" dirty="0"/>
            </a:br>
            <a:r>
              <a:rPr lang="el-GR" sz="3600" dirty="0" smtClean="0"/>
              <a:t>χαρακτηριστικά συμπτωμάτων </a:t>
            </a:r>
            <a:r>
              <a:rPr lang="el-GR" sz="3000" b="0" dirty="0" smtClean="0"/>
              <a:t>3/6</a:t>
            </a:r>
            <a:endParaRPr lang="en-US" sz="3000" b="0" dirty="0"/>
          </a:p>
        </p:txBody>
      </p:sp>
      <p:sp>
        <p:nvSpPr>
          <p:cNvPr id="3" name="Content Placeholder 2"/>
          <p:cNvSpPr>
            <a:spLocks noGrp="1"/>
          </p:cNvSpPr>
          <p:nvPr>
            <p:ph idx="1"/>
          </p:nvPr>
        </p:nvSpPr>
        <p:spPr>
          <a:xfrm>
            <a:off x="323528" y="1484784"/>
            <a:ext cx="8424936" cy="5256584"/>
          </a:xfrm>
        </p:spPr>
        <p:txBody>
          <a:bodyPr/>
          <a:lstStyle/>
          <a:p>
            <a:pPr>
              <a:defRPr/>
            </a:pPr>
            <a:r>
              <a:rPr lang="el-GR" sz="2400" dirty="0" smtClean="0"/>
              <a:t>Χρονικά χαρακτηριστικά</a:t>
            </a:r>
          </a:p>
          <a:p>
            <a:pPr lvl="1">
              <a:defRPr/>
            </a:pPr>
            <a:r>
              <a:rPr lang="el-GR" sz="2400" dirty="0" smtClean="0"/>
              <a:t>Διάρκεια από την έναρξη</a:t>
            </a:r>
          </a:p>
          <a:p>
            <a:pPr lvl="1">
              <a:defRPr/>
            </a:pPr>
            <a:r>
              <a:rPr lang="el-GR" sz="2400" dirty="0" smtClean="0"/>
              <a:t>Συχνότητα και </a:t>
            </a:r>
          </a:p>
          <a:p>
            <a:pPr lvl="1">
              <a:defRPr/>
            </a:pPr>
            <a:r>
              <a:rPr lang="el-GR" sz="2400" dirty="0" smtClean="0"/>
              <a:t>Πορεία των συμπτωμάτων</a:t>
            </a:r>
          </a:p>
          <a:p>
            <a:pPr lvl="1">
              <a:defRPr/>
            </a:pPr>
            <a:endParaRPr lang="el-GR" sz="2400" dirty="0" smtClean="0"/>
          </a:p>
          <a:p>
            <a:pPr lvl="1">
              <a:defRPr/>
            </a:pPr>
            <a:r>
              <a:rPr lang="el-GR" sz="2400" dirty="0" smtClean="0"/>
              <a:t>Αναπνευστικό πρόβλημα εδώ και μερικές εβδομάδες</a:t>
            </a:r>
          </a:p>
          <a:p>
            <a:pPr lvl="1">
              <a:defRPr/>
            </a:pPr>
            <a:r>
              <a:rPr lang="el-GR" sz="2400" dirty="0" smtClean="0"/>
              <a:t>Βήχας 10-15΄΄ μερικές φορές ανά ώρα</a:t>
            </a:r>
          </a:p>
          <a:p>
            <a:pPr lvl="1">
              <a:defRPr/>
            </a:pPr>
            <a:endParaRPr lang="el-GR" sz="2400" dirty="0" smtClean="0"/>
          </a:p>
          <a:p>
            <a:pPr lvl="1">
              <a:defRPr/>
            </a:pPr>
            <a:r>
              <a:rPr lang="el-GR" sz="2400" dirty="0" smtClean="0"/>
              <a:t>Όχι ημερομηνίες αλλά αριθμός ημερών εδώ και ....</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spTree>
    <p:extLst>
      <p:ext uri="{BB962C8B-B14F-4D97-AF65-F5344CB8AC3E}">
        <p14:creationId xmlns:p14="http://schemas.microsoft.com/office/powerpoint/2010/main" xmlns="" val="40449336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56792"/>
            <a:ext cx="8424936" cy="5256584"/>
          </a:xfrm>
        </p:spPr>
        <p:txBody>
          <a:bodyPr/>
          <a:lstStyle/>
          <a:p>
            <a:pPr>
              <a:defRPr/>
            </a:pPr>
            <a:r>
              <a:rPr lang="el-GR" dirty="0" smtClean="0"/>
              <a:t>Ποιοτικά χαρακτηριστικά</a:t>
            </a:r>
          </a:p>
          <a:p>
            <a:pPr lvl="1">
              <a:defRPr/>
            </a:pPr>
            <a:r>
              <a:rPr lang="el-GR" dirty="0" smtClean="0"/>
              <a:t>Χρώμα, σύσταση υγρών του σώματος</a:t>
            </a:r>
          </a:p>
          <a:p>
            <a:pPr lvl="1">
              <a:defRPr/>
            </a:pPr>
            <a:r>
              <a:rPr lang="el-GR" dirty="0" smtClean="0"/>
              <a:t>Μέγεθος ενός εξογκώματος</a:t>
            </a:r>
          </a:p>
          <a:p>
            <a:pPr lvl="1">
              <a:defRPr/>
            </a:pPr>
            <a:r>
              <a:rPr lang="el-GR" dirty="0" smtClean="0"/>
              <a:t>Τύπος του βήχα</a:t>
            </a:r>
          </a:p>
          <a:p>
            <a:pPr lvl="1">
              <a:defRPr/>
            </a:pPr>
            <a:r>
              <a:rPr lang="el-GR" dirty="0" smtClean="0"/>
              <a:t>Χαρακτηριστικά του πόνου</a:t>
            </a:r>
          </a:p>
          <a:p>
            <a:pPr lvl="2">
              <a:defRPr/>
            </a:pPr>
            <a:r>
              <a:rPr lang="el-GR" dirty="0" smtClean="0"/>
              <a:t>Οξύς – χρόνιος</a:t>
            </a:r>
          </a:p>
          <a:p>
            <a:pPr lvl="2">
              <a:defRPr/>
            </a:pPr>
            <a:r>
              <a:rPr lang="el-GR" dirty="0" smtClean="0"/>
              <a:t>Καύσος – παλμικός –βύθιος – οξύς – ήπιος – τσίμπημα – με αντανάκλαση – πιεστικός - σύνθλιψη</a:t>
            </a:r>
            <a:endParaRPr lang="en-US"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sp>
        <p:nvSpPr>
          <p:cNvPr id="6" name="Title 1"/>
          <p:cNvSpPr>
            <a:spLocks noGrp="1"/>
          </p:cNvSpPr>
          <p:nvPr>
            <p:ph type="title"/>
          </p:nvPr>
        </p:nvSpPr>
        <p:spPr>
          <a:xfrm>
            <a:off x="61784" y="116632"/>
            <a:ext cx="9082215" cy="1224136"/>
          </a:xfrm>
        </p:spPr>
        <p:txBody>
          <a:bodyPr>
            <a:normAutofit/>
          </a:bodyPr>
          <a:lstStyle/>
          <a:p>
            <a:pPr>
              <a:defRPr/>
            </a:pPr>
            <a:r>
              <a:rPr lang="el-GR" sz="3600" dirty="0" smtClean="0"/>
              <a:t>Λήψη ιστορικού </a:t>
            </a:r>
            <a:r>
              <a:rPr lang="el-GR" dirty="0"/>
              <a:t/>
            </a:r>
            <a:br>
              <a:rPr lang="el-GR" dirty="0"/>
            </a:br>
            <a:r>
              <a:rPr lang="el-GR" sz="3600" dirty="0" smtClean="0"/>
              <a:t>χαρακτηριστικά συμπτωμάτων </a:t>
            </a:r>
            <a:r>
              <a:rPr lang="el-GR" sz="3000" b="0" dirty="0"/>
              <a:t>4</a:t>
            </a:r>
            <a:r>
              <a:rPr lang="el-GR" sz="3000" b="0" dirty="0" smtClean="0"/>
              <a:t>/6</a:t>
            </a:r>
            <a:endParaRPr lang="en-US" sz="3000" b="0" dirty="0"/>
          </a:p>
        </p:txBody>
      </p:sp>
    </p:spTree>
    <p:extLst>
      <p:ext uri="{BB962C8B-B14F-4D97-AF65-F5344CB8AC3E}">
        <p14:creationId xmlns:p14="http://schemas.microsoft.com/office/powerpoint/2010/main" xmlns="" val="22083869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56792"/>
            <a:ext cx="8424936" cy="5256584"/>
          </a:xfrm>
        </p:spPr>
        <p:txBody>
          <a:bodyPr/>
          <a:lstStyle/>
          <a:p>
            <a:pPr>
              <a:defRPr/>
            </a:pPr>
            <a:r>
              <a:rPr lang="el-GR" dirty="0" smtClean="0"/>
              <a:t>Σοβαρότης</a:t>
            </a:r>
          </a:p>
          <a:p>
            <a:pPr lvl="1">
              <a:defRPr/>
            </a:pPr>
            <a:r>
              <a:rPr lang="el-GR" dirty="0" smtClean="0"/>
              <a:t>Ένταση – ένταση του πόνου</a:t>
            </a:r>
          </a:p>
          <a:p>
            <a:pPr lvl="1">
              <a:defRPr/>
            </a:pPr>
            <a:r>
              <a:rPr lang="el-GR" dirty="0" smtClean="0"/>
              <a:t>Ποσότητα – αριθμός εξογκωμάτων</a:t>
            </a:r>
          </a:p>
          <a:p>
            <a:pPr lvl="1">
              <a:defRPr/>
            </a:pPr>
            <a:r>
              <a:rPr lang="el-GR" dirty="0" smtClean="0"/>
              <a:t>Έκταση – έκταση εγκαύματος</a:t>
            </a:r>
          </a:p>
          <a:p>
            <a:pPr>
              <a:defRPr/>
            </a:pPr>
            <a:r>
              <a:rPr lang="el-GR" dirty="0" smtClean="0"/>
              <a:t>Χαρακτηριστικά έναρξης</a:t>
            </a:r>
          </a:p>
          <a:p>
            <a:pPr lvl="1">
              <a:defRPr/>
            </a:pPr>
            <a:r>
              <a:rPr lang="el-GR" dirty="0" smtClean="0"/>
              <a:t>Πότε ξεκίνησε το σύμπτωμα</a:t>
            </a:r>
          </a:p>
          <a:p>
            <a:pPr lvl="1">
              <a:defRPr/>
            </a:pPr>
            <a:r>
              <a:rPr lang="el-GR" dirty="0" smtClean="0"/>
              <a:t>Τι έκανε ο ασθενής τότε</a:t>
            </a:r>
          </a:p>
          <a:p>
            <a:pPr lvl="1">
              <a:defRPr/>
            </a:pPr>
            <a:r>
              <a:rPr lang="el-GR" dirty="0" smtClean="0"/>
              <a:t>Πρόδρομα σημεία</a:t>
            </a:r>
          </a:p>
          <a:p>
            <a:pPr lvl="1">
              <a:defRPr/>
            </a:pPr>
            <a:endParaRPr lang="en-US"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sp>
        <p:nvSpPr>
          <p:cNvPr id="6" name="Title 1"/>
          <p:cNvSpPr>
            <a:spLocks noGrp="1"/>
          </p:cNvSpPr>
          <p:nvPr>
            <p:ph type="title"/>
          </p:nvPr>
        </p:nvSpPr>
        <p:spPr>
          <a:xfrm>
            <a:off x="61784" y="116632"/>
            <a:ext cx="9082215" cy="1224136"/>
          </a:xfrm>
        </p:spPr>
        <p:txBody>
          <a:bodyPr>
            <a:normAutofit/>
          </a:bodyPr>
          <a:lstStyle/>
          <a:p>
            <a:pPr>
              <a:defRPr/>
            </a:pPr>
            <a:r>
              <a:rPr lang="el-GR" sz="3600" dirty="0" smtClean="0"/>
              <a:t>Λήψη ιστορικού </a:t>
            </a:r>
            <a:r>
              <a:rPr lang="el-GR" dirty="0"/>
              <a:t/>
            </a:r>
            <a:br>
              <a:rPr lang="el-GR" dirty="0"/>
            </a:br>
            <a:r>
              <a:rPr lang="el-GR" sz="3600" dirty="0" smtClean="0"/>
              <a:t>χαρακτηριστικά συμπτωμάτων </a:t>
            </a:r>
            <a:r>
              <a:rPr lang="el-GR" sz="3000" b="0" dirty="0"/>
              <a:t>5</a:t>
            </a:r>
            <a:r>
              <a:rPr lang="el-GR" sz="3000" b="0" dirty="0" smtClean="0"/>
              <a:t>/6</a:t>
            </a:r>
            <a:endParaRPr lang="en-US" sz="3000" b="0" dirty="0"/>
          </a:p>
        </p:txBody>
      </p:sp>
    </p:spTree>
    <p:extLst>
      <p:ext uri="{BB962C8B-B14F-4D97-AF65-F5344CB8AC3E}">
        <p14:creationId xmlns:p14="http://schemas.microsoft.com/office/powerpoint/2010/main" xmlns="" val="957236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l-GR" dirty="0" smtClean="0"/>
              <a:t>Δεξιότητες επικοινωνίας</a:t>
            </a:r>
          </a:p>
        </p:txBody>
      </p:sp>
      <p:sp>
        <p:nvSpPr>
          <p:cNvPr id="13315" name="Rectangle 3"/>
          <p:cNvSpPr>
            <a:spLocks noGrp="1" noChangeArrowheads="1"/>
          </p:cNvSpPr>
          <p:nvPr>
            <p:ph idx="1"/>
          </p:nvPr>
        </p:nvSpPr>
        <p:spPr/>
        <p:txBody>
          <a:bodyPr/>
          <a:lstStyle/>
          <a:p>
            <a:pPr eaLnBrk="1" hangingPunct="1">
              <a:buFont typeface="Wingdings" pitchFamily="2" charset="2"/>
              <a:buNone/>
              <a:defRPr/>
            </a:pPr>
            <a:r>
              <a:rPr lang="el-GR" sz="2400" dirty="0" smtClean="0"/>
              <a:t>Επικοινωνώ σημαίνει:</a:t>
            </a:r>
          </a:p>
          <a:p>
            <a:pPr eaLnBrk="1" hangingPunct="1">
              <a:defRPr/>
            </a:pPr>
            <a:r>
              <a:rPr lang="el-GR" sz="2400" dirty="0" smtClean="0"/>
              <a:t>Μεταφέρω πληροφορίες με ακρίβεια</a:t>
            </a:r>
          </a:p>
          <a:p>
            <a:pPr eaLnBrk="1" hangingPunct="1">
              <a:defRPr/>
            </a:pPr>
            <a:r>
              <a:rPr lang="el-GR" sz="2400" dirty="0" smtClean="0"/>
              <a:t>Διατυπώνω σαφώς</a:t>
            </a:r>
          </a:p>
          <a:p>
            <a:pPr eaLnBrk="1" hangingPunct="1">
              <a:defRPr/>
            </a:pPr>
            <a:r>
              <a:rPr lang="el-GR" sz="2400" dirty="0" smtClean="0"/>
              <a:t>Ανταλλάσσω ιδέες πληροφορίες</a:t>
            </a:r>
          </a:p>
          <a:p>
            <a:pPr eaLnBrk="1" hangingPunct="1">
              <a:buFont typeface="Wingdings" pitchFamily="2" charset="2"/>
              <a:buNone/>
              <a:defRPr/>
            </a:pPr>
            <a:r>
              <a:rPr lang="el-GR" sz="2400" dirty="0" smtClean="0"/>
              <a:t>Νοοτροπία είναι:</a:t>
            </a:r>
          </a:p>
          <a:p>
            <a:pPr eaLnBrk="1" hangingPunct="1">
              <a:defRPr/>
            </a:pPr>
            <a:r>
              <a:rPr lang="el-GR" sz="2400" dirty="0" smtClean="0"/>
              <a:t>Κατάσταση του νου, άποψη ή συναίσθημα που συχνά εκφράζεται με τη στάση του σώματος</a:t>
            </a:r>
          </a:p>
          <a:p>
            <a:pPr eaLnBrk="1" hangingPunct="1">
              <a:buFont typeface="Wingdings" pitchFamily="2" charset="2"/>
              <a:buNone/>
              <a:defRPr/>
            </a:pPr>
            <a:r>
              <a:rPr lang="el-GR" sz="2400" dirty="0" smtClean="0"/>
              <a:t>Καλή συμπεριφορά αναφέρεται σε:</a:t>
            </a:r>
          </a:p>
          <a:p>
            <a:pPr eaLnBrk="1" hangingPunct="1">
              <a:defRPr/>
            </a:pPr>
            <a:r>
              <a:rPr lang="el-GR" sz="2400" dirty="0" smtClean="0"/>
              <a:t>Συνήθειες που δείχνουν σεβασμό</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xmlns="" val="8133969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56792"/>
            <a:ext cx="8424936" cy="5256584"/>
          </a:xfrm>
        </p:spPr>
        <p:txBody>
          <a:bodyPr/>
          <a:lstStyle/>
          <a:p>
            <a:pPr>
              <a:defRPr/>
            </a:pPr>
            <a:r>
              <a:rPr lang="el-GR" dirty="0" smtClean="0"/>
              <a:t>Παράγοντες επιδείνωσης – βελτίωσης</a:t>
            </a:r>
          </a:p>
          <a:p>
            <a:pPr lvl="1">
              <a:defRPr/>
            </a:pPr>
            <a:r>
              <a:rPr lang="el-GR" dirty="0" smtClean="0"/>
              <a:t>Καούρες </a:t>
            </a:r>
            <a:r>
              <a:rPr lang="el-GR" dirty="0" smtClean="0"/>
              <a:t>μετά </a:t>
            </a:r>
            <a:r>
              <a:rPr lang="el-GR" dirty="0" smtClean="0"/>
              <a:t>από </a:t>
            </a:r>
            <a:r>
              <a:rPr lang="en-US" dirty="0" smtClean="0"/>
              <a:t>stress</a:t>
            </a:r>
            <a:endParaRPr lang="el-GR" dirty="0" smtClean="0"/>
          </a:p>
          <a:p>
            <a:pPr lvl="1">
              <a:defRPr/>
            </a:pPr>
            <a:r>
              <a:rPr lang="el-GR" dirty="0" smtClean="0"/>
              <a:t>Βελτίωση πίνοντας </a:t>
            </a:r>
            <a:r>
              <a:rPr lang="el-GR" dirty="0" smtClean="0"/>
              <a:t>γάλα</a:t>
            </a:r>
            <a:endParaRPr lang="el-GR" dirty="0" smtClean="0"/>
          </a:p>
          <a:p>
            <a:pPr lvl="1">
              <a:defRPr/>
            </a:pPr>
            <a:r>
              <a:rPr lang="el-GR" dirty="0" smtClean="0"/>
              <a:t>Ή με συγκεκριμένη θέση</a:t>
            </a:r>
          </a:p>
          <a:p>
            <a:pPr>
              <a:defRPr/>
            </a:pPr>
            <a:r>
              <a:rPr lang="el-GR" dirty="0" smtClean="0"/>
              <a:t>Άλλα συμπτώματα</a:t>
            </a:r>
          </a:p>
          <a:p>
            <a:pPr lvl="1">
              <a:defRPr/>
            </a:pPr>
            <a:r>
              <a:rPr lang="el-GR" dirty="0" smtClean="0"/>
              <a:t>Μπορεί να σχετίζονται ή να είναι ανεξάρτητα</a:t>
            </a:r>
          </a:p>
          <a:p>
            <a:pPr lvl="1">
              <a:defRPr/>
            </a:pPr>
            <a:r>
              <a:rPr lang="el-GR" dirty="0" smtClean="0"/>
              <a:t>Διαταραχές από το γαστρεντερικό μπορεί να έχουν σχέση με καρδιακά προβλήματα</a:t>
            </a:r>
            <a:endParaRPr lang="en-US"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sp>
        <p:nvSpPr>
          <p:cNvPr id="6" name="Title 1"/>
          <p:cNvSpPr>
            <a:spLocks noGrp="1"/>
          </p:cNvSpPr>
          <p:nvPr>
            <p:ph type="title"/>
          </p:nvPr>
        </p:nvSpPr>
        <p:spPr>
          <a:xfrm>
            <a:off x="61784" y="116632"/>
            <a:ext cx="9082215" cy="1224136"/>
          </a:xfrm>
        </p:spPr>
        <p:txBody>
          <a:bodyPr>
            <a:normAutofit/>
          </a:bodyPr>
          <a:lstStyle/>
          <a:p>
            <a:pPr>
              <a:defRPr/>
            </a:pPr>
            <a:r>
              <a:rPr lang="el-GR" sz="3600" dirty="0" smtClean="0"/>
              <a:t>Λήψη ιστορικού </a:t>
            </a:r>
            <a:r>
              <a:rPr lang="el-GR" dirty="0"/>
              <a:t/>
            </a:r>
            <a:br>
              <a:rPr lang="el-GR" dirty="0"/>
            </a:br>
            <a:r>
              <a:rPr lang="el-GR" sz="3600" dirty="0" smtClean="0"/>
              <a:t>χαρακτηριστικά συμπτωμάτων </a:t>
            </a:r>
            <a:r>
              <a:rPr lang="el-GR" sz="3000" b="0" dirty="0"/>
              <a:t>6</a:t>
            </a:r>
            <a:r>
              <a:rPr lang="el-GR" sz="3000" b="0" dirty="0" smtClean="0"/>
              <a:t>/6</a:t>
            </a:r>
            <a:endParaRPr lang="en-US" sz="3000" b="0" dirty="0"/>
          </a:p>
        </p:txBody>
      </p:sp>
    </p:spTree>
    <p:extLst>
      <p:ext uri="{BB962C8B-B14F-4D97-AF65-F5344CB8AC3E}">
        <p14:creationId xmlns:p14="http://schemas.microsoft.com/office/powerpoint/2010/main" xmlns="" val="12854373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Γεωργία Οικονόμου </a:t>
            </a:r>
            <a:r>
              <a:rPr lang="el-GR" sz="2000" dirty="0" smtClean="0"/>
              <a:t>2014. </a:t>
            </a:r>
            <a:r>
              <a:rPr lang="el-GR" sz="2000" dirty="0"/>
              <a:t>Γεωργία Οικονόμου. </a:t>
            </a:r>
            <a:r>
              <a:rPr lang="el-GR" sz="2000"/>
              <a:t>«Ακτινολογική Νοσηλευτική. </a:t>
            </a:r>
            <a:r>
              <a:rPr lang="el-GR" sz="2000" dirty="0" smtClean="0"/>
              <a:t>Ενότητα 1</a:t>
            </a:r>
            <a:r>
              <a:rPr lang="en-US" sz="2000" dirty="0" smtClean="0"/>
              <a:t>:</a:t>
            </a:r>
            <a:r>
              <a:rPr lang="el-GR" sz="2000" dirty="0"/>
              <a:t> Εισαγωγή στο περιβάλλον του επαγγέλματος του Τεχνολόγου Ακτινολόγου (ΤΑ)».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xmlns="" val="11809098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626249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Όρκος Ιπποκράτη </a:t>
            </a:r>
            <a:r>
              <a:rPr lang="el-GR" sz="3000" b="0" dirty="0" smtClean="0"/>
              <a:t>1/2</a:t>
            </a:r>
            <a:endParaRPr lang="el-GR" sz="3000" b="0" dirty="0"/>
          </a:p>
        </p:txBody>
      </p:sp>
      <p:sp>
        <p:nvSpPr>
          <p:cNvPr id="3" name="Content Placeholder 2"/>
          <p:cNvSpPr>
            <a:spLocks noGrp="1"/>
          </p:cNvSpPr>
          <p:nvPr>
            <p:ph idx="1"/>
          </p:nvPr>
        </p:nvSpPr>
        <p:spPr>
          <a:xfrm>
            <a:off x="340276" y="1196752"/>
            <a:ext cx="8784976" cy="5544616"/>
          </a:xfrm>
        </p:spPr>
        <p:txBody>
          <a:bodyPr>
            <a:noAutofit/>
          </a:bodyPr>
          <a:lstStyle/>
          <a:p>
            <a:pPr marL="0" indent="0">
              <a:lnSpc>
                <a:spcPct val="105000"/>
              </a:lnSpc>
              <a:spcBef>
                <a:spcPts val="600"/>
              </a:spcBef>
              <a:buNone/>
            </a:pPr>
            <a:r>
              <a:rPr lang="el-GR" sz="1500" dirty="0"/>
              <a:t>Ὄμνυμι Ἀπόλλωνα ἰητρὸν, καὶ Ἀσκληπιὸν, καὶ Ὑγείαν, καὶ Πανάκειαν, καὶ θεοὺς πάντας τε καὶ πάσας, ἵστορας ποιεύμενος, ἐπιτελέα ποιήσειν κατὰ δύναμιν καὶ κρίσιν ἐμὴν ὅρκον τόνδε καὶ ξυγγραφὴν τήνδε.</a:t>
            </a:r>
          </a:p>
          <a:p>
            <a:pPr marL="0" indent="0">
              <a:lnSpc>
                <a:spcPct val="105000"/>
              </a:lnSpc>
              <a:spcBef>
                <a:spcPts val="600"/>
              </a:spcBef>
              <a:buNone/>
            </a:pPr>
            <a:r>
              <a:rPr lang="el-GR" sz="1500" dirty="0"/>
              <a:t>Ἡγήσασθαι μὲν τὸν διδάξαντά με τὴν τέχνην ταύτην ἴσα γενέτῃσιν ἐμοῖσι, καὶ βίου κοινώσασθαι, καὶ χρεῶν χρηίζοντι μετάδοσιν ποιήσασθαι, καὶ γένος τὸ ἐξ ωὐτέου ἀδελφοῖς ἴσον ἐπικρινέειν ἄῤῥεσι, καὶ διδάξειν τὴν τέχνην ταύτην, ἢν χρηίζωσι μανθάνειν, ἄνευ μισθοῦ καὶ ξυγγραφῆς, παραγγελίης τε καὶ ἀκροήσιος καὶ τῆς λοιπῆς ἁπάσης μαθήσιος μετάδοσιν ποιήσασθαι υἱοῖσί τε ἐμοῖσι, καὶ τοῖσι τοῦ ἐμὲ διδάξαντος, καὶ μαθηταῖσι συγγεγραμμένοισί τε καὶ ὡρκισμένοις νόμῳ ἰητρικῷ, ἄλλῳ δὲ οὐδενί.</a:t>
            </a:r>
          </a:p>
          <a:p>
            <a:pPr marL="0" indent="0">
              <a:lnSpc>
                <a:spcPct val="105000"/>
              </a:lnSpc>
              <a:spcBef>
                <a:spcPts val="600"/>
              </a:spcBef>
              <a:buNone/>
            </a:pPr>
            <a:r>
              <a:rPr lang="el-GR" sz="1500" dirty="0"/>
              <a:t>Διαιτήμασί τε χρήσομαι ἐπ' ὠφελείῃ καμνόντων κατὰ δύναμιν καὶ κρίσιν ἐμὴν, ἐπὶ δηλήσει δὲ καὶ ἀδικίῃ εἴρξειν.</a:t>
            </a:r>
          </a:p>
          <a:p>
            <a:pPr marL="0" indent="0">
              <a:lnSpc>
                <a:spcPct val="105000"/>
              </a:lnSpc>
              <a:spcBef>
                <a:spcPts val="600"/>
              </a:spcBef>
              <a:buNone/>
            </a:pPr>
            <a:r>
              <a:rPr lang="el-GR" sz="1500" dirty="0"/>
              <a:t>Οὐ δώσω δὲ οὐδὲ φάρμακον οὐδενὶ αἰτηθεὶς θανάσιμον, οὐδὲ ὑφηγήσομαι ξυμβουλίην τοιήνδε. Ὁμοίως δὲ οὐδὲ γυναικὶ πεσσὸν φθόριον δώσω. Ἁγνῶς δὲ καὶ ὁσίως διατηρήσω βίον τὸν ἐμὸν καὶ τέχνην τὴν ἐμήν.</a:t>
            </a:r>
          </a:p>
          <a:p>
            <a:pPr marL="0" indent="0">
              <a:lnSpc>
                <a:spcPct val="105000"/>
              </a:lnSpc>
              <a:spcBef>
                <a:spcPts val="600"/>
              </a:spcBef>
              <a:buNone/>
            </a:pPr>
            <a:r>
              <a:rPr lang="el-GR" sz="1500" dirty="0"/>
              <a:t>Οὐ τεμέω δὲ οὐδὲ μὴν λιθιῶντας, ἐκχωρήσω δὲ ἐργάτῃσιν ἀνδράσι πρήξιος τῆσδε.</a:t>
            </a:r>
          </a:p>
          <a:p>
            <a:pPr marL="0" indent="0">
              <a:lnSpc>
                <a:spcPct val="105000"/>
              </a:lnSpc>
              <a:spcBef>
                <a:spcPts val="600"/>
              </a:spcBef>
              <a:buNone/>
            </a:pPr>
            <a:r>
              <a:rPr lang="el-GR" sz="1500" dirty="0"/>
              <a:t>Ἐς οἰκίας δὲ ὁκόσας ἂν ἐσίω, ἐσελεύσομαι ἐπ' ὠφελείῃ καμνόντων, ἐκτὸς ἐὼν πάσης ἀδικίης ἑκουσίης καὶ φθορίης, τῆς τε ἄλλης καὶ ἀφροδισίων ἔργων ἐπί τε γυναικείων σωμάτων καὶ ἀνδρῴων, ἐλευθέρων τε καὶ δούλων.</a:t>
            </a:r>
          </a:p>
          <a:p>
            <a:pPr marL="0" indent="0">
              <a:lnSpc>
                <a:spcPct val="105000"/>
              </a:lnSpc>
              <a:spcBef>
                <a:spcPts val="600"/>
              </a:spcBef>
              <a:buNone/>
            </a:pPr>
            <a:r>
              <a:rPr lang="el-GR" sz="1500" dirty="0"/>
              <a:t>Ἃ δ' ἂν ἐν θεραπείῃ ἢ ἴδω, ἢ ἀκούσω, ἢ καὶ ἄνευ θεραπηίης κατὰ βίον ἀνθρώπων, ἃ μὴ χρή ποτε ἐκλαλέεσθαι ἔξω, σιγήσομαι, ἄῤῥητα ἡγεύμενος εἶναι τὰ τοιαῦτα.</a:t>
            </a:r>
          </a:p>
          <a:p>
            <a:pPr marL="0" indent="0">
              <a:lnSpc>
                <a:spcPct val="105000"/>
              </a:lnSpc>
              <a:spcBef>
                <a:spcPts val="600"/>
              </a:spcBef>
              <a:buNone/>
            </a:pPr>
            <a:r>
              <a:rPr lang="el-GR" sz="1500" dirty="0"/>
              <a:t>Ὅρκον μὲν οὖν μοι τόνδε ἐπιτελέα ποιέοντι, καὶ μὴ ξυγχέοντι, εἴη ἐπαύρασθαι καὶ βίου καὶ τέχνης δοξαζομένῳ παρὰ πᾶσιν ἀνθρώποις ἐς τὸν αἰεὶ χρόνον. παραβαίνοντι δὲ καὶ ἐπιορκοῦντι, τἀναντία τουτέων.</a:t>
            </a:r>
          </a:p>
          <a:p>
            <a:pPr marL="0" indent="0">
              <a:lnSpc>
                <a:spcPct val="105000"/>
              </a:lnSpc>
              <a:spcBef>
                <a:spcPts val="600"/>
              </a:spcBef>
              <a:buNone/>
            </a:pPr>
            <a:endParaRPr lang="el-GR" sz="15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xmlns="" val="3095389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prstClr val="white"/>
                </a:solidFill>
              </a:rPr>
              <a:t>Όρκος Ιπποκράτη </a:t>
            </a:r>
            <a:r>
              <a:rPr lang="el-GR" sz="3000" b="0" dirty="0" smtClean="0">
                <a:solidFill>
                  <a:prstClr val="white"/>
                </a:solidFill>
              </a:rPr>
              <a:t>2/2</a:t>
            </a:r>
            <a:endParaRPr lang="el-GR" dirty="0"/>
          </a:p>
        </p:txBody>
      </p:sp>
      <p:sp>
        <p:nvSpPr>
          <p:cNvPr id="3" name="Content Placeholder 2"/>
          <p:cNvSpPr>
            <a:spLocks noGrp="1"/>
          </p:cNvSpPr>
          <p:nvPr>
            <p:ph idx="1"/>
          </p:nvPr>
        </p:nvSpPr>
        <p:spPr>
          <a:xfrm>
            <a:off x="251520" y="980728"/>
            <a:ext cx="8784976" cy="5733256"/>
          </a:xfrm>
        </p:spPr>
        <p:txBody>
          <a:bodyPr>
            <a:noAutofit/>
          </a:bodyPr>
          <a:lstStyle/>
          <a:p>
            <a:pPr marL="0" indent="0">
              <a:lnSpc>
                <a:spcPct val="105000"/>
              </a:lnSpc>
              <a:spcBef>
                <a:spcPts val="600"/>
              </a:spcBef>
              <a:buNone/>
            </a:pPr>
            <a:r>
              <a:rPr lang="el-GR" sz="1500" dirty="0"/>
              <a:t>Ορκίζομαι στο θεό Απόλλωνα τον ιατρό και στο θεό Ασκληπιό και στην Υγεία και στην Πανάκεια και επικαλούμενος τη μαρτυρία όλων των θεών ότι θα εκτελέσω κατά τη δύναμη και την κρίση μου τον όρκο αυτόν και τη συμφωνία αυτή.</a:t>
            </a:r>
          </a:p>
          <a:p>
            <a:pPr marL="0" indent="0">
              <a:lnSpc>
                <a:spcPct val="105000"/>
              </a:lnSpc>
              <a:spcBef>
                <a:spcPts val="600"/>
              </a:spcBef>
              <a:buNone/>
            </a:pPr>
            <a:r>
              <a:rPr lang="el-GR" sz="1500" dirty="0"/>
              <a:t>Να θεωρώ τον διδάσκαλό μου της ιατρικής τέχνης ίσο με τους γονείς μου και την κοινωνό του βίου μου. Και όταν χρειάζεται χρήματα να μοιράζομαι μαζί του τα δικά μου. Να θεωρώ την οικογένειά του αδέλφια μου και να τους διδάσκω αυτήν την τέχνη αν θέλουν να την μάθουν χωρίς δίδακτρα ή άλλη συμφωνία.</a:t>
            </a:r>
          </a:p>
          <a:p>
            <a:pPr marL="0" indent="0">
              <a:lnSpc>
                <a:spcPct val="105000"/>
              </a:lnSpc>
              <a:spcBef>
                <a:spcPts val="600"/>
              </a:spcBef>
              <a:buNone/>
            </a:pPr>
            <a:r>
              <a:rPr lang="el-GR" sz="1500" dirty="0"/>
              <a:t>Να μεταδίδω τους κανόνες ηθικής, την προφορική διδασκαλία και όλες τις άλλες ιατρικές γνώσεις στους γιους μου, στους γιους του δασκάλου μου και στους εγγεγραμμένους μαθητές που πήραν τον ιατρικό όρκο, αλλά σε κανέναν άλλο.</a:t>
            </a:r>
          </a:p>
          <a:p>
            <a:pPr marL="0" indent="0">
              <a:lnSpc>
                <a:spcPct val="105000"/>
              </a:lnSpc>
              <a:spcBef>
                <a:spcPts val="600"/>
              </a:spcBef>
              <a:buNone/>
            </a:pPr>
            <a:r>
              <a:rPr lang="el-GR" sz="1500" dirty="0"/>
              <a:t>Θα χρησιμοποιώ τη θεραπεία για να βοηθήσω τους ασθενείς κατά τη δύναμη και την κρίση μου, αλλά ποτέ για να βλάψω ή να αδικήσω. Ούτε θα δίνω θανατηφόρο φάρμακο σε κάποιον που θα μου το ζητήσει, ούτε θα του κάνω μια τέτοια υπόδειξη.</a:t>
            </a:r>
          </a:p>
          <a:p>
            <a:pPr marL="0" indent="0">
              <a:lnSpc>
                <a:spcPct val="105000"/>
              </a:lnSpc>
              <a:spcBef>
                <a:spcPts val="600"/>
              </a:spcBef>
              <a:buNone/>
            </a:pPr>
            <a:r>
              <a:rPr lang="el-GR" sz="1500" dirty="0"/>
              <a:t>Παρομοίως, δεν θα εμπιστευτώ σε έγκυο μέσο που προκαλεί έκτρωση. Θα διατηρώ αγνή και άσπιλη και τη ζωή και την τέχνη μου. Δεν θα χρησιμοποιώ νυστέρι ούτε σε αυτούς που πάσχουν από λιθίαση, αλλά θα παραχωρώ την εργασία αυτή στους ειδικούς της τέχνης.</a:t>
            </a:r>
          </a:p>
          <a:p>
            <a:pPr marL="0" indent="0">
              <a:lnSpc>
                <a:spcPct val="105000"/>
              </a:lnSpc>
              <a:spcBef>
                <a:spcPts val="600"/>
              </a:spcBef>
              <a:buNone/>
            </a:pPr>
            <a:r>
              <a:rPr lang="el-GR" sz="1500" dirty="0"/>
              <a:t>Σε όσα σπίτια πηγαίνω, θα μπαίνω για να βοηθήσω τους ασθενείς και θα απέχω από οποιαδήποτε εσκεμμένη βλάβη και φθορά, και ιδίως από γενετήσιες πράξεις με άνδρες και γυναίκες, ελεύθερους και δούλους. Και όσα τυχόν βλέπω ή ακούω κατά τη διάρκεια της θεραπείας ή και πέρα από τις επαγγελματικές μου ασχολίες στην καθημερινή μου ζωή, αυτά που δεν πρέπει να μαθευτούν παραέξω δεν θα τα κοινοποιώ, θεωρώντας τα θέματα αυτά μυστικά.</a:t>
            </a:r>
          </a:p>
          <a:p>
            <a:pPr marL="0" indent="0">
              <a:lnSpc>
                <a:spcPct val="105000"/>
              </a:lnSpc>
              <a:spcBef>
                <a:spcPts val="600"/>
              </a:spcBef>
              <a:buNone/>
            </a:pPr>
            <a:r>
              <a:rPr lang="el-GR" sz="1500" dirty="0"/>
              <a:t>Αν τηρώ τον όρκο αυτό και δεν τον παραβώ, ας χαίρω πάντοτε υπολήψεως ανάμεσα στους ανθρώπους για τη ζωή και για την τέχνη μου. Αν όμως τον παραβώ και επιορκήσω, ας πάθω τα αντίθετα. </a:t>
            </a:r>
          </a:p>
          <a:p>
            <a:pPr marL="0" indent="0">
              <a:lnSpc>
                <a:spcPct val="105000"/>
              </a:lnSpc>
              <a:spcBef>
                <a:spcPts val="600"/>
              </a:spcBef>
              <a:buNone/>
            </a:pPr>
            <a:endParaRPr lang="el-GR" sz="15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xmlns="" val="1404683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2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FBFBF"/>
      </a:hlink>
      <a:folHlink>
        <a:srgbClr val="B2A1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340</TotalTime>
  <Words>4672</Words>
  <Application>Microsoft Office PowerPoint</Application>
  <PresentationFormat>On-screen Show (4:3)</PresentationFormat>
  <Paragraphs>674</Paragraphs>
  <Slides>77</Slides>
  <Notes>14</Notes>
  <HiddenSlides>0</HiddenSlides>
  <MMClips>0</MMClips>
  <ScaleCrop>false</ScaleCrop>
  <HeadingPairs>
    <vt:vector size="4" baseType="variant">
      <vt:variant>
        <vt:lpstr>Theme</vt:lpstr>
      </vt:variant>
      <vt:variant>
        <vt:i4>2</vt:i4>
      </vt:variant>
      <vt:variant>
        <vt:lpstr>Slide Titles</vt:lpstr>
      </vt:variant>
      <vt:variant>
        <vt:i4>77</vt:i4>
      </vt:variant>
    </vt:vector>
  </HeadingPairs>
  <TitlesOfParts>
    <vt:vector size="79" baseType="lpstr">
      <vt:lpstr>exo-opistho_simeiomata</vt:lpstr>
      <vt:lpstr>OC_template_updated</vt:lpstr>
      <vt:lpstr>Ακτινολογική Νοσηλευτική</vt:lpstr>
      <vt:lpstr>Υγεία</vt:lpstr>
      <vt:lpstr>Slide 2</vt:lpstr>
      <vt:lpstr>Ιεράρχηση αναγκών  (Maslow)</vt:lpstr>
      <vt:lpstr>Επαγγελματική ικανοποίηση ΤΑ</vt:lpstr>
      <vt:lpstr>Κατανόηση από τον ΤΑ περιβάλλοντος και προσώπων στο χώρο της υγείας</vt:lpstr>
      <vt:lpstr>Δεξιότητες επικοινωνίας</vt:lpstr>
      <vt:lpstr>Όρκος Ιπποκράτη 1/2</vt:lpstr>
      <vt:lpstr>Όρκος Ιπποκράτη 2/2</vt:lpstr>
      <vt:lpstr>Ηθική και δεοντολογία</vt:lpstr>
      <vt:lpstr>Ανάγκες ασθενών 1/3</vt:lpstr>
      <vt:lpstr>Ανάγκες ασθενών 2/3</vt:lpstr>
      <vt:lpstr>Ανάγκες ασθενών 3/3</vt:lpstr>
      <vt:lpstr>Πολιτισμικές διαφορές</vt:lpstr>
      <vt:lpstr>Άλλες ομάδες</vt:lpstr>
      <vt:lpstr>Μέθοδοι επικοινωνίας</vt:lpstr>
      <vt:lpstr>Λεκτική επικοινωνία 1/2</vt:lpstr>
      <vt:lpstr>Λεκτική επικοινωνία 2/2</vt:lpstr>
      <vt:lpstr>Αξιολόγηση της επικοινωνίας</vt:lpstr>
      <vt:lpstr>Η επανάληψη ο καλύτερος τρόπος  ακριβούς συνεννόησης 1/3</vt:lpstr>
      <vt:lpstr>Η επανάληψη ο καλύτερος τρόπος  ακριβούς συνεννόησης 2/3</vt:lpstr>
      <vt:lpstr>Η επανάληψη ο καλύτερος τρόπος  ακριβούς συνεννόησης 3/3</vt:lpstr>
      <vt:lpstr>Επικοινωνία σε καταστάσεις έντασης 1/2</vt:lpstr>
      <vt:lpstr>Επικοινωνία σε καταστάσεις έντασης 2/2</vt:lpstr>
      <vt:lpstr>Μη λεκτική επικοινωνία</vt:lpstr>
      <vt:lpstr>Γλώσσα του σώματος</vt:lpstr>
      <vt:lpstr>Επαφή</vt:lpstr>
      <vt:lpstr>Επαφή - Ψηλάφιση</vt:lpstr>
      <vt:lpstr>Επαγγελματική εμφάνιση</vt:lpstr>
      <vt:lpstr>Οπτική επικοινωνία</vt:lpstr>
      <vt:lpstr>Φυσική έκφραση</vt:lpstr>
      <vt:lpstr>Ακούμε προσεκτικά </vt:lpstr>
      <vt:lpstr>Κατανόηση των ασθενών</vt:lpstr>
      <vt:lpstr>Ηλικία -υπερήλικας </vt:lpstr>
      <vt:lpstr>Ηλικία - υπερήλικας 1/2</vt:lpstr>
      <vt:lpstr>Ηλικία - υπερήλικας 2/2</vt:lpstr>
      <vt:lpstr>Ηλικία - παιδιά</vt:lpstr>
      <vt:lpstr>Ηλικία – μικρά παιδιά</vt:lpstr>
      <vt:lpstr>Ηλικία – παιδιά 1/3</vt:lpstr>
      <vt:lpstr>Ηλικία – παιδιά 2/3</vt:lpstr>
      <vt:lpstr>Ηλικία – παιδιά 3/3</vt:lpstr>
      <vt:lpstr>Ηλικία - έφηβοι</vt:lpstr>
      <vt:lpstr>Βαριά ασθενείς ή τραυματίες 1/2</vt:lpstr>
      <vt:lpstr>Βαριά ασθενείς ή τραυματίες 2/2</vt:lpstr>
      <vt:lpstr>Περιορισμένη όραση - τυφλοί</vt:lpstr>
      <vt:lpstr>Περιορισμός ακοής</vt:lpstr>
      <vt:lpstr>Κωφοί – κωφάλαλοι</vt:lpstr>
      <vt:lpstr>Αφασία </vt:lpstr>
      <vt:lpstr>Επικοινωνία και νοητικές δυνατότητες</vt:lpstr>
      <vt:lpstr>Μιλούν άλλη γλώσσα</vt:lpstr>
      <vt:lpstr>Μειωμένο επίπεδο νοητικών λειτουργιών 1/2</vt:lpstr>
      <vt:lpstr>Μειωμένο επίπεδο νοητικών λειτουργιών 2/2</vt:lpstr>
      <vt:lpstr>Μειωμένο επίπεδο συνειδήσεως 1/2</vt:lpstr>
      <vt:lpstr>Μειωμένο επίπεδο συνειδήσεως 2/2</vt:lpstr>
      <vt:lpstr>Εσωτερικοί ασθενείς</vt:lpstr>
      <vt:lpstr>Εξωτερικοί ασθενείς</vt:lpstr>
      <vt:lpstr>Σχέσεις με ασθενείς και συγγενείς</vt:lpstr>
      <vt:lpstr>Αξιοπρέπεια του ασθενούς 1/2</vt:lpstr>
      <vt:lpstr>Αξιοπρέπεια του ασθενούς 2/2</vt:lpstr>
      <vt:lpstr>Λήψη ιστορικού 1/4</vt:lpstr>
      <vt:lpstr>Λήψη ιστορικού 2/4</vt:lpstr>
      <vt:lpstr>Λήψη ιστορικού 3/4</vt:lpstr>
      <vt:lpstr>Λήψη ιστορικού 4/4</vt:lpstr>
      <vt:lpstr>Λήψη ιστορικού – κύριο σύμπτωμα</vt:lpstr>
      <vt:lpstr>Λήψη ιστορικού  χαρακτηριστικά συμπτωμάτων 1/6</vt:lpstr>
      <vt:lpstr>Λήψη ιστορικού  χαρακτηριστικά συμπτωμάτων 2/6</vt:lpstr>
      <vt:lpstr>Λήψη ιστορικού  χαρακτηριστικά συμπτωμάτων 3/6</vt:lpstr>
      <vt:lpstr>Λήψη ιστορικού  χαρακτηριστικά συμπτωμάτων 4/6</vt:lpstr>
      <vt:lpstr>Λήψη ιστορικού  χαρακτηριστικά συμπτωμάτων 5/6</vt:lpstr>
      <vt:lpstr>Λήψη ιστορικού  χαρακτηριστικά συμπτωμάτων 6/6</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εξεταζόμενων στα τμήματα ιατρικών απεικονίσεων</dc:title>
  <cp:lastModifiedBy>Georgia</cp:lastModifiedBy>
  <cp:revision>21</cp:revision>
  <dcterms:created xsi:type="dcterms:W3CDTF">2015-10-26T08:49:31Z</dcterms:created>
  <dcterms:modified xsi:type="dcterms:W3CDTF">2015-11-28T19:02:03Z</dcterms:modified>
</cp:coreProperties>
</file>