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6" r:id="rId39"/>
    <p:sldId id="297" r:id="rId40"/>
    <p:sldId id="293" r:id="rId41"/>
    <p:sldId id="294" r:id="rId42"/>
    <p:sldId id="295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820000"/>
    <a:srgbClr val="004B82"/>
    <a:srgbClr val="003300"/>
    <a:srgbClr val="FF1F00"/>
    <a:srgbClr val="66FF33"/>
    <a:srgbClr val="0000FF"/>
    <a:srgbClr val="004D83"/>
    <a:srgbClr val="BE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94660"/>
  </p:normalViewPr>
  <p:slideViewPr>
    <p:cSldViewPr>
      <p:cViewPr>
        <p:scale>
          <a:sx n="78" d="100"/>
          <a:sy n="78" d="100"/>
        </p:scale>
        <p:origin x="-286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10/6/2015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10/6/2015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77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639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79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10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85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73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411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650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650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14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47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579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851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334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61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614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338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116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06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9497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504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2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77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56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56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71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B0D9169-4393-4B3A-A1DE-F92C70BBA6B2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53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5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7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7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76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5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97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0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sitory.edulll.gr/13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nes_SMJ2_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OgreBo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uminosityCurve1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Hah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File:Pixel_geometry_01_Pengo.jpg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sitory.edulll.gr/1356" TargetMode="External"/><Relationship Id="rId5" Type="http://schemas.openxmlformats.org/officeDocument/2006/relationships/hyperlink" Target="http://commons.wikimedia.org/wiki/User:Ewen" TargetMode="External"/><Relationship Id="rId4" Type="http://schemas.openxmlformats.org/officeDocument/2006/relationships/hyperlink" Target="http://commons.wikimedia.org/wiki/File:Colour_hexagon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://resumbrae.com/" TargetMode="External"/><Relationship Id="rId4" Type="http://schemas.openxmlformats.org/officeDocument/2006/relationships/hyperlink" Target="http://resumbrae.com/ub/dms423_f07/04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://resumbrae.com/" TargetMode="External"/><Relationship Id="rId4" Type="http://schemas.openxmlformats.org/officeDocument/2006/relationships/hyperlink" Target="http://resumbrae.com/ub/dms423_f07/04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abeweb.tumblr.com/post/2336543302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creativecommons.org/licenses/by-nc-sa/3.0/deed.en" TargetMode="External"/><Relationship Id="rId4" Type="http://schemas.openxmlformats.org/officeDocument/2006/relationships/hyperlink" Target="http://danielprieto.tumblr.com/post/2304546377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cilab.ca.teiath.g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edulll.gr/edulll/handle/10795/135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eoka" TargetMode="External"/><Relationship Id="rId4" Type="http://schemas.openxmlformats.org/officeDocument/2006/relationships/hyperlink" Target="http://commons.wikimedia.org/wiki/File:EM_spectrumrevised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WillowW" TargetMode="External"/><Relationship Id="rId4" Type="http://schemas.openxmlformats.org/officeDocument/2006/relationships/hyperlink" Target="http://commons.wikimedia.org/wiki/File:Visible_EM_modes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eye_cross-sectional_view_grayscal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Roscoe_x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latin typeface="+mj-lt"/>
              </a:rPr>
              <a:t>Φυσικοχημικές Μέθοδοι Διάγνωσης - Τεκμηρίωσης</a:t>
            </a:r>
            <a:endParaRPr lang="el-GR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Χρωματομετρία</a:t>
            </a:r>
            <a:endParaRPr lang="en-US" sz="28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Αθηνά Αλεξοπούλου</a:t>
            </a:r>
          </a:p>
          <a:p>
            <a:r>
              <a:rPr lang="el-GR" sz="2400" dirty="0"/>
              <a:t>Τμήμα</a:t>
            </a:r>
            <a:r>
              <a:rPr lang="en-US" sz="2400" dirty="0"/>
              <a:t> </a:t>
            </a:r>
            <a:r>
              <a:rPr lang="el-GR" sz="2400" dirty="0"/>
              <a:t>Συντήρησης Αρχαιοτήτων &amp; Έργων Τέχνης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5225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Μέρη του ματιού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8838" y="939800"/>
            <a:ext cx="3985130" cy="28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Ανθρώπινος οφθαλμός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000" b="1" dirty="0" smtClean="0"/>
              <a:t>Οπτικό </a:t>
            </a:r>
            <a:r>
              <a:rPr lang="el-GR" sz="2000" dirty="0" smtClean="0"/>
              <a:t>τμήμα </a:t>
            </a:r>
            <a:r>
              <a:rPr lang="el-GR" sz="2000" dirty="0" smtClean="0">
                <a:sym typeface="Wingdings 3"/>
              </a:rPr>
              <a:t></a:t>
            </a:r>
            <a:r>
              <a:rPr lang="el-GR" sz="2000" dirty="0" smtClean="0"/>
              <a:t> εστιάζει την οπτική εικόνα στους </a:t>
            </a:r>
            <a:r>
              <a:rPr lang="el-GR" sz="2000" b="1" dirty="0" smtClean="0"/>
              <a:t>φωτοαισθητήρες</a:t>
            </a:r>
            <a:r>
              <a:rPr lang="el-GR" sz="2000" dirty="0" smtClean="0"/>
              <a:t> </a:t>
            </a:r>
          </a:p>
          <a:p>
            <a:pPr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000" b="1" dirty="0" smtClean="0"/>
              <a:t>Νευρικό</a:t>
            </a:r>
            <a:r>
              <a:rPr lang="el-GR" sz="2000" dirty="0" smtClean="0"/>
              <a:t> τμήμα </a:t>
            </a:r>
            <a:r>
              <a:rPr lang="el-GR" sz="2000" dirty="0" smtClean="0">
                <a:sym typeface="Wingdings 3"/>
              </a:rPr>
              <a:t> </a:t>
            </a:r>
            <a:r>
              <a:rPr lang="el-GR" sz="2000" dirty="0" smtClean="0"/>
              <a:t>μετατρέπει την οπτική εικόνα σε νευρικά ερεθίσματα, τα οποία μεταφέρονται στον εγκέφαλο.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0776" y="5833936"/>
            <a:ext cx="37730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Ο ανθρώπινος αμφιβλειστροειδής περιέχει 100.000.000 ραβδία και 3.000.000 κωνία.</a:t>
            </a:r>
            <a:endParaRPr lang="el-GR" sz="20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59532" y="903796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050776" y="975804"/>
            <a:ext cx="5201744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l-GR" sz="2200" b="1" dirty="0">
                <a:latin typeface="+mn-lt"/>
              </a:rPr>
              <a:t>Το οπτικό τμήμα αποτελείται γενικά </a:t>
            </a:r>
            <a:r>
              <a:rPr lang="el-GR" sz="2200" b="1" dirty="0" smtClean="0">
                <a:latin typeface="+mn-lt"/>
              </a:rPr>
              <a:t>από:</a:t>
            </a:r>
            <a:endParaRPr lang="el-GR" sz="2200" b="1" dirty="0">
              <a:latin typeface="+mn-lt"/>
            </a:endParaRPr>
          </a:p>
          <a:p>
            <a:pPr marL="3600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Τον κρυσταλλοειδή φακό,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Την ίριδα,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Τον κερατοειδή χιτώνα,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Τον αμφιβληστροειδή χιτώνα,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el-GR" sz="2000" dirty="0">
                <a:latin typeface="+mn-lt"/>
              </a:rPr>
              <a:t>Ο αμφιβληστροειδής περιέχει τους φωτοαισθητήρες (οπτικά αισθητήρια </a:t>
            </a:r>
            <a:r>
              <a:rPr lang="el-GR" sz="2000" dirty="0" smtClean="0">
                <a:latin typeface="+mn-lt"/>
              </a:rPr>
              <a:t>κύτ</a:t>
            </a:r>
            <a:r>
              <a:rPr lang="el-GR" sz="2000" dirty="0" smtClean="0">
                <a:latin typeface="+mn-lt"/>
              </a:rPr>
              <a:t>τ</a:t>
            </a:r>
            <a:r>
              <a:rPr lang="el-GR" sz="2000" dirty="0" smtClean="0">
                <a:latin typeface="+mn-lt"/>
              </a:rPr>
              <a:t>αρα</a:t>
            </a:r>
            <a:r>
              <a:rPr lang="el-GR" sz="2000" dirty="0">
                <a:latin typeface="+mn-lt"/>
              </a:rPr>
              <a:t>) που είναι: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Τα ραβδία που είναι αρμόδια για την οπτική αντίληψη του φωτεινού και του σκοτεινού και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l-GR" sz="2000" dirty="0">
                <a:latin typeface="+mn-lt"/>
              </a:rPr>
              <a:t>Τα κωνία που είναι αρμόδια για την αντίληψη των χρωμάτων.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50776" y="975804"/>
            <a:ext cx="0" cy="5855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lex\Desktop\ey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3654000"/>
            <a:ext cx="3295200" cy="319559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418" y="3655745"/>
            <a:ext cx="165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Η Φυσική και η Χημεία του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χρώματος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Ψηφιακή Βιβλιοθήκη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altLang="zh-CN" sz="3800" dirty="0"/>
              <a:t>Τριχρωματική θεωρία της έγχρωμης </a:t>
            </a:r>
            <a:r>
              <a:rPr lang="el-GR" altLang="zh-CN" sz="3800" dirty="0" smtClean="0"/>
              <a:t>όρασης</a:t>
            </a:r>
            <a:r>
              <a:rPr lang="el-GR" altLang="zh-CN" sz="3600" dirty="0" smtClean="0"/>
              <a:t> </a:t>
            </a:r>
            <a:br>
              <a:rPr lang="el-GR" altLang="zh-CN" sz="3600" dirty="0" smtClean="0"/>
            </a:br>
            <a:r>
              <a:rPr lang="el-GR" altLang="zh-CN" sz="3200" b="0" dirty="0" smtClean="0"/>
              <a:t>(βασικά χρώματα)</a:t>
            </a:r>
            <a:endParaRPr lang="el-GR" sz="3200" b="0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29600" cy="5040560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altLang="zh-CN" sz="2400" dirty="0" smtClean="0"/>
              <a:t>Η </a:t>
            </a:r>
            <a:r>
              <a:rPr lang="el-GR" altLang="zh-CN" sz="2400" b="1" dirty="0"/>
              <a:t>τριχρωματική θεωρία </a:t>
            </a:r>
            <a:r>
              <a:rPr lang="el-GR" altLang="zh-CN" sz="2400" dirty="0"/>
              <a:t>της έγχρωμης όρασης προτάθηκε από τον Thomas Young το 1802, ο οποίος πρότεινε ότι για την επίτευξη οποιασδήποτε απόχρωσης απαιτείται προσθετική ανάμιξη τριών βασικών χρωμάτων. </a:t>
            </a:r>
            <a:endParaRPr lang="el-GR" altLang="zh-CN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  <a:tabLst>
                <a:tab pos="2149475" algn="l"/>
              </a:tabLst>
            </a:pPr>
            <a:r>
              <a:rPr lang="el-GR" altLang="zh-CN" sz="2400" dirty="0" smtClean="0"/>
              <a:t>Αυτά </a:t>
            </a:r>
            <a:r>
              <a:rPr lang="el-GR" altLang="zh-CN" sz="2400" dirty="0"/>
              <a:t>τα </a:t>
            </a:r>
            <a:r>
              <a:rPr lang="el-GR" altLang="zh-CN" sz="2400" b="1" dirty="0"/>
              <a:t>τρία βασικά χρώματα </a:t>
            </a:r>
            <a:r>
              <a:rPr lang="el-GR" altLang="zh-CN" sz="2400" dirty="0"/>
              <a:t>είναι </a:t>
            </a:r>
            <a:endParaRPr lang="el-GR" altLang="zh-CN" sz="2400" dirty="0" smtClean="0"/>
          </a:p>
          <a:p>
            <a:pPr marL="0">
              <a:spcBef>
                <a:spcPts val="600"/>
              </a:spcBef>
              <a:buFont typeface="Webdings" panose="05030102010509060703" pitchFamily="18" charset="2"/>
              <a:buChar char="4"/>
              <a:tabLst>
                <a:tab pos="2149475" algn="l"/>
              </a:tabLst>
            </a:pPr>
            <a:r>
              <a:rPr lang="el-GR" altLang="zh-CN" sz="2400" dirty="0" smtClean="0"/>
              <a:t>το </a:t>
            </a:r>
            <a:r>
              <a:rPr lang="el-GR" altLang="zh-CN" sz="2400" b="1" dirty="0">
                <a:solidFill>
                  <a:srgbClr val="820000"/>
                </a:solidFill>
              </a:rPr>
              <a:t>κόκκινο</a:t>
            </a:r>
            <a:r>
              <a:rPr lang="el-GR" altLang="zh-CN" sz="2400" dirty="0"/>
              <a:t>, </a:t>
            </a:r>
            <a:endParaRPr lang="el-GR" altLang="zh-CN" sz="2400" dirty="0" smtClean="0"/>
          </a:p>
          <a:p>
            <a:pPr marL="0">
              <a:spcBef>
                <a:spcPts val="600"/>
              </a:spcBef>
              <a:buFont typeface="Webdings" panose="05030102010509060703" pitchFamily="18" charset="2"/>
              <a:buChar char="4"/>
              <a:tabLst>
                <a:tab pos="2149475" algn="l"/>
              </a:tabLst>
            </a:pPr>
            <a:r>
              <a:rPr lang="el-GR" altLang="zh-CN" sz="2400" dirty="0" smtClean="0"/>
              <a:t>το </a:t>
            </a:r>
            <a:r>
              <a:rPr lang="el-GR" altLang="zh-CN" sz="2400" b="1" dirty="0">
                <a:solidFill>
                  <a:srgbClr val="003300"/>
                </a:solidFill>
              </a:rPr>
              <a:t>πράσινο</a:t>
            </a:r>
            <a:r>
              <a:rPr lang="el-GR" altLang="zh-CN" sz="2400" dirty="0"/>
              <a:t> και </a:t>
            </a:r>
            <a:endParaRPr lang="el-GR" altLang="zh-CN" sz="2400" dirty="0" smtClean="0"/>
          </a:p>
          <a:p>
            <a:pPr marL="0">
              <a:spcBef>
                <a:spcPts val="600"/>
              </a:spcBef>
              <a:buFont typeface="Webdings" panose="05030102010509060703" pitchFamily="18" charset="2"/>
              <a:buChar char="4"/>
              <a:tabLst>
                <a:tab pos="2149475" algn="l"/>
              </a:tabLst>
            </a:pPr>
            <a:r>
              <a:rPr lang="el-GR" altLang="zh-CN" sz="2400" dirty="0" smtClean="0"/>
              <a:t>το </a:t>
            </a:r>
            <a:r>
              <a:rPr lang="el-GR" altLang="zh-CN" sz="2400" b="1" dirty="0">
                <a:solidFill>
                  <a:srgbClr val="004B82"/>
                </a:solidFill>
              </a:rPr>
              <a:t>μπλε</a:t>
            </a:r>
            <a:r>
              <a:rPr lang="el-GR" altLang="zh-CN" sz="2400" dirty="0"/>
              <a:t>. </a:t>
            </a:r>
            <a:endParaRPr lang="el-GR" altLang="zh-CN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endParaRPr lang="el-GR" altLang="zh-CN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altLang="zh-CN" sz="2400" dirty="0" smtClean="0"/>
              <a:t>Αργότερα, ο Helmholtz διαπίστωσε </a:t>
            </a:r>
            <a:r>
              <a:rPr lang="el-GR" altLang="zh-CN" sz="2400" dirty="0"/>
              <a:t>ότι υπάρχουν </a:t>
            </a:r>
            <a:r>
              <a:rPr lang="el-GR" altLang="zh-CN" sz="2400" b="1" dirty="0"/>
              <a:t>τρεις τύποι φυσιολογικών «μηχανισμών»</a:t>
            </a:r>
            <a:r>
              <a:rPr lang="el-GR" altLang="zh-CN" sz="2400" dirty="0"/>
              <a:t> υπεύθυνοι για την αντίληψη όλων των χρωμάτων.</a:t>
            </a:r>
          </a:p>
          <a:p>
            <a:pPr>
              <a:buFont typeface="Wingdings" pitchFamily="2" charset="2"/>
              <a:buNone/>
            </a:pPr>
            <a:r>
              <a:rPr lang="el-GR" altLang="zh-CN" sz="2400" dirty="0"/>
              <a:t>	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79060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9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altLang="zh-CN" sz="3800" dirty="0"/>
              <a:t>Τριχρωματική θεωρία της έγχρωμης </a:t>
            </a:r>
            <a:r>
              <a:rPr lang="el-GR" altLang="zh-CN" sz="3800" dirty="0" smtClean="0"/>
              <a:t>όρασης </a:t>
            </a:r>
            <a:r>
              <a:rPr lang="el-GR" altLang="zh-CN" sz="3200" b="0" dirty="0" smtClean="0"/>
              <a:t>(τύποι κωνίων)</a:t>
            </a:r>
            <a:endParaRPr lang="el-GR" sz="3200" b="0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712968" cy="1296144"/>
          </a:xfrm>
        </p:spPr>
        <p:txBody>
          <a:bodyPr>
            <a:noAutofit/>
          </a:bodyPr>
          <a:lstStyle/>
          <a:p>
            <a:pPr marL="0">
              <a:spcBef>
                <a:spcPts val="300"/>
              </a:spcBef>
              <a:spcAft>
                <a:spcPts val="300"/>
              </a:spcAft>
              <a:buNone/>
              <a:tabLst>
                <a:tab pos="712788" algn="l"/>
              </a:tabLst>
            </a:pPr>
            <a:r>
              <a:rPr lang="el-GR" altLang="zh-CN" sz="2400" dirty="0" smtClean="0"/>
              <a:t>Είναι σήμερα παγκοσμίως αναγνωρισμένο ότι </a:t>
            </a:r>
            <a:r>
              <a:rPr lang="el-GR" altLang="zh-CN" sz="2400" b="1" dirty="0" smtClean="0"/>
              <a:t>τρεις τύποι κωνίων, </a:t>
            </a:r>
            <a:r>
              <a:rPr lang="el-GR" altLang="zh-CN" sz="2400" dirty="0" smtClean="0"/>
              <a:t>που  βρίσκονται στον αμφιβληστροειδή των ανώτερων θηλαστικών και αποκρίνονται κατά προτίμηση σε διαφορετικά μήκη κύματος ενός φωτεινού ερεθίσματος, σχετίζονται με τους μηχανισμούς  της όρασης. Ο </a:t>
            </a:r>
            <a:r>
              <a:rPr lang="el-GR" altLang="zh-CN" sz="2400" dirty="0"/>
              <a:t>κάθε τύπος κωνίων περιέχει μια </a:t>
            </a:r>
            <a:r>
              <a:rPr lang="el-GR" altLang="zh-CN" sz="2400" b="1" dirty="0"/>
              <a:t>οπτική χρωστική </a:t>
            </a:r>
            <a:r>
              <a:rPr lang="el-GR" altLang="zh-CN" sz="2400" dirty="0"/>
              <a:t>(φωτοχρωστική), ευαίσθητη σε διαφορετικό τμήμα του χρωματικού φάσματος, από όπου προκύπτει και η ονομασία τους: </a:t>
            </a:r>
            <a:endParaRPr lang="el-GR" altLang="zh-CN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79060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6943"/>
              </p:ext>
            </p:extLst>
          </p:nvPr>
        </p:nvGraphicFramePr>
        <p:xfrm>
          <a:off x="500034" y="4071941"/>
          <a:ext cx="8136334" cy="25403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9964"/>
                <a:gridCol w="6406370"/>
              </a:tblGrid>
              <a:tr h="846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2400" b="0" dirty="0" smtClean="0"/>
                        <a:t>S-κωνία </a:t>
                      </a:r>
                    </a:p>
                    <a:p>
                      <a:endParaRPr lang="el-GR" sz="2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2400" b="0" dirty="0" smtClean="0"/>
                        <a:t>Ευαίσθητα σε φωτόνια μικρού μήκους κύματος -Short wavelength </a:t>
                      </a:r>
                      <a:endParaRPr lang="el-GR" sz="2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773">
                <a:tc>
                  <a:txBody>
                    <a:bodyPr/>
                    <a:lstStyle/>
                    <a:p>
                      <a:r>
                        <a:rPr lang="el-GR" altLang="zh-CN" sz="2400" dirty="0" smtClean="0"/>
                        <a:t>M-κωνία</a:t>
                      </a:r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altLang="zh-CN" sz="2400" dirty="0" smtClean="0"/>
                        <a:t>Ευαίσθητα σε φωτόνια μεσαίου μήκους κύματος -Medium wavelength</a:t>
                      </a:r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46773">
                <a:tc>
                  <a:txBody>
                    <a:bodyPr/>
                    <a:lstStyle/>
                    <a:p>
                      <a:r>
                        <a:rPr lang="el-GR" altLang="zh-CN" sz="2400" dirty="0" smtClean="0"/>
                        <a:t>L-κωνία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2400" dirty="0" smtClean="0"/>
                        <a:t>Ευαίσθητα σε φωτόνια μεγάλου μήκους κύματος -Long wavelength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l-GR" altLang="zh-CN" sz="3600" dirty="0" smtClean="0"/>
              <a:t>Φ</a:t>
            </a:r>
            <a:r>
              <a:rPr lang="el-GR" altLang="zh-CN" sz="3600" dirty="0" smtClean="0">
                <a:solidFill>
                  <a:schemeClr val="tx1"/>
                </a:solidFill>
              </a:rPr>
              <a:t>ασματική </a:t>
            </a:r>
            <a:r>
              <a:rPr lang="el-GR" altLang="zh-CN" sz="3600" dirty="0">
                <a:solidFill>
                  <a:schemeClr val="tx1"/>
                </a:solidFill>
              </a:rPr>
              <a:t>ευαισθησία των </a:t>
            </a:r>
            <a:r>
              <a:rPr lang="el-GR" altLang="zh-CN" sz="3600" dirty="0" smtClean="0">
                <a:solidFill>
                  <a:schemeClr val="tx1"/>
                </a:solidFill>
              </a:rPr>
              <a:t>φωτοχρωστικών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251520" y="3213815"/>
            <a:ext cx="496855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altLang="zh-CN" sz="2200" b="1" dirty="0" smtClean="0">
                <a:latin typeface="+mn-lt"/>
              </a:rPr>
              <a:t>Καμπύλες </a:t>
            </a:r>
            <a:r>
              <a:rPr lang="el-GR" altLang="zh-CN" sz="2200" b="1" dirty="0">
                <a:latin typeface="+mn-lt"/>
              </a:rPr>
              <a:t>φασματικής ευαισθησίας</a:t>
            </a:r>
            <a:r>
              <a:rPr lang="el-GR" altLang="zh-CN" sz="2200" dirty="0">
                <a:latin typeface="+mn-lt"/>
              </a:rPr>
              <a:t> </a:t>
            </a:r>
            <a:endParaRPr lang="el-GR" altLang="zh-CN" sz="22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altLang="zh-CN" sz="2200" dirty="0" smtClean="0">
                <a:latin typeface="+mn-lt"/>
              </a:rPr>
              <a:t>των </a:t>
            </a:r>
            <a:r>
              <a:rPr lang="el-GR" altLang="zh-CN" sz="2200" dirty="0">
                <a:latin typeface="+mn-lt"/>
              </a:rPr>
              <a:t>τριών φωτοχρωστικών, </a:t>
            </a:r>
            <a:r>
              <a:rPr lang="el-GR" altLang="zh-CN" sz="2200" dirty="0" smtClean="0">
                <a:latin typeface="+mn-lt"/>
              </a:rPr>
              <a:t>που καθορίζουν </a:t>
            </a:r>
            <a:r>
              <a:rPr lang="el-GR" altLang="zh-CN" sz="2200" dirty="0">
                <a:latin typeface="+mn-lt"/>
              </a:rPr>
              <a:t>την πιθανότητα απορρόφησης ενός φωτονίου ως συνάρτηση του μήκους </a:t>
            </a:r>
            <a:r>
              <a:rPr lang="el-GR" altLang="zh-CN" sz="2200" dirty="0" smtClean="0">
                <a:latin typeface="+mn-lt"/>
              </a:rPr>
              <a:t>κύματος. </a:t>
            </a:r>
            <a:endParaRPr lang="el-GR" altLang="zh-CN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3714219" cy="2808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5424" y="4370620"/>
            <a:ext cx="3969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Cones SMJ2 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OgreBot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60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51520" y="4987947"/>
            <a:ext cx="87763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altLang="zh-CN" sz="2200" dirty="0" smtClean="0">
                <a:latin typeface="+mn-lt"/>
              </a:rPr>
              <a:t>Τα </a:t>
            </a:r>
            <a:r>
              <a:rPr lang="el-GR" altLang="zh-CN" sz="2200" dirty="0">
                <a:latin typeface="+mn-lt"/>
              </a:rPr>
              <a:t>φάσματα απορροφητικότητας των φωτοχρωστικών των S-, </a:t>
            </a:r>
            <a:r>
              <a:rPr lang="el-GR" altLang="zh-CN" sz="2200" dirty="0" smtClean="0">
                <a:latin typeface="+mn-lt"/>
              </a:rPr>
              <a:t>M- </a:t>
            </a:r>
            <a:r>
              <a:rPr lang="el-GR" altLang="zh-CN" sz="2200" dirty="0">
                <a:latin typeface="+mn-lt"/>
              </a:rPr>
              <a:t>και </a:t>
            </a:r>
            <a:r>
              <a:rPr lang="el-GR" altLang="zh-CN" sz="2200" dirty="0" smtClean="0">
                <a:latin typeface="+mn-lt"/>
              </a:rPr>
              <a:t>L- </a:t>
            </a:r>
            <a:r>
              <a:rPr lang="el-GR" altLang="zh-CN" sz="2200" dirty="0">
                <a:latin typeface="+mn-lt"/>
              </a:rPr>
              <a:t>κωνίων </a:t>
            </a:r>
            <a:r>
              <a:rPr lang="el-GR" altLang="zh-CN" sz="2200" dirty="0" smtClean="0">
                <a:latin typeface="+mn-lt"/>
              </a:rPr>
              <a:t> αν και επικαλύπτονται </a:t>
            </a:r>
            <a:r>
              <a:rPr lang="el-GR" altLang="zh-CN" sz="2200" dirty="0">
                <a:latin typeface="+mn-lt"/>
              </a:rPr>
              <a:t>αρκετά, </a:t>
            </a:r>
            <a:r>
              <a:rPr lang="el-GR" altLang="zh-CN" sz="2200" dirty="0" smtClean="0">
                <a:latin typeface="+mn-lt"/>
              </a:rPr>
              <a:t>ωστόσο παρουσιάζουν </a:t>
            </a:r>
            <a:r>
              <a:rPr lang="el-GR" altLang="zh-CN" sz="2200" dirty="0">
                <a:latin typeface="+mn-lt"/>
              </a:rPr>
              <a:t>τη μέγιστη απορροφητικότητά τους σε διαφορετικές περιοχές του ορατού φάσματος: στα </a:t>
            </a:r>
            <a:r>
              <a:rPr lang="el-GR" altLang="zh-CN" sz="2200" b="1" dirty="0" smtClean="0">
                <a:latin typeface="+mn-lt"/>
              </a:rPr>
              <a:t>419nm, 531nm </a:t>
            </a:r>
            <a:r>
              <a:rPr lang="el-GR" altLang="zh-CN" sz="2200" b="1" dirty="0">
                <a:latin typeface="+mn-lt"/>
              </a:rPr>
              <a:t>και 559nm</a:t>
            </a:r>
            <a:r>
              <a:rPr lang="el-GR" altLang="zh-CN" sz="2200" dirty="0">
                <a:latin typeface="+mn-lt"/>
              </a:rPr>
              <a:t> αντίστοιχα.</a:t>
            </a:r>
            <a:endParaRPr lang="el-GR" sz="2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28736"/>
            <a:ext cx="49033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1200"/>
              </a:spcBef>
              <a:buFont typeface="Wingdings" pitchFamily="2" charset="2"/>
              <a:buNone/>
            </a:pPr>
            <a:r>
              <a:rPr lang="el-GR" altLang="zh-CN" sz="2200" dirty="0" smtClean="0">
                <a:latin typeface="+mn-lt"/>
              </a:rPr>
              <a:t>Οι χρωστικές των κωνίων αποτελούνται  από μια πρωτεΐνη, την οψίνη και μια φωτοευαίσθητη ουσία, την ρετινάλη. Καθεμία από τις τρεις χρωστικές των κωνίων περιέχει διαφορετική οψίνη. </a:t>
            </a:r>
            <a:endParaRPr lang="el-GR" altLang="zh-CN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728" y="0"/>
            <a:ext cx="8229600" cy="908720"/>
          </a:xfrm>
        </p:spPr>
        <p:txBody>
          <a:bodyPr/>
          <a:lstStyle/>
          <a:p>
            <a:r>
              <a:rPr lang="el-GR" dirty="0"/>
              <a:t>Φασματική </a:t>
            </a:r>
            <a:r>
              <a:rPr lang="el-GR" dirty="0" smtClean="0"/>
              <a:t>ευαισθησία </a:t>
            </a:r>
            <a:r>
              <a:rPr lang="el-GR" sz="3200" b="0" dirty="0" smtClean="0">
                <a:solidFill>
                  <a:prstClr val="black"/>
                </a:solidFill>
              </a:rPr>
              <a:t>(1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l-GR" sz="3200" b="0" dirty="0" smtClean="0">
                <a:solidFill>
                  <a:prstClr val="black"/>
                </a:solidFill>
              </a:rPr>
              <a:t>2)</a:t>
            </a:r>
            <a:endParaRPr lang="el-GR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307052" y="1268760"/>
            <a:ext cx="8568952" cy="4464496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μέγεθος της ανταπόκρισης του οφθαλμού στο φως εξαρτάται από πολλούς παράγοντες. </a:t>
            </a:r>
            <a:endParaRPr lang="el-GR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b="1" dirty="0" smtClean="0"/>
              <a:t>Δύο</a:t>
            </a:r>
            <a:r>
              <a:rPr lang="el-GR" sz="2400" dirty="0" smtClean="0"/>
              <a:t> </a:t>
            </a:r>
            <a:r>
              <a:rPr lang="el-GR" sz="2400" dirty="0"/>
              <a:t>από τους βασικότερους </a:t>
            </a:r>
            <a:r>
              <a:rPr lang="el-GR" sz="2400" dirty="0" smtClean="0"/>
              <a:t>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>
              <a:spcBef>
                <a:spcPts val="6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400" dirty="0" smtClean="0"/>
              <a:t>Το μήκος κύματος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</a:p>
          <a:p>
            <a:pPr marL="0">
              <a:spcBef>
                <a:spcPts val="6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400" dirty="0" smtClean="0"/>
              <a:t>Η </a:t>
            </a:r>
            <a:r>
              <a:rPr lang="el-GR" sz="2400" dirty="0"/>
              <a:t>λαμπρότητα της πηγής. </a:t>
            </a:r>
            <a:endParaRPr lang="el-GR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 smtClean="0"/>
              <a:t>Την </a:t>
            </a:r>
            <a:r>
              <a:rPr lang="el-GR" sz="2400" dirty="0"/>
              <a:t>εξάρτηση της οπτικής ανταπόκρισης του ανθρώπινου οφθαλμού από το μήκος κύματος της προσπίπτουσας σε αυτό </a:t>
            </a:r>
            <a:r>
              <a:rPr lang="el-GR" sz="2400" dirty="0" smtClean="0"/>
              <a:t>ακτινοβολίας</a:t>
            </a:r>
            <a:r>
              <a:rPr lang="el-GR" sz="2400" dirty="0"/>
              <a:t> </a:t>
            </a:r>
            <a:r>
              <a:rPr lang="el-GR" sz="2400" dirty="0" smtClean="0">
                <a:sym typeface="Wingdings 3"/>
              </a:rPr>
              <a:t>περιγράφει η </a:t>
            </a:r>
            <a:r>
              <a:rPr lang="el-GR" sz="2400" dirty="0" smtClean="0"/>
              <a:t>φασματική </a:t>
            </a:r>
            <a:r>
              <a:rPr lang="el-GR" sz="2400" dirty="0"/>
              <a:t>ευαισθησία. </a:t>
            </a:r>
            <a:endParaRPr lang="el-GR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 smtClean="0"/>
              <a:t>Μία </a:t>
            </a:r>
            <a:r>
              <a:rPr lang="el-GR" sz="2400" dirty="0"/>
              <a:t>κύρια παράμετρος που επηρεάζει την φασματική ευαισθησία είναι η </a:t>
            </a:r>
            <a:r>
              <a:rPr lang="el-GR" sz="2400" b="1" dirty="0">
                <a:solidFill>
                  <a:srgbClr val="820000"/>
                </a:solidFill>
              </a:rPr>
              <a:t>λαμπρότητα</a:t>
            </a:r>
            <a:r>
              <a:rPr lang="el-GR" sz="2400" dirty="0"/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79060" y="980728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51"/>
            <a:ext cx="8229600" cy="908720"/>
          </a:xfrm>
        </p:spPr>
        <p:txBody>
          <a:bodyPr/>
          <a:lstStyle/>
          <a:p>
            <a:r>
              <a:rPr lang="el-GR" dirty="0"/>
              <a:t>Φασματική </a:t>
            </a:r>
            <a:r>
              <a:rPr lang="el-GR" dirty="0" smtClean="0"/>
              <a:t>ευαισθησία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41376"/>
            <a:ext cx="8568952" cy="1683568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 smtClean="0"/>
              <a:t>Ονομάζουμε </a:t>
            </a:r>
            <a:r>
              <a:rPr lang="el-GR" sz="2400" dirty="0"/>
              <a:t>σχετική φασματική ευαισθησία του ανθρώπινου οφθαλμού την </a:t>
            </a:r>
            <a:r>
              <a:rPr lang="el-GR" sz="2400" dirty="0" smtClean="0"/>
              <a:t>«</a:t>
            </a:r>
            <a:r>
              <a:rPr lang="el-GR" sz="2400" b="1" dirty="0" smtClean="0"/>
              <a:t>κανονικοποιημένη</a:t>
            </a:r>
            <a:r>
              <a:rPr lang="el-GR" sz="2400" dirty="0" smtClean="0"/>
              <a:t>» </a:t>
            </a:r>
            <a:r>
              <a:rPr lang="el-GR" sz="2400" dirty="0"/>
              <a:t>φασματική ευαισθησία που ορίζεται (για μια μονοχρωματική ακτινοβολία μήκους κύματος λ) </a:t>
            </a:r>
            <a:r>
              <a:rPr lang="el-GR" sz="2400" dirty="0" smtClean="0"/>
              <a:t>ως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endParaRPr lang="el-GR" sz="2400" dirty="0" smtClean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endParaRPr lang="el-GR" sz="2400" dirty="0"/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79060" y="980728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971600" y="2996952"/>
            <a:ext cx="7560840" cy="222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Ο </a:t>
            </a:r>
            <a:r>
              <a:rPr lang="el-GR" sz="2400" dirty="0">
                <a:latin typeface="+mn-lt"/>
              </a:rPr>
              <a:t>λόγος της ροής σε μήκος κύματος λm προς αυτήν σε μήκος κύματος λ, </a:t>
            </a:r>
            <a:r>
              <a:rPr lang="el-GR" sz="2400" b="1" dirty="0">
                <a:solidFill>
                  <a:srgbClr val="820000"/>
                </a:solidFill>
                <a:latin typeface="+mn-lt"/>
                <a:sym typeface="Wingdings 3"/>
              </a:rPr>
              <a:t>ώστε</a:t>
            </a:r>
            <a:r>
              <a:rPr lang="el-GR" sz="2400" dirty="0">
                <a:latin typeface="+mn-lt"/>
                <a:sym typeface="Wingdings 3"/>
              </a:rPr>
              <a:t> </a:t>
            </a:r>
            <a:r>
              <a:rPr lang="el-GR" sz="2400" dirty="0">
                <a:latin typeface="+mn-lt"/>
              </a:rPr>
              <a:t>και οι δύο ακτινοβολίες να παράγουν ίδια ένταση </a:t>
            </a:r>
            <a:r>
              <a:rPr lang="el-GR" sz="2400" dirty="0" smtClean="0">
                <a:latin typeface="+mn-lt"/>
              </a:rPr>
              <a:t>φωτεινής αίσθησης </a:t>
            </a:r>
            <a:r>
              <a:rPr lang="el-GR" sz="2400" dirty="0">
                <a:latin typeface="+mn-lt"/>
              </a:rPr>
              <a:t>κάτω από καθορισμένες φωτομετρικές συνθήκες. </a:t>
            </a:r>
          </a:p>
          <a:p>
            <a:pPr marL="0">
              <a:spcBef>
                <a:spcPts val="600"/>
              </a:spcBef>
              <a:buFont typeface="Wingdings" pitchFamily="2" charset="2"/>
              <a:buNone/>
            </a:pPr>
            <a:endParaRPr lang="el-G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9047" y="4628645"/>
            <a:ext cx="7804949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ct val="11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400" dirty="0">
                <a:latin typeface="+mn-lt"/>
              </a:rPr>
              <a:t>Η λm έχει επιλεγεί με τέτοιο τρόπο ώστε η μέγιστη τιμή αυτού του λόγου να είναι 1.</a:t>
            </a:r>
          </a:p>
        </p:txBody>
      </p:sp>
      <p:pic>
        <p:nvPicPr>
          <p:cNvPr id="3074" name="Picture 2" descr="C:\Users\alex\Desktop\seismos11.com-media-1-114656-magic-marker-icon-alphanumeric-quote-close2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528" y="4887179"/>
            <a:ext cx="518483" cy="5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x\Desktop\seismos11.com-media-1-114656-magic-marker-icon-alphanumeric-quote-close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708920"/>
            <a:ext cx="63250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26075"/>
          </a:xfrm>
        </p:spPr>
        <p:txBody>
          <a:bodyPr>
            <a:noAutofit/>
          </a:bodyPr>
          <a:lstStyle/>
          <a:p>
            <a:r>
              <a:rPr lang="el-GR" sz="3400" dirty="0"/>
              <a:t>Φωτοπική, </a:t>
            </a:r>
            <a:r>
              <a:rPr lang="el-GR" sz="3400" dirty="0" err="1" smtClean="0"/>
              <a:t>μεσοπική</a:t>
            </a:r>
            <a:r>
              <a:rPr lang="el-GR" sz="3400" dirty="0" smtClean="0"/>
              <a:t> </a:t>
            </a:r>
            <a:r>
              <a:rPr lang="el-GR" sz="3400" dirty="0" smtClean="0"/>
              <a:t>&amp; </a:t>
            </a:r>
            <a:r>
              <a:rPr lang="el-GR" sz="3400" dirty="0" err="1"/>
              <a:t>σ</a:t>
            </a:r>
            <a:r>
              <a:rPr lang="el-GR" sz="3400" dirty="0" err="1" smtClean="0"/>
              <a:t>κοτοπική</a:t>
            </a:r>
            <a:r>
              <a:rPr lang="el-GR" sz="3400" dirty="0" smtClean="0"/>
              <a:t> </a:t>
            </a:r>
            <a:r>
              <a:rPr lang="el-GR" sz="3400" dirty="0"/>
              <a:t>περιοχή λαμπρότητας</a:t>
            </a:r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225038" y="3318394"/>
            <a:ext cx="8785225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>
                <a:latin typeface="+mn-lt"/>
              </a:rPr>
              <a:t>Η περιοχή της λαμπρότητας μέσα στην οποία υπάρχει η αίσθηση της όρασης χωρίζεται σε </a:t>
            </a:r>
            <a:r>
              <a:rPr lang="el-GR" sz="2000" dirty="0" smtClean="0">
                <a:latin typeface="+mn-lt"/>
              </a:rPr>
              <a:t>τρεις περιοχές</a:t>
            </a:r>
            <a:r>
              <a:rPr lang="el-GR" sz="2000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Φωτοπική </a:t>
            </a:r>
            <a:r>
              <a:rPr lang="el-GR" sz="2000" b="1" dirty="0">
                <a:solidFill>
                  <a:srgbClr val="820000"/>
                </a:solidFill>
                <a:latin typeface="+mn-lt"/>
              </a:rPr>
              <a:t>περιοχή </a:t>
            </a:r>
            <a:r>
              <a:rPr lang="el-GR" sz="2000" dirty="0">
                <a:latin typeface="+mn-lt"/>
              </a:rPr>
              <a:t>(φως ημέρας): στην περίπτωση αυτή η λαμπρότητα είναι μεγαλύτερη </a:t>
            </a:r>
            <a:r>
              <a:rPr lang="el-GR" sz="2000" dirty="0" smtClean="0">
                <a:latin typeface="+mn-lt"/>
              </a:rPr>
              <a:t>από 10 </a:t>
            </a:r>
            <a:r>
              <a:rPr lang="el-GR" sz="2000" dirty="0">
                <a:latin typeface="+mn-lt"/>
              </a:rPr>
              <a:t>cd/m</a:t>
            </a:r>
            <a:r>
              <a:rPr lang="el-GR" sz="2000" baseline="30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 και η όραση οφείλεται κυρίως στα κωνία.</a:t>
            </a: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Σκοτοπική </a:t>
            </a:r>
            <a:r>
              <a:rPr lang="el-GR" sz="2000" b="1" dirty="0">
                <a:solidFill>
                  <a:srgbClr val="820000"/>
                </a:solidFill>
                <a:latin typeface="+mn-lt"/>
              </a:rPr>
              <a:t>περιοχή </a:t>
            </a:r>
            <a:r>
              <a:rPr lang="el-GR" sz="2000" dirty="0">
                <a:latin typeface="+mn-lt"/>
              </a:rPr>
              <a:t>(έναστρος ουρανός): η λαμπρότητα είναι μικρότερη από 10</a:t>
            </a:r>
            <a:r>
              <a:rPr lang="el-GR" sz="2000" baseline="30000" dirty="0">
                <a:latin typeface="+mn-lt"/>
              </a:rPr>
              <a:t>-2</a:t>
            </a:r>
            <a:r>
              <a:rPr lang="el-GR" sz="2000" dirty="0">
                <a:latin typeface="+mn-lt"/>
              </a:rPr>
              <a:t> cd/m2 και </a:t>
            </a:r>
            <a:r>
              <a:rPr lang="el-GR" sz="2000" dirty="0" smtClean="0">
                <a:latin typeface="+mn-lt"/>
              </a:rPr>
              <a:t>η όραση </a:t>
            </a:r>
            <a:r>
              <a:rPr lang="el-GR" sz="2000" dirty="0">
                <a:latin typeface="+mn-lt"/>
              </a:rPr>
              <a:t>οφείλεται αποκλειστικά στα ραβδία.</a:t>
            </a: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Μεσοπική </a:t>
            </a:r>
            <a:r>
              <a:rPr lang="el-GR" sz="2000" b="1" dirty="0">
                <a:solidFill>
                  <a:srgbClr val="820000"/>
                </a:solidFill>
                <a:latin typeface="+mn-lt"/>
              </a:rPr>
              <a:t>περιοχή</a:t>
            </a:r>
            <a:r>
              <a:rPr lang="el-GR" sz="2000" dirty="0">
                <a:latin typeface="+mn-lt"/>
              </a:rPr>
              <a:t>: η περιοχή αυτή είναι το μεταβατικό στάδιο από το ένα είδος </a:t>
            </a:r>
            <a:r>
              <a:rPr lang="el-GR" sz="2000" dirty="0" smtClean="0">
                <a:latin typeface="+mn-lt"/>
              </a:rPr>
              <a:t>όρασης στον </a:t>
            </a:r>
            <a:r>
              <a:rPr lang="el-GR" sz="2000" dirty="0">
                <a:latin typeface="+mn-lt"/>
              </a:rPr>
              <a:t>άλλο. Η λαμπρότητα είναι από 0.001 έως 3 cd/m</a:t>
            </a:r>
            <a:r>
              <a:rPr lang="el-GR" sz="2000" baseline="30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. Στην περιοχή αυτή </a:t>
            </a:r>
            <a:r>
              <a:rPr lang="el-GR" sz="2000" dirty="0" smtClean="0">
                <a:latin typeface="+mn-lt"/>
              </a:rPr>
              <a:t>συνεισφέρουν στην </a:t>
            </a:r>
            <a:r>
              <a:rPr lang="el-GR" sz="2000" dirty="0">
                <a:latin typeface="+mn-lt"/>
              </a:rPr>
              <a:t>αίσθηση της όρασης όλα τα είδη των φωτοανιχνευτών.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2406" y="1719534"/>
            <a:ext cx="8353282" cy="1598860"/>
            <a:chOff x="382406" y="1719534"/>
            <a:chExt cx="8353282" cy="1598860"/>
          </a:xfrm>
        </p:grpSpPr>
        <p:sp>
          <p:nvSpPr>
            <p:cNvPr id="10" name="TextBox 9"/>
            <p:cNvSpPr txBox="1"/>
            <p:nvPr/>
          </p:nvSpPr>
          <p:spPr>
            <a:xfrm>
              <a:off x="4283968" y="1928918"/>
              <a:ext cx="4255733" cy="73866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Φωτοπική</a:t>
              </a:r>
            </a:p>
            <a:p>
              <a:pPr algn="ctr"/>
              <a:r>
                <a:rPr lang="el-GR" sz="2000" dirty="0" smtClean="0">
                  <a:latin typeface="+mn-lt"/>
                </a:rPr>
                <a:t>(ραβδία)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2406" y="2848394"/>
                  <a:ext cx="949234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06" y="2848394"/>
                  <a:ext cx="949234" cy="470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87487" y="2848394"/>
                  <a:ext cx="949234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487" y="2848394"/>
                  <a:ext cx="949234" cy="470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844250" y="284839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Cambria Math" pitchFamily="18" charset="0"/>
                  <a:ea typeface="Cambria Math" pitchFamily="18" charset="0"/>
                </a:rPr>
                <a:t>1</a:t>
              </a:r>
              <a:endParaRPr lang="el-GR" sz="2400" b="1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09600" y="2848394"/>
                  <a:ext cx="78572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600" y="2848394"/>
                  <a:ext cx="785728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789720" y="2848394"/>
                  <a:ext cx="78572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720" y="2848394"/>
                  <a:ext cx="785728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78667" y="2848394"/>
                  <a:ext cx="78572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8667" y="2848394"/>
                  <a:ext cx="785728" cy="470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49960" y="2848394"/>
                  <a:ext cx="78572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960" y="2848394"/>
                  <a:ext cx="785728" cy="470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>
              <a:off x="604299" y="2682000"/>
              <a:ext cx="7935402" cy="166394"/>
              <a:chOff x="1153955" y="1535891"/>
              <a:chExt cx="7935402" cy="16639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153955" y="1693182"/>
                <a:ext cx="7935402" cy="9103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57200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9188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41176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3073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3224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821187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89248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652120" y="1535891"/>
                <a:ext cx="0" cy="14400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rot="10800000">
              <a:off x="604299" y="1719534"/>
              <a:ext cx="7935402" cy="196122"/>
              <a:chOff x="1153955" y="1506163"/>
              <a:chExt cx="7935402" cy="196122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53955" y="1693182"/>
                <a:ext cx="7935402" cy="9103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572000" y="1513852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491880" y="1506166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411760" y="1513850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30730" y="1506165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652120" y="1506164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732240" y="1515266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821187" y="1513849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892480" y="1506163"/>
                <a:ext cx="0" cy="1870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489121" y="2848394"/>
                  <a:ext cx="949234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121" y="2848394"/>
                  <a:ext cx="949234" cy="470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604300" y="1928918"/>
              <a:ext cx="1732422" cy="73866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Σκοτοπική</a:t>
              </a:r>
            </a:p>
            <a:p>
              <a:pPr algn="ctr"/>
              <a:r>
                <a:rPr lang="el-GR" sz="2000" dirty="0" smtClean="0">
                  <a:latin typeface="+mn-lt"/>
                </a:rPr>
                <a:t>(κωνία)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6722" y="1928918"/>
              <a:ext cx="1947246" cy="738664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Μεσοτοπική</a:t>
              </a:r>
            </a:p>
            <a:p>
              <a:pPr algn="ctr"/>
              <a:r>
                <a:rPr lang="el-GR" sz="2000" dirty="0" smtClean="0">
                  <a:latin typeface="+mn-lt"/>
                </a:rPr>
                <a:t>(κωνία+ραβδία)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67544" y="1024666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Έναστρος</a:t>
            </a:r>
          </a:p>
          <a:p>
            <a:pPr algn="ctr"/>
            <a:r>
              <a:rPr lang="el-GR" b="1" dirty="0" smtClean="0">
                <a:latin typeface="+mn-lt"/>
              </a:rPr>
              <a:t>ουρανός</a:t>
            </a:r>
            <a:endParaRPr lang="el-GR" b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33411" y="1026075"/>
            <a:ext cx="237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Εξωτερικός Χώρος</a:t>
            </a:r>
          </a:p>
          <a:p>
            <a:pPr algn="ctr"/>
            <a:r>
              <a:rPr lang="el-GR" b="1" dirty="0" smtClean="0">
                <a:latin typeface="+mn-lt"/>
              </a:rPr>
              <a:t>Φως ημέρας</a:t>
            </a:r>
            <a:endParaRPr lang="el-GR" b="1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5814" y="1024666"/>
            <a:ext cx="179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4D83"/>
                </a:solidFill>
                <a:latin typeface="+mn-lt"/>
              </a:rPr>
              <a:t>Σεληνιακό φώς</a:t>
            </a:r>
          </a:p>
          <a:p>
            <a:pPr algn="ctr"/>
            <a:r>
              <a:rPr lang="el-GR" b="1" dirty="0" smtClean="0">
                <a:solidFill>
                  <a:srgbClr val="004D83"/>
                </a:solidFill>
                <a:latin typeface="+mn-lt"/>
              </a:rPr>
              <a:t>(πανσέληνος)</a:t>
            </a:r>
            <a:endParaRPr lang="el-GR" b="1" dirty="0">
              <a:solidFill>
                <a:srgbClr val="004D83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94369" y="1024666"/>
            <a:ext cx="21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Αρχή </a:t>
            </a:r>
          </a:p>
          <a:p>
            <a:pPr algn="ctr"/>
            <a:r>
              <a:rPr lang="el-GR" b="1" dirty="0" smtClean="0">
                <a:latin typeface="+mn-lt"/>
              </a:rPr>
              <a:t>πανσελήνου</a:t>
            </a:r>
            <a:endParaRPr lang="el-GR" b="1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88335" y="1024666"/>
            <a:ext cx="237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4D83"/>
                </a:solidFill>
                <a:latin typeface="+mn-lt"/>
              </a:rPr>
              <a:t>Εσωτερικός </a:t>
            </a:r>
          </a:p>
          <a:p>
            <a:pPr algn="ctr"/>
            <a:r>
              <a:rPr lang="el-GR" b="1" dirty="0" smtClean="0">
                <a:solidFill>
                  <a:srgbClr val="004D83"/>
                </a:solidFill>
                <a:latin typeface="+mn-lt"/>
              </a:rPr>
              <a:t>Χώρος</a:t>
            </a:r>
            <a:endParaRPr lang="el-GR" b="1" dirty="0">
              <a:solidFill>
                <a:srgbClr val="004D83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9060" y="980728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4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Autofit/>
          </a:bodyPr>
          <a:lstStyle/>
          <a:p>
            <a:r>
              <a:rPr lang="el-GR" dirty="0"/>
              <a:t>Σχετική </a:t>
            </a:r>
            <a:r>
              <a:rPr lang="el-GR" dirty="0" smtClean="0"/>
              <a:t>καμπύλη </a:t>
            </a:r>
            <a:r>
              <a:rPr lang="el-GR" dirty="0"/>
              <a:t>ευαισθησίας τυπικού ανθρώπινου ματιού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40042" y="1767948"/>
            <a:ext cx="6823006" cy="4464069"/>
            <a:chOff x="1240042" y="1767948"/>
            <a:chExt cx="6823006" cy="4464069"/>
          </a:xfrm>
        </p:grpSpPr>
        <p:pic>
          <p:nvPicPr>
            <p:cNvPr id="15" name="Picture 3" descr="C:\Users\alex\Desktop\sensitivity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535" y="2247215"/>
              <a:ext cx="5801378" cy="372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Brace 6" title="αγκύλη"/>
            <p:cNvSpPr/>
            <p:nvPr/>
          </p:nvSpPr>
          <p:spPr>
            <a:xfrm rot="16200000">
              <a:off x="3959404" y="2027018"/>
              <a:ext cx="325116" cy="540082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56821" y="1767948"/>
              <a:ext cx="2063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510 </a:t>
              </a:r>
              <a:r>
                <a:rPr lang="en-US" sz="2000" dirty="0" smtClean="0">
                  <a:latin typeface="+mn-lt"/>
                </a:rPr>
                <a:t>nm – 554 nm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0042" y="1934446"/>
              <a:ext cx="2196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Σκοτοπική Όραση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0800" y="2345496"/>
              <a:ext cx="2232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Φωτοπική Όραση</a:t>
              </a:r>
              <a:endParaRPr lang="en-US" sz="2000" b="1" dirty="0"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040280" y="2638811"/>
              <a:ext cx="790520" cy="65890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14075" y="2345496"/>
              <a:ext cx="734180" cy="11574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49856" y="5955018"/>
              <a:ext cx="46442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“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hlinkClick r:id="rId3"/>
                </a:rPr>
                <a:t>LuminosityCurve1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”,  </a:t>
              </a:r>
              <a:r>
                <a:rPr lang="el-G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από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 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hlinkClick r:id="rId4"/>
                </a:rPr>
                <a:t>Hhahn</a:t>
              </a:r>
              <a:r>
                <a:rPr lang="el-G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 διαθέσιμο με άδεια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hlinkClick r:id="rId5"/>
                </a:rPr>
                <a:t>CC BY-SA 3.0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104367" y="2459617"/>
              <a:ext cx="0" cy="277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104367" y="5159091"/>
              <a:ext cx="5332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252987" y="3645561"/>
              <a:ext cx="2444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Σχετική Ευαισθησία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2367" y="5329939"/>
              <a:ext cx="2444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Μήκος κύματος</a:t>
              </a:r>
              <a:endParaRPr lang="el-GR" sz="2000" b="1" dirty="0"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851920" y="2545551"/>
              <a:ext cx="0" cy="261354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92000" y="2545551"/>
              <a:ext cx="0" cy="261354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8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70858" y="7775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Χρώμα και φάσμα απορρόφησης</a:t>
            </a:r>
            <a:br>
              <a:rPr lang="el-GR" dirty="0" smtClean="0"/>
            </a:br>
            <a:r>
              <a:rPr lang="en-US" sz="3200" b="0" dirty="0" smtClean="0"/>
              <a:t>(</a:t>
            </a:r>
            <a:r>
              <a:rPr lang="el-GR" sz="3200" b="0" dirty="0" smtClean="0"/>
              <a:t>1 από 3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73190" y="1268760"/>
            <a:ext cx="8424936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b="1" dirty="0" smtClean="0"/>
              <a:t>Αιτία</a:t>
            </a:r>
            <a:r>
              <a:rPr lang="el-GR" sz="2400" dirty="0" smtClean="0"/>
              <a:t> της ύπαρξης των χρωμάτων είναι η ιδιότητα  της ύλης να αλληλεπιδρά με την ηλεκτρομαγνητική ακτινοβολία, που πέφτει πάνω στην επιφάνεια της.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Θα μπορούσαμε να πούμε ότι μία έγχρωμη επιφάνεια λειτουργεί ως </a:t>
            </a:r>
            <a:r>
              <a:rPr lang="en-US" sz="2400" dirty="0" smtClean="0"/>
              <a:t>“</a:t>
            </a:r>
            <a:r>
              <a:rPr lang="el-GR" sz="2400" b="1" dirty="0" smtClean="0"/>
              <a:t>φίλτρο</a:t>
            </a:r>
            <a:r>
              <a:rPr lang="en-US" sz="2400" dirty="0" smtClean="0"/>
              <a:t>” </a:t>
            </a:r>
            <a:r>
              <a:rPr lang="el-GR" sz="2400" dirty="0" smtClean="0"/>
              <a:t>της ορατής ακτινοβολίας.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Τα </a:t>
            </a:r>
            <a:r>
              <a:rPr lang="el-GR" sz="2400" b="1" dirty="0" smtClean="0"/>
              <a:t>ηλεκτρόνια</a:t>
            </a:r>
            <a:r>
              <a:rPr lang="el-GR" sz="2400" dirty="0" smtClean="0"/>
              <a:t> των ατόμων ή των μορίων βρίσκονται σε ενεργειακές στάθμες με </a:t>
            </a:r>
            <a:r>
              <a:rPr lang="el-GR" sz="2400" dirty="0"/>
              <a:t>α</a:t>
            </a:r>
            <a:r>
              <a:rPr lang="el-GR" sz="2400" dirty="0" smtClean="0"/>
              <a:t>κριβώς καθορισμένη ενέργεια.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Όταν αυτά </a:t>
            </a:r>
            <a:r>
              <a:rPr lang="el-GR" sz="2400" b="1" dirty="0" smtClean="0"/>
              <a:t>ακτινοβοληθούν</a:t>
            </a:r>
            <a:r>
              <a:rPr lang="el-GR" sz="2400" dirty="0" smtClean="0"/>
              <a:t> από μια ακτινοβολία που </a:t>
            </a:r>
            <a:r>
              <a:rPr lang="el-GR" sz="2400" dirty="0"/>
              <a:t>περιέχει όλα τα μήκη κύματος της ορατής περιοχής του φάσματος (παγχρωματική ακτινοβολία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3190" y="1124067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Down Arrow 5"/>
          <p:cNvSpPr/>
          <p:nvPr/>
        </p:nvSpPr>
        <p:spPr>
          <a:xfrm>
            <a:off x="3661910" y="4327170"/>
            <a:ext cx="265686" cy="288032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73190" y="461520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Απορροφούν φωτόνια ορισμένων μηκών κύματος και αναβαθμίζονται ενεργειακά </a:t>
            </a:r>
          </a:p>
        </p:txBody>
      </p:sp>
      <p:sp>
        <p:nvSpPr>
          <p:cNvPr id="9" name="Down Arrow 8"/>
          <p:cNvSpPr/>
          <p:nvPr/>
        </p:nvSpPr>
        <p:spPr>
          <a:xfrm rot="2442667">
            <a:off x="2960341" y="5194029"/>
            <a:ext cx="311836" cy="38122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Down Arrow 9"/>
          <p:cNvSpPr/>
          <p:nvPr/>
        </p:nvSpPr>
        <p:spPr>
          <a:xfrm rot="19222069">
            <a:off x="4206143" y="5194101"/>
            <a:ext cx="311836" cy="38122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79245" y="5539878"/>
            <a:ext cx="3633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Μεταπηδούν </a:t>
            </a:r>
            <a:r>
              <a:rPr lang="el-GR" sz="2000" dirty="0">
                <a:latin typeface="+mn-lt"/>
              </a:rPr>
              <a:t>σε υψηλότερες στάθμες ενέργειας (διεγερμένη </a:t>
            </a:r>
            <a:r>
              <a:rPr lang="el-GR" sz="2000" dirty="0" smtClean="0">
                <a:latin typeface="+mn-lt"/>
              </a:rPr>
              <a:t>κατάσταση)</a:t>
            </a:r>
            <a:endParaRPr lang="el-GR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6791" y="5539879"/>
            <a:ext cx="5216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+mn-lt"/>
              </a:rPr>
              <a:t>Απομακρύνονται </a:t>
            </a:r>
            <a:r>
              <a:rPr lang="el-GR" sz="2000" dirty="0">
                <a:latin typeface="+mn-lt"/>
              </a:rPr>
              <a:t>από τον έλεγχο του πυρήνα του ατόμου ανάλογα με την ενέργεια του φωτονίου, που απορροφάται (ιονισμός).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6763" y="5184588"/>
            <a:ext cx="435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+mn-lt"/>
              </a:rPr>
              <a:t>ή</a:t>
            </a:r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0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70858" y="0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Χρώμα και φάσμα απορρόφησης</a:t>
            </a:r>
            <a:br>
              <a:rPr lang="el-GR" dirty="0" smtClean="0"/>
            </a:b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Επειδή η </a:t>
            </a:r>
            <a:r>
              <a:rPr lang="el-GR" sz="2400" b="1" dirty="0" smtClean="0"/>
              <a:t>διαφορά ενέργειας</a:t>
            </a:r>
            <a:r>
              <a:rPr lang="el-GR" sz="2400" dirty="0" smtClean="0"/>
              <a:t> ανάμεσα στη διεγερμένη κατάσταση και την κατάσταση ισορροπίας είναι </a:t>
            </a:r>
            <a:r>
              <a:rPr lang="el-GR" sz="2400" b="1" dirty="0" smtClean="0"/>
              <a:t>καθορισμένη</a:t>
            </a:r>
            <a:r>
              <a:rPr lang="el-GR" sz="2400" dirty="0" smtClean="0"/>
              <a:t>, τα ηλεκτρόνια απορροφούν φωτόνια </a:t>
            </a:r>
            <a:r>
              <a:rPr lang="el-GR" sz="2400" b="1" dirty="0" smtClean="0"/>
              <a:t>συγκεκριμένου</a:t>
            </a:r>
            <a:r>
              <a:rPr lang="el-GR" sz="2400" dirty="0" smtClean="0"/>
              <a:t> μήκους κύματος.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820000"/>
                </a:solidFill>
                <a:sym typeface="Wingdings 3"/>
              </a:rPr>
              <a:t> </a:t>
            </a:r>
            <a:r>
              <a:rPr lang="el-GR" sz="2400" dirty="0" smtClean="0"/>
              <a:t>Από το σύνολο των μηκών κύματος μίας παγχρωματικής ακτινοβολίας </a:t>
            </a:r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373190" y="1124067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751227" y="3689157"/>
            <a:ext cx="4046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n-lt"/>
              </a:rPr>
              <a:t>τα μήκη κύματος που </a:t>
            </a:r>
            <a:r>
              <a:rPr lang="el-GR" sz="2400" dirty="0">
                <a:latin typeface="+mn-lt"/>
              </a:rPr>
              <a:t>δεν απορροφώνται ανακλώνται και γίνονται αντιληπτά από τον παρατηρητή.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262" y="3689157"/>
            <a:ext cx="4009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ορισμένα </a:t>
            </a:r>
            <a:r>
              <a:rPr lang="el-GR" sz="2400" dirty="0">
                <a:latin typeface="+mn-lt"/>
              </a:rPr>
              <a:t>μήκη κύματος απορροφώνται από τα άτομα, τα μόρια ή τους κρυστάλλους του υλικού της </a:t>
            </a:r>
            <a:r>
              <a:rPr lang="el-GR" sz="2400" dirty="0" smtClean="0">
                <a:latin typeface="+mn-lt"/>
              </a:rPr>
              <a:t>επιφάνειας. </a:t>
            </a:r>
            <a:endParaRPr lang="el-GR" sz="2400" dirty="0"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 rot="2197191">
            <a:off x="2796885" y="3263192"/>
            <a:ext cx="301930" cy="403621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Down Arrow 11"/>
          <p:cNvSpPr/>
          <p:nvPr/>
        </p:nvSpPr>
        <p:spPr>
          <a:xfrm rot="19222069">
            <a:off x="4945779" y="3298217"/>
            <a:ext cx="311836" cy="38122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6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Φ</a:t>
            </a:r>
            <a:r>
              <a:rPr lang="el-GR" dirty="0" smtClean="0"/>
              <a:t>υσικοχημικές μέθοδοι διάγνωσης - τεκμηρίωσης</a:t>
            </a:r>
            <a:endParaRPr lang="el-GR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800" dirty="0"/>
              <a:t>Ενότητα </a:t>
            </a:r>
            <a:r>
              <a:rPr lang="en-US" sz="2800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Χρωματομετρία</a:t>
            </a:r>
            <a:endParaRPr lang="en-US" sz="2800" dirty="0"/>
          </a:p>
          <a:p>
            <a:pPr algn="ctr">
              <a:lnSpc>
                <a:spcPct val="90000"/>
              </a:lnSpc>
            </a:pPr>
            <a:endParaRPr lang="el-GR" sz="2400" baseline="30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Το χρώμα ως  φυσική ιδιότητα των υλικών και στοιχείο τεκμηρίωσης </a:t>
            </a:r>
            <a:r>
              <a:rPr lang="el-GR" sz="2400" dirty="0" smtClean="0"/>
              <a:t>αυτών,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Αρχές χρωματομετρίας,  βασικά και συμπληρωματικά χρώματα,  προσθετική και αφαιρετική μέθοδος,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Χρώμα και φάσμα </a:t>
            </a:r>
            <a:r>
              <a:rPr lang="el-GR" sz="2400" dirty="0" smtClean="0"/>
              <a:t>απορρόφησης,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Μέτρηση χρώματος. Συστήματα ταξινόμησης χρωματικών ερεθισμών.</a:t>
            </a:r>
          </a:p>
          <a:p>
            <a:pPr>
              <a:lnSpc>
                <a:spcPct val="90000"/>
              </a:lnSpc>
            </a:pPr>
            <a:endParaRPr lang="el-GR" sz="2400" baseline="30000" dirty="0"/>
          </a:p>
          <a:p>
            <a:pPr>
              <a:lnSpc>
                <a:spcPct val="90000"/>
              </a:lnSpc>
            </a:pPr>
            <a:endParaRPr lang="el-GR" sz="2400" baseline="30000" dirty="0"/>
          </a:p>
          <a:p>
            <a:pPr>
              <a:lnSpc>
                <a:spcPct val="90000"/>
              </a:lnSpc>
            </a:pPr>
            <a:endParaRPr lang="el-GR" sz="2400" baseline="30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1412776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9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Χρώμα και φάσμα απορρόφησης</a:t>
            </a:r>
            <a:br>
              <a:rPr lang="el-GR" dirty="0" smtClean="0"/>
            </a:b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b="1" dirty="0" smtClean="0"/>
              <a:t>οπτικές ιδιότητες της ύλης </a:t>
            </a:r>
            <a:r>
              <a:rPr lang="el-GR" sz="2400" dirty="0" smtClean="0"/>
              <a:t>και κατά συνέπεια το </a:t>
            </a:r>
            <a:r>
              <a:rPr lang="el-GR" sz="2400" b="1" dirty="0" smtClean="0"/>
              <a:t>χρώμα</a:t>
            </a:r>
            <a:r>
              <a:rPr lang="el-GR" sz="2400" dirty="0" smtClean="0"/>
              <a:t>, που παρουσιάζει σε δεδομένη ορατή ακτινοβολία φωτισμού, προσδιορίζονται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Από το </a:t>
            </a:r>
            <a:r>
              <a:rPr lang="el-GR" sz="2400" b="1" dirty="0" smtClean="0"/>
              <a:t>φάσμα απορρόφησης </a:t>
            </a:r>
            <a:r>
              <a:rPr lang="el-GR" sz="2400" dirty="0" smtClean="0"/>
              <a:t>ή το </a:t>
            </a:r>
            <a:r>
              <a:rPr lang="el-GR" sz="2400" b="1" dirty="0" smtClean="0"/>
              <a:t>φάσμα της ανακλαστικής ικανότητας</a:t>
            </a:r>
            <a:r>
              <a:rPr lang="el-GR" sz="2400" dirty="0" smtClean="0"/>
              <a:t>, που παρέχει στην ορατή περιοχή φάσματος.</a:t>
            </a:r>
          </a:p>
          <a:p>
            <a:pPr marL="0" indent="0">
              <a:buNone/>
            </a:pPr>
            <a:r>
              <a:rPr lang="el-GR" sz="2400" dirty="0" smtClean="0"/>
              <a:t>Στο φάσμα απορρόφησης των εγχρώμων ανοργάνων ουσιών παρουσιάζονται </a:t>
            </a:r>
            <a:r>
              <a:rPr lang="el-GR" sz="2400" b="1" dirty="0" smtClean="0"/>
              <a:t>μία ή δύο περιοχές </a:t>
            </a:r>
            <a:r>
              <a:rPr lang="el-GR" sz="2400" dirty="0" smtClean="0"/>
              <a:t>όπου έχουμε απορρόφηση στο ορατό. Το χρώμα, που παρατηρούμε, είναι η </a:t>
            </a:r>
            <a:r>
              <a:rPr lang="el-GR" sz="2400" b="1" dirty="0" smtClean="0">
                <a:solidFill>
                  <a:srgbClr val="820000"/>
                </a:solidFill>
              </a:rPr>
              <a:t>σύνθεση</a:t>
            </a:r>
            <a:r>
              <a:rPr lang="el-GR" sz="2400" dirty="0" smtClean="0"/>
              <a:t> των μηκών κύματος του ορατού, που δεν απορροφώνται, δηλαδή εκείνων που ανακλώνται.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373190" y="1124067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84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7775"/>
            <a:ext cx="8229600" cy="908720"/>
          </a:xfrm>
        </p:spPr>
        <p:txBody>
          <a:bodyPr/>
          <a:lstStyle/>
          <a:p>
            <a:r>
              <a:rPr lang="el-GR" dirty="0" smtClean="0"/>
              <a:t>Χρώμα και φάσμα απορρόφησης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59532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8" name="Group 7"/>
          <p:cNvGrpSpPr/>
          <p:nvPr/>
        </p:nvGrpSpPr>
        <p:grpSpPr>
          <a:xfrm>
            <a:off x="359532" y="1378319"/>
            <a:ext cx="2571768" cy="1857388"/>
            <a:chOff x="520010" y="3299300"/>
            <a:chExt cx="3055101" cy="2369386"/>
          </a:xfrm>
        </p:grpSpPr>
        <p:sp>
          <p:nvSpPr>
            <p:cNvPr id="2" name="Rectangle 1"/>
            <p:cNvSpPr/>
            <p:nvPr/>
          </p:nvSpPr>
          <p:spPr>
            <a:xfrm>
              <a:off x="550775" y="3652462"/>
              <a:ext cx="3024336" cy="20162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20010" y="3299300"/>
              <a:ext cx="1008112" cy="1296144"/>
            </a:xfrm>
            <a:prstGeom prst="line">
              <a:avLst/>
            </a:prstGeom>
            <a:ln w="1270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24066" y="3299300"/>
              <a:ext cx="1008112" cy="1296144"/>
            </a:xfrm>
            <a:prstGeom prst="line">
              <a:avLst/>
            </a:prstGeom>
            <a:ln w="127000" cap="rnd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88701" y="3299300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11037" y="1237160"/>
            <a:ext cx="2286016" cy="1928826"/>
            <a:chOff x="4008781" y="2473677"/>
            <a:chExt cx="3096075" cy="2386086"/>
          </a:xfrm>
        </p:grpSpPr>
        <p:sp>
          <p:nvSpPr>
            <p:cNvPr id="15" name="Rectangle 14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520949" y="2490377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985584" y="2473677"/>
              <a:ext cx="111927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311614" y="1214422"/>
            <a:ext cx="2492330" cy="1857388"/>
            <a:chOff x="4008781" y="2490377"/>
            <a:chExt cx="3135272" cy="2369386"/>
          </a:xfrm>
        </p:grpSpPr>
        <p:sp>
          <p:nvSpPr>
            <p:cNvPr id="26" name="Rectangle 25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52781" y="2500589"/>
              <a:ext cx="1052197" cy="1296144"/>
            </a:xfrm>
            <a:prstGeom prst="line">
              <a:avLst/>
            </a:prstGeom>
            <a:ln w="63500" cap="rnd">
              <a:solidFill>
                <a:srgbClr val="0000FF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556781" y="2500589"/>
              <a:ext cx="1119272" cy="1296144"/>
            </a:xfrm>
            <a:prstGeom prst="line">
              <a:avLst/>
            </a:prstGeom>
            <a:ln w="63500" cap="rnd">
              <a:solidFill>
                <a:srgbClr val="66FF33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024781" y="2490377"/>
              <a:ext cx="1119272" cy="1296144"/>
            </a:xfrm>
            <a:prstGeom prst="line">
              <a:avLst/>
            </a:prstGeom>
            <a:ln w="63500" cap="rnd">
              <a:solidFill>
                <a:srgbClr val="FF1F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28596" y="4148520"/>
            <a:ext cx="2340721" cy="1785950"/>
            <a:chOff x="4008781" y="2490377"/>
            <a:chExt cx="3055101" cy="2369386"/>
          </a:xfrm>
        </p:grpSpPr>
        <p:sp>
          <p:nvSpPr>
            <p:cNvPr id="34" name="Rectangle 33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520949" y="2490377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11912" y="3975878"/>
            <a:ext cx="2596009" cy="1785950"/>
            <a:chOff x="4008781" y="2473677"/>
            <a:chExt cx="3096075" cy="2386086"/>
          </a:xfrm>
        </p:grpSpPr>
        <p:sp>
          <p:nvSpPr>
            <p:cNvPr id="48" name="Rectangle 47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85584" y="2473677"/>
              <a:ext cx="111927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376320" y="3678825"/>
            <a:ext cx="2433854" cy="1916371"/>
            <a:chOff x="2415308" y="3971451"/>
            <a:chExt cx="3096075" cy="2386087"/>
          </a:xfrm>
        </p:grpSpPr>
        <p:grpSp>
          <p:nvGrpSpPr>
            <p:cNvPr id="55" name="Group 43"/>
            <p:cNvGrpSpPr/>
            <p:nvPr/>
          </p:nvGrpSpPr>
          <p:grpSpPr>
            <a:xfrm>
              <a:off x="2415308" y="3971452"/>
              <a:ext cx="3096075" cy="2386086"/>
              <a:chOff x="4008781" y="2473677"/>
              <a:chExt cx="3096075" cy="238608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039546" y="2843539"/>
                <a:ext cx="3024336" cy="201622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4008781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0000FF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512837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977472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FF1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985584" y="2473677"/>
                <a:ext cx="1119272" cy="1296144"/>
              </a:xfrm>
              <a:prstGeom prst="line">
                <a:avLst/>
              </a:prstGeom>
              <a:ln w="127000" cap="rnd">
                <a:solidFill>
                  <a:srgbClr val="FF1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H="1">
              <a:off x="3927476" y="3971451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Βασικά και συμπληρωματικά </a:t>
            </a:r>
            <a:r>
              <a:rPr lang="el-GR" dirty="0" smtClean="0"/>
              <a:t>χρώματα</a:t>
            </a:r>
            <a:endParaRPr lang="el-GR" b="1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600" dirty="0" smtClean="0"/>
          </a:p>
          <a:p>
            <a:pPr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400" b="1" dirty="0" smtClean="0"/>
              <a:t>Βασικό ή πρωταρχικό χρώμα</a:t>
            </a:r>
            <a:endParaRPr lang="el-GR" sz="2400" dirty="0" smtClean="0"/>
          </a:p>
          <a:p>
            <a:pPr marL="355600" indent="0">
              <a:spcAft>
                <a:spcPts val="600"/>
              </a:spcAft>
              <a:buClr>
                <a:srgbClr val="820000"/>
              </a:buClr>
              <a:buNone/>
            </a:pPr>
            <a:r>
              <a:rPr lang="el-GR" sz="2400" dirty="0" smtClean="0"/>
              <a:t>Χαρακτηρίζεται εκείνο που δεν προκύπτει από ανάμειξη άλλων. </a:t>
            </a:r>
          </a:p>
          <a:p>
            <a:pPr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400" b="1" dirty="0" smtClean="0"/>
              <a:t>Συμπληρωματικό ή Δευτερεύον χρώμα</a:t>
            </a:r>
            <a:endParaRPr lang="el-GR" sz="2400" dirty="0"/>
          </a:p>
          <a:p>
            <a:pPr marL="355600" indent="0">
              <a:spcAft>
                <a:spcPts val="600"/>
              </a:spcAft>
              <a:buClr>
                <a:srgbClr val="820000"/>
              </a:buClr>
              <a:buNone/>
            </a:pPr>
            <a:r>
              <a:rPr lang="el-GR" sz="2400" dirty="0" smtClean="0"/>
              <a:t>Χαρακτηρίζεται εκείνο που δημιουργείται από την ανάμειξη δύο βασικών χρωμάτων</a:t>
            </a:r>
            <a:r>
              <a:rPr lang="el-GR" sz="2400" dirty="0"/>
              <a:t>. </a:t>
            </a:r>
            <a:r>
              <a:rPr lang="el-GR" sz="2400" dirty="0" smtClean="0"/>
              <a:t>Όταν </a:t>
            </a:r>
            <a:r>
              <a:rPr lang="el-GR" sz="2400" dirty="0"/>
              <a:t>συνδυασθεί με έτερο όμοιό του στη μεν προσθετική διαδικασία </a:t>
            </a:r>
            <a:r>
              <a:rPr lang="el-GR" sz="2400" dirty="0" smtClean="0"/>
              <a:t>δίνει </a:t>
            </a:r>
            <a:r>
              <a:rPr lang="el-GR" sz="2400" dirty="0"/>
              <a:t>λευκό, στη δε αφαιρετική διαδικασία </a:t>
            </a:r>
            <a:r>
              <a:rPr lang="el-GR" sz="2400" dirty="0" smtClean="0"/>
              <a:t>δίνει </a:t>
            </a:r>
            <a:r>
              <a:rPr lang="el-GR" sz="2400" dirty="0"/>
              <a:t>μαύρο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3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430" y="7774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χρωμάτων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40701"/>
            <a:ext cx="8229600" cy="2992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Προσθετική </a:t>
            </a:r>
            <a:r>
              <a:rPr lang="el-GR" sz="2400" b="1" dirty="0">
                <a:solidFill>
                  <a:srgbClr val="820000"/>
                </a:solidFill>
              </a:rPr>
              <a:t>διαδικασία</a:t>
            </a:r>
            <a:r>
              <a:rPr lang="el-GR" sz="2400" dirty="0">
                <a:solidFill>
                  <a:srgbClr val="820000"/>
                </a:solidFill>
              </a:rPr>
              <a:t>: </a:t>
            </a:r>
            <a:endParaRPr lang="el-GR" sz="2400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Χαρακτηρίζεται </a:t>
            </a:r>
            <a:r>
              <a:rPr lang="el-GR" sz="2400" dirty="0"/>
              <a:t>η ανάμειξη φωτεινών </a:t>
            </a:r>
            <a:r>
              <a:rPr lang="el-GR" sz="2400" dirty="0" smtClean="0"/>
              <a:t>ακτίνων </a:t>
            </a:r>
            <a:r>
              <a:rPr lang="el-GR" sz="2400" dirty="0"/>
              <a:t>των τριών βασικών χρωμάτων κόκκινου, πράσινου και </a:t>
            </a:r>
            <a:r>
              <a:rPr lang="el-GR" sz="2400" dirty="0" smtClean="0"/>
              <a:t>μπλε. </a:t>
            </a:r>
          </a:p>
          <a:p>
            <a:pPr marL="0" indent="0">
              <a:buNone/>
            </a:pPr>
            <a:r>
              <a:rPr lang="el-GR" sz="2400" dirty="0" smtClean="0"/>
              <a:t>Κατά την ανάμιξη παράγονται </a:t>
            </a:r>
            <a:r>
              <a:rPr lang="el-GR" sz="2400" dirty="0"/>
              <a:t>άλλα χρώματα, π.χ. ακτίνες κόκκινες και πράσινες δίνουν κίτρινο χρώμα, ενώ αν οι ακτίνες και των τριών παραπάνω βασικών χρωμάτων αναμιχθούν, σε ίσες αναλογίες, δίνουν χρώμα λευκό. 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7" name="Picture 3" descr="C:\Users\alex\Desktop\screen-32561_6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958166" cy="29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4581" y="42210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n-lt"/>
              </a:rPr>
              <a:t>Τα </a:t>
            </a:r>
            <a:r>
              <a:rPr lang="el-GR" sz="2400" dirty="0">
                <a:latin typeface="+mn-lt"/>
              </a:rPr>
              <a:t>τρία </a:t>
            </a:r>
            <a:r>
              <a:rPr lang="el-GR" sz="2400" dirty="0" smtClean="0">
                <a:latin typeface="+mn-lt"/>
              </a:rPr>
              <a:t>βασικά </a:t>
            </a:r>
            <a:r>
              <a:rPr lang="el-GR" sz="2400" dirty="0">
                <a:latin typeface="+mn-lt"/>
              </a:rPr>
              <a:t>χρώματα τα οποία συνδυαζόμενα παρατηρούνται (από τον οφθαλμό) ως έγχρωμη εικόνα.</a:t>
            </a:r>
          </a:p>
        </p:txBody>
      </p:sp>
      <p:pic>
        <p:nvPicPr>
          <p:cNvPr id="1028" name="Picture 4" descr="C:\Users\alex\Desktop\Pixel_geometry_01_Pen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11" y="4149080"/>
            <a:ext cx="2502447" cy="197636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97718" y="6396335"/>
            <a:ext cx="287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Pixel geometry 01 Pengo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Pengo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8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χρωμάτων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40700"/>
            <a:ext cx="8229600" cy="5656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Αφαιρετική </a:t>
            </a:r>
            <a:r>
              <a:rPr lang="el-GR" sz="2400" b="1" dirty="0">
                <a:solidFill>
                  <a:srgbClr val="820000"/>
                </a:solidFill>
              </a:rPr>
              <a:t>διαδικασία: 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Χαρακτηρίζεται </a:t>
            </a:r>
            <a:r>
              <a:rPr lang="el-GR" sz="2400" dirty="0"/>
              <a:t>η ανάμειξη βαφών για δημιουργία χρωμάτων.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μπογιές, οι διάφορες βαφές και τα έγχρωμα μελάνια απορροφούν κάποια χρώματα από το λευκό φως, ενώ το δικό τους χρώμα είναι ο συνδυασμός των χρωμάτων που δεν απορροφήθηκαν.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Τα </a:t>
            </a:r>
            <a:r>
              <a:rPr lang="el-GR" sz="2400" b="1" dirty="0"/>
              <a:t>τρία βασικά χρώματα </a:t>
            </a:r>
            <a:r>
              <a:rPr lang="el-GR" sz="2400" dirty="0"/>
              <a:t>στη περίπτωση της αφαιρετικής διαδικασίας είναι: το </a:t>
            </a:r>
            <a:r>
              <a:rPr lang="el-GR" sz="2400" b="1" dirty="0">
                <a:solidFill>
                  <a:srgbClr val="FFC000"/>
                </a:solidFill>
              </a:rPr>
              <a:t>κίτρινο</a:t>
            </a:r>
            <a:r>
              <a:rPr lang="el-GR" sz="2400" dirty="0"/>
              <a:t>, το </a:t>
            </a:r>
            <a:r>
              <a:rPr lang="el-GR" sz="2400" b="1" dirty="0">
                <a:solidFill>
                  <a:srgbClr val="00FFFF"/>
                </a:solidFill>
              </a:rPr>
              <a:t>κυανό</a:t>
            </a:r>
            <a:r>
              <a:rPr lang="el-GR" sz="2400" dirty="0"/>
              <a:t> και </a:t>
            </a:r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rgbClr val="FF00FF"/>
                </a:solidFill>
              </a:rPr>
              <a:t>ματζέντα</a:t>
            </a:r>
            <a:r>
              <a:rPr lang="el-GR" sz="2400" dirty="0" smtClean="0"/>
              <a:t>. </a:t>
            </a:r>
          </a:p>
          <a:p>
            <a:pPr marL="0" indent="0">
              <a:buNone/>
            </a:pPr>
            <a:r>
              <a:rPr lang="el-GR" sz="2400" dirty="0" smtClean="0"/>
              <a:t>Π.χ. το </a:t>
            </a:r>
            <a:r>
              <a:rPr lang="el-GR" sz="2400" dirty="0"/>
              <a:t>κίτρινο και το </a:t>
            </a:r>
            <a:r>
              <a:rPr lang="el-GR" sz="2400" dirty="0" smtClean="0"/>
              <a:t>ματζέντα </a:t>
            </a:r>
            <a:r>
              <a:rPr lang="el-GR" sz="2400" dirty="0"/>
              <a:t>δίνουν κόκκινο. Μια κίτρινη βαφή απορροφά τα μπλε μήκη κύματος ενώ αντανακλά τα κόκκινα και τα πράσινα που συνδυαζόμενα δίνουν το κίτρινο χρώμα.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Αν σε αυτό </a:t>
            </a:r>
            <a:r>
              <a:rPr lang="el-GR" sz="2400" dirty="0"/>
              <a:t>το χρώμα </a:t>
            </a:r>
            <a:r>
              <a:rPr lang="el-GR" sz="2400" dirty="0" smtClean="0"/>
              <a:t>προστεθεί το </a:t>
            </a:r>
            <a:r>
              <a:rPr lang="el-GR" sz="2400" dirty="0"/>
              <a:t>ματζέντα </a:t>
            </a:r>
            <a:r>
              <a:rPr lang="el-GR" sz="2400" dirty="0" smtClean="0"/>
              <a:t> θα </a:t>
            </a:r>
            <a:r>
              <a:rPr lang="el-GR" sz="2400" dirty="0"/>
              <a:t>απορροφηθούν και τα πράσινα μήκη κύματος με συνέπεια να φαίνεται μόνο το κόκκινο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9532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4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57166" y="71601"/>
            <a:ext cx="8856984" cy="792088"/>
          </a:xfrm>
        </p:spPr>
        <p:txBody>
          <a:bodyPr>
            <a:noAutofit/>
          </a:bodyPr>
          <a:lstStyle/>
          <a:p>
            <a:r>
              <a:rPr lang="el-GR" sz="3200" dirty="0" smtClean="0"/>
              <a:t>Βασικά ή </a:t>
            </a:r>
            <a:r>
              <a:rPr lang="el-GR" sz="3200" dirty="0"/>
              <a:t>πρωταρχικά χρώματα</a:t>
            </a:r>
            <a:br>
              <a:rPr lang="el-GR" sz="3200" dirty="0"/>
            </a:br>
            <a:r>
              <a:rPr lang="el-GR" sz="3200" dirty="0"/>
              <a:t>και </a:t>
            </a:r>
            <a:r>
              <a:rPr lang="el-GR" sz="3200" dirty="0" smtClean="0"/>
              <a:t>τα συμπληρωματικά τους</a:t>
            </a:r>
            <a:endParaRPr lang="el-GR" sz="3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1308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Βασικά και συμπληρωματικά χρώματα</a:t>
            </a:r>
            <a:endParaRPr lang="el-GR" sz="2200" b="1" dirty="0">
              <a:latin typeface="+mn-lt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51520" y="1442972"/>
            <a:ext cx="5256584" cy="5415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Όλα τα χρώματα θεωρούνται συνδυασμοί των τριών </a:t>
            </a:r>
            <a:r>
              <a:rPr lang="el-GR" sz="2200" dirty="0" smtClean="0"/>
              <a:t>βασικών χρωμάτων </a:t>
            </a:r>
            <a:r>
              <a:rPr lang="el-GR" sz="2200" dirty="0"/>
              <a:t>(</a:t>
            </a:r>
            <a:r>
              <a:rPr lang="en-US" sz="2200" dirty="0"/>
              <a:t>primary colours</a:t>
            </a:r>
            <a:r>
              <a:rPr lang="en-US" sz="2200" dirty="0" smtClean="0"/>
              <a:t>):</a:t>
            </a:r>
            <a:endParaRPr lang="en-US" sz="2200" dirty="0"/>
          </a:p>
          <a:p>
            <a:pPr marL="252000" indent="0">
              <a:buNone/>
            </a:pPr>
            <a:r>
              <a:rPr lang="el-GR" sz="2200" b="1" dirty="0" smtClean="0"/>
              <a:t>Κόκκινο</a:t>
            </a:r>
            <a:r>
              <a:rPr lang="el-GR" sz="2200" dirty="0" smtClean="0"/>
              <a:t>	(</a:t>
            </a:r>
            <a:r>
              <a:rPr lang="en-US" sz="2200" b="1" dirty="0"/>
              <a:t>R</a:t>
            </a:r>
            <a:r>
              <a:rPr lang="en-US" sz="2200" dirty="0"/>
              <a:t>ed)</a:t>
            </a:r>
          </a:p>
          <a:p>
            <a:pPr marL="252000" indent="0">
              <a:buNone/>
            </a:pPr>
            <a:r>
              <a:rPr lang="el-GR" sz="2200" b="1" dirty="0" smtClean="0"/>
              <a:t>Πράσινο</a:t>
            </a:r>
            <a:r>
              <a:rPr lang="el-GR" sz="2200" dirty="0" smtClean="0"/>
              <a:t>	(</a:t>
            </a:r>
            <a:r>
              <a:rPr lang="en-US" sz="2200" b="1" dirty="0"/>
              <a:t>G</a:t>
            </a:r>
            <a:r>
              <a:rPr lang="en-US" sz="2200" dirty="0"/>
              <a:t>reen)</a:t>
            </a:r>
          </a:p>
          <a:p>
            <a:pPr marL="252000" indent="0">
              <a:buNone/>
            </a:pPr>
            <a:r>
              <a:rPr lang="el-GR" sz="2200" b="1" dirty="0" smtClean="0"/>
              <a:t>Μπλε</a:t>
            </a:r>
            <a:r>
              <a:rPr lang="el-GR" sz="2200" dirty="0" smtClean="0"/>
              <a:t>	(</a:t>
            </a:r>
            <a:r>
              <a:rPr lang="en-US" sz="2200" b="1" dirty="0" smtClean="0"/>
              <a:t>B</a:t>
            </a:r>
            <a:r>
              <a:rPr lang="en-US" sz="2200" dirty="0" smtClean="0"/>
              <a:t>lue</a:t>
            </a:r>
            <a:r>
              <a:rPr lang="en-US" sz="2200" dirty="0"/>
              <a:t>)</a:t>
            </a:r>
          </a:p>
          <a:p>
            <a:pPr marL="0" indent="0">
              <a:spcBef>
                <a:spcPts val="1800"/>
              </a:spcBef>
              <a:buNone/>
              <a:tabLst>
                <a:tab pos="990600" algn="l"/>
              </a:tabLst>
            </a:pPr>
            <a:r>
              <a:rPr lang="el-GR" sz="2200" dirty="0"/>
              <a:t>Τα πρωτογενή </a:t>
            </a:r>
            <a:r>
              <a:rPr lang="el-GR" sz="2200" dirty="0" smtClean="0"/>
              <a:t>χρώματα μπορούν να αναμειχθούν, ώστε να παραχθούν τα </a:t>
            </a:r>
            <a:r>
              <a:rPr lang="el-GR" sz="2200" b="1" dirty="0" smtClean="0"/>
              <a:t>δευτερογενή χρώματα </a:t>
            </a:r>
            <a:r>
              <a:rPr lang="el-GR" sz="2200" dirty="0" smtClean="0"/>
              <a:t>(</a:t>
            </a:r>
            <a:r>
              <a:rPr lang="en-US" sz="2200" dirty="0" smtClean="0"/>
              <a:t>secondary colors):</a:t>
            </a:r>
          </a:p>
          <a:p>
            <a:pPr marL="252000" indent="0">
              <a:buNone/>
            </a:pPr>
            <a:r>
              <a:rPr lang="el-GR" sz="2200" b="1" dirty="0" smtClean="0"/>
              <a:t>Ματζέντα</a:t>
            </a:r>
            <a:r>
              <a:rPr lang="el-GR" sz="2200" dirty="0"/>
              <a:t>	</a:t>
            </a:r>
            <a:r>
              <a:rPr lang="el-GR" sz="2200" dirty="0" smtClean="0"/>
              <a:t>(</a:t>
            </a:r>
            <a:r>
              <a:rPr lang="el-GR" sz="2200" b="1" dirty="0" smtClean="0"/>
              <a:t>Μ</a:t>
            </a:r>
            <a:r>
              <a:rPr lang="el-GR" sz="2200" dirty="0" smtClean="0"/>
              <a:t>) (κόκκινο + μπλε)</a:t>
            </a:r>
          </a:p>
          <a:p>
            <a:pPr marL="252000" indent="0">
              <a:buNone/>
            </a:pPr>
            <a:r>
              <a:rPr lang="el-GR" sz="2200" b="1" dirty="0" smtClean="0"/>
              <a:t>Κυανό</a:t>
            </a:r>
            <a:r>
              <a:rPr lang="el-GR" sz="2200" dirty="0" smtClean="0"/>
              <a:t>	</a:t>
            </a:r>
            <a:r>
              <a:rPr lang="en-US" sz="2200" dirty="0" smtClean="0"/>
              <a:t>(</a:t>
            </a:r>
            <a:r>
              <a:rPr lang="en-US" sz="2200" b="1" dirty="0" smtClean="0"/>
              <a:t>C</a:t>
            </a:r>
            <a:r>
              <a:rPr lang="en-US" sz="2200" dirty="0" smtClean="0"/>
              <a:t>)  (</a:t>
            </a:r>
            <a:r>
              <a:rPr lang="el-GR" sz="2200" dirty="0" smtClean="0"/>
              <a:t>πράσινο + μπλε)</a:t>
            </a:r>
          </a:p>
          <a:p>
            <a:pPr marL="252000" indent="0">
              <a:buNone/>
            </a:pPr>
            <a:r>
              <a:rPr lang="el-GR" sz="2200" b="1" dirty="0" smtClean="0"/>
              <a:t>Κίτρινο</a:t>
            </a:r>
            <a:r>
              <a:rPr lang="el-GR" sz="2200" dirty="0" smtClean="0"/>
              <a:t>	(</a:t>
            </a:r>
            <a:r>
              <a:rPr lang="en-US" sz="2200" b="1" dirty="0" smtClean="0"/>
              <a:t>Y</a:t>
            </a:r>
            <a:r>
              <a:rPr lang="el-GR" sz="2200" dirty="0" smtClean="0"/>
              <a:t>)  (κόκκινο + πράσινο)</a:t>
            </a:r>
            <a:endParaRPr lang="en-US" sz="22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892897"/>
            <a:ext cx="351514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 συνδυασμός των τριών πρωτογενών χρωμάτων ή ενός δευτερογενούς με το αντίθετο πρωτεύον παράγουν το λευκό χρώμα, αν αναμιχθούν με συγκεκριμένες εντάσεις φωτός.</a:t>
            </a:r>
            <a:endParaRPr lang="el-GR" sz="2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1085523"/>
            <a:ext cx="2800741" cy="23434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64094" y="3356992"/>
            <a:ext cx="220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Colour hexagon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Ewen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190" y="863689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9533" y="3892897"/>
            <a:ext cx="5004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64088" y="1085523"/>
            <a:ext cx="1" cy="5210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6392950"/>
            <a:ext cx="4183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Η Φυσική και η Χημεία του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χρώματος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Ψηφιακή Βιβλιοθήκη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4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70858" y="7775"/>
            <a:ext cx="8229600" cy="908720"/>
          </a:xfrm>
        </p:spPr>
        <p:txBody>
          <a:bodyPr/>
          <a:lstStyle/>
          <a:p>
            <a:r>
              <a:rPr lang="el-GR" dirty="0" smtClean="0"/>
              <a:t>Ανάμειξη χρωμάτων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257996" y="1196752"/>
            <a:ext cx="4886004" cy="5040560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‒"/>
            </a:pPr>
            <a:r>
              <a:rPr lang="el-GR" sz="2400" b="1" dirty="0" smtClean="0">
                <a:solidFill>
                  <a:srgbClr val="004B82"/>
                </a:solidFill>
              </a:rPr>
              <a:t>Η ανάμειξη των χρωμάτων </a:t>
            </a:r>
            <a:r>
              <a:rPr lang="el-GR" sz="2400" dirty="0" smtClean="0"/>
              <a:t>(και εννοούμε ακτινοβολιών) </a:t>
            </a:r>
            <a:r>
              <a:rPr lang="el-GR" sz="2400" b="1" dirty="0" smtClean="0">
                <a:solidFill>
                  <a:srgbClr val="004B82"/>
                </a:solidFill>
              </a:rPr>
              <a:t>είναι πάντα προσθετική</a:t>
            </a:r>
            <a:r>
              <a:rPr lang="el-GR" sz="2400" dirty="0" smtClean="0"/>
              <a:t>. Ο εγκέφαλος προσθέτει τα διάφορα ερεθίσματα από τα τρία είδη κωνίων.</a:t>
            </a:r>
          </a:p>
          <a:p>
            <a:pPr>
              <a:buFont typeface="Calibri" pitchFamily="34" charset="0"/>
              <a:buChar char="‒"/>
            </a:pPr>
            <a:r>
              <a:rPr lang="el-GR" sz="2400" b="1" dirty="0" smtClean="0">
                <a:solidFill>
                  <a:srgbClr val="820000"/>
                </a:solidFill>
              </a:rPr>
              <a:t>Η ανάμειξη των χρωστικών είναι πάντα αφαιρετική</a:t>
            </a:r>
            <a:r>
              <a:rPr lang="el-GR" sz="2400" dirty="0" smtClean="0"/>
              <a:t>. Η κάθε χρωστική αφαιρεί από το φως που προσπίπτει ένα ορισμένο μέρος και ανακλά η αφήνει να περάσει το υπόλοιπο.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96" y="1296414"/>
            <a:ext cx="3910500" cy="3150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4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Rectangle 5"/>
          <p:cNvSpPr>
            <a:spLocks noGrp="1" noChangeArrowheads="1"/>
          </p:cNvSpPr>
          <p:nvPr>
            <p:ph type="title"/>
          </p:nvPr>
        </p:nvSpPr>
        <p:spPr>
          <a:xfrm>
            <a:off x="445841" y="0"/>
            <a:ext cx="8229600" cy="908720"/>
          </a:xfrm>
        </p:spPr>
        <p:txBody>
          <a:bodyPr/>
          <a:lstStyle/>
          <a:p>
            <a:r>
              <a:rPr lang="el-GR" dirty="0"/>
              <a:t>Προσθετική μέθοδος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7" y="1412776"/>
            <a:ext cx="287655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79912" y="1268760"/>
            <a:ext cx="5040560" cy="49685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 smtClean="0"/>
              <a:t>Προσθετική ανάμειξη χρωμάτων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200" dirty="0" smtClean="0"/>
              <a:t>Προσθετική ανάμειξη χρωμάτων συμβαίνει όταν αναμειγνύονται φωτεινές ακτινοβολίες.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200" dirty="0" smtClean="0"/>
              <a:t>Με την ανάμειξη εγχρώμων ακτινοβολιών ορισμένου μήκους κύματος και μάλιστα των </a:t>
            </a:r>
            <a:r>
              <a:rPr lang="el-GR" sz="2200" b="1" dirty="0" smtClean="0"/>
              <a:t>τριών κυρίων περιοχών </a:t>
            </a:r>
            <a:r>
              <a:rPr lang="el-GR" sz="2200" dirty="0" smtClean="0"/>
              <a:t>του ορατού φάσματος : κόκκινο (</a:t>
            </a:r>
            <a:r>
              <a:rPr lang="en-US" sz="2200" dirty="0" smtClean="0"/>
              <a:t>Red), </a:t>
            </a:r>
            <a:r>
              <a:rPr lang="el-GR" sz="2200" dirty="0" smtClean="0"/>
              <a:t>πράσινο (</a:t>
            </a:r>
            <a:r>
              <a:rPr lang="en-US" sz="2200" dirty="0" smtClean="0"/>
              <a:t>Green), </a:t>
            </a:r>
            <a:r>
              <a:rPr lang="el-GR" sz="2200" dirty="0" smtClean="0"/>
              <a:t>μπλε (</a:t>
            </a:r>
            <a:r>
              <a:rPr lang="en-US" sz="2200" dirty="0" smtClean="0"/>
              <a:t>Blue)</a:t>
            </a:r>
            <a:r>
              <a:rPr lang="el-GR" sz="2200" dirty="0" smtClean="0"/>
              <a:t> παράγεται </a:t>
            </a:r>
            <a:r>
              <a:rPr lang="el-GR" sz="2200" b="1" dirty="0" smtClean="0"/>
              <a:t>φως</a:t>
            </a:r>
            <a:r>
              <a:rPr lang="el-GR" sz="2200" dirty="0" smtClean="0"/>
              <a:t>.</a:t>
            </a:r>
          </a:p>
          <a:p>
            <a:pPr marL="0" indent="0">
              <a:buNone/>
            </a:pPr>
            <a:r>
              <a:rPr lang="el-GR" sz="2200" dirty="0" smtClean="0"/>
              <a:t>Το σύστημα αντίληψης χρωμάτων (κωνία – εγκέφαλος) λειτουργεί προσθετικά.</a:t>
            </a:r>
            <a:endParaRPr lang="el-GR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1437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Στο σχήμα βλέπουμε τα τρία πρωτογενή χρώματα (ακτινοβολίες).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219" y="3722588"/>
            <a:ext cx="287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RGB Color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dave pape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0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l-GR" dirty="0"/>
              <a:t>Αφαιρετική μέθοδος</a:t>
            </a:r>
          </a:p>
        </p:txBody>
      </p:sp>
      <p:pic>
        <p:nvPicPr>
          <p:cNvPr id="40960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68760"/>
            <a:ext cx="2749221" cy="234962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776642" y="103761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Αφαιρετική ανάμειξη χρωμάτων</a:t>
            </a:r>
            <a:endParaRPr lang="el-GR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6642" y="1535791"/>
            <a:ext cx="52598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Μια αφαιρετική ανάμειξη χρωμάτων προκύπτει, όταν έγχρωμα υλικά (π.χ. οπτικά φίλτρα, μελάνια εκτύπωσης) αποκόπτουν μέρος του λευκού φωτός που προσπίπτει διαδοχικά επάνω τους.</a:t>
            </a:r>
          </a:p>
          <a:p>
            <a:pPr>
              <a:spcAft>
                <a:spcPts val="1200"/>
              </a:spcAft>
            </a:pPr>
            <a:r>
              <a:rPr lang="el-GR" sz="2200" dirty="0" smtClean="0">
                <a:latin typeface="+mn-lt"/>
              </a:rPr>
              <a:t>Το κάθε φίλτρο απορροφά (αφαιρεί) μια φωτεινή ακτινοβολία και αφήνει να περάσει η συμπληρωματική της.</a:t>
            </a:r>
          </a:p>
          <a:p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Παράδειγμα</a:t>
            </a:r>
            <a:r>
              <a:rPr lang="en-US" sz="22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200" b="1" dirty="0" smtClean="0">
              <a:solidFill>
                <a:srgbClr val="820000"/>
              </a:solidFill>
              <a:latin typeface="+mn-lt"/>
            </a:endParaRPr>
          </a:p>
          <a:p>
            <a:r>
              <a:rPr lang="el-GR" sz="2200" dirty="0" smtClean="0">
                <a:latin typeface="+mn-lt"/>
              </a:rPr>
              <a:t>Αν συνδυάσουμε τα τρία φίλτρα : κυανό, ματζέντα, κίτρινο, το αποτέλεσμα είναι να μη περνά </a:t>
            </a:r>
            <a:r>
              <a:rPr lang="el-GR" sz="2200" b="1" dirty="0" smtClean="0">
                <a:latin typeface="+mn-lt"/>
              </a:rPr>
              <a:t>καμία</a:t>
            </a:r>
            <a:r>
              <a:rPr lang="el-GR" sz="2200" dirty="0" smtClean="0">
                <a:latin typeface="+mn-lt"/>
              </a:rPr>
              <a:t> ακτινοβολία του οπτικού φάσματος του λευκού φωτός.</a:t>
            </a:r>
          </a:p>
          <a:p>
            <a:r>
              <a:rPr lang="el-GR" sz="2200" dirty="0" smtClean="0">
                <a:latin typeface="+mn-lt"/>
              </a:rPr>
              <a:t>Κατά συνέπεια το χρωματικό αποτελέσματα είναι . . . τίποτε = </a:t>
            </a:r>
            <a:r>
              <a:rPr lang="en-US" sz="2200" dirty="0" smtClean="0">
                <a:latin typeface="+mn-lt"/>
              </a:rPr>
              <a:t>“</a:t>
            </a:r>
            <a:r>
              <a:rPr lang="el-GR" sz="2200" b="1" dirty="0" smtClean="0">
                <a:latin typeface="+mn-lt"/>
              </a:rPr>
              <a:t>μαύρο</a:t>
            </a:r>
            <a:r>
              <a:rPr lang="en-US" sz="2200" dirty="0" smtClean="0">
                <a:latin typeface="+mn-lt"/>
              </a:rPr>
              <a:t>”</a:t>
            </a:r>
            <a:endParaRPr lang="el-GR" sz="2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20" y="4139541"/>
            <a:ext cx="315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Στο σχήμα βλέπουμε τρία φίλτρα (κυανό, ματζέντα, κίτρινο) που παρεμβάλλονται μεταξύ πηγής λευκού φωτός και του παρατηρητή.</a:t>
            </a:r>
            <a:endParaRPr lang="el-G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911" y="3640351"/>
            <a:ext cx="287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CMY Color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dave pape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2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92160" y="975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Αφαιρετική μέθοδος </a:t>
            </a:r>
            <a:r>
              <a:rPr lang="el-GR" sz="3600" dirty="0" smtClean="0"/>
              <a:t>– Εκτυπώσεις</a:t>
            </a:r>
            <a:r>
              <a:rPr lang="el-GR" dirty="0" smtClean="0"/>
              <a:t> </a:t>
            </a:r>
            <a:r>
              <a:rPr lang="el-GR" sz="3200" b="0" dirty="0">
                <a:solidFill>
                  <a:prstClr val="black"/>
                </a:solidFill>
              </a:rPr>
              <a:t>(1 από 2)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4098" name="Picture 2" descr="C:\Users\alex\Desktop\19-6-2013 9-56-50 π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586" y="2492896"/>
            <a:ext cx="2935960" cy="23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46" y="973552"/>
            <a:ext cx="869337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Κάθε ουσία όπως π.χ. τα μελάνια απορροφούν ορισμένες ακτινοβολίες και ανακλούν άλλες. Η ιδιότητα αυτή καθορίζει το χρώμα του μελανιού. </a:t>
            </a:r>
            <a:endParaRPr lang="el-GR" sz="2200" dirty="0"/>
          </a:p>
        </p:txBody>
      </p:sp>
      <p:sp>
        <p:nvSpPr>
          <p:cNvPr id="4" name="Rectangle 3"/>
          <p:cNvSpPr/>
          <p:nvPr/>
        </p:nvSpPr>
        <p:spPr>
          <a:xfrm>
            <a:off x="201959" y="4797152"/>
            <a:ext cx="8559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Ομοίως, το </a:t>
            </a:r>
            <a:r>
              <a:rPr lang="el-GR" sz="2200" b="1" dirty="0">
                <a:latin typeface="+mn-lt"/>
              </a:rPr>
              <a:t>κίτρινο</a:t>
            </a:r>
            <a:r>
              <a:rPr lang="el-GR" sz="2200" dirty="0">
                <a:latin typeface="+mn-lt"/>
              </a:rPr>
              <a:t> μελάνι απορροφά από το λευκό </a:t>
            </a:r>
            <a:r>
              <a:rPr lang="el-GR" sz="2200" dirty="0" smtClean="0">
                <a:latin typeface="+mn-lt"/>
              </a:rPr>
              <a:t>φως </a:t>
            </a:r>
            <a:r>
              <a:rPr lang="el-GR" sz="2200" dirty="0">
                <a:latin typeface="+mn-lt"/>
              </a:rPr>
              <a:t>το μπλε και ανακλά το πράσινο και το κόκκινο. Ο </a:t>
            </a:r>
            <a:r>
              <a:rPr lang="el-GR" sz="2200" dirty="0" smtClean="0">
                <a:latin typeface="+mn-lt"/>
              </a:rPr>
              <a:t>συνδυασμός </a:t>
            </a:r>
            <a:r>
              <a:rPr lang="el-GR" sz="2200" dirty="0">
                <a:latin typeface="+mn-lt"/>
              </a:rPr>
              <a:t>των 2 μας δίνει την εντύπωση του κίτρινου.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1539" y="2778352"/>
            <a:ext cx="39785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Το </a:t>
            </a:r>
            <a:r>
              <a:rPr lang="el-GR" sz="2200" b="1" dirty="0">
                <a:latin typeface="+mn-lt"/>
              </a:rPr>
              <a:t>κυανό</a:t>
            </a:r>
            <a:r>
              <a:rPr lang="el-GR" sz="2200" dirty="0">
                <a:latin typeface="+mn-lt"/>
              </a:rPr>
              <a:t> μελάνι απορροφά από το λευκό φως το κόκκινο και ανακλά το μπλε και το πράσινο. Ο </a:t>
            </a:r>
            <a:r>
              <a:rPr lang="el-GR" sz="2200" dirty="0" smtClean="0">
                <a:latin typeface="+mn-lt"/>
              </a:rPr>
              <a:t>συνδυασμό </a:t>
            </a:r>
            <a:r>
              <a:rPr lang="el-GR" sz="2200" dirty="0">
                <a:latin typeface="+mn-lt"/>
              </a:rPr>
              <a:t>των 2 δίνει την εντύπωση του κυανού.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197" y="1748142"/>
            <a:ext cx="869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Το </a:t>
            </a:r>
            <a:r>
              <a:rPr lang="el-GR" sz="2200" b="1" dirty="0" smtClean="0">
                <a:latin typeface="+mn-lt"/>
              </a:rPr>
              <a:t>μαζέντα</a:t>
            </a:r>
            <a:r>
              <a:rPr lang="el-GR" sz="2200" dirty="0" smtClean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μελάνι απορροφά από το λευκό </a:t>
            </a:r>
            <a:r>
              <a:rPr lang="el-GR" sz="2200" dirty="0" smtClean="0">
                <a:latin typeface="+mn-lt"/>
              </a:rPr>
              <a:t>φως </a:t>
            </a:r>
            <a:r>
              <a:rPr lang="el-GR" sz="2200" dirty="0">
                <a:latin typeface="+mn-lt"/>
              </a:rPr>
              <a:t>το πράσινο και ανακλά το </a:t>
            </a:r>
            <a:r>
              <a:rPr lang="el-GR" sz="2200" dirty="0" smtClean="0">
                <a:latin typeface="+mn-lt"/>
              </a:rPr>
              <a:t>μπλε </a:t>
            </a:r>
            <a:r>
              <a:rPr lang="el-GR" sz="2200" dirty="0">
                <a:latin typeface="+mn-lt"/>
              </a:rPr>
              <a:t>και το κόκκινο. Ο </a:t>
            </a:r>
            <a:r>
              <a:rPr lang="el-GR" sz="2200" dirty="0" smtClean="0">
                <a:latin typeface="+mn-lt"/>
              </a:rPr>
              <a:t>συνδυασμός </a:t>
            </a:r>
            <a:r>
              <a:rPr lang="el-GR" sz="2200" dirty="0">
                <a:latin typeface="+mn-lt"/>
              </a:rPr>
              <a:t>των 2 μας δίνει την εντύπωση του </a:t>
            </a:r>
            <a:r>
              <a:rPr lang="el-GR" sz="2200" dirty="0" smtClean="0">
                <a:latin typeface="+mn-lt"/>
              </a:rPr>
              <a:t>μαζέντα</a:t>
            </a:r>
            <a:r>
              <a:rPr lang="el-GR" sz="2200" dirty="0">
                <a:latin typeface="+mn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63453" y="5949280"/>
            <a:ext cx="7394375" cy="769441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200" dirty="0">
                <a:latin typeface="+mn-lt"/>
              </a:rPr>
              <a:t>Τι συμβαίνει όμως όταν αναμείξουμε κίτρινο και κυανό μελάνι</a:t>
            </a:r>
            <a:r>
              <a:rPr lang="en-US" sz="2200" dirty="0">
                <a:latin typeface="+mn-lt"/>
              </a:rPr>
              <a:t>;</a:t>
            </a:r>
            <a:r>
              <a:rPr lang="el-GR" sz="2200" dirty="0">
                <a:latin typeface="+mn-lt"/>
              </a:rPr>
              <a:t> ή κίτρινο και ματζέντα</a:t>
            </a:r>
            <a:r>
              <a:rPr lang="en-US" sz="2200" dirty="0">
                <a:latin typeface="+mn-lt"/>
              </a:rPr>
              <a:t>;</a:t>
            </a:r>
            <a:r>
              <a:rPr lang="el-GR" sz="2200" dirty="0">
                <a:latin typeface="+mn-lt"/>
              </a:rPr>
              <a:t> ή κυανό και ματζέντα</a:t>
            </a:r>
            <a:r>
              <a:rPr lang="en-US" sz="2200" dirty="0">
                <a:latin typeface="+mn-lt"/>
              </a:rPr>
              <a:t>;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071"/>
            <a:ext cx="8229600" cy="90872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Μη καταστρεπτικές μέθοδοι για τη μελέτη της δομής και της κατάστασης διατήρησης των έργων τέχνης και των αρχαιολογικών αντικειμένων</a:t>
            </a:r>
            <a:endParaRPr lang="el-GR" sz="2000" dirty="0"/>
          </a:p>
        </p:txBody>
      </p:sp>
      <p:grpSp>
        <p:nvGrpSpPr>
          <p:cNvPr id="397318" name="Ομάδα 397317"/>
          <p:cNvGrpSpPr/>
          <p:nvPr/>
        </p:nvGrpSpPr>
        <p:grpSpPr>
          <a:xfrm>
            <a:off x="815392" y="1479458"/>
            <a:ext cx="7704857" cy="4861567"/>
            <a:chOff x="1163136" y="1196752"/>
            <a:chExt cx="6804687" cy="5065332"/>
          </a:xfrm>
        </p:grpSpPr>
        <p:sp>
          <p:nvSpPr>
            <p:cNvPr id="32" name="TextBox 31"/>
            <p:cNvSpPr txBox="1"/>
            <p:nvPr/>
          </p:nvSpPr>
          <p:spPr>
            <a:xfrm>
              <a:off x="3372117" y="1196752"/>
              <a:ext cx="2399766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Διερεύνηση Επιφάνειας</a:t>
              </a:r>
              <a:endParaRPr lang="el-GR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63136" y="2020530"/>
              <a:ext cx="2363790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Ακτινοβολία στο μη ορατό</a:t>
              </a:r>
              <a:endParaRPr lang="el-GR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9169" y="2020531"/>
              <a:ext cx="2528653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Ακτινοβολία στο ορατό</a:t>
              </a:r>
              <a:endParaRPr lang="el-GR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3137" y="2945262"/>
              <a:ext cx="2363789" cy="673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Ραδιογραφία</a:t>
              </a:r>
              <a:r>
                <a:rPr lang="en-US" dirty="0" smtClean="0">
                  <a:latin typeface="+mn-lt"/>
                </a:rPr>
                <a:t> </a:t>
              </a:r>
            </a:p>
            <a:p>
              <a:r>
                <a:rPr lang="en-US" dirty="0" smtClean="0">
                  <a:latin typeface="+mn-lt"/>
                </a:rPr>
                <a:t>x, </a:t>
              </a:r>
              <a:r>
                <a:rPr lang="el-GR" dirty="0" smtClean="0">
                  <a:latin typeface="+mn-lt"/>
                </a:rPr>
                <a:t>γ</a:t>
              </a:r>
              <a:r>
                <a:rPr lang="en-US" dirty="0" smtClean="0">
                  <a:latin typeface="+mn-lt"/>
                </a:rPr>
                <a:t>, n, e</a:t>
              </a:r>
              <a:r>
                <a:rPr lang="en-US" b="1" baseline="30000" dirty="0" smtClean="0">
                  <a:latin typeface="+mn-lt"/>
                </a:rPr>
                <a:t>-</a:t>
              </a:r>
              <a:endParaRPr lang="el-GR" b="1" baseline="300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3136" y="3603285"/>
              <a:ext cx="2363790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Αυτοραδιογραφία</a:t>
              </a:r>
              <a:endParaRPr lang="el-GR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3136" y="3984969"/>
              <a:ext cx="2363790" cy="9620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UV-</a:t>
              </a:r>
              <a:r>
                <a:rPr lang="el-GR" dirty="0" smtClean="0">
                  <a:latin typeface="+mn-lt"/>
                </a:rPr>
                <a:t>Φωτογραφία</a:t>
              </a:r>
              <a:endParaRPr lang="en-US" dirty="0" smtClean="0">
                <a:latin typeface="+mn-lt"/>
              </a:endParaRPr>
            </a:p>
            <a:p>
              <a:r>
                <a:rPr lang="en-US" dirty="0" smtClean="0">
                  <a:latin typeface="+mn-lt"/>
                </a:rPr>
                <a:t>UV-</a:t>
              </a:r>
              <a:r>
                <a:rPr lang="el-GR" dirty="0">
                  <a:latin typeface="+mn-lt"/>
                </a:rPr>
                <a:t>Ανακλαστογραφία</a:t>
              </a:r>
            </a:p>
            <a:p>
              <a:endParaRPr lang="el-GR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3136" y="4645699"/>
              <a:ext cx="2363789" cy="9620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 anchor="b">
              <a:spAutoFit/>
            </a:bodyPr>
            <a:lstStyle/>
            <a:p>
              <a:r>
                <a:rPr lang="en-US" dirty="0" smtClean="0">
                  <a:latin typeface="+mn-lt"/>
                </a:rPr>
                <a:t>IR-</a:t>
              </a:r>
              <a:r>
                <a:rPr lang="el-GR" dirty="0">
                  <a:latin typeface="+mn-lt"/>
                </a:rPr>
                <a:t>Φωτογραφία</a:t>
              </a:r>
            </a:p>
            <a:p>
              <a:r>
                <a:rPr lang="en-US" dirty="0" smtClean="0">
                  <a:latin typeface="+mn-lt"/>
                </a:rPr>
                <a:t>IR-</a:t>
              </a:r>
              <a:r>
                <a:rPr lang="el-GR" dirty="0" smtClean="0">
                  <a:latin typeface="+mn-lt"/>
                </a:rPr>
                <a:t>Φθορισμός </a:t>
              </a:r>
              <a:endParaRPr lang="en-US" dirty="0" smtClean="0">
                <a:latin typeface="+mn-lt"/>
              </a:endParaRPr>
            </a:p>
            <a:p>
              <a:r>
                <a:rPr lang="en-US" dirty="0" smtClean="0">
                  <a:latin typeface="+mn-lt"/>
                </a:rPr>
                <a:t>IR-</a:t>
              </a:r>
              <a:r>
                <a:rPr lang="el-GR" dirty="0" smtClean="0">
                  <a:latin typeface="+mn-lt"/>
                </a:rPr>
                <a:t>Ανακλαστογραφία</a:t>
              </a:r>
              <a:endParaRPr lang="el-GR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39169" y="2983705"/>
              <a:ext cx="2528653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Μικροσκοπικοί Μέθοδοι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4784" y="3353037"/>
              <a:ext cx="2533039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Χρωματομετρία</a:t>
              </a:r>
              <a:endParaRPr lang="el-GR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34783" y="3722369"/>
              <a:ext cx="2533039" cy="9620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Μονοχρωματική Ακτινοβολία </a:t>
              </a:r>
              <a:r>
                <a:rPr lang="en-US" dirty="0" smtClean="0">
                  <a:latin typeface="+mn-lt"/>
                </a:rPr>
                <a:t>(NA-Vapor Lamp)</a:t>
              </a:r>
              <a:endParaRPr lang="el-GR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34784" y="4659993"/>
              <a:ext cx="2533039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UV-</a:t>
              </a:r>
              <a:r>
                <a:rPr lang="el-GR" dirty="0" smtClean="0">
                  <a:latin typeface="+mn-lt"/>
                </a:rPr>
                <a:t>Φθορισμός</a:t>
              </a:r>
              <a:endParaRPr lang="en-US" dirty="0">
                <a:latin typeface="+mn-lt"/>
              </a:endParaRPr>
            </a:p>
          </p:txBody>
        </p:sp>
        <p:cxnSp>
          <p:nvCxnSpPr>
            <p:cNvPr id="47" name="Γωνιακή σύνδεση 46"/>
            <p:cNvCxnSpPr>
              <a:stCxn id="32" idx="2"/>
              <a:endCxn id="33" idx="0"/>
            </p:cNvCxnSpPr>
            <p:nvPr/>
          </p:nvCxnSpPr>
          <p:spPr>
            <a:xfrm rot="5400000">
              <a:off x="3239032" y="687562"/>
              <a:ext cx="438966" cy="2226969"/>
            </a:xfrm>
            <a:prstGeom prst="bentConnector3">
              <a:avLst>
                <a:gd name="adj1" fmla="val 52894"/>
              </a:avLst>
            </a:prstGeom>
            <a:ln w="2159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Γωνιακή σύνδεση 48"/>
            <p:cNvCxnSpPr>
              <a:stCxn id="32" idx="2"/>
              <a:endCxn id="34" idx="0"/>
            </p:cNvCxnSpPr>
            <p:nvPr/>
          </p:nvCxnSpPr>
          <p:spPr>
            <a:xfrm rot="16200000" flipH="1">
              <a:off x="5418265" y="735300"/>
              <a:ext cx="438968" cy="2131495"/>
            </a:xfrm>
            <a:prstGeom prst="bentConnector3">
              <a:avLst>
                <a:gd name="adj1" fmla="val 52893"/>
              </a:avLst>
            </a:prstGeom>
            <a:ln w="2159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ύγραμμο βέλος σύνδεσης 54"/>
            <p:cNvCxnSpPr>
              <a:stCxn id="33" idx="2"/>
              <a:endCxn id="35" idx="0"/>
            </p:cNvCxnSpPr>
            <p:nvPr/>
          </p:nvCxnSpPr>
          <p:spPr>
            <a:xfrm>
              <a:off x="2345031" y="2405342"/>
              <a:ext cx="1" cy="53992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>
              <a:stCxn id="34" idx="2"/>
              <a:endCxn id="40" idx="0"/>
            </p:cNvCxnSpPr>
            <p:nvPr/>
          </p:nvCxnSpPr>
          <p:spPr>
            <a:xfrm>
              <a:off x="6703496" y="2405343"/>
              <a:ext cx="0" cy="57836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434783" y="5877272"/>
              <a:ext cx="2533040" cy="384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Ψηφιακή ανάλυση εικόνας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63" name="Γωνιακή σύνδεση 62"/>
            <p:cNvCxnSpPr>
              <a:stCxn id="39" idx="2"/>
              <a:endCxn id="59" idx="1"/>
            </p:cNvCxnSpPr>
            <p:nvPr/>
          </p:nvCxnSpPr>
          <p:spPr>
            <a:xfrm rot="16200000" flipH="1">
              <a:off x="3658932" y="4293827"/>
              <a:ext cx="461949" cy="3089752"/>
            </a:xfrm>
            <a:prstGeom prst="bent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316" name="Ευθύγραμμο βέλος σύνδεσης 397315"/>
            <p:cNvCxnSpPr>
              <a:stCxn id="43" idx="2"/>
              <a:endCxn id="59" idx="0"/>
            </p:cNvCxnSpPr>
            <p:nvPr/>
          </p:nvCxnSpPr>
          <p:spPr>
            <a:xfrm>
              <a:off x="6701303" y="5044805"/>
              <a:ext cx="0" cy="83246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z="1800" smtClean="0">
                <a:latin typeface="+mn-lt"/>
              </a:rPr>
              <a:pPr>
                <a:defRPr/>
              </a:pPr>
              <a:t>2</a:t>
            </a:fld>
            <a:endParaRPr lang="el-GR" sz="18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9532" y="926791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0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92160" y="9754"/>
            <a:ext cx="8229600" cy="90872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prstClr val="black"/>
                </a:solidFill>
              </a:rPr>
              <a:t>Αφαιρετική μέθοδος – Εκτυπώσεις</a:t>
            </a:r>
            <a:r>
              <a:rPr lang="el-GR" sz="3600" dirty="0">
                <a:solidFill>
                  <a:prstClr val="black"/>
                </a:solidFill>
              </a:rPr>
              <a:t> </a:t>
            </a:r>
            <a:r>
              <a:rPr lang="el-GR" sz="2900" b="0" dirty="0" smtClean="0">
                <a:solidFill>
                  <a:prstClr val="black"/>
                </a:solidFill>
              </a:rPr>
              <a:t>(2 </a:t>
            </a:r>
            <a:r>
              <a:rPr lang="el-GR" sz="29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Ο </a:t>
            </a:r>
            <a:r>
              <a:rPr lang="el-GR" sz="2200" dirty="0"/>
              <a:t>πίνακας </a:t>
            </a:r>
            <a:r>
              <a:rPr lang="el-GR" sz="2200" dirty="0" smtClean="0"/>
              <a:t>δίνει </a:t>
            </a:r>
            <a:r>
              <a:rPr lang="el-GR" sz="2200" dirty="0"/>
              <a:t>την </a:t>
            </a:r>
            <a:r>
              <a:rPr lang="el-GR" sz="2200" dirty="0" smtClean="0"/>
              <a:t>απάντηση διότι αναπαριστά την απορρόφηση του φωτός με το (-) και την ανάκλαση με το (+)</a:t>
            </a:r>
            <a:endParaRPr lang="el-GR" sz="2200" dirty="0"/>
          </a:p>
          <a:p>
            <a:pPr marL="0" indent="0">
              <a:buNone/>
            </a:pPr>
            <a:endParaRPr lang="el-GR" sz="2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22153"/>
              </p:ext>
            </p:extLst>
          </p:nvPr>
        </p:nvGraphicFramePr>
        <p:xfrm>
          <a:off x="882072" y="1844824"/>
          <a:ext cx="7379856" cy="471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1312"/>
                <a:gridCol w="1674095"/>
                <a:gridCol w="2097471"/>
                <a:gridCol w="2056978"/>
              </a:tblGrid>
              <a:tr h="321394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Μελάνια</a:t>
                      </a:r>
                      <a:endParaRPr lang="el-GR" dirty="0"/>
                    </a:p>
                  </a:txBody>
                  <a:tcPr anchor="ctr">
                    <a:solidFill>
                      <a:srgbClr val="82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Ακτινοβολία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Μπλε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Πράσινο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Κόκκινο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Κίτρινο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Κυανό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Πράσινο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 φορές</a:t>
                      </a:r>
                      <a:r>
                        <a:rPr lang="el-GR" baseline="0" dirty="0" smtClean="0"/>
                        <a:t> Πράσινο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Κίτρινο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Μαζέντα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Κόκκινο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 φορές</a:t>
                      </a:r>
                      <a:r>
                        <a:rPr lang="el-GR" baseline="0" dirty="0" smtClean="0"/>
                        <a:t> Κόκκινο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Κυανό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Μαζέντα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Μπλε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 φορές</a:t>
                      </a:r>
                      <a:r>
                        <a:rPr lang="el-GR" baseline="0" dirty="0" smtClean="0"/>
                        <a:t> Μπλε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l-GR" dirty="0" smtClean="0"/>
                        <a:t>Κίτρινο + Μαζέντα</a:t>
                      </a:r>
                      <a:r>
                        <a:rPr lang="el-GR" baseline="0" dirty="0" smtClean="0"/>
                        <a:t> + Κυανό μελάνια = θεωρητικά μαύρο χρώμα, πρακτικά σκούρο καφέ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dirty="0" smtClean="0"/>
              <a:t>Αφαιρετική μέθοδος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75460"/>
              </p:ext>
            </p:extLst>
          </p:nvPr>
        </p:nvGraphicFramePr>
        <p:xfrm>
          <a:off x="287524" y="908720"/>
          <a:ext cx="8568952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296144"/>
                <a:gridCol w="2880320"/>
                <a:gridCol w="3060340"/>
              </a:tblGrid>
              <a:tr h="522251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Χρωστικές που χρησιμοποιήθηκαν</a:t>
                      </a:r>
                      <a:endParaRPr lang="el-G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Εξήγηση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Χρώμα χρωστικής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Εμφάνιση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Φως που απορροφά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Φως που ανακλά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κόκκινο</a:t>
                      </a:r>
                      <a:r>
                        <a:rPr lang="el-GR" sz="2000" baseline="0" dirty="0" smtClean="0"/>
                        <a:t> (</a:t>
                      </a:r>
                      <a:r>
                        <a:rPr lang="en-US" sz="2000" baseline="0" dirty="0" smtClean="0"/>
                        <a:t>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πράσινο</a:t>
                      </a:r>
                      <a:r>
                        <a:rPr lang="el-GR" sz="2000" baseline="0" dirty="0" smtClean="0"/>
                        <a:t> &amp; μπλε (</a:t>
                      </a:r>
                      <a:r>
                        <a:rPr lang="en-US" sz="2000" baseline="0" dirty="0" smtClean="0"/>
                        <a:t>G+B=C)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πράσινο (</a:t>
                      </a:r>
                      <a:r>
                        <a:rPr lang="en-US" sz="2000" dirty="0" smtClean="0"/>
                        <a:t>G)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κόκκινο &amp; μπλε (</a:t>
                      </a:r>
                      <a:r>
                        <a:rPr lang="en-US" sz="2000" baseline="0" dirty="0" smtClean="0"/>
                        <a:t>R+B=M)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μπλε</a:t>
                      </a:r>
                      <a:r>
                        <a:rPr lang="el-GR" sz="2000" baseline="0" dirty="0" smtClean="0"/>
                        <a:t> (Β)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κόκκινο &amp; πράσινο (</a:t>
                      </a:r>
                      <a:r>
                        <a:rPr lang="en-US" sz="2000" baseline="0" dirty="0" smtClean="0"/>
                        <a:t>R+G=Y)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M+Y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πράσινο</a:t>
                      </a:r>
                      <a:r>
                        <a:rPr lang="el-GR" sz="2000" baseline="0" dirty="0" smtClean="0"/>
                        <a:t> &amp; μπλε (</a:t>
                      </a:r>
                      <a:r>
                        <a:rPr lang="en-US" sz="2000" baseline="0" dirty="0" smtClean="0"/>
                        <a:t>G+B)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κόκκινο</a:t>
                      </a:r>
                      <a:r>
                        <a:rPr lang="el-GR" sz="2000" baseline="0" dirty="0" smtClean="0"/>
                        <a:t> (</a:t>
                      </a:r>
                      <a:r>
                        <a:rPr lang="en-US" sz="2000" baseline="0" dirty="0" smtClean="0"/>
                        <a:t>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C+Y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κόκκινο &amp; μπλε (</a:t>
                      </a:r>
                      <a:r>
                        <a:rPr lang="en-US" sz="2000" baseline="0" dirty="0" smtClean="0"/>
                        <a:t>R+B)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πράσινο (</a:t>
                      </a:r>
                      <a:r>
                        <a:rPr lang="en-US" sz="2000" dirty="0" smtClean="0"/>
                        <a:t>G)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C+M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κόκκινο &amp; πράσινο (</a:t>
                      </a:r>
                      <a:r>
                        <a:rPr lang="en-US" sz="2000" baseline="0" dirty="0" smtClean="0"/>
                        <a:t>R+G)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μπλε</a:t>
                      </a:r>
                      <a:r>
                        <a:rPr lang="el-GR" sz="2000" baseline="0" dirty="0" smtClean="0"/>
                        <a:t> (Β)</a:t>
                      </a:r>
                      <a:endParaRPr lang="el-G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4" name="Ομάδα 143"/>
          <p:cNvGrpSpPr/>
          <p:nvPr/>
        </p:nvGrpSpPr>
        <p:grpSpPr>
          <a:xfrm>
            <a:off x="1027234" y="4803013"/>
            <a:ext cx="6944365" cy="1977419"/>
            <a:chOff x="1085150" y="4653498"/>
            <a:chExt cx="6944365" cy="1977419"/>
          </a:xfrm>
        </p:grpSpPr>
        <p:sp>
          <p:nvSpPr>
            <p:cNvPr id="3" name="Ορθογώνιο 2"/>
            <p:cNvSpPr/>
            <p:nvPr/>
          </p:nvSpPr>
          <p:spPr>
            <a:xfrm>
              <a:off x="1085152" y="5426445"/>
              <a:ext cx="1577234" cy="72008"/>
            </a:xfrm>
            <a:prstGeom prst="rect">
              <a:avLst/>
            </a:prstGeom>
            <a:solidFill>
              <a:srgbClr val="66E6F4"/>
            </a:solidFill>
            <a:ln>
              <a:solidFill>
                <a:srgbClr val="66E6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>
              <a:off x="1438263" y="4959627"/>
              <a:ext cx="375281" cy="538827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1665211" y="4918489"/>
              <a:ext cx="382359" cy="579964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2050319" y="4985999"/>
              <a:ext cx="612066" cy="512454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1184847" y="4985999"/>
              <a:ext cx="394671" cy="512455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Έλλειψη 21"/>
            <p:cNvSpPr/>
            <p:nvPr/>
          </p:nvSpPr>
          <p:spPr>
            <a:xfrm>
              <a:off x="2356352" y="4653498"/>
              <a:ext cx="363946" cy="299031"/>
            </a:xfrm>
            <a:prstGeom prst="ellipse">
              <a:avLst/>
            </a:prstGeom>
            <a:solidFill>
              <a:srgbClr val="66E6F4"/>
            </a:solidFill>
            <a:ln>
              <a:solidFill>
                <a:srgbClr val="66E6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1085151" y="5498454"/>
              <a:ext cx="1577233" cy="1055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80" name="Ευθύγραμμο βέλος σύνδεσης 79"/>
            <p:cNvCxnSpPr/>
            <p:nvPr/>
          </p:nvCxnSpPr>
          <p:spPr>
            <a:xfrm flipV="1">
              <a:off x="1813516" y="4985999"/>
              <a:ext cx="612067" cy="512454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Ορθογώνιο 90"/>
            <p:cNvSpPr/>
            <p:nvPr/>
          </p:nvSpPr>
          <p:spPr>
            <a:xfrm>
              <a:off x="3622883" y="5433542"/>
              <a:ext cx="1577234" cy="72008"/>
            </a:xfrm>
            <a:prstGeom prst="rect">
              <a:avLst/>
            </a:prstGeom>
            <a:solidFill>
              <a:srgbClr val="CC33FF"/>
            </a:solidFill>
            <a:ln>
              <a:solidFill>
                <a:srgbClr val="CC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92" name="Ευθεία γραμμή σύνδεσης 91"/>
            <p:cNvCxnSpPr/>
            <p:nvPr/>
          </p:nvCxnSpPr>
          <p:spPr>
            <a:xfrm>
              <a:off x="3902600" y="4918488"/>
              <a:ext cx="448675" cy="587063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Ευθεία γραμμή σύνδεσης 92"/>
            <p:cNvCxnSpPr/>
            <p:nvPr/>
          </p:nvCxnSpPr>
          <p:spPr>
            <a:xfrm>
              <a:off x="4157048" y="4918488"/>
              <a:ext cx="428253" cy="587062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ύγραμμο βέλος σύνδεσης 93"/>
            <p:cNvCxnSpPr/>
            <p:nvPr/>
          </p:nvCxnSpPr>
          <p:spPr>
            <a:xfrm flipV="1">
              <a:off x="4588050" y="4993096"/>
              <a:ext cx="612066" cy="512454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εία γραμμή σύνδεσης 94"/>
            <p:cNvCxnSpPr/>
            <p:nvPr/>
          </p:nvCxnSpPr>
          <p:spPr>
            <a:xfrm>
              <a:off x="3722578" y="4993096"/>
              <a:ext cx="394671" cy="512455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Έλλειψη 95"/>
            <p:cNvSpPr/>
            <p:nvPr/>
          </p:nvSpPr>
          <p:spPr>
            <a:xfrm>
              <a:off x="4894083" y="4660595"/>
              <a:ext cx="363946" cy="299031"/>
            </a:xfrm>
            <a:prstGeom prst="ellipse">
              <a:avLst/>
            </a:prstGeom>
            <a:solidFill>
              <a:srgbClr val="CC33FF"/>
            </a:solidFill>
            <a:ln>
              <a:solidFill>
                <a:srgbClr val="CC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7" name="Ορθογώνιο 96"/>
            <p:cNvSpPr/>
            <p:nvPr/>
          </p:nvSpPr>
          <p:spPr>
            <a:xfrm>
              <a:off x="3622882" y="5505551"/>
              <a:ext cx="1577233" cy="1055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98" name="Ευθύγραμμο βέλος σύνδεσης 97"/>
            <p:cNvCxnSpPr/>
            <p:nvPr/>
          </p:nvCxnSpPr>
          <p:spPr>
            <a:xfrm flipV="1">
              <a:off x="4105466" y="4952529"/>
              <a:ext cx="682558" cy="553023"/>
            </a:xfrm>
            <a:prstGeom prst="straightConnector1">
              <a:avLst/>
            </a:prstGeom>
            <a:ln w="38100">
              <a:solidFill>
                <a:srgbClr val="FF1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Ορθογώνιο 98"/>
            <p:cNvSpPr/>
            <p:nvPr/>
          </p:nvSpPr>
          <p:spPr>
            <a:xfrm>
              <a:off x="6394367" y="5433543"/>
              <a:ext cx="1577234" cy="72008"/>
            </a:xfrm>
            <a:prstGeom prst="rect">
              <a:avLst/>
            </a:prstGeom>
            <a:solidFill>
              <a:srgbClr val="FFFF33"/>
            </a:solidFill>
            <a:ln>
              <a:solidFill>
                <a:srgbClr val="FF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0" name="Ευθεία γραμμή σύνδεσης 99"/>
            <p:cNvCxnSpPr/>
            <p:nvPr/>
          </p:nvCxnSpPr>
          <p:spPr>
            <a:xfrm>
              <a:off x="6674084" y="4918489"/>
              <a:ext cx="448675" cy="587063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Ευθεία γραμμή σύνδεσης 100"/>
            <p:cNvCxnSpPr/>
            <p:nvPr/>
          </p:nvCxnSpPr>
          <p:spPr>
            <a:xfrm>
              <a:off x="6928536" y="4918488"/>
              <a:ext cx="428249" cy="58706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ύγραμμο βέλος σύνδεσης 101"/>
            <p:cNvCxnSpPr/>
            <p:nvPr/>
          </p:nvCxnSpPr>
          <p:spPr>
            <a:xfrm flipV="1">
              <a:off x="6876953" y="4993097"/>
              <a:ext cx="612066" cy="512454"/>
            </a:xfrm>
            <a:prstGeom prst="straightConnector1">
              <a:avLst/>
            </a:prstGeom>
            <a:ln w="38100">
              <a:solidFill>
                <a:srgbClr val="FF1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Ευθεία γραμμή σύνδεσης 102"/>
            <p:cNvCxnSpPr/>
            <p:nvPr/>
          </p:nvCxnSpPr>
          <p:spPr>
            <a:xfrm>
              <a:off x="6494062" y="4993097"/>
              <a:ext cx="394671" cy="512455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Έλλειψη 103"/>
            <p:cNvSpPr/>
            <p:nvPr/>
          </p:nvSpPr>
          <p:spPr>
            <a:xfrm>
              <a:off x="7665567" y="4660596"/>
              <a:ext cx="363946" cy="299031"/>
            </a:xfrm>
            <a:prstGeom prst="ellipse">
              <a:avLst/>
            </a:prstGeom>
            <a:solidFill>
              <a:srgbClr val="FFFF33"/>
            </a:solidFill>
            <a:ln>
              <a:solidFill>
                <a:srgbClr val="FF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5" name="Ορθογώνιο 104"/>
            <p:cNvSpPr/>
            <p:nvPr/>
          </p:nvSpPr>
          <p:spPr>
            <a:xfrm>
              <a:off x="6394366" y="5505552"/>
              <a:ext cx="1577233" cy="1055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6" name="Ευθύγραμμο βέλος σύνδεσης 105"/>
            <p:cNvCxnSpPr/>
            <p:nvPr/>
          </p:nvCxnSpPr>
          <p:spPr>
            <a:xfrm flipV="1">
              <a:off x="7122731" y="4993097"/>
              <a:ext cx="612067" cy="512454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Ορθογώνιο 106"/>
            <p:cNvSpPr/>
            <p:nvPr/>
          </p:nvSpPr>
          <p:spPr>
            <a:xfrm>
              <a:off x="1085151" y="6453334"/>
              <a:ext cx="1577234" cy="72008"/>
            </a:xfrm>
            <a:prstGeom prst="rect">
              <a:avLst/>
            </a:prstGeom>
            <a:solidFill>
              <a:srgbClr val="CC33FF"/>
            </a:solidFill>
            <a:ln>
              <a:solidFill>
                <a:srgbClr val="CC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8" name="Ευθεία γραμμή σύνδεσης 107"/>
            <p:cNvCxnSpPr/>
            <p:nvPr/>
          </p:nvCxnSpPr>
          <p:spPr>
            <a:xfrm>
              <a:off x="1382182" y="5938280"/>
              <a:ext cx="431361" cy="587063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Έλλειψη 111"/>
            <p:cNvSpPr/>
            <p:nvPr/>
          </p:nvSpPr>
          <p:spPr>
            <a:xfrm>
              <a:off x="2356351" y="5680387"/>
              <a:ext cx="363946" cy="299031"/>
            </a:xfrm>
            <a:prstGeom prst="ellipse">
              <a:avLst/>
            </a:prstGeom>
            <a:solidFill>
              <a:srgbClr val="FF1F00"/>
            </a:solidFill>
            <a:ln>
              <a:solidFill>
                <a:srgbClr val="FF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3" name="Ορθογώνιο 112"/>
            <p:cNvSpPr/>
            <p:nvPr/>
          </p:nvSpPr>
          <p:spPr>
            <a:xfrm>
              <a:off x="1085150" y="6525343"/>
              <a:ext cx="1577233" cy="105574"/>
            </a:xfrm>
            <a:prstGeom prst="rect">
              <a:avLst/>
            </a:prstGeom>
            <a:solidFill>
              <a:srgbClr val="FFFF33"/>
            </a:solidFill>
            <a:ln w="3175">
              <a:solidFill>
                <a:srgbClr val="FF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5" name="Ορθογώνιο 114"/>
            <p:cNvSpPr/>
            <p:nvPr/>
          </p:nvSpPr>
          <p:spPr>
            <a:xfrm>
              <a:off x="3622882" y="6453334"/>
              <a:ext cx="1577234" cy="72008"/>
            </a:xfrm>
            <a:prstGeom prst="rect">
              <a:avLst/>
            </a:prstGeom>
            <a:solidFill>
              <a:srgbClr val="66E6F4"/>
            </a:solidFill>
            <a:ln>
              <a:solidFill>
                <a:srgbClr val="66E6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19" name="Ευθεία γραμμή σύνδεσης 118"/>
            <p:cNvCxnSpPr/>
            <p:nvPr/>
          </p:nvCxnSpPr>
          <p:spPr>
            <a:xfrm>
              <a:off x="3722577" y="6012888"/>
              <a:ext cx="394671" cy="512455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Έλλειψη 119"/>
            <p:cNvSpPr/>
            <p:nvPr/>
          </p:nvSpPr>
          <p:spPr>
            <a:xfrm>
              <a:off x="4894082" y="5680387"/>
              <a:ext cx="363946" cy="299031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1" name="Ορθογώνιο 120"/>
            <p:cNvSpPr/>
            <p:nvPr/>
          </p:nvSpPr>
          <p:spPr>
            <a:xfrm>
              <a:off x="3622881" y="6525343"/>
              <a:ext cx="1577233" cy="105574"/>
            </a:xfrm>
            <a:prstGeom prst="rect">
              <a:avLst/>
            </a:prstGeom>
            <a:solidFill>
              <a:srgbClr val="FFFF33"/>
            </a:solidFill>
            <a:ln w="3175">
              <a:solidFill>
                <a:srgbClr val="FF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3" name="Ορθογώνιο 122"/>
            <p:cNvSpPr/>
            <p:nvPr/>
          </p:nvSpPr>
          <p:spPr>
            <a:xfrm>
              <a:off x="6394369" y="6453334"/>
              <a:ext cx="1577234" cy="72008"/>
            </a:xfrm>
            <a:prstGeom prst="rect">
              <a:avLst/>
            </a:prstGeom>
            <a:solidFill>
              <a:srgbClr val="66E6F4"/>
            </a:solidFill>
            <a:ln>
              <a:solidFill>
                <a:srgbClr val="66E6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27" name="Ευθεία γραμμή σύνδεσης 126"/>
            <p:cNvCxnSpPr/>
            <p:nvPr/>
          </p:nvCxnSpPr>
          <p:spPr>
            <a:xfrm>
              <a:off x="6494064" y="6012888"/>
              <a:ext cx="394671" cy="512455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Έλλειψη 127"/>
            <p:cNvSpPr/>
            <p:nvPr/>
          </p:nvSpPr>
          <p:spPr>
            <a:xfrm>
              <a:off x="7665569" y="5680387"/>
              <a:ext cx="363946" cy="299031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9" name="Ορθογώνιο 128"/>
            <p:cNvSpPr/>
            <p:nvPr/>
          </p:nvSpPr>
          <p:spPr>
            <a:xfrm>
              <a:off x="6394368" y="6525343"/>
              <a:ext cx="1577233" cy="105574"/>
            </a:xfrm>
            <a:prstGeom prst="rect">
              <a:avLst/>
            </a:prstGeom>
            <a:solidFill>
              <a:srgbClr val="CC33FF"/>
            </a:solidFill>
            <a:ln w="3175">
              <a:solidFill>
                <a:srgbClr val="CC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9" name="Ευθεία γραμμή σύνδεσης 108"/>
            <p:cNvCxnSpPr/>
            <p:nvPr/>
          </p:nvCxnSpPr>
          <p:spPr>
            <a:xfrm>
              <a:off x="1625903" y="5938280"/>
              <a:ext cx="493646" cy="69263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εία γραμμή σύνδεσης 110"/>
            <p:cNvCxnSpPr/>
            <p:nvPr/>
          </p:nvCxnSpPr>
          <p:spPr>
            <a:xfrm>
              <a:off x="1184846" y="6012888"/>
              <a:ext cx="506834" cy="618029"/>
            </a:xfrm>
            <a:prstGeom prst="line">
              <a:avLst/>
            </a:prstGeom>
            <a:ln w="38100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Ευθύγραμμο βέλος σύνδεσης 113"/>
            <p:cNvCxnSpPr/>
            <p:nvPr/>
          </p:nvCxnSpPr>
          <p:spPr>
            <a:xfrm flipV="1">
              <a:off x="1665211" y="6012888"/>
              <a:ext cx="760372" cy="618029"/>
            </a:xfrm>
            <a:prstGeom prst="straightConnector1">
              <a:avLst/>
            </a:prstGeom>
            <a:ln w="38100">
              <a:solidFill>
                <a:srgbClr val="FF1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Ευθεία γραμμή σύνδεσης 115"/>
            <p:cNvCxnSpPr>
              <a:endCxn id="121" idx="2"/>
            </p:cNvCxnSpPr>
            <p:nvPr/>
          </p:nvCxnSpPr>
          <p:spPr>
            <a:xfrm>
              <a:off x="3902599" y="5938280"/>
              <a:ext cx="508899" cy="692637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εία γραμμή σύνδεσης 116"/>
            <p:cNvCxnSpPr/>
            <p:nvPr/>
          </p:nvCxnSpPr>
          <p:spPr>
            <a:xfrm>
              <a:off x="4157048" y="5938280"/>
              <a:ext cx="530357" cy="69263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Ευθύγραμμο βέλος σύνδεσης 121"/>
            <p:cNvCxnSpPr>
              <a:stCxn id="121" idx="2"/>
            </p:cNvCxnSpPr>
            <p:nvPr/>
          </p:nvCxnSpPr>
          <p:spPr>
            <a:xfrm flipV="1">
              <a:off x="4411498" y="6012888"/>
              <a:ext cx="551815" cy="618029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Ευθεία γραμμή σύνδεσης 123"/>
            <p:cNvCxnSpPr/>
            <p:nvPr/>
          </p:nvCxnSpPr>
          <p:spPr>
            <a:xfrm>
              <a:off x="6674086" y="5938280"/>
              <a:ext cx="508900" cy="692637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Ευθεία γραμμή σύνδεσης 124"/>
            <p:cNvCxnSpPr/>
            <p:nvPr/>
          </p:nvCxnSpPr>
          <p:spPr>
            <a:xfrm>
              <a:off x="6928536" y="5938280"/>
              <a:ext cx="500228" cy="69263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Ευθύγραμμο βέλος σύνδεσης 125"/>
            <p:cNvCxnSpPr/>
            <p:nvPr/>
          </p:nvCxnSpPr>
          <p:spPr>
            <a:xfrm flipV="1">
              <a:off x="7428764" y="6012889"/>
              <a:ext cx="418778" cy="61802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51520" y="836712"/>
            <a:ext cx="8640960" cy="45719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3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145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Μονοχρωματική, </a:t>
            </a:r>
            <a:r>
              <a:rPr lang="el-GR" sz="3600" dirty="0" smtClean="0"/>
              <a:t>ορθοχρωματική </a:t>
            </a:r>
            <a:r>
              <a:rPr lang="el-GR" sz="3600" dirty="0"/>
              <a:t>π</a:t>
            </a:r>
            <a:r>
              <a:rPr lang="el-GR" sz="3600" dirty="0" smtClean="0"/>
              <a:t>αγχρωματική </a:t>
            </a:r>
            <a:r>
              <a:rPr lang="el-GR" sz="3600" dirty="0"/>
              <a:t>Ό</a:t>
            </a:r>
            <a:r>
              <a:rPr lang="el-GR" sz="3600" dirty="0" smtClean="0"/>
              <a:t>ραση</a:t>
            </a:r>
            <a:endParaRPr lang="el-GR" sz="3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48173" y="119675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6" name="Picture 2" descr="C:\Users\alex\Desktop\alexopoulou_23_09_14\Πεντέλη  Χριστούγεννα 2008  2 κρόκοι Φεβρ 2009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0" y="1405168"/>
            <a:ext cx="3647763" cy="2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alexopoulou_23_09_14\Πεντέλη  Χριστούγεννα 2008  2 κρόκοι Φεβρ 2009 032B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1" y="4008438"/>
            <a:ext cx="3647762" cy="2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alexopoulou_23_09_14\Πεντέλη  Χριστούγεννα 2008  2 κρόκοι Φεβρ 2009 orth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69" y="1412776"/>
            <a:ext cx="3626078" cy="25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841" y="0"/>
            <a:ext cx="8229600" cy="908720"/>
          </a:xfrm>
        </p:spPr>
        <p:txBody>
          <a:bodyPr/>
          <a:lstStyle/>
          <a:p>
            <a:r>
              <a:rPr lang="el-GR" sz="3400" dirty="0"/>
              <a:t>Το φάσμα της όρασης των σκύλων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99792" y="498298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How the spectrum looks to dogs and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people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danielprieto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BY-NC-SA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173" y="836712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123" name="Picture 3" descr="C:\Users\alex\Desktop\tumblr_m40wucHY4S1qzy0d7o1_r1_500 (1)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82"/>
          <a:stretch/>
        </p:blipFill>
        <p:spPr bwMode="auto">
          <a:xfrm>
            <a:off x="2046908" y="1844824"/>
            <a:ext cx="5050185" cy="3138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6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Αθηνά Αλεξοπούλου 2014. Αθηνά Αλεξοπούλου. «Φυσικοχημικές Μέθοδοι Διάγνωσης - Τεκμηρίωσης. Ενότητα 3: </a:t>
            </a:r>
            <a:r>
              <a:rPr lang="el-GR" sz="2000" dirty="0" smtClean="0"/>
              <a:t>Χρωματομετρία».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39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9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257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</a:t>
            </a:r>
            <a:r>
              <a:rPr lang="el-GR" dirty="0">
                <a:solidFill>
                  <a:srgbClr val="333399"/>
                </a:solidFill>
              </a:rPr>
              <a:t>Χ</a:t>
            </a:r>
            <a:r>
              <a:rPr lang="el-GR" dirty="0">
                <a:solidFill>
                  <a:srgbClr val="006400"/>
                </a:solidFill>
              </a:rPr>
              <a:t>Ρ</a:t>
            </a:r>
            <a:r>
              <a:rPr lang="el-GR" dirty="0">
                <a:solidFill>
                  <a:srgbClr val="A50021"/>
                </a:solidFill>
              </a:rPr>
              <a:t>Ω</a:t>
            </a:r>
            <a:r>
              <a:rPr lang="el-GR" dirty="0">
                <a:solidFill>
                  <a:srgbClr val="4545C3"/>
                </a:solidFill>
              </a:rPr>
              <a:t>Μ</a:t>
            </a:r>
            <a:r>
              <a:rPr lang="el-GR" dirty="0">
                <a:solidFill>
                  <a:srgbClr val="7030A0"/>
                </a:solidFill>
              </a:rPr>
              <a:t>Α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1"/>
            <a:ext cx="8229600" cy="4090273"/>
          </a:xfrm>
        </p:spPr>
        <p:txBody>
          <a:bodyPr>
            <a:normAutofit/>
          </a:bodyPr>
          <a:lstStyle/>
          <a:p>
            <a:pPr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300" b="1" dirty="0"/>
              <a:t>Χρώμα</a:t>
            </a:r>
            <a:r>
              <a:rPr lang="el-GR" sz="2300" dirty="0"/>
              <a:t> είναι η αίσθηση που δημιουργείται στον ανθρώπινο </a:t>
            </a:r>
            <a:r>
              <a:rPr lang="el-GR" sz="2300" b="1" dirty="0" smtClean="0"/>
              <a:t>εγκέφαλο</a:t>
            </a:r>
            <a:r>
              <a:rPr lang="el-GR" sz="2300" dirty="0" smtClean="0"/>
              <a:t> </a:t>
            </a:r>
            <a:r>
              <a:rPr lang="el-GR" sz="2300" dirty="0"/>
              <a:t>κατά την ανίχνευση από τον </a:t>
            </a:r>
            <a:r>
              <a:rPr lang="el-GR" sz="2300" b="1" dirty="0" smtClean="0"/>
              <a:t>οφθαλμό φωτεινής ακτινοβολίας </a:t>
            </a:r>
            <a:r>
              <a:rPr lang="el-GR" sz="2300" dirty="0"/>
              <a:t>συγκεκριμένου </a:t>
            </a:r>
            <a:r>
              <a:rPr lang="el-GR" sz="2300" b="1" dirty="0">
                <a:solidFill>
                  <a:srgbClr val="820000"/>
                </a:solidFill>
              </a:rPr>
              <a:t>μήκους κύματος</a:t>
            </a:r>
            <a:r>
              <a:rPr lang="el-GR" sz="2300" dirty="0"/>
              <a:t>, που προέρχεται από αυτήν την ίδια  την ακτινοβολία, είτε από </a:t>
            </a:r>
            <a:r>
              <a:rPr lang="el-GR" sz="2300" b="1" dirty="0" smtClean="0"/>
              <a:t>ανάκλαση</a:t>
            </a:r>
            <a:r>
              <a:rPr lang="el-GR" sz="2300" dirty="0" smtClean="0"/>
              <a:t> </a:t>
            </a:r>
            <a:r>
              <a:rPr lang="el-GR" sz="2300" dirty="0"/>
              <a:t>αυτής σε επιφάνεια που παρατηρείται, π.χ. το λευκό, το κίτρινο, το μπλε του ουρανού, κ.λπ.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ebdings" panose="05030102010509060703" pitchFamily="18" charset="2"/>
              <a:buChar char="4"/>
            </a:pPr>
            <a:r>
              <a:rPr lang="el-GR" sz="2300" dirty="0" smtClean="0"/>
              <a:t>Χρώμα </a:t>
            </a:r>
            <a:r>
              <a:rPr lang="el-GR" sz="2300" dirty="0"/>
              <a:t>όμως στην καθημερινή ζωή  συνήθως ονομάζουμε και την </a:t>
            </a:r>
            <a:r>
              <a:rPr lang="el-GR" sz="2300" b="1" dirty="0"/>
              <a:t>οργανική</a:t>
            </a:r>
            <a:r>
              <a:rPr lang="el-GR" sz="2300" dirty="0"/>
              <a:t> ή </a:t>
            </a:r>
            <a:r>
              <a:rPr lang="el-GR" sz="2300" b="1" dirty="0"/>
              <a:t>ανόργανη ουσία </a:t>
            </a:r>
            <a:r>
              <a:rPr lang="el-GR" sz="2300" dirty="0"/>
              <a:t>που χρησιμοποιείται στο χρωματισμό επιφάνειας, λεγόμενη και </a:t>
            </a:r>
            <a:r>
              <a:rPr lang="el-GR" sz="2300" b="1" dirty="0"/>
              <a:t>χρωστική ουσία </a:t>
            </a:r>
            <a:r>
              <a:rPr lang="el-GR" sz="2300" dirty="0"/>
              <a:t>ή βαφή (κοινώς μπογιά).</a:t>
            </a:r>
          </a:p>
          <a:p>
            <a:endParaRPr lang="el-GR" sz="2300" dirty="0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6488668"/>
            <a:ext cx="3364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 smtClean="0">
                <a:latin typeface="+mn-lt"/>
                <a:hlinkClick r:id="rId3"/>
              </a:rPr>
              <a:t>CONservation SCIence LABoratory</a:t>
            </a:r>
            <a:endParaRPr lang="el-GR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9532" y="926791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43608" y="5287025"/>
            <a:ext cx="7632848" cy="690638"/>
          </a:xfrm>
          <a:prstGeom prst="rect">
            <a:avLst/>
          </a:prstGeom>
          <a:ln w="19050">
            <a:solidFill>
              <a:srgbClr val="820000"/>
            </a:solidFill>
          </a:ln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 smtClean="0">
                <a:latin typeface="+mn-lt"/>
              </a:rPr>
              <a:t>Το </a:t>
            </a:r>
            <a:r>
              <a:rPr lang="el-GR" sz="2400" b="1" dirty="0">
                <a:latin typeface="+mn-lt"/>
              </a:rPr>
              <a:t>ΧΡΩΜΑ αναφέρεται στην ακτινοβολία και η ΧΡΩΣΤΙΚΗ στο υλικό</a:t>
            </a:r>
            <a:r>
              <a:rPr lang="el-GR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2" descr="C:\Users\alex\Desktop\excla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4" y="5293663"/>
            <a:ext cx="228165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</a:t>
            </a:r>
            <a:r>
              <a:rPr lang="el-GR" sz="2000" dirty="0" smtClean="0"/>
              <a:t>χρήση περιεχομένου από τα ακόλουθα έργα: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Αργυρίου, Ιωακείμ; Βαρέλλα, Ευαγγελία; Μπεκιάρης, </a:t>
            </a:r>
            <a:r>
              <a:rPr lang="el-GR" sz="2000" dirty="0" smtClean="0"/>
              <a:t>Νίκος</a:t>
            </a:r>
            <a:r>
              <a:rPr lang="en-US" sz="2000" dirty="0" smtClean="0"/>
              <a:t>;</a:t>
            </a:r>
            <a:r>
              <a:rPr lang="el-GR" sz="2000" dirty="0"/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hlinkClick r:id="rId3"/>
              </a:rPr>
              <a:t>Η </a:t>
            </a:r>
            <a:r>
              <a:rPr lang="el-GR" sz="2000" dirty="0">
                <a:hlinkClick r:id="rId3"/>
              </a:rPr>
              <a:t>Φυσική και η Χημεία του </a:t>
            </a:r>
            <a:r>
              <a:rPr lang="el-GR" sz="2000" dirty="0" smtClean="0">
                <a:hlinkClick r:id="rId3"/>
              </a:rPr>
              <a:t>χρώματος</a:t>
            </a:r>
            <a:r>
              <a:rPr lang="el-GR" sz="2000" dirty="0" smtClean="0"/>
              <a:t>», </a:t>
            </a:r>
            <a:r>
              <a:rPr lang="el-GR" sz="2000" dirty="0"/>
              <a:t>2ο Πανελλήνιο Συνέδριο των Εκπαιδευτικών στις ΤΠΕ «Αξιοποίηση των Τεχνολογιών της Πληροφορίας &amp; Επικοινωνίας στη Διδακτική πράξη», Σύρος, </a:t>
            </a:r>
            <a:r>
              <a:rPr lang="el-GR" sz="2000" dirty="0" smtClean="0"/>
              <a:t>2003. Ανακτήθηκε από Ψηφιακή Βιβλιοθήκη.</a:t>
            </a:r>
            <a:endParaRPr lang="el-G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1038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χρώματα του φάσματος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286325" y="1607392"/>
            <a:ext cx="8701353" cy="4655224"/>
            <a:chOff x="286325" y="1607392"/>
            <a:chExt cx="8701353" cy="4655224"/>
          </a:xfrm>
        </p:grpSpPr>
        <p:pic>
          <p:nvPicPr>
            <p:cNvPr id="8" name="Picture 2" descr="G:\DOWNLOADS\EM_spectrumrevise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25" y="1607392"/>
              <a:ext cx="8701353" cy="465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63688" y="5583197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Increasing Wavelength (</a:t>
              </a:r>
              <a:r>
                <a:rPr lang="el-GR" dirty="0" smtClean="0">
                  <a:latin typeface="+mn-lt"/>
                </a:rPr>
                <a:t>λ)</a:t>
              </a:r>
              <a:r>
                <a:rPr lang="en-US" dirty="0" smtClean="0">
                  <a:latin typeface="+mn-lt"/>
                </a:rPr>
                <a:t> in nm </a:t>
              </a:r>
              <a:r>
                <a:rPr lang="en-US" dirty="0" smtClean="0">
                  <a:latin typeface="+mn-lt"/>
                  <a:sym typeface="Wingdings" pitchFamily="2" charset="2"/>
                </a:rPr>
                <a:t>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62065" y="6031784"/>
            <a:ext cx="341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EM spectrumrevised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Keoka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32" y="926791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04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Χρώματα και μήκη κύματος ορατής ακτινοβολίας </a:t>
            </a: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359532" y="5198428"/>
            <a:ext cx="7941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Κάποια </a:t>
            </a:r>
            <a:r>
              <a:rPr lang="el-GR" sz="2400" dirty="0">
                <a:latin typeface="+mn-lt"/>
              </a:rPr>
              <a:t>αντικείμενα είναι </a:t>
            </a:r>
            <a:r>
              <a:rPr lang="el-GR" sz="2400" b="1" dirty="0" smtClean="0">
                <a:latin typeface="+mn-lt"/>
              </a:rPr>
              <a:t>έγχρωμα </a:t>
            </a:r>
            <a:r>
              <a:rPr lang="el-GR" sz="2400" dirty="0">
                <a:latin typeface="+mn-lt"/>
              </a:rPr>
              <a:t>γιατί </a:t>
            </a:r>
            <a:r>
              <a:rPr lang="el-GR" sz="2400" dirty="0" smtClean="0">
                <a:latin typeface="+mn-lt"/>
              </a:rPr>
              <a:t>από το σύνολο των ακτινοβολιών του ορατού φάσματος απορροφούν ορισμένες από αυτές, ενώ </a:t>
            </a:r>
            <a:r>
              <a:rPr lang="el-GR" sz="2400" dirty="0">
                <a:latin typeface="+mn-lt"/>
              </a:rPr>
              <a:t>ανακλούν κάποιες </a:t>
            </a:r>
            <a:r>
              <a:rPr lang="el-GR" sz="2400" dirty="0" smtClean="0">
                <a:latin typeface="+mn-lt"/>
              </a:rPr>
              <a:t>άλλες, όπως </a:t>
            </a:r>
            <a:r>
              <a:rPr lang="el-GR" sz="2400" dirty="0">
                <a:latin typeface="+mn-lt"/>
              </a:rPr>
              <a:t>για παράδειγμα το γρασίδι </a:t>
            </a:r>
            <a:r>
              <a:rPr lang="el-GR" sz="2400" dirty="0" smtClean="0">
                <a:latin typeface="+mn-lt"/>
              </a:rPr>
              <a:t>που ανακλά </a:t>
            </a:r>
            <a:r>
              <a:rPr lang="el-GR" sz="2400" dirty="0">
                <a:latin typeface="+mn-lt"/>
              </a:rPr>
              <a:t>μόνο το πράσινο χρώμα.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72570"/>
              </p:ext>
            </p:extLst>
          </p:nvPr>
        </p:nvGraphicFramePr>
        <p:xfrm>
          <a:off x="359532" y="1534166"/>
          <a:ext cx="3672408" cy="3474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8192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Χρώμα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Μήκος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</a:rPr>
                        <a:t> κύματος (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nm)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Κόκκινο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760 – 630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Πορτοκαλί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630 - 590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Κίτρινο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590 – 560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Πράσινο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560 - 490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Κυανούν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490 - 440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Μπλε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440 - 420</a:t>
                      </a:r>
                      <a:endParaRPr lang="el-GR" sz="2000" dirty="0"/>
                    </a:p>
                  </a:txBody>
                  <a:tcPr/>
                </a:tc>
              </a:tr>
              <a:tr h="32028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Ιώδες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420 - 380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9532" y="1199924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219272" y="1412776"/>
            <a:ext cx="4817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4"/>
            </a:pPr>
            <a:r>
              <a:rPr lang="el-GR" sz="2400" dirty="0">
                <a:latin typeface="+mn-lt"/>
              </a:rPr>
              <a:t>Το ανθρώπινο μάτι ανιχνεύει μεγάλο εύρος χρωμάτων και αυτό οφείλεται στο γεγονός ότι οι ακτίνες κάθε χρώματος έχουν συγκεκριμένο μήκος κύματος. </a:t>
            </a:r>
            <a:endParaRPr lang="el-GR" sz="2400" dirty="0" smtClean="0">
              <a:latin typeface="+mn-lt"/>
            </a:endParaRPr>
          </a:p>
          <a:p>
            <a:pPr marL="342900" indent="-342900">
              <a:buFont typeface="Webdings" panose="05030102010509060703" pitchFamily="18" charset="2"/>
              <a:buChar char="4"/>
            </a:pPr>
            <a:r>
              <a:rPr lang="el-GR" sz="2400" dirty="0" smtClean="0">
                <a:latin typeface="+mn-lt"/>
              </a:rPr>
              <a:t>Το κόκκινο έχει το μεγαλύτερο και το ιώδες το μικρότερο.</a:t>
            </a:r>
          </a:p>
          <a:p>
            <a:pPr marL="342900" indent="-342900">
              <a:buFont typeface="Webdings" panose="05030102010509060703" pitchFamily="18" charset="2"/>
              <a:buChar char="4"/>
            </a:pPr>
            <a:r>
              <a:rPr lang="el-GR" sz="2400" dirty="0" smtClean="0">
                <a:latin typeface="+mn-lt"/>
              </a:rPr>
              <a:t>Το ανθρώπινο μάτι την ημέρα έχει μέγιστη ευαισθησία στα 555 nm ενώ τη νύχτα στα 533 nm.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38943" y="9754"/>
            <a:ext cx="8229600" cy="908720"/>
          </a:xfrm>
        </p:spPr>
        <p:txBody>
          <a:bodyPr/>
          <a:lstStyle/>
          <a:p>
            <a:r>
              <a:rPr lang="el-GR" dirty="0" smtClean="0"/>
              <a:t>Τα τρία βασικά χρώματα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00108"/>
            <a:ext cx="6929486" cy="557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5860" y="6535624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Visible EM modes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WillowW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903796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62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01122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Χρώμα = μάτι + οπτικά νεύρα+ εγκέφαλος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61248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buFont typeface="Webdings" panose="05030102010509060703" pitchFamily="18" charset="2"/>
              <a:buChar char="4"/>
            </a:pPr>
            <a:r>
              <a:rPr lang="el-GR" sz="2000" dirty="0" smtClean="0"/>
              <a:t>Το χρώμα δεν είναι καμία ιδιαίτερη ιδιότητα του ορατού φωτός. Είναι μόνο ένα προϊόν του πολύπλοκου μηχανισμού αντίληψης της ηλεκτρομαγνητικής ακτινοβολίας από το σύστημα μάτι – οπτικά νεύρα – εγκέφαλος. Σωστό θα ήταν να μην αναφερόμαστε για παράδειγμα με την έκφραση “κίτρινο φως” αλλά “φως, το οποίο βλέπουμε ως κίτρινο”. 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ebdings" panose="05030102010509060703" pitchFamily="18" charset="2"/>
              <a:buChar char="4"/>
            </a:pPr>
            <a:r>
              <a:rPr lang="el-GR" sz="2000" dirty="0" smtClean="0"/>
              <a:t>Το ανθρώπινο μάτι είναι ένας ιδιαίτερα ευαίσθητος ανιχνευτής ηλεκτρομαγνητικής ακτινοβολίας. Έρευνες δείχνουν ότι δέκα, ίσως και μόνο ένα φωτόνιο, είναι ικανά να διεγείρουν το μάτι. 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ebdings" panose="05030102010509060703" pitchFamily="18" charset="2"/>
              <a:buChar char="4"/>
            </a:pPr>
            <a:r>
              <a:rPr lang="el-GR" sz="2000" dirty="0" smtClean="0"/>
              <a:t>Η ευαισθησία του ματιού στο υπεριώδες είναι αρκετά μικρή, λόγω της ισχυρής απορρόφησης που παρουσιάζει σε αυτά τα μήκη κύματος ο κερατοειδής χιτώνας αλλά και ο φακός του ματιού. Σε ανθρώπους που τους έχει αφαιρεθεί ο φακός έχει διαπιστωθεί ότι η όραση τους επεκτείνεται και στο υπεριώδες (λ &gt; 300 nm).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926791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24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ανθρώπινος οφθαλμός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84784"/>
            <a:ext cx="453650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43808" y="4653136"/>
            <a:ext cx="341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Human eye cross-sectional view grayscale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 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Roscoe x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903796"/>
            <a:ext cx="8424936" cy="72008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12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a171f653a2d492d21f61e0ae696b6fe4d821fe"/>
</p:tagLst>
</file>

<file path=ppt/theme/theme1.xml><?xml version="1.0" encoding="utf-8"?>
<a:theme xmlns:a="http://schemas.openxmlformats.org/drawingml/2006/main" name="OC_template_updated">
  <a:themeElements>
    <a:clrScheme name="Custom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0000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4385</TotalTime>
  <Words>3177</Words>
  <Application>Microsoft Office PowerPoint</Application>
  <PresentationFormat>Προβολή στην οθόνη (4:3)</PresentationFormat>
  <Paragraphs>433</Paragraphs>
  <Slides>41</Slides>
  <Notes>34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OC_template_updated</vt:lpstr>
      <vt:lpstr>1_OC_template_updated</vt:lpstr>
      <vt:lpstr>Φυσικοχημικές Μέθοδοι Διάγνωσης - Τεκμηρίωσης</vt:lpstr>
      <vt:lpstr>Φυσικοχημικές μέθοδοι διάγνωσης - τεκμηρίωσης</vt:lpstr>
      <vt:lpstr>Μη καταστρεπτικές μέθοδοι για τη μελέτη της δομής και της κατάστασης διατήρησης των έργων τέχνης και των αρχαιολογικών αντικειμένων</vt:lpstr>
      <vt:lpstr>Τι είναι ΧΡΩΜΑ</vt:lpstr>
      <vt:lpstr>Τα χρώματα του φάσματος</vt:lpstr>
      <vt:lpstr>Χρώματα και μήκη κύματος ορατής ακτινοβολίας </vt:lpstr>
      <vt:lpstr>Τα τρία βασικά χρώματα</vt:lpstr>
      <vt:lpstr>Χρώμα = μάτι + οπτικά νεύρα+ εγκέφαλος</vt:lpstr>
      <vt:lpstr>Ο ανθρώπινος οφθαλμός</vt:lpstr>
      <vt:lpstr>Μέρη του ματιού</vt:lpstr>
      <vt:lpstr>Τριχρωματική θεωρία της έγχρωμης όρασης  (βασικά χρώματα)</vt:lpstr>
      <vt:lpstr>Τριχρωματική θεωρία της έγχρωμης όρασης (τύποι κωνίων)</vt:lpstr>
      <vt:lpstr>Φασματική ευαισθησία των φωτοχρωστικών</vt:lpstr>
      <vt:lpstr>Φασματική ευαισθησία (1 από 2)</vt:lpstr>
      <vt:lpstr>Φασματική ευαισθησία (2 από 2)</vt:lpstr>
      <vt:lpstr>Φωτοπική, μεσοπική &amp; σκοτοπική περιοχή λαμπρότητας</vt:lpstr>
      <vt:lpstr>Σχετική καμπύλη ευαισθησίας τυπικού ανθρώπινου ματιού</vt:lpstr>
      <vt:lpstr>Χρώμα και φάσμα απορρόφησης (1 από 3)</vt:lpstr>
      <vt:lpstr>Χρώμα και φάσμα απορρόφησης (2 από 3)</vt:lpstr>
      <vt:lpstr>Χρώμα και φάσμα απορρόφησης (3 από 3)</vt:lpstr>
      <vt:lpstr>Χρώμα και φάσμα απορρόφησης</vt:lpstr>
      <vt:lpstr>Βασικά και συμπληρωματικά χρώματα</vt:lpstr>
      <vt:lpstr>Δημιουργία χρωμάτων (1 από 2)</vt:lpstr>
      <vt:lpstr>Δημιουργία χρωμάτων (2 από 2)</vt:lpstr>
      <vt:lpstr>Βασικά ή πρωταρχικά χρώματα και τα συμπληρωματικά τους</vt:lpstr>
      <vt:lpstr>Ανάμειξη χρωμάτων</vt:lpstr>
      <vt:lpstr>Προσθετική μέθοδος</vt:lpstr>
      <vt:lpstr>Αφαιρετική μέθοδος</vt:lpstr>
      <vt:lpstr>Αφαιρετική μέθοδος – Εκτυπώσεις (1 από 2)</vt:lpstr>
      <vt:lpstr>Αφαιρετική μέθοδος – Εκτυπώσεις (2 από 2)</vt:lpstr>
      <vt:lpstr>Αφαιρετική μέθοδος</vt:lpstr>
      <vt:lpstr>Μονοχρωματική, ορθοχρωματική παγχρωματική Όραση</vt:lpstr>
      <vt:lpstr>Το φάσμα της όρασης των σκύλων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fkaram2</dc:creator>
  <cp:lastModifiedBy>natasakar new</cp:lastModifiedBy>
  <cp:revision>215</cp:revision>
  <dcterms:created xsi:type="dcterms:W3CDTF">2013-04-22T05:56:16Z</dcterms:created>
  <dcterms:modified xsi:type="dcterms:W3CDTF">2015-06-10T11:31:38Z</dcterms:modified>
</cp:coreProperties>
</file>