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6"/>
  </p:notesMasterIdLst>
  <p:handoutMasterIdLst>
    <p:handoutMasterId r:id="rId37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92" r:id="rId25"/>
    <p:sldId id="289" r:id="rId26"/>
    <p:sldId id="290" r:id="rId27"/>
    <p:sldId id="291" r:id="rId28"/>
    <p:sldId id="257" r:id="rId29"/>
    <p:sldId id="262" r:id="rId30"/>
    <p:sldId id="264" r:id="rId31"/>
    <p:sldId id="293" r:id="rId32"/>
    <p:sldId id="294" r:id="rId33"/>
    <p:sldId id="266" r:id="rId34"/>
    <p:sldId id="261" r:id="rId35"/>
  </p:sldIdLst>
  <p:sldSz cx="9144000" cy="6858000" type="screen4x3"/>
  <p:notesSz cx="7104063" cy="10234613"/>
  <p:custDataLst>
    <p:tags r:id="rId3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29/5/2015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29/5/2015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6153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9248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11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  <a:defRPr sz="2400"/>
            </a:lvl2pPr>
            <a:lvl3pPr marL="914400" indent="0">
              <a:buNone/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990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23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773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235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2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65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63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7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9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9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f/DehydrationOfAlcoholWithH-.png" TargetMode="External"/><Relationship Id="rId7" Type="http://schemas.openxmlformats.org/officeDocument/2006/relationships/hyperlink" Target="http://www.nuffieldfoundation.org/practical-chemistry/dehydration-ethanol-form-ethen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commons.wikimedia.org/wiki/User:SubDural12" TargetMode="External"/><Relationship Id="rId2" Type="http://schemas.openxmlformats.org/officeDocument/2006/relationships/hyperlink" Target="http://upload.wikimedia.org/wikipedia/commons/d/d4/Alcohol_general.svg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File:Alcohol.png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://upload.wikimedia.org/wikipedia/commons/0/02/Alcohol.pn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hyperlink" Target="http://upload.wikimedia.org/wikipedia/commons/1/19/Alcohol_examples.gi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File:Phenol_chemical_structure.png" TargetMode="External"/><Relationship Id="rId11" Type="http://schemas.openxmlformats.org/officeDocument/2006/relationships/hyperlink" Target="http://commons.wikimedia.org/wiki/File:Alcohol_examples.png" TargetMode="External"/><Relationship Id="rId5" Type="http://schemas.openxmlformats.org/officeDocument/2006/relationships/image" Target="../media/image8.png"/><Relationship Id="rId10" Type="http://schemas.openxmlformats.org/officeDocument/2006/relationships/hyperlink" Target="http://commons.wikimedia.org/wiki/File:Phenol2.svg" TargetMode="External"/><Relationship Id="rId4" Type="http://schemas.openxmlformats.org/officeDocument/2006/relationships/hyperlink" Target="http://upload.wikimedia.org/wikipedia/commons/8/87/Phenol_chemical_structure.png" TargetMode="External"/><Relationship Id="rId9" Type="http://schemas.openxmlformats.org/officeDocument/2006/relationships/hyperlink" Target="http://commons.wikimedia.org/wiki/File:2-Phenylphenol.sv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chemguide.co.uk/organicprops/alcohols/background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chemguide.co.uk/organicprops/alcohols/background.html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upload.wikimedia.org/wikipedia/commons/e/e2/Methanol_acid_base.gif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File:Methanol_acid_base.gif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Οργανική Χημεία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5.1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Αλκοόλες</a:t>
            </a:r>
            <a:endParaRPr lang="en-US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Χριστίνα </a:t>
            </a:r>
            <a:r>
              <a:rPr lang="el-GR" sz="2400" dirty="0" err="1"/>
              <a:t>Φούντζουλα</a:t>
            </a:r>
            <a:r>
              <a:rPr lang="el-GR" sz="2400" dirty="0"/>
              <a:t> </a:t>
            </a:r>
            <a:endParaRPr lang="en-US" sz="2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Τμήμα </a:t>
            </a:r>
            <a:r>
              <a:rPr lang="el-GR" sz="2400" dirty="0"/>
              <a:t>Ιατρικών Εργαστηρίων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dirty="0" smtClean="0"/>
              <a:t>Μέθοδοι σύνθεσης αλκοολών </a:t>
            </a:r>
            <a:r>
              <a:rPr lang="el-GR" altLang="el-GR" sz="3200" b="0" dirty="0" smtClean="0"/>
              <a:t>(2/3)</a:t>
            </a:r>
            <a:endParaRPr lang="el-GR" altLang="el-GR" sz="3200" dirty="0" smtClean="0"/>
          </a:p>
        </p:txBody>
      </p:sp>
      <p:sp>
        <p:nvSpPr>
          <p:cNvPr id="10244" name="Rectangle 18"/>
          <p:cNvSpPr>
            <a:spLocks noChangeArrowheads="1"/>
          </p:cNvSpPr>
          <p:nvPr/>
        </p:nvSpPr>
        <p:spPr bwMode="auto">
          <a:xfrm>
            <a:off x="539750" y="1236019"/>
            <a:ext cx="6674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000" dirty="0">
                <a:solidFill>
                  <a:prstClr val="black"/>
                </a:solidFill>
              </a:rPr>
              <a:t>Β. </a:t>
            </a:r>
            <a:r>
              <a:rPr lang="el-GR" altLang="el-GR" sz="2400" dirty="0">
                <a:solidFill>
                  <a:prstClr val="black"/>
                </a:solidFill>
                <a:latin typeface="+mn-lt"/>
              </a:rPr>
              <a:t>Αναγωγή (υδρογόνωση) </a:t>
            </a:r>
            <a:r>
              <a:rPr lang="el-GR" altLang="el-GR" sz="2400" dirty="0" err="1">
                <a:solidFill>
                  <a:prstClr val="black"/>
                </a:solidFill>
                <a:latin typeface="+mn-lt"/>
              </a:rPr>
              <a:t>καρβονυλικών</a:t>
            </a:r>
            <a:r>
              <a:rPr lang="el-GR" altLang="el-GR" sz="2400" dirty="0">
                <a:solidFill>
                  <a:prstClr val="black"/>
                </a:solidFill>
                <a:latin typeface="+mn-lt"/>
              </a:rPr>
              <a:t> </a:t>
            </a:r>
            <a:r>
              <a:rPr lang="el-GR" altLang="el-GR" sz="2400" dirty="0" smtClean="0">
                <a:solidFill>
                  <a:prstClr val="black"/>
                </a:solidFill>
                <a:latin typeface="+mn-lt"/>
              </a:rPr>
              <a:t>ενώσεων</a:t>
            </a:r>
            <a:endParaRPr lang="el-GR" altLang="el-GR" sz="2400" dirty="0"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2" name="Ομάδα 1"/>
          <p:cNvGrpSpPr/>
          <p:nvPr/>
        </p:nvGrpSpPr>
        <p:grpSpPr>
          <a:xfrm>
            <a:off x="1476375" y="2276475"/>
            <a:ext cx="5232400" cy="2079625"/>
            <a:chOff x="1476375" y="2276475"/>
            <a:chExt cx="5232400" cy="2079625"/>
          </a:xfrm>
        </p:grpSpPr>
        <p:pic>
          <p:nvPicPr>
            <p:cNvPr id="11266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76375" y="2276475"/>
              <a:ext cx="5232400" cy="2079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0246" name="Text Box 20"/>
            <p:cNvSpPr txBox="1">
              <a:spLocks noChangeArrowheads="1"/>
            </p:cNvSpPr>
            <p:nvPr/>
          </p:nvSpPr>
          <p:spPr bwMode="auto">
            <a:xfrm>
              <a:off x="1979613" y="2866232"/>
              <a:ext cx="720725" cy="2746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200" dirty="0" err="1">
                  <a:solidFill>
                    <a:prstClr val="black"/>
                  </a:solidFill>
                </a:rPr>
                <a:t>butanal</a:t>
              </a:r>
              <a:endParaRPr lang="el-GR" altLang="el-GR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1271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5013325"/>
            <a:ext cx="4321175" cy="903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844675"/>
            <a:ext cx="6210300" cy="14890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11267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 dirty="0" smtClean="0"/>
              <a:t>Μέθοδοι σύνθεσης αλκοολών </a:t>
            </a:r>
            <a:r>
              <a:rPr lang="el-GR" altLang="el-GR" sz="3200" b="0" dirty="0" smtClean="0"/>
              <a:t>(3/3)</a:t>
            </a:r>
          </a:p>
        </p:txBody>
      </p:sp>
      <p:sp>
        <p:nvSpPr>
          <p:cNvPr id="11268" name="Rectangle 18"/>
          <p:cNvSpPr>
            <a:spLocks noChangeArrowheads="1"/>
          </p:cNvSpPr>
          <p:nvPr/>
        </p:nvSpPr>
        <p:spPr bwMode="auto">
          <a:xfrm>
            <a:off x="539750" y="1236019"/>
            <a:ext cx="7260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000" dirty="0">
                <a:solidFill>
                  <a:prstClr val="black"/>
                </a:solidFill>
              </a:rPr>
              <a:t>Γ. </a:t>
            </a:r>
            <a:r>
              <a:rPr lang="el-GR" altLang="el-GR" sz="2400" dirty="0">
                <a:solidFill>
                  <a:prstClr val="black"/>
                </a:solidFill>
                <a:latin typeface="+mn-lt"/>
              </a:rPr>
              <a:t>Επίδραση ενώσεων </a:t>
            </a:r>
            <a:r>
              <a:rPr lang="en-US" altLang="el-GR" sz="2400" dirty="0">
                <a:solidFill>
                  <a:prstClr val="black"/>
                </a:solidFill>
                <a:latin typeface="+mn-lt"/>
              </a:rPr>
              <a:t>Grignard</a:t>
            </a:r>
            <a:r>
              <a:rPr lang="el-GR" altLang="el-GR" sz="2400" dirty="0">
                <a:solidFill>
                  <a:prstClr val="black"/>
                </a:solidFill>
                <a:latin typeface="+mn-lt"/>
              </a:rPr>
              <a:t> σε </a:t>
            </a:r>
            <a:r>
              <a:rPr lang="el-GR" altLang="el-GR" sz="2400" dirty="0" err="1">
                <a:solidFill>
                  <a:prstClr val="black"/>
                </a:solidFill>
                <a:latin typeface="+mn-lt"/>
              </a:rPr>
              <a:t>καρβονυλικές</a:t>
            </a:r>
            <a:r>
              <a:rPr lang="el-GR" altLang="el-GR" sz="2400" dirty="0">
                <a:solidFill>
                  <a:prstClr val="black"/>
                </a:solidFill>
                <a:latin typeface="+mn-lt"/>
              </a:rPr>
              <a:t> ενώσεις</a:t>
            </a:r>
          </a:p>
        </p:txBody>
      </p:sp>
      <p:pic>
        <p:nvPicPr>
          <p:cNvPr id="11269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482975"/>
            <a:ext cx="5840412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868863"/>
            <a:ext cx="60483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99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Χημικές ιδιότητες αλκοολών </a:t>
            </a:r>
            <a:r>
              <a:rPr lang="el-GR" altLang="el-GR" sz="3200" b="0" dirty="0" smtClean="0"/>
              <a:t>(1/6)</a:t>
            </a:r>
          </a:p>
        </p:txBody>
      </p:sp>
      <p:pic>
        <p:nvPicPr>
          <p:cNvPr id="13315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675" y="2674261"/>
            <a:ext cx="7620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444237" y="1058643"/>
            <a:ext cx="320183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000" dirty="0">
                <a:solidFill>
                  <a:prstClr val="black"/>
                </a:solidFill>
              </a:rPr>
              <a:t>Α. 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Αφυδάτωση </a:t>
            </a:r>
            <a:r>
              <a:rPr lang="el-GR" altLang="el-GR" sz="2200" dirty="0" smtClean="0">
                <a:solidFill>
                  <a:prstClr val="black"/>
                </a:solidFill>
                <a:latin typeface="+mn-lt"/>
              </a:rPr>
              <a:t>αλκοολών</a:t>
            </a:r>
            <a:r>
              <a:rPr lang="en-US" altLang="el-GR" sz="2200" dirty="0" smtClean="0">
                <a:solidFill>
                  <a:prstClr val="black"/>
                </a:solidFill>
                <a:latin typeface="+mn-lt"/>
              </a:rPr>
              <a:t>.</a:t>
            </a:r>
            <a:endParaRPr lang="el-GR" altLang="el-GR" sz="22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1331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700" y="1594761"/>
            <a:ext cx="3959225" cy="4365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444237" y="2210374"/>
            <a:ext cx="302589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Μηχανισμός αντίδρασης</a:t>
            </a:r>
          </a:p>
        </p:txBody>
      </p:sp>
      <p:sp>
        <p:nvSpPr>
          <p:cNvPr id="12296" name="Rectangle 12"/>
          <p:cNvSpPr>
            <a:spLocks noChangeArrowheads="1"/>
          </p:cNvSpPr>
          <p:nvPr/>
        </p:nvSpPr>
        <p:spPr bwMode="auto">
          <a:xfrm>
            <a:off x="1151061" y="4449315"/>
            <a:ext cx="262655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Πειραματική διάταξη</a:t>
            </a:r>
          </a:p>
        </p:txBody>
      </p:sp>
      <p:sp>
        <p:nvSpPr>
          <p:cNvPr id="12297" name="Rectangle 13"/>
          <p:cNvSpPr>
            <a:spLocks noChangeArrowheads="1"/>
          </p:cNvSpPr>
          <p:nvPr/>
        </p:nvSpPr>
        <p:spPr bwMode="auto">
          <a:xfrm>
            <a:off x="4182320" y="4293935"/>
            <a:ext cx="464254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altLang="el-GR" dirty="0">
                <a:solidFill>
                  <a:prstClr val="black"/>
                </a:solidFill>
              </a:rPr>
              <a:t> 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Χρήση </a:t>
            </a:r>
            <a:r>
              <a:rPr lang="el-GR" altLang="el-GR" sz="2200" dirty="0" err="1">
                <a:solidFill>
                  <a:prstClr val="black"/>
                </a:solidFill>
                <a:latin typeface="+mn-lt"/>
              </a:rPr>
              <a:t>θειϊκού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 ή φωσφορικού </a:t>
            </a:r>
            <a:r>
              <a:rPr lang="el-GR" altLang="el-GR" sz="2200" dirty="0" smtClean="0">
                <a:solidFill>
                  <a:prstClr val="black"/>
                </a:solidFill>
                <a:latin typeface="+mn-lt"/>
              </a:rPr>
              <a:t>οξέος</a:t>
            </a:r>
            <a:r>
              <a:rPr lang="en-US" altLang="el-GR" sz="2200" dirty="0" smtClean="0">
                <a:solidFill>
                  <a:prstClr val="black"/>
                </a:solidFill>
                <a:latin typeface="+mn-lt"/>
              </a:rPr>
              <a:t>.</a:t>
            </a:r>
            <a:endParaRPr lang="el-GR" altLang="el-GR" sz="2200" dirty="0">
              <a:solidFill>
                <a:prstClr val="black"/>
              </a:solidFill>
              <a:latin typeface="+mn-lt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 Παραγωγή </a:t>
            </a: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CO</a:t>
            </a:r>
            <a:r>
              <a:rPr lang="en-US" altLang="el-GR" sz="2200" baseline="-25000" dirty="0">
                <a:solidFill>
                  <a:prstClr val="black"/>
                </a:solidFill>
                <a:latin typeface="+mn-lt"/>
              </a:rPr>
              <a:t>2</a:t>
            </a: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 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και</a:t>
            </a: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altLang="el-GR" sz="2200" dirty="0" smtClean="0">
                <a:solidFill>
                  <a:prstClr val="black"/>
                </a:solidFill>
                <a:latin typeface="+mn-lt"/>
              </a:rPr>
              <a:t>SO</a:t>
            </a:r>
            <a:r>
              <a:rPr lang="en-US" altLang="el-GR" sz="2200" baseline="-25000" dirty="0" smtClean="0">
                <a:solidFill>
                  <a:prstClr val="black"/>
                </a:solidFill>
                <a:latin typeface="+mn-lt"/>
              </a:rPr>
              <a:t>2</a:t>
            </a:r>
            <a:r>
              <a:rPr lang="en-US" altLang="el-GR" sz="2200" dirty="0" smtClean="0">
                <a:solidFill>
                  <a:prstClr val="black"/>
                </a:solidFill>
                <a:latin typeface="+mn-lt"/>
              </a:rPr>
              <a:t>.</a:t>
            </a:r>
            <a:endParaRPr lang="el-GR" altLang="el-GR" sz="2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2298" name="Line 14"/>
          <p:cNvSpPr>
            <a:spLocks noChangeShapeType="1"/>
          </p:cNvSpPr>
          <p:nvPr/>
        </p:nvSpPr>
        <p:spPr bwMode="auto">
          <a:xfrm>
            <a:off x="6071792" y="5084859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2299" name="Line 15"/>
          <p:cNvSpPr>
            <a:spLocks noChangeShapeType="1"/>
          </p:cNvSpPr>
          <p:nvPr/>
        </p:nvSpPr>
        <p:spPr bwMode="auto">
          <a:xfrm flipH="1">
            <a:off x="6503592" y="5084859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2300" name="Text Box 16"/>
          <p:cNvSpPr txBox="1">
            <a:spLocks noChangeArrowheads="1"/>
          </p:cNvSpPr>
          <p:nvPr/>
        </p:nvSpPr>
        <p:spPr bwMode="auto">
          <a:xfrm>
            <a:off x="5925742" y="5581746"/>
            <a:ext cx="1296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>
                <a:solidFill>
                  <a:prstClr val="black"/>
                </a:solidFill>
              </a:rPr>
              <a:t>Δ-</a:t>
            </a:r>
            <a:r>
              <a:rPr lang="en-US" altLang="el-GR">
                <a:solidFill>
                  <a:prstClr val="black"/>
                </a:solidFill>
              </a:rPr>
              <a:t>NaOH</a:t>
            </a:r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12301" name="Rectangle 12"/>
          <p:cNvSpPr>
            <a:spLocks noChangeArrowheads="1"/>
          </p:cNvSpPr>
          <p:nvPr/>
        </p:nvSpPr>
        <p:spPr bwMode="auto">
          <a:xfrm>
            <a:off x="4692387" y="1666198"/>
            <a:ext cx="2740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1400">
                <a:solidFill>
                  <a:prstClr val="black"/>
                </a:solidFill>
              </a:rPr>
              <a:t>σύμφωνα με τον κανόνα </a:t>
            </a:r>
            <a:r>
              <a:rPr lang="en-US" altLang="el-GR" sz="1400">
                <a:solidFill>
                  <a:prstClr val="black"/>
                </a:solidFill>
              </a:rPr>
              <a:t>Zaitsev</a:t>
            </a:r>
            <a:endParaRPr lang="el-GR" altLang="el-GR" sz="1400">
              <a:solidFill>
                <a:prstClr val="black"/>
              </a:solidFill>
            </a:endParaRPr>
          </a:p>
        </p:txBody>
      </p:sp>
      <p:sp>
        <p:nvSpPr>
          <p:cNvPr id="12302" name="Rectangle 13"/>
          <p:cNvSpPr>
            <a:spLocks noChangeArrowheads="1"/>
          </p:cNvSpPr>
          <p:nvPr/>
        </p:nvSpPr>
        <p:spPr bwMode="auto">
          <a:xfrm>
            <a:off x="395536" y="3756936"/>
            <a:ext cx="84249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Η θερμοκρασία αντίδρασης αυξάνεται από τις τριτοταγείς στις </a:t>
            </a:r>
            <a:r>
              <a:rPr lang="el-GR" altLang="el-GR" sz="2200" dirty="0" err="1">
                <a:solidFill>
                  <a:prstClr val="black"/>
                </a:solidFill>
                <a:latin typeface="+mn-lt"/>
              </a:rPr>
              <a:t>πρωτοταγείς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 </a:t>
            </a:r>
            <a:r>
              <a:rPr lang="el-GR" altLang="el-GR" sz="2200" dirty="0" smtClean="0">
                <a:solidFill>
                  <a:prstClr val="black"/>
                </a:solidFill>
                <a:latin typeface="+mn-lt"/>
              </a:rPr>
              <a:t>αλκοόλες</a:t>
            </a:r>
            <a:r>
              <a:rPr lang="en-US" altLang="el-GR" sz="2200" dirty="0" smtClean="0">
                <a:solidFill>
                  <a:prstClr val="black"/>
                </a:solidFill>
                <a:latin typeface="+mn-lt"/>
              </a:rPr>
              <a:t>.</a:t>
            </a:r>
            <a:endParaRPr lang="el-GR" altLang="el-GR" sz="22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5" y="4818579"/>
            <a:ext cx="3526599" cy="1671608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1547664" y="6410345"/>
            <a:ext cx="15935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  <a:hlinkClick r:id="rId7"/>
              </a:rPr>
              <a:t>nuffieldfoundation.org</a:t>
            </a:r>
            <a:endParaRPr lang="el-GR" sz="1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48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468313" y="1179970"/>
            <a:ext cx="71587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Β. Αντίδραση με </a:t>
            </a:r>
            <a:r>
              <a:rPr lang="el-GR" altLang="el-GR" sz="2200" dirty="0" err="1">
                <a:solidFill>
                  <a:prstClr val="black"/>
                </a:solidFill>
                <a:latin typeface="+mn-lt"/>
              </a:rPr>
              <a:t>υδραλογόνα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 (</a:t>
            </a:r>
            <a:r>
              <a:rPr lang="el-GR" altLang="el-GR" sz="2200" dirty="0" err="1">
                <a:solidFill>
                  <a:prstClr val="black"/>
                </a:solidFill>
                <a:latin typeface="+mn-lt"/>
              </a:rPr>
              <a:t>νουκλεόφιλη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 υποκατάσταση</a:t>
            </a:r>
            <a:r>
              <a:rPr lang="el-GR" altLang="el-GR" sz="2200" dirty="0" smtClean="0">
                <a:solidFill>
                  <a:prstClr val="black"/>
                </a:solidFill>
                <a:latin typeface="+mn-lt"/>
              </a:rPr>
              <a:t>)</a:t>
            </a:r>
            <a:r>
              <a:rPr lang="en-US" altLang="el-GR" sz="2200" dirty="0" smtClean="0">
                <a:solidFill>
                  <a:prstClr val="black"/>
                </a:solidFill>
                <a:latin typeface="+mn-lt"/>
              </a:rPr>
              <a:t>.</a:t>
            </a:r>
            <a:endParaRPr lang="el-GR" altLang="el-GR" sz="2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 dirty="0" smtClean="0"/>
              <a:t>Χημικές ιδιότητες αλκοολών </a:t>
            </a:r>
            <a:r>
              <a:rPr lang="el-GR" altLang="el-GR" sz="3200" b="0" dirty="0" smtClean="0"/>
              <a:t>(2/6)</a:t>
            </a:r>
          </a:p>
        </p:txBody>
      </p:sp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989138"/>
            <a:ext cx="5041900" cy="30956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495675"/>
            <a:ext cx="5184775" cy="10128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pic>
        <p:nvPicPr>
          <p:cNvPr id="14342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4940300"/>
            <a:ext cx="5761038" cy="2889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pic>
        <p:nvPicPr>
          <p:cNvPr id="14343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5475288"/>
            <a:ext cx="5903913" cy="2571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6767513" y="4604376"/>
            <a:ext cx="1981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Χρήση </a:t>
            </a:r>
            <a:r>
              <a:rPr lang="el-GR" altLang="el-GR" sz="2200" dirty="0" err="1">
                <a:solidFill>
                  <a:prstClr val="black"/>
                </a:solidFill>
                <a:latin typeface="+mn-lt"/>
              </a:rPr>
              <a:t>ενεργοποιητή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 (</a:t>
            </a: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ZnCl</a:t>
            </a:r>
            <a:r>
              <a:rPr lang="en-US" altLang="el-GR" sz="2200" baseline="-25000" dirty="0">
                <a:solidFill>
                  <a:prstClr val="black"/>
                </a:solidFill>
                <a:latin typeface="+mn-lt"/>
              </a:rPr>
              <a:t>2</a:t>
            </a: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)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 και </a:t>
            </a:r>
            <a:r>
              <a:rPr lang="el-GR" altLang="el-GR" sz="2200" dirty="0" smtClean="0">
                <a:solidFill>
                  <a:prstClr val="black"/>
                </a:solidFill>
                <a:latin typeface="+mn-lt"/>
              </a:rPr>
              <a:t>θέρμανση</a:t>
            </a:r>
            <a:r>
              <a:rPr lang="en-US" altLang="el-GR" sz="2200" dirty="0" smtClean="0">
                <a:solidFill>
                  <a:prstClr val="black"/>
                </a:solidFill>
                <a:latin typeface="+mn-lt"/>
              </a:rPr>
              <a:t>.</a:t>
            </a:r>
            <a:endParaRPr lang="el-GR" altLang="el-GR" sz="2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3321" name="Rectangle 8"/>
          <p:cNvSpPr>
            <a:spLocks noChangeArrowheads="1"/>
          </p:cNvSpPr>
          <p:nvPr/>
        </p:nvSpPr>
        <p:spPr bwMode="auto">
          <a:xfrm>
            <a:off x="2916238" y="2349500"/>
            <a:ext cx="331744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200">
                <a:solidFill>
                  <a:prstClr val="black"/>
                </a:solidFill>
                <a:latin typeface="+mn-lt"/>
              </a:rPr>
              <a:t>μέσω σχηματισμού </a:t>
            </a:r>
            <a:r>
              <a:rPr lang="en-US" altLang="el-GR" sz="2200">
                <a:solidFill>
                  <a:prstClr val="black"/>
                </a:solidFill>
                <a:latin typeface="+mn-lt"/>
              </a:rPr>
              <a:t>R−OH</a:t>
            </a:r>
            <a:r>
              <a:rPr lang="en-US" altLang="el-GR" sz="2200" baseline="-25000">
                <a:solidFill>
                  <a:prstClr val="black"/>
                </a:solidFill>
                <a:latin typeface="+mn-lt"/>
              </a:rPr>
              <a:t>2</a:t>
            </a:r>
            <a:r>
              <a:rPr lang="en-US" altLang="el-GR" sz="2200" baseline="30000">
                <a:solidFill>
                  <a:prstClr val="black"/>
                </a:solidFill>
                <a:latin typeface="+mn-lt"/>
              </a:rPr>
              <a:t>+</a:t>
            </a:r>
            <a:endParaRPr lang="el-GR" altLang="el-GR" sz="22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3322" name="Rectangle 6"/>
          <p:cNvSpPr>
            <a:spLocks noChangeArrowheads="1"/>
          </p:cNvSpPr>
          <p:nvPr/>
        </p:nvSpPr>
        <p:spPr bwMode="auto">
          <a:xfrm>
            <a:off x="6300788" y="3593555"/>
            <a:ext cx="23749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200" dirty="0" smtClean="0">
                <a:solidFill>
                  <a:prstClr val="black"/>
                </a:solidFill>
                <a:latin typeface="+mn-lt"/>
              </a:rPr>
              <a:t>Σε 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θερμοκρασία </a:t>
            </a:r>
            <a:r>
              <a:rPr lang="el-GR" altLang="el-GR" sz="2200" dirty="0" smtClean="0">
                <a:solidFill>
                  <a:prstClr val="black"/>
                </a:solidFill>
                <a:latin typeface="+mn-lt"/>
              </a:rPr>
              <a:t>δωματίου</a:t>
            </a:r>
            <a:r>
              <a:rPr lang="en-US" altLang="el-GR" sz="2200" dirty="0" smtClean="0">
                <a:solidFill>
                  <a:prstClr val="black"/>
                </a:solidFill>
                <a:latin typeface="+mn-lt"/>
              </a:rPr>
              <a:t>.</a:t>
            </a:r>
            <a:endParaRPr lang="el-GR" altLang="el-GR" sz="2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4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 dirty="0" smtClean="0"/>
              <a:t>Χημικές ιδιότητες αλκοολών </a:t>
            </a:r>
            <a:r>
              <a:rPr lang="el-GR" altLang="el-GR" sz="3200" b="0" dirty="0" smtClean="0"/>
              <a:t>(3/6)</a:t>
            </a: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2289175" y="3108325"/>
            <a:ext cx="456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>
                <a:solidFill>
                  <a:prstClr val="black"/>
                </a:solidFill>
              </a:rPr>
              <a:t>.</a:t>
            </a:r>
          </a:p>
          <a:p>
            <a:r>
              <a:rPr lang="el-GR" altLang="el-GR">
                <a:solidFill>
                  <a:prstClr val="black"/>
                </a:solidFill>
              </a:rPr>
              <a:t>  </a:t>
            </a:r>
            <a:r>
              <a:rPr lang="el-GR" altLang="el-GR" sz="900">
                <a:solidFill>
                  <a:prstClr val="black"/>
                </a:solidFill>
              </a:rPr>
              <a:t> </a:t>
            </a:r>
            <a:r>
              <a:rPr lang="el-GR" altLang="el-GR">
                <a:solidFill>
                  <a:prstClr val="black"/>
                </a:solidFill>
              </a:rPr>
              <a:t>       </a:t>
            </a:r>
            <a:r>
              <a:rPr lang="el-GR" altLang="el-GR" sz="900">
                <a:solidFill>
                  <a:prstClr val="black"/>
                </a:solidFill>
              </a:rPr>
              <a:t> </a:t>
            </a:r>
            <a:r>
              <a:rPr lang="el-GR" altLang="el-GR">
                <a:solidFill>
                  <a:prstClr val="black"/>
                </a:solidFill>
              </a:rPr>
              <a:t>                                                           </a:t>
            </a:r>
          </a:p>
        </p:txBody>
      </p:sp>
      <p:pic>
        <p:nvPicPr>
          <p:cNvPr id="14340" name="Picture 7" descr="pad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0" y="3429000"/>
            <a:ext cx="381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608138"/>
            <a:ext cx="7343775" cy="274637"/>
          </a:xfrm>
          <a:prstGeom prst="rect">
            <a:avLst/>
          </a:prstGeom>
          <a:noFill/>
          <a:ln>
            <a:noFill/>
          </a:ln>
        </p:spPr>
      </p:pic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2225675" y="3108325"/>
            <a:ext cx="4692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>
                <a:solidFill>
                  <a:prstClr val="black"/>
                </a:solidFill>
              </a:rPr>
              <a:t>.</a:t>
            </a:r>
          </a:p>
          <a:p>
            <a:r>
              <a:rPr lang="el-GR" altLang="el-GR">
                <a:solidFill>
                  <a:prstClr val="black"/>
                </a:solidFill>
              </a:rPr>
              <a:t>  </a:t>
            </a:r>
            <a:r>
              <a:rPr lang="el-GR" altLang="el-GR" sz="900">
                <a:solidFill>
                  <a:prstClr val="black"/>
                </a:solidFill>
              </a:rPr>
              <a:t> </a:t>
            </a:r>
            <a:r>
              <a:rPr lang="el-GR" altLang="el-GR">
                <a:solidFill>
                  <a:prstClr val="black"/>
                </a:solidFill>
              </a:rPr>
              <a:t>     </a:t>
            </a:r>
            <a:r>
              <a:rPr lang="el-GR" altLang="el-GR" sz="900">
                <a:solidFill>
                  <a:prstClr val="black"/>
                </a:solidFill>
              </a:rPr>
              <a:t> </a:t>
            </a:r>
            <a:r>
              <a:rPr lang="el-GR" altLang="el-GR">
                <a:solidFill>
                  <a:prstClr val="black"/>
                </a:solidFill>
              </a:rPr>
              <a:t>                                                               </a:t>
            </a:r>
          </a:p>
        </p:txBody>
      </p:sp>
      <p:pic>
        <p:nvPicPr>
          <p:cNvPr id="14343" name="Picture 10" descr="pad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3429000"/>
            <a:ext cx="2857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563" y="2349500"/>
            <a:ext cx="7697787" cy="271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9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8452" y="3037774"/>
            <a:ext cx="6842125" cy="274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46" name="Picture 15" descr="pad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3335338"/>
            <a:ext cx="381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3644900"/>
            <a:ext cx="67691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48" name="Picture 13" descr="pad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3381375"/>
            <a:ext cx="381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2625" y="4437063"/>
            <a:ext cx="7345363" cy="2524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5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468313" y="1467308"/>
            <a:ext cx="27964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Γ. Οξείδωση αλκοολών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 dirty="0" smtClean="0"/>
              <a:t>Χημικές ιδιότητες αλκοολών </a:t>
            </a:r>
            <a:r>
              <a:rPr lang="el-GR" altLang="el-GR" sz="3200" b="0" dirty="0" smtClean="0"/>
              <a:t>(4/6)</a:t>
            </a:r>
          </a:p>
        </p:txBody>
      </p:sp>
      <p:pic>
        <p:nvPicPr>
          <p:cNvPr id="1536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868863"/>
            <a:ext cx="3671888" cy="90805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5084763"/>
            <a:ext cx="3689350" cy="70326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163888"/>
            <a:ext cx="5257800" cy="98583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6"/>
          <p:cNvSpPr txBox="1">
            <a:spLocks noChangeArrowheads="1"/>
          </p:cNvSpPr>
          <p:nvPr/>
        </p:nvSpPr>
        <p:spPr bwMode="auto">
          <a:xfrm>
            <a:off x="900113" y="2133600"/>
            <a:ext cx="28797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200" dirty="0" err="1">
                <a:solidFill>
                  <a:prstClr val="black"/>
                </a:solidFill>
                <a:latin typeface="+mn-lt"/>
              </a:rPr>
              <a:t>Πρωτοταγείς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 αλκοόλες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8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349500"/>
            <a:ext cx="3600450" cy="136683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755650" y="1773238"/>
            <a:ext cx="32402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200">
                <a:solidFill>
                  <a:prstClr val="black"/>
                </a:solidFill>
                <a:latin typeface="+mn-lt"/>
              </a:rPr>
              <a:t>Δευτεροταγείς αλκοόλες</a:t>
            </a:r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 dirty="0" smtClean="0"/>
              <a:t>Χημικές ιδιότητες αλκοολών </a:t>
            </a:r>
            <a:r>
              <a:rPr lang="el-GR" altLang="el-GR" sz="3200" b="0" dirty="0" smtClean="0"/>
              <a:t>(5/6)</a:t>
            </a: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468313" y="1251408"/>
            <a:ext cx="314660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200">
                <a:solidFill>
                  <a:prstClr val="black"/>
                </a:solidFill>
                <a:latin typeface="+mn-lt"/>
              </a:rPr>
              <a:t>Γ. Οξείδωση αλκοολών</a:t>
            </a:r>
          </a:p>
        </p:txBody>
      </p:sp>
      <p:pic>
        <p:nvPicPr>
          <p:cNvPr id="1639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652963"/>
            <a:ext cx="3887788" cy="182245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755650" y="4005263"/>
            <a:ext cx="32402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200">
                <a:solidFill>
                  <a:prstClr val="black"/>
                </a:solidFill>
                <a:latin typeface="+mn-lt"/>
              </a:rPr>
              <a:t>Τριτοταγείς αλκοόλες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5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 dirty="0" smtClean="0"/>
              <a:t>Χημικές ιδιότητες αλκοολών </a:t>
            </a:r>
            <a:r>
              <a:rPr lang="el-GR" altLang="el-GR" sz="3200" b="0" dirty="0" smtClean="0"/>
              <a:t>(6/6)</a:t>
            </a: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468313" y="1467308"/>
            <a:ext cx="213814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Δ. </a:t>
            </a:r>
            <a:r>
              <a:rPr lang="el-GR" altLang="el-GR" sz="2200" dirty="0" err="1">
                <a:solidFill>
                  <a:prstClr val="black"/>
                </a:solidFill>
                <a:latin typeface="+mn-lt"/>
              </a:rPr>
              <a:t>Εστεροποίηση</a:t>
            </a:r>
            <a:endParaRPr lang="el-GR" altLang="el-GR" sz="22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5575" y="1989138"/>
            <a:ext cx="6026150" cy="8588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843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3213100"/>
            <a:ext cx="4537075" cy="561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7414" name="Picture 10" descr="pad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3" y="3227388"/>
            <a:ext cx="952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2843213" y="1484313"/>
            <a:ext cx="27254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(</a:t>
            </a: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Fischer esterification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)</a:t>
            </a:r>
          </a:p>
        </p:txBody>
      </p:sp>
      <p:sp>
        <p:nvSpPr>
          <p:cNvPr id="17416" name="Rectangle 6"/>
          <p:cNvSpPr>
            <a:spLocks noChangeArrowheads="1"/>
          </p:cNvSpPr>
          <p:nvPr/>
        </p:nvSpPr>
        <p:spPr bwMode="auto">
          <a:xfrm>
            <a:off x="395288" y="4524624"/>
            <a:ext cx="86412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el-GR" altLang="el-GR" sz="2200" dirty="0" smtClean="0">
                <a:solidFill>
                  <a:prstClr val="black"/>
                </a:solidFill>
                <a:latin typeface="+mn-lt"/>
              </a:rPr>
              <a:t>Συνεχής 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απομάκρυνση του παραγόμενου νερού για αύξηση της </a:t>
            </a:r>
            <a:r>
              <a:rPr lang="el-GR" altLang="el-GR" sz="2200" dirty="0" smtClean="0">
                <a:solidFill>
                  <a:prstClr val="black"/>
                </a:solidFill>
                <a:latin typeface="+mn-lt"/>
              </a:rPr>
              <a:t>απόδοσης</a:t>
            </a:r>
            <a:r>
              <a:rPr lang="en-US" altLang="el-GR" sz="2200" dirty="0" smtClean="0">
                <a:solidFill>
                  <a:prstClr val="black"/>
                </a:solidFill>
                <a:latin typeface="+mn-lt"/>
              </a:rPr>
              <a:t>.</a:t>
            </a:r>
            <a:endParaRPr lang="el-GR" altLang="el-GR" sz="2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1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Παρασκευή φαινολών </a:t>
            </a:r>
            <a:r>
              <a:rPr lang="el-GR" altLang="el-GR" sz="3200" b="0" dirty="0" smtClean="0"/>
              <a:t>(1/2)</a:t>
            </a:r>
          </a:p>
        </p:txBody>
      </p:sp>
      <p:pic>
        <p:nvPicPr>
          <p:cNvPr id="18435" name="Picture 5" descr="conversion of aryl diazonium salts to phen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068638"/>
            <a:ext cx="550227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 descr="primary amines form unstable N-nitrosoamines that lose H2O and form diazonium 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868488"/>
            <a:ext cx="4811712" cy="1128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8437" name="Rectangle 8"/>
          <p:cNvSpPr>
            <a:spLocks noChangeArrowheads="1"/>
          </p:cNvSpPr>
          <p:nvPr/>
        </p:nvSpPr>
        <p:spPr bwMode="auto">
          <a:xfrm>
            <a:off x="468313" y="1251408"/>
            <a:ext cx="40892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200">
                <a:solidFill>
                  <a:prstClr val="black"/>
                </a:solidFill>
                <a:latin typeface="+mn-lt"/>
              </a:rPr>
              <a:t>Α. Υδρόλυση διαζονιακών αλάτων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2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preparation of phenol from chlorobenze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916113"/>
            <a:ext cx="6480175" cy="80803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468313" y="1430795"/>
            <a:ext cx="47191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Β. Αλκαλική υδρόλυση </a:t>
            </a:r>
            <a:r>
              <a:rPr lang="el-GR" altLang="el-GR" sz="2200" dirty="0" err="1">
                <a:solidFill>
                  <a:prstClr val="black"/>
                </a:solidFill>
                <a:latin typeface="+mn-lt"/>
              </a:rPr>
              <a:t>χλωροβενζολίου</a:t>
            </a:r>
            <a:endParaRPr lang="el-GR" altLang="el-GR" sz="2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 dirty="0" smtClean="0"/>
              <a:t>Παρασκευή φαινολών </a:t>
            </a:r>
            <a:r>
              <a:rPr lang="el-GR" altLang="el-GR" sz="3200" b="0" dirty="0" smtClean="0"/>
              <a:t>(2/2)</a:t>
            </a:r>
          </a:p>
        </p:txBody>
      </p:sp>
      <p:pic>
        <p:nvPicPr>
          <p:cNvPr id="20485" name="Picture 9" descr="industrial sysnthesis of phenol by oxidation of cume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941888"/>
            <a:ext cx="5184775" cy="112871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492125" y="2835733"/>
            <a:ext cx="571297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Γ. Αντίδραση </a:t>
            </a:r>
            <a:r>
              <a:rPr lang="el-GR" altLang="el-GR" sz="2200" dirty="0" err="1">
                <a:solidFill>
                  <a:prstClr val="black"/>
                </a:solidFill>
                <a:latin typeface="+mn-lt"/>
              </a:rPr>
              <a:t>βενζοσουλφονικού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 οξέος με </a:t>
            </a:r>
            <a:r>
              <a:rPr lang="en-US" altLang="el-GR" sz="2200" dirty="0" err="1">
                <a:solidFill>
                  <a:prstClr val="black"/>
                </a:solidFill>
                <a:latin typeface="+mn-lt"/>
              </a:rPr>
              <a:t>NaOH</a:t>
            </a:r>
            <a:endParaRPr lang="el-GR" altLang="el-GR" sz="22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20487" name="Picture 12" descr="preparation of phenols via sulfonic acid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3357563"/>
            <a:ext cx="4608512" cy="7429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19464" name="Rectangle 13"/>
          <p:cNvSpPr>
            <a:spLocks noChangeArrowheads="1"/>
          </p:cNvSpPr>
          <p:nvPr/>
        </p:nvSpPr>
        <p:spPr bwMode="auto">
          <a:xfrm>
            <a:off x="539750" y="4348620"/>
            <a:ext cx="356257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200">
                <a:solidFill>
                  <a:prstClr val="black"/>
                </a:solidFill>
                <a:latin typeface="+mn-lt"/>
              </a:rPr>
              <a:t>Δ. Όξινη οξείδωση κουμενίου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1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Αλκοόλες </a:t>
            </a:r>
            <a:r>
              <a:rPr lang="el-GR" altLang="el-GR" sz="3200" b="0" dirty="0" smtClean="0"/>
              <a:t>1/4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544616"/>
          </a:xfrm>
        </p:spPr>
        <p:txBody>
          <a:bodyPr>
            <a:normAutofit/>
          </a:bodyPr>
          <a:lstStyle/>
          <a:p>
            <a:r>
              <a:rPr lang="el-GR" altLang="el-GR" sz="2200" dirty="0"/>
              <a:t>C</a:t>
            </a:r>
            <a:r>
              <a:rPr lang="el-GR" altLang="el-GR" sz="2200" baseline="-25000" dirty="0"/>
              <a:t>n</a:t>
            </a:r>
            <a:r>
              <a:rPr lang="el-GR" altLang="el-GR" sz="2200" dirty="0"/>
              <a:t>H</a:t>
            </a:r>
            <a:r>
              <a:rPr lang="el-GR" altLang="el-GR" sz="2200" baseline="-25000" dirty="0"/>
              <a:t>2n+1</a:t>
            </a:r>
            <a:r>
              <a:rPr lang="el-GR" altLang="el-GR" sz="2200" dirty="0"/>
              <a:t>OH για γραμμικές αλκοόλες </a:t>
            </a:r>
            <a:r>
              <a:rPr lang="en-US" altLang="el-GR" sz="2200" dirty="0" smtClean="0"/>
              <a:t>.</a:t>
            </a:r>
            <a:endParaRPr lang="el-GR" altLang="el-GR" sz="2200" dirty="0"/>
          </a:p>
          <a:p>
            <a:pPr>
              <a:defRPr/>
            </a:pPr>
            <a:r>
              <a:rPr lang="el-GR" sz="2200" b="1" dirty="0">
                <a:solidFill>
                  <a:srgbClr val="004A82"/>
                </a:solidFill>
              </a:rPr>
              <a:t>CH</a:t>
            </a:r>
            <a:r>
              <a:rPr lang="el-GR" sz="2200" b="1" baseline="-25000" dirty="0">
                <a:solidFill>
                  <a:srgbClr val="004A82"/>
                </a:solidFill>
              </a:rPr>
              <a:t>3</a:t>
            </a:r>
            <a:r>
              <a:rPr lang="el-GR" sz="2200" b="1" dirty="0">
                <a:solidFill>
                  <a:srgbClr val="004A82"/>
                </a:solidFill>
              </a:rPr>
              <a:t>OH:  </a:t>
            </a:r>
            <a:r>
              <a:rPr lang="el-GR" sz="2200" dirty="0" err="1"/>
              <a:t>μεθανόλη</a:t>
            </a:r>
            <a:r>
              <a:rPr lang="el-GR" sz="2200" dirty="0"/>
              <a:t> ή ξυλόπνευμα, </a:t>
            </a:r>
            <a:r>
              <a:rPr lang="el-GR" sz="2200" dirty="0" err="1"/>
              <a:t>σ.ζ</a:t>
            </a:r>
            <a:r>
              <a:rPr lang="el-GR" sz="2200" dirty="0"/>
              <a:t>. 64,7</a:t>
            </a:r>
            <a:r>
              <a:rPr lang="el-GR" sz="2200" baseline="30000" dirty="0"/>
              <a:t>0</a:t>
            </a:r>
            <a:r>
              <a:rPr lang="en-US" sz="2200" dirty="0" smtClean="0"/>
              <a:t>C.</a:t>
            </a:r>
            <a:endParaRPr lang="en-US" sz="2200" dirty="0"/>
          </a:p>
          <a:p>
            <a:pPr>
              <a:defRPr/>
            </a:pPr>
            <a:r>
              <a:rPr lang="el-GR" sz="2200" dirty="0" smtClean="0"/>
              <a:t>Εξαιρετικά </a:t>
            </a:r>
            <a:r>
              <a:rPr lang="el-GR" sz="2200" dirty="0"/>
              <a:t>τοξική (10</a:t>
            </a:r>
            <a:r>
              <a:rPr lang="en-US" sz="2200" dirty="0"/>
              <a:t>mL </a:t>
            </a:r>
            <a:r>
              <a:rPr lang="en-US" sz="2200" dirty="0">
                <a:sym typeface="Wingdings"/>
              </a:rPr>
              <a:t> </a:t>
            </a:r>
            <a:r>
              <a:rPr lang="el-GR" sz="2200" dirty="0">
                <a:sym typeface="Wingdings"/>
              </a:rPr>
              <a:t>μόνιμη τύφλωση και 30</a:t>
            </a:r>
            <a:r>
              <a:rPr lang="en-US" sz="2200" dirty="0"/>
              <a:t> mL </a:t>
            </a:r>
            <a:r>
              <a:rPr lang="en-US" sz="2200" dirty="0">
                <a:sym typeface="Wingdings"/>
              </a:rPr>
              <a:t> </a:t>
            </a:r>
            <a:r>
              <a:rPr lang="el-GR" sz="2200" dirty="0">
                <a:sym typeface="Wingdings"/>
              </a:rPr>
              <a:t>θάνατος</a:t>
            </a:r>
            <a:r>
              <a:rPr lang="el-GR" sz="2200" dirty="0" smtClean="0">
                <a:sym typeface="Wingdings"/>
              </a:rPr>
              <a:t>)</a:t>
            </a:r>
            <a:r>
              <a:rPr lang="en-US" sz="2200" dirty="0" smtClean="0">
                <a:sym typeface="Wingdings"/>
              </a:rPr>
              <a:t>.</a:t>
            </a:r>
            <a:endParaRPr lang="el-GR" sz="2200" dirty="0"/>
          </a:p>
          <a:p>
            <a:r>
              <a:rPr lang="el-GR" sz="2200" b="1" dirty="0">
                <a:solidFill>
                  <a:srgbClr val="004A82"/>
                </a:solidFill>
              </a:rPr>
              <a:t>C</a:t>
            </a:r>
            <a:r>
              <a:rPr lang="el-GR" sz="2200" b="1" baseline="-25000" dirty="0">
                <a:solidFill>
                  <a:srgbClr val="004A82"/>
                </a:solidFill>
              </a:rPr>
              <a:t>2</a:t>
            </a:r>
            <a:r>
              <a:rPr lang="el-GR" sz="2200" b="1" dirty="0">
                <a:solidFill>
                  <a:srgbClr val="004A82"/>
                </a:solidFill>
              </a:rPr>
              <a:t>H</a:t>
            </a:r>
            <a:r>
              <a:rPr lang="el-GR" sz="2200" b="1" baseline="-25000" dirty="0">
                <a:solidFill>
                  <a:srgbClr val="004A82"/>
                </a:solidFill>
              </a:rPr>
              <a:t>5</a:t>
            </a:r>
            <a:r>
              <a:rPr lang="el-GR" sz="2200" b="1" dirty="0">
                <a:solidFill>
                  <a:srgbClr val="004A82"/>
                </a:solidFill>
              </a:rPr>
              <a:t>OH</a:t>
            </a:r>
            <a:r>
              <a:rPr lang="en-US" sz="2200" b="1" dirty="0">
                <a:solidFill>
                  <a:srgbClr val="004A82"/>
                </a:solidFill>
              </a:rPr>
              <a:t>:</a:t>
            </a:r>
            <a:r>
              <a:rPr lang="el-GR" sz="2200" b="1" dirty="0">
                <a:solidFill>
                  <a:srgbClr val="004A82"/>
                </a:solidFill>
              </a:rPr>
              <a:t> </a:t>
            </a:r>
            <a:r>
              <a:rPr lang="el-GR" sz="2200" dirty="0"/>
              <a:t>αιθανόλη</a:t>
            </a:r>
            <a:r>
              <a:rPr lang="en-US" sz="2200" dirty="0"/>
              <a:t>,</a:t>
            </a:r>
            <a:r>
              <a:rPr lang="el-GR" sz="2200" dirty="0"/>
              <a:t> </a:t>
            </a:r>
            <a:r>
              <a:rPr lang="el-GR" sz="2200" dirty="0" err="1"/>
              <a:t>σ.ζ</a:t>
            </a:r>
            <a:r>
              <a:rPr lang="el-GR" sz="2200" dirty="0"/>
              <a:t>. </a:t>
            </a:r>
            <a:r>
              <a:rPr lang="en-US" sz="2200" dirty="0"/>
              <a:t>78</a:t>
            </a:r>
            <a:r>
              <a:rPr lang="el-GR" sz="2200" dirty="0"/>
              <a:t>,</a:t>
            </a:r>
            <a:r>
              <a:rPr lang="en-US" sz="2200" dirty="0"/>
              <a:t>4</a:t>
            </a:r>
            <a:r>
              <a:rPr lang="el-GR" sz="2200" baseline="30000" dirty="0"/>
              <a:t>0</a:t>
            </a:r>
            <a:r>
              <a:rPr lang="en-US" sz="2200" dirty="0"/>
              <a:t>C, </a:t>
            </a:r>
            <a:r>
              <a:rPr lang="el-GR" sz="2200" dirty="0"/>
              <a:t>παράγεται με τη ζύμωση σακχάρων από </a:t>
            </a:r>
            <a:r>
              <a:rPr lang="el-GR" sz="2200" dirty="0" smtClean="0"/>
              <a:t>μικροοργανισμούς</a:t>
            </a:r>
            <a:r>
              <a:rPr lang="en-US" sz="2200" dirty="0" smtClean="0"/>
              <a:t>.</a:t>
            </a:r>
            <a:endParaRPr lang="el-GR" sz="2200" dirty="0"/>
          </a:p>
          <a:p>
            <a:r>
              <a:rPr lang="el-GR" sz="2000" b="1" dirty="0">
                <a:solidFill>
                  <a:srgbClr val="004A82"/>
                </a:solidFill>
              </a:rPr>
              <a:t>C</a:t>
            </a:r>
            <a:r>
              <a:rPr lang="en-US" sz="2000" b="1" baseline="-25000" dirty="0">
                <a:solidFill>
                  <a:srgbClr val="004A82"/>
                </a:solidFill>
              </a:rPr>
              <a:t>3</a:t>
            </a:r>
            <a:r>
              <a:rPr lang="el-GR" sz="2000" b="1" dirty="0">
                <a:solidFill>
                  <a:srgbClr val="004A82"/>
                </a:solidFill>
              </a:rPr>
              <a:t>H</a:t>
            </a:r>
            <a:r>
              <a:rPr lang="en-US" sz="2000" b="1" baseline="-25000" dirty="0">
                <a:solidFill>
                  <a:srgbClr val="004A82"/>
                </a:solidFill>
              </a:rPr>
              <a:t>7</a:t>
            </a:r>
            <a:r>
              <a:rPr lang="el-GR" sz="2000" b="1" dirty="0">
                <a:solidFill>
                  <a:srgbClr val="004A82"/>
                </a:solidFill>
              </a:rPr>
              <a:t>OH</a:t>
            </a:r>
            <a:r>
              <a:rPr lang="en-US" sz="2000" b="1" dirty="0">
                <a:solidFill>
                  <a:srgbClr val="004A82"/>
                </a:solidFill>
              </a:rPr>
              <a:t> </a:t>
            </a:r>
            <a:r>
              <a:rPr lang="el-GR" sz="2000" dirty="0"/>
              <a:t>και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sz="2000" b="1" dirty="0">
                <a:solidFill>
                  <a:srgbClr val="004A82"/>
                </a:solidFill>
              </a:rPr>
              <a:t>C</a:t>
            </a:r>
            <a:r>
              <a:rPr lang="el-GR" sz="2000" b="1" baseline="-25000" dirty="0">
                <a:solidFill>
                  <a:srgbClr val="004A82"/>
                </a:solidFill>
              </a:rPr>
              <a:t>4</a:t>
            </a:r>
            <a:r>
              <a:rPr lang="el-GR" sz="2000" b="1" dirty="0">
                <a:solidFill>
                  <a:srgbClr val="004A82"/>
                </a:solidFill>
              </a:rPr>
              <a:t>H</a:t>
            </a:r>
            <a:r>
              <a:rPr lang="el-GR" sz="2000" b="1" baseline="-25000" dirty="0">
                <a:solidFill>
                  <a:srgbClr val="004A82"/>
                </a:solidFill>
              </a:rPr>
              <a:t>9</a:t>
            </a:r>
            <a:r>
              <a:rPr lang="el-GR" sz="2000" b="1" dirty="0">
                <a:solidFill>
                  <a:srgbClr val="004A82"/>
                </a:solidFill>
              </a:rPr>
              <a:t>OH</a:t>
            </a:r>
            <a:r>
              <a:rPr lang="en-US" sz="2000" b="1" dirty="0">
                <a:solidFill>
                  <a:srgbClr val="004A82"/>
                </a:solidFill>
              </a:rPr>
              <a:t>:</a:t>
            </a:r>
            <a:r>
              <a:rPr lang="el-GR" sz="2000" b="1" dirty="0">
                <a:solidFill>
                  <a:srgbClr val="004A82"/>
                </a:solidFill>
              </a:rPr>
              <a:t> </a:t>
            </a:r>
            <a:r>
              <a:rPr lang="el-GR" sz="2000" dirty="0"/>
              <a:t>ζύμωση από </a:t>
            </a:r>
            <a:r>
              <a:rPr lang="en-US" sz="2000" dirty="0"/>
              <a:t>clostridium </a:t>
            </a:r>
            <a:r>
              <a:rPr lang="en-US" sz="2000" dirty="0" err="1"/>
              <a:t>acetobutylicum</a:t>
            </a:r>
            <a:r>
              <a:rPr lang="en-US" sz="2000" dirty="0"/>
              <a:t> </a:t>
            </a:r>
            <a:r>
              <a:rPr lang="el-GR" sz="2000" dirty="0"/>
              <a:t>με έντονη καυτερή υφή, ανεπιθύμητες σε ορισμένα είδη </a:t>
            </a:r>
            <a:r>
              <a:rPr lang="el-GR" sz="2000" dirty="0" smtClean="0"/>
              <a:t>μπύρας</a:t>
            </a:r>
            <a:r>
              <a:rPr lang="en-US" sz="2000" dirty="0" smtClean="0"/>
              <a:t>.</a:t>
            </a:r>
            <a:endParaRPr lang="el-GR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sz="2200" dirty="0" smtClean="0"/>
              <a:t>Εμπορικό </a:t>
            </a:r>
            <a:r>
              <a:rPr lang="el-GR" sz="2200" dirty="0"/>
              <a:t>οινόπνευμα: μίγμα 95% αιθανόλης και 5% </a:t>
            </a:r>
            <a:r>
              <a:rPr lang="el-GR" sz="2200" dirty="0" smtClean="0"/>
              <a:t>νερού</a:t>
            </a:r>
            <a:r>
              <a:rPr lang="en-US" sz="2200" dirty="0" smtClean="0"/>
              <a:t>.</a:t>
            </a:r>
            <a:endParaRPr lang="el-GR" sz="2200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altLang="el-GR" sz="2000" dirty="0" smtClean="0"/>
              <a:t>Μεθυλιωμένο </a:t>
            </a:r>
            <a:r>
              <a:rPr lang="el-GR" altLang="el-GR" sz="2000" dirty="0"/>
              <a:t>ή χειρουργικό  οινόπνευμα</a:t>
            </a:r>
            <a:r>
              <a:rPr lang="en-US" altLang="el-GR" sz="2000" dirty="0"/>
              <a:t> (</a:t>
            </a:r>
            <a:r>
              <a:rPr lang="el-GR" altLang="el-GR" sz="2000" dirty="0"/>
              <a:t>περιέχει ποσότητα </a:t>
            </a:r>
            <a:r>
              <a:rPr lang="el-GR" altLang="el-GR" sz="2000" dirty="0" err="1"/>
              <a:t>μεθανόλης</a:t>
            </a:r>
            <a:r>
              <a:rPr lang="el-GR" altLang="el-GR" sz="2000" dirty="0" smtClean="0"/>
              <a:t>)</a:t>
            </a:r>
            <a:r>
              <a:rPr lang="en-US" altLang="el-GR" sz="2000" dirty="0" smtClean="0"/>
              <a:t>.</a:t>
            </a:r>
            <a:endParaRPr lang="el-GR" altLang="el-GR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altLang="el-GR" sz="2000" dirty="0" smtClean="0"/>
              <a:t>Απόλυτη </a:t>
            </a:r>
            <a:r>
              <a:rPr lang="el-GR" altLang="el-GR" sz="2000" dirty="0"/>
              <a:t>αιθανόλη: παράγεται με απόσταξη κοινού οινοπνεύματος παρουσία </a:t>
            </a:r>
            <a:r>
              <a:rPr lang="en-US" altLang="el-GR" sz="2000" dirty="0" err="1"/>
              <a:t>CaO</a:t>
            </a:r>
            <a:r>
              <a:rPr lang="el-GR" altLang="el-GR" sz="2000" dirty="0"/>
              <a:t>, που δεσμεύει το νερό</a:t>
            </a:r>
            <a:r>
              <a:rPr lang="el-GR" altLang="el-GR" sz="2000" dirty="0" smtClean="0"/>
              <a:t>.</a:t>
            </a:r>
            <a:endParaRPr lang="el-GR" altLang="el-GR" sz="20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9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 dirty="0" smtClean="0"/>
              <a:t>Χημικές ιδιότητες φαινολών </a:t>
            </a:r>
            <a:r>
              <a:rPr lang="el-GR" altLang="el-GR" sz="3200" b="0" dirty="0" smtClean="0"/>
              <a:t>(1/3)</a:t>
            </a:r>
          </a:p>
        </p:txBody>
      </p:sp>
      <p:pic>
        <p:nvPicPr>
          <p:cNvPr id="2150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060575"/>
            <a:ext cx="5545138" cy="11858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0484" name="Rectangle 9"/>
          <p:cNvSpPr>
            <a:spLocks noChangeArrowheads="1"/>
          </p:cNvSpPr>
          <p:nvPr/>
        </p:nvSpPr>
        <p:spPr bwMode="auto">
          <a:xfrm>
            <a:off x="468313" y="1467308"/>
            <a:ext cx="832892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Α. </a:t>
            </a:r>
            <a:r>
              <a:rPr lang="el-GR" altLang="el-GR" sz="2200" dirty="0" err="1">
                <a:solidFill>
                  <a:prstClr val="black"/>
                </a:solidFill>
                <a:latin typeface="+mn-lt"/>
              </a:rPr>
              <a:t>Εστεροποίηση</a:t>
            </a:r>
            <a:endParaRPr lang="el-GR" altLang="el-GR" sz="2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611188" y="3213100"/>
            <a:ext cx="50409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200">
                <a:solidFill>
                  <a:prstClr val="black"/>
                </a:solidFill>
                <a:latin typeface="+mn-lt"/>
              </a:rPr>
              <a:t>Χλωρίδιο καρβοξυλικού οξέος</a:t>
            </a:r>
          </a:p>
        </p:txBody>
      </p:sp>
      <p:pic>
        <p:nvPicPr>
          <p:cNvPr id="2151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187825"/>
            <a:ext cx="5256212" cy="1041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0487" name="Text Box 13"/>
          <p:cNvSpPr txBox="1">
            <a:spLocks noChangeArrowheads="1"/>
          </p:cNvSpPr>
          <p:nvPr/>
        </p:nvSpPr>
        <p:spPr bwMode="auto">
          <a:xfrm>
            <a:off x="611188" y="5237163"/>
            <a:ext cx="50409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200">
                <a:solidFill>
                  <a:prstClr val="black"/>
                </a:solidFill>
                <a:latin typeface="+mn-lt"/>
              </a:rPr>
              <a:t>Ανυδρίτης καρβοξυλικού οξέος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electrophilic aromatic substitution of phen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01008"/>
            <a:ext cx="5759450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 dirty="0" smtClean="0"/>
              <a:t>Χημικές ιδιότητες φαινολών </a:t>
            </a:r>
            <a:r>
              <a:rPr lang="el-GR" altLang="el-GR" sz="3200" b="0" dirty="0" smtClean="0"/>
              <a:t>(2/3)</a:t>
            </a:r>
          </a:p>
        </p:txBody>
      </p:sp>
      <p:graphicFrame>
        <p:nvGraphicFramePr>
          <p:cNvPr id="17468" name="Group 6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465984"/>
              </p:ext>
            </p:extLst>
          </p:nvPr>
        </p:nvGraphicFramePr>
        <p:xfrm>
          <a:off x="611560" y="1809540"/>
          <a:ext cx="8229600" cy="1584960"/>
        </p:xfrm>
        <a:graphic>
          <a:graphicData uri="http://schemas.openxmlformats.org/drawingml/2006/table">
            <a:tbl>
              <a:tblPr/>
              <a:tblGrid>
                <a:gridCol w="2707104"/>
                <a:gridCol w="5522496"/>
              </a:tblGrid>
              <a:tr h="377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Αντίδραση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8572" marR="168572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Φαινόλη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8572" marR="168572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Νίτρωση</a:t>
                      </a:r>
                    </a:p>
                  </a:txBody>
                  <a:tcPr marL="168572" marR="168572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dil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HNO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 H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 </a:t>
                      </a: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or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CH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</a:p>
                  </a:txBody>
                  <a:tcPr marL="168572" marR="16857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Σουλφονίωση</a:t>
                      </a:r>
                    </a:p>
                  </a:txBody>
                  <a:tcPr marL="168572" marR="168572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conc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H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68572" marR="16857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Αλογόνωση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8572" marR="168572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68572" marR="16857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460350" y="1177887"/>
            <a:ext cx="54697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Β. </a:t>
            </a:r>
            <a:r>
              <a:rPr lang="el-GR" altLang="el-GR" sz="2200" dirty="0" err="1">
                <a:solidFill>
                  <a:prstClr val="black"/>
                </a:solidFill>
                <a:latin typeface="+mn-lt"/>
              </a:rPr>
              <a:t>Ηλεκτρονιόφιλη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 αρωματική υποκατάσταση</a:t>
            </a:r>
          </a:p>
        </p:txBody>
      </p:sp>
      <p:sp>
        <p:nvSpPr>
          <p:cNvPr id="21518" name="Rectangle 7"/>
          <p:cNvSpPr>
            <a:spLocks noChangeArrowheads="1"/>
          </p:cNvSpPr>
          <p:nvPr/>
        </p:nvSpPr>
        <p:spPr bwMode="auto">
          <a:xfrm>
            <a:off x="395709" y="5394895"/>
            <a:ext cx="82073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200" dirty="0" err="1">
                <a:solidFill>
                  <a:prstClr val="black"/>
                </a:solidFill>
                <a:latin typeface="+mn-lt"/>
              </a:rPr>
              <a:t>Αλκυλίωση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 και </a:t>
            </a:r>
            <a:r>
              <a:rPr lang="el-GR" altLang="el-GR" sz="2200" dirty="0" err="1">
                <a:solidFill>
                  <a:prstClr val="black"/>
                </a:solidFill>
                <a:latin typeface="+mn-lt"/>
              </a:rPr>
              <a:t>ακυλίωση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 (αντιδράσεις </a:t>
            </a:r>
            <a:r>
              <a:rPr lang="en-US" altLang="el-GR" sz="2200" dirty="0" err="1">
                <a:solidFill>
                  <a:prstClr val="black"/>
                </a:solidFill>
                <a:latin typeface="+mn-lt"/>
              </a:rPr>
              <a:t>Friedel</a:t>
            </a: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-Crafts) 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δεν εφαρμόζονται σε φαινόλες εξαιτίας μικρής απόδοσης.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7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oxidation of a 1,4-dihydroxybenze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4162425"/>
            <a:ext cx="2928938" cy="17145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pic>
        <p:nvPicPr>
          <p:cNvPr id="235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578225"/>
            <a:ext cx="2971800" cy="1219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pic>
        <p:nvPicPr>
          <p:cNvPr id="2355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325" y="5019675"/>
            <a:ext cx="3028950" cy="13620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22533" name="Rectangle 2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 dirty="0" smtClean="0"/>
              <a:t>Χημικές ιδιότητες φαινολών </a:t>
            </a:r>
            <a:r>
              <a:rPr lang="el-GR" altLang="el-GR" sz="3200" b="0" dirty="0" smtClean="0"/>
              <a:t>(3/3)</a:t>
            </a:r>
          </a:p>
        </p:txBody>
      </p:sp>
      <p:sp>
        <p:nvSpPr>
          <p:cNvPr id="22534" name="Rectangle 24"/>
          <p:cNvSpPr>
            <a:spLocks noChangeArrowheads="1"/>
          </p:cNvSpPr>
          <p:nvPr/>
        </p:nvSpPr>
        <p:spPr bwMode="auto">
          <a:xfrm>
            <a:off x="468313" y="1251408"/>
            <a:ext cx="27816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Γ. Οξείδωση φαινολών</a:t>
            </a:r>
          </a:p>
        </p:txBody>
      </p:sp>
      <p:pic>
        <p:nvPicPr>
          <p:cNvPr id="22535" name="Picture 28" descr="Phenol_Oxid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844675"/>
            <a:ext cx="338455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24"/>
          <p:cNvSpPr>
            <a:spLocks noChangeArrowheads="1"/>
          </p:cNvSpPr>
          <p:nvPr/>
        </p:nvSpPr>
        <p:spPr bwMode="auto">
          <a:xfrm>
            <a:off x="5076825" y="5934532"/>
            <a:ext cx="15308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200">
                <a:solidFill>
                  <a:prstClr val="black"/>
                </a:solidFill>
                <a:latin typeface="+mn-lt"/>
              </a:rPr>
              <a:t>υδροκινόνη</a:t>
            </a:r>
          </a:p>
        </p:txBody>
      </p:sp>
      <p:sp>
        <p:nvSpPr>
          <p:cNvPr id="22537" name="Rectangle 24"/>
          <p:cNvSpPr>
            <a:spLocks noChangeArrowheads="1"/>
          </p:cNvSpPr>
          <p:nvPr/>
        </p:nvSpPr>
        <p:spPr bwMode="auto">
          <a:xfrm>
            <a:off x="7308850" y="5934532"/>
            <a:ext cx="93775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200">
                <a:solidFill>
                  <a:prstClr val="black"/>
                </a:solidFill>
                <a:latin typeface="+mn-lt"/>
              </a:rPr>
              <a:t>κινόνη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altLang="el-GR" dirty="0"/>
              <a:t>Μέτρηση επιπέδων αλκοόλης στο αίμα</a:t>
            </a:r>
            <a:br>
              <a:rPr lang="el-GR" altLang="el-GR" dirty="0"/>
            </a:br>
            <a:r>
              <a:rPr lang="el-GR" altLang="el-GR" b="0" dirty="0"/>
              <a:t>(Πατέντα του R. F. </a:t>
            </a:r>
            <a:r>
              <a:rPr lang="el-GR" altLang="el-GR" b="0" dirty="0" err="1"/>
              <a:t>Borkenstein</a:t>
            </a:r>
            <a:r>
              <a:rPr lang="el-GR" altLang="el-GR" b="0" dirty="0"/>
              <a:t>, 1958)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2764" y="1300698"/>
            <a:ext cx="89909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altLang="el-GR" sz="2000" dirty="0">
                <a:solidFill>
                  <a:prstClr val="black"/>
                </a:solidFill>
                <a:latin typeface="+mn-lt"/>
              </a:rPr>
              <a:t>3 CH</a:t>
            </a:r>
            <a:r>
              <a:rPr lang="el-GR" altLang="el-GR" sz="2000" baseline="-30000" dirty="0">
                <a:solidFill>
                  <a:prstClr val="black"/>
                </a:solidFill>
                <a:latin typeface="+mn-lt"/>
              </a:rPr>
              <a:t>3</a:t>
            </a:r>
            <a:r>
              <a:rPr lang="el-GR" altLang="el-GR" sz="2000" dirty="0">
                <a:solidFill>
                  <a:prstClr val="black"/>
                </a:solidFill>
                <a:latin typeface="+mn-lt"/>
              </a:rPr>
              <a:t>CH</a:t>
            </a:r>
            <a:r>
              <a:rPr lang="el-GR" altLang="el-GR" sz="2000" baseline="-30000" dirty="0">
                <a:solidFill>
                  <a:prstClr val="black"/>
                </a:solidFill>
                <a:latin typeface="+mn-lt"/>
              </a:rPr>
              <a:t>2</a:t>
            </a:r>
            <a:r>
              <a:rPr lang="el-GR" altLang="el-GR" sz="2000" dirty="0">
                <a:solidFill>
                  <a:prstClr val="black"/>
                </a:solidFill>
                <a:latin typeface="+mn-lt"/>
              </a:rPr>
              <a:t>OH(</a:t>
            </a:r>
            <a:r>
              <a:rPr lang="el-GR" altLang="el-GR" sz="2000" i="1" dirty="0">
                <a:solidFill>
                  <a:prstClr val="black"/>
                </a:solidFill>
                <a:latin typeface="+mn-lt"/>
              </a:rPr>
              <a:t>g</a:t>
            </a:r>
            <a:r>
              <a:rPr lang="el-GR" altLang="el-GR" sz="2000" dirty="0">
                <a:solidFill>
                  <a:prstClr val="black"/>
                </a:solidFill>
                <a:latin typeface="+mn-lt"/>
              </a:rPr>
              <a:t>) + 2 Cr</a:t>
            </a:r>
            <a:r>
              <a:rPr lang="el-GR" altLang="el-GR" sz="2000" baseline="-30000" dirty="0">
                <a:solidFill>
                  <a:prstClr val="black"/>
                </a:solidFill>
                <a:latin typeface="+mn-lt"/>
              </a:rPr>
              <a:t>2</a:t>
            </a:r>
            <a:r>
              <a:rPr lang="el-GR" altLang="el-GR" sz="2000" dirty="0">
                <a:solidFill>
                  <a:prstClr val="black"/>
                </a:solidFill>
                <a:latin typeface="+mn-lt"/>
              </a:rPr>
              <a:t>O</a:t>
            </a:r>
            <a:r>
              <a:rPr lang="el-GR" altLang="el-GR" sz="2000" baseline="-30000" dirty="0">
                <a:solidFill>
                  <a:prstClr val="black"/>
                </a:solidFill>
                <a:latin typeface="+mn-lt"/>
              </a:rPr>
              <a:t>7</a:t>
            </a:r>
            <a:r>
              <a:rPr lang="el-GR" altLang="el-GR" sz="2000" baseline="30000" dirty="0">
                <a:solidFill>
                  <a:prstClr val="black"/>
                </a:solidFill>
                <a:latin typeface="+mn-lt"/>
              </a:rPr>
              <a:t>2-</a:t>
            </a:r>
            <a:r>
              <a:rPr lang="el-GR" altLang="el-GR" sz="2000" dirty="0">
                <a:solidFill>
                  <a:prstClr val="black"/>
                </a:solidFill>
                <a:latin typeface="+mn-lt"/>
              </a:rPr>
              <a:t>(</a:t>
            </a:r>
            <a:r>
              <a:rPr lang="el-GR" altLang="el-GR" sz="2000" i="1" dirty="0" err="1">
                <a:solidFill>
                  <a:prstClr val="black"/>
                </a:solidFill>
                <a:latin typeface="+mn-lt"/>
              </a:rPr>
              <a:t>aq</a:t>
            </a:r>
            <a:r>
              <a:rPr lang="el-GR" altLang="el-GR" sz="2000" dirty="0">
                <a:solidFill>
                  <a:prstClr val="black"/>
                </a:solidFill>
                <a:latin typeface="+mn-lt"/>
              </a:rPr>
              <a:t>) + 16 H</a:t>
            </a:r>
            <a:r>
              <a:rPr lang="el-GR" altLang="el-GR" sz="2000" baseline="30000" dirty="0">
                <a:solidFill>
                  <a:prstClr val="black"/>
                </a:solidFill>
                <a:latin typeface="+mn-lt"/>
              </a:rPr>
              <a:t>+</a:t>
            </a:r>
            <a:r>
              <a:rPr lang="el-GR" altLang="el-GR" sz="2000" dirty="0">
                <a:solidFill>
                  <a:prstClr val="black"/>
                </a:solidFill>
                <a:latin typeface="+mn-lt"/>
              </a:rPr>
              <a:t>(</a:t>
            </a:r>
            <a:r>
              <a:rPr lang="el-GR" altLang="el-GR" sz="2000" i="1" dirty="0" err="1">
                <a:solidFill>
                  <a:prstClr val="black"/>
                </a:solidFill>
                <a:latin typeface="+mn-lt"/>
              </a:rPr>
              <a:t>aq</a:t>
            </a:r>
            <a:r>
              <a:rPr lang="el-GR" altLang="el-GR" sz="2000" dirty="0">
                <a:solidFill>
                  <a:prstClr val="black"/>
                </a:solidFill>
                <a:latin typeface="+mn-lt"/>
              </a:rPr>
              <a:t>)   </a:t>
            </a:r>
            <a:r>
              <a:rPr lang="el-GR" altLang="el-GR" sz="2000" dirty="0" smtClean="0">
                <a:solidFill>
                  <a:prstClr val="black"/>
                </a:solidFill>
                <a:latin typeface="+mn-lt"/>
              </a:rPr>
              <a:t>→</a:t>
            </a:r>
            <a:r>
              <a:rPr lang="el-GR" altLang="el-GR" sz="2000" dirty="0">
                <a:solidFill>
                  <a:prstClr val="black"/>
                </a:solidFill>
                <a:latin typeface="+mn-lt"/>
              </a:rPr>
              <a:t> </a:t>
            </a:r>
            <a:r>
              <a:rPr lang="el-GR" altLang="el-GR" sz="2000" dirty="0" smtClean="0">
                <a:solidFill>
                  <a:prstClr val="black"/>
                </a:solidFill>
                <a:latin typeface="+mn-lt"/>
              </a:rPr>
              <a:t>3 </a:t>
            </a:r>
            <a:r>
              <a:rPr lang="el-GR" altLang="el-GR" sz="2000" dirty="0">
                <a:solidFill>
                  <a:prstClr val="black"/>
                </a:solidFill>
                <a:latin typeface="+mn-lt"/>
              </a:rPr>
              <a:t>CH</a:t>
            </a:r>
            <a:r>
              <a:rPr lang="el-GR" altLang="el-GR" sz="2000" baseline="-30000" dirty="0">
                <a:solidFill>
                  <a:prstClr val="black"/>
                </a:solidFill>
                <a:latin typeface="+mn-lt"/>
              </a:rPr>
              <a:t>3</a:t>
            </a:r>
            <a:r>
              <a:rPr lang="el-GR" altLang="el-GR" sz="2000" dirty="0">
                <a:solidFill>
                  <a:prstClr val="black"/>
                </a:solidFill>
                <a:latin typeface="+mn-lt"/>
              </a:rPr>
              <a:t>CO</a:t>
            </a:r>
            <a:r>
              <a:rPr lang="el-GR" altLang="el-GR" sz="2000" baseline="-30000" dirty="0">
                <a:solidFill>
                  <a:prstClr val="black"/>
                </a:solidFill>
                <a:latin typeface="+mn-lt"/>
              </a:rPr>
              <a:t>2</a:t>
            </a:r>
            <a:r>
              <a:rPr lang="el-GR" altLang="el-GR" sz="2000" dirty="0">
                <a:solidFill>
                  <a:prstClr val="black"/>
                </a:solidFill>
                <a:latin typeface="+mn-lt"/>
              </a:rPr>
              <a:t>H(</a:t>
            </a:r>
            <a:r>
              <a:rPr lang="el-GR" altLang="el-GR" sz="2000" i="1" dirty="0" err="1">
                <a:solidFill>
                  <a:prstClr val="black"/>
                </a:solidFill>
                <a:latin typeface="+mn-lt"/>
              </a:rPr>
              <a:t>aq</a:t>
            </a:r>
            <a:r>
              <a:rPr lang="el-GR" altLang="el-GR" sz="2000" dirty="0">
                <a:solidFill>
                  <a:prstClr val="black"/>
                </a:solidFill>
                <a:latin typeface="+mn-lt"/>
              </a:rPr>
              <a:t>) + 4 Cr</a:t>
            </a:r>
            <a:r>
              <a:rPr lang="el-GR" altLang="el-GR" sz="2000" baseline="30000" dirty="0">
                <a:solidFill>
                  <a:prstClr val="black"/>
                </a:solidFill>
                <a:latin typeface="+mn-lt"/>
              </a:rPr>
              <a:t>3+</a:t>
            </a:r>
            <a:r>
              <a:rPr lang="el-GR" altLang="el-GR" sz="2000" dirty="0">
                <a:solidFill>
                  <a:prstClr val="black"/>
                </a:solidFill>
                <a:latin typeface="+mn-lt"/>
              </a:rPr>
              <a:t>(</a:t>
            </a:r>
            <a:r>
              <a:rPr lang="el-GR" altLang="el-GR" sz="2000" i="1" dirty="0" err="1">
                <a:solidFill>
                  <a:prstClr val="black"/>
                </a:solidFill>
                <a:latin typeface="+mn-lt"/>
              </a:rPr>
              <a:t>aq</a:t>
            </a:r>
            <a:r>
              <a:rPr lang="el-GR" altLang="el-GR" sz="2000" dirty="0">
                <a:solidFill>
                  <a:prstClr val="black"/>
                </a:solidFill>
                <a:latin typeface="+mn-lt"/>
              </a:rPr>
              <a:t>) + 11 H</a:t>
            </a:r>
            <a:r>
              <a:rPr lang="el-GR" altLang="el-GR" sz="2000" baseline="-30000" dirty="0">
                <a:solidFill>
                  <a:prstClr val="black"/>
                </a:solidFill>
                <a:latin typeface="+mn-lt"/>
              </a:rPr>
              <a:t>2</a:t>
            </a:r>
            <a:r>
              <a:rPr lang="el-GR" altLang="el-GR" sz="2000" dirty="0">
                <a:solidFill>
                  <a:prstClr val="black"/>
                </a:solidFill>
                <a:latin typeface="+mn-lt"/>
              </a:rPr>
              <a:t>O(</a:t>
            </a:r>
            <a:r>
              <a:rPr lang="el-GR" altLang="el-GR" sz="2000" i="1" dirty="0">
                <a:solidFill>
                  <a:prstClr val="black"/>
                </a:solidFill>
                <a:latin typeface="+mn-lt"/>
              </a:rPr>
              <a:t>l</a:t>
            </a:r>
            <a:r>
              <a:rPr lang="el-GR" altLang="el-GR" sz="2000" dirty="0">
                <a:solidFill>
                  <a:prstClr val="black"/>
                </a:solidFill>
                <a:latin typeface="+mn-lt"/>
              </a:rPr>
              <a:t>)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333872" y="1949345"/>
            <a:ext cx="849694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Η συσκευή αποτελείται από δύο θαλάμους που περιέχουν  μικρές ποσότητες </a:t>
            </a:r>
            <a:r>
              <a:rPr lang="el-GR" altLang="el-GR" sz="2200" dirty="0" err="1">
                <a:solidFill>
                  <a:prstClr val="black"/>
                </a:solidFill>
                <a:latin typeface="+mn-lt"/>
              </a:rPr>
              <a:t>διχρωμικού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 καλίου διαλυμένου σε θειικό οξύ.</a:t>
            </a:r>
          </a:p>
          <a:p>
            <a:pPr marL="342900" indent="-3429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Ένας από τους δύο θαλάμους λειτουργεί ως αναφορά. Ο δεύτερος θάλαμος ανοίγει και το δείγμα αναπνοής προστίθεται σε αυτόν.</a:t>
            </a:r>
          </a:p>
          <a:p>
            <a:pPr marL="342900" indent="-3429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Η παρουσία αλκοόλης στην αναπνοή ανάγει το κίτρινο – πορτοκαλί </a:t>
            </a:r>
            <a:r>
              <a:rPr lang="el-GR" altLang="el-GR" sz="2400" dirty="0">
                <a:solidFill>
                  <a:prstClr val="black"/>
                </a:solidFill>
                <a:latin typeface="+mn-lt"/>
              </a:rPr>
              <a:t>Cr</a:t>
            </a:r>
            <a:r>
              <a:rPr lang="el-GR" altLang="el-GR" sz="2400" baseline="-25000" dirty="0">
                <a:solidFill>
                  <a:prstClr val="black"/>
                </a:solidFill>
                <a:latin typeface="+mn-lt"/>
              </a:rPr>
              <a:t>2</a:t>
            </a:r>
            <a:r>
              <a:rPr lang="el-GR" altLang="el-GR" sz="2400" dirty="0">
                <a:solidFill>
                  <a:prstClr val="black"/>
                </a:solidFill>
                <a:latin typeface="+mn-lt"/>
              </a:rPr>
              <a:t>O</a:t>
            </a:r>
            <a:r>
              <a:rPr lang="el-GR" altLang="el-GR" sz="2400" baseline="-25000" dirty="0">
                <a:solidFill>
                  <a:prstClr val="black"/>
                </a:solidFill>
                <a:latin typeface="+mn-lt"/>
              </a:rPr>
              <a:t>7</a:t>
            </a:r>
            <a:r>
              <a:rPr lang="el-GR" altLang="el-GR" sz="2400" baseline="30000" dirty="0">
                <a:solidFill>
                  <a:prstClr val="black"/>
                </a:solidFill>
                <a:latin typeface="+mn-lt"/>
              </a:rPr>
              <a:t>2-</a:t>
            </a:r>
            <a:r>
              <a:rPr lang="el-GR" altLang="el-GR" sz="2200" dirty="0" smtClean="0">
                <a:solidFill>
                  <a:prstClr val="black"/>
                </a:solidFill>
                <a:latin typeface="+mn-lt"/>
              </a:rPr>
              <a:t>   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ιόν σε πράσινο </a:t>
            </a:r>
            <a:r>
              <a:rPr lang="el-GR" altLang="el-GR" sz="2400" dirty="0">
                <a:solidFill>
                  <a:prstClr val="black"/>
                </a:solidFill>
                <a:latin typeface="+mn-lt"/>
              </a:rPr>
              <a:t>Cr</a:t>
            </a:r>
            <a:r>
              <a:rPr lang="el-GR" altLang="el-GR" sz="2400" baseline="30000" dirty="0">
                <a:solidFill>
                  <a:prstClr val="black"/>
                </a:solidFill>
                <a:latin typeface="+mn-lt"/>
              </a:rPr>
              <a:t>3+</a:t>
            </a:r>
            <a:r>
              <a:rPr lang="el-GR" altLang="el-GR" sz="2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ιόν.</a:t>
            </a:r>
          </a:p>
          <a:p>
            <a:pPr marL="342900" indent="-3429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Η έκταση της διαφοροποίησης του χρώματος μεταξύ των δύο θαλάμων αποτελεί μέτρο της ποσότητας αλκοόλης στο δείγμα αναπνοής.</a:t>
            </a:r>
          </a:p>
          <a:p>
            <a:pPr marL="342900" indent="-34290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2100 </a:t>
            </a:r>
            <a:r>
              <a:rPr lang="el-GR" altLang="el-GR" sz="2200" dirty="0" err="1">
                <a:solidFill>
                  <a:prstClr val="black"/>
                </a:solidFill>
                <a:latin typeface="+mn-lt"/>
              </a:rPr>
              <a:t>mL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 </a:t>
            </a:r>
            <a:r>
              <a:rPr lang="el-GR" altLang="el-GR" sz="2200" dirty="0" err="1">
                <a:solidFill>
                  <a:prstClr val="black"/>
                </a:solidFill>
                <a:latin typeface="+mn-lt"/>
              </a:rPr>
              <a:t>εκπνεόμενου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 αέρα περιέχουν την ίδια ποσότητα αλκοόλης με 1 </a:t>
            </a:r>
            <a:r>
              <a:rPr lang="el-GR" altLang="el-GR" sz="2200" dirty="0" err="1">
                <a:solidFill>
                  <a:prstClr val="black"/>
                </a:solidFill>
                <a:latin typeface="+mn-lt"/>
              </a:rPr>
              <a:t>mL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 αίματος</a:t>
            </a:r>
            <a:r>
              <a:rPr lang="el-GR" altLang="el-GR" sz="2200" dirty="0" smtClean="0">
                <a:solidFill>
                  <a:prstClr val="black"/>
                </a:solidFill>
                <a:latin typeface="+mn-lt"/>
              </a:rPr>
              <a:t>.</a:t>
            </a:r>
            <a:endParaRPr lang="el-GR" altLang="el-GR" sz="2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530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ile:2,6-bis(1,1-dimethylethyl)-4-methylphenol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50182"/>
            <a:ext cx="1371600" cy="111283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1908175" y="1993057"/>
            <a:ext cx="20157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Butylated </a:t>
            </a:r>
            <a:r>
              <a:rPr lang="en-US" altLang="el-GR" sz="2200" dirty="0" err="1">
                <a:solidFill>
                  <a:prstClr val="black"/>
                </a:solidFill>
                <a:latin typeface="+mn-lt"/>
              </a:rPr>
              <a:t>hydroxytoluene</a:t>
            </a:r>
            <a:endParaRPr lang="en-US" altLang="el-GR" sz="2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4355976" y="1797543"/>
            <a:ext cx="45720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el-GR" sz="2200" dirty="0">
                <a:solidFill>
                  <a:prstClr val="black"/>
                </a:solidFill>
                <a:latin typeface="+mn-lt"/>
                <a:sym typeface="Wingdings" pitchFamily="2" charset="2"/>
              </a:rPr>
              <a:t></a:t>
            </a:r>
            <a:r>
              <a:rPr lang="el-GR" altLang="el-GR" sz="2200" dirty="0">
                <a:solidFill>
                  <a:prstClr val="black"/>
                </a:solidFill>
                <a:latin typeface="+mn-lt"/>
                <a:sym typeface="Wingdings" pitchFamily="2" charset="2"/>
              </a:rPr>
              <a:t> </a:t>
            </a: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Antioxidant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properties</a:t>
            </a:r>
            <a:endParaRPr lang="el-GR" altLang="el-GR" sz="2200" dirty="0">
              <a:solidFill>
                <a:prstClr val="black"/>
              </a:solidFill>
              <a:latin typeface="+mn-lt"/>
            </a:endParaRPr>
          </a:p>
          <a:p>
            <a:pPr eaLnBrk="1" hangingPunct="1">
              <a:spcBef>
                <a:spcPts val="1200"/>
              </a:spcBef>
            </a:pPr>
            <a:r>
              <a:rPr lang="en-US" altLang="el-GR" sz="2200" dirty="0">
                <a:solidFill>
                  <a:prstClr val="black"/>
                </a:solidFill>
                <a:latin typeface="+mn-lt"/>
                <a:sym typeface="Wingdings" pitchFamily="2" charset="2"/>
              </a:rPr>
              <a:t> </a:t>
            </a: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BHT is advocated as a diet supplement and antiviral useful against herpes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family viruses</a:t>
            </a:r>
            <a:endParaRPr lang="el-GR" altLang="el-GR" sz="22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36868" name="Picture 4" descr="File:Estradiol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61482"/>
            <a:ext cx="2232025" cy="13636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2700338" y="3937744"/>
            <a:ext cx="11760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l-GR" sz="2200">
                <a:solidFill>
                  <a:prstClr val="black"/>
                </a:solidFill>
                <a:latin typeface="+mn-lt"/>
              </a:rPr>
              <a:t>Estradiol</a:t>
            </a:r>
          </a:p>
        </p:txBody>
      </p:sp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4819650" y="3937744"/>
            <a:ext cx="28612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l-GR" sz="2200">
                <a:solidFill>
                  <a:prstClr val="black"/>
                </a:solidFill>
                <a:latin typeface="+mn-lt"/>
                <a:sym typeface="Wingdings" pitchFamily="2" charset="2"/>
              </a:rPr>
              <a:t> </a:t>
            </a:r>
            <a:r>
              <a:rPr lang="en-US" altLang="el-GR" sz="2200">
                <a:solidFill>
                  <a:prstClr val="black"/>
                </a:solidFill>
                <a:latin typeface="+mn-lt"/>
              </a:rPr>
              <a:t>estrogen - hormones</a:t>
            </a:r>
            <a:endParaRPr lang="el-GR" altLang="el-GR" sz="22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Αλκοόλες με βιοχημική δράση </a:t>
            </a:r>
            <a:r>
              <a:rPr lang="el-GR" sz="3200" b="0" dirty="0" smtClean="0"/>
              <a:t>(1</a:t>
            </a:r>
            <a:r>
              <a:rPr lang="en-US" sz="3200" b="0" dirty="0" smtClean="0"/>
              <a:t>/3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7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683" y="1109441"/>
            <a:ext cx="1871952" cy="118273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253071" y="1149514"/>
            <a:ext cx="11632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l-GR" sz="2200" dirty="0" err="1">
                <a:solidFill>
                  <a:prstClr val="black"/>
                </a:solidFill>
                <a:latin typeface="+mn-lt"/>
              </a:rPr>
              <a:t>Propofol</a:t>
            </a:r>
            <a:endParaRPr lang="en-US" altLang="el-GR" sz="2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2182916" y="1601402"/>
            <a:ext cx="34692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marketed as </a:t>
            </a:r>
            <a:r>
              <a:rPr lang="en-US" altLang="el-GR" sz="2200" b="1" dirty="0" err="1">
                <a:solidFill>
                  <a:prstClr val="black"/>
                </a:solidFill>
                <a:latin typeface="+mn-lt"/>
              </a:rPr>
              <a:t>Diprivan</a:t>
            </a: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 by AstraZeneca</a:t>
            </a:r>
            <a:endParaRPr lang="el-GR" altLang="el-GR" sz="2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084168" y="1388969"/>
            <a:ext cx="20090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l-GR" sz="2200" dirty="0">
                <a:solidFill>
                  <a:prstClr val="black"/>
                </a:solidFill>
                <a:latin typeface="+mn-lt"/>
                <a:sym typeface="Wingdings" pitchFamily="2" charset="2"/>
              </a:rPr>
              <a:t></a:t>
            </a:r>
            <a:r>
              <a:rPr lang="el-GR" altLang="el-GR" sz="2200" dirty="0">
                <a:solidFill>
                  <a:prstClr val="black"/>
                </a:solidFill>
                <a:latin typeface="+mn-lt"/>
                <a:sym typeface="Wingdings" pitchFamily="2" charset="2"/>
              </a:rPr>
              <a:t> </a:t>
            </a: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an anesthetic</a:t>
            </a:r>
            <a:endParaRPr lang="el-GR" altLang="el-GR" sz="22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683" y="2405062"/>
            <a:ext cx="1905000" cy="13430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25607" name="Rectangle 8"/>
          <p:cNvSpPr>
            <a:spLocks noChangeArrowheads="1"/>
          </p:cNvSpPr>
          <p:nvPr/>
        </p:nvSpPr>
        <p:spPr bwMode="auto">
          <a:xfrm>
            <a:off x="2268001" y="2915856"/>
            <a:ext cx="12978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Serotonin</a:t>
            </a:r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093" y="3891756"/>
            <a:ext cx="1905000" cy="8858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25609" name="Rectangle 10"/>
          <p:cNvSpPr>
            <a:spLocks noChangeArrowheads="1"/>
          </p:cNvSpPr>
          <p:nvPr/>
        </p:nvSpPr>
        <p:spPr bwMode="auto">
          <a:xfrm>
            <a:off x="2268001" y="4163136"/>
            <a:ext cx="136768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Dopamine</a:t>
            </a:r>
          </a:p>
        </p:txBody>
      </p:sp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6933" y="5075336"/>
            <a:ext cx="1714500" cy="11620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25611" name="Rectangle 12"/>
          <p:cNvSpPr>
            <a:spLocks noChangeArrowheads="1"/>
          </p:cNvSpPr>
          <p:nvPr/>
        </p:nvSpPr>
        <p:spPr bwMode="auto">
          <a:xfrm>
            <a:off x="2195151" y="5440917"/>
            <a:ext cx="156805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Epinephrine</a:t>
            </a:r>
          </a:p>
        </p:txBody>
      </p:sp>
      <p:sp>
        <p:nvSpPr>
          <p:cNvPr id="25612" name="Rectangle 13"/>
          <p:cNvSpPr>
            <a:spLocks noChangeArrowheads="1"/>
          </p:cNvSpPr>
          <p:nvPr/>
        </p:nvSpPr>
        <p:spPr bwMode="auto">
          <a:xfrm>
            <a:off x="5004048" y="4221088"/>
            <a:ext cx="34242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l-GR" sz="2200" dirty="0">
                <a:solidFill>
                  <a:prstClr val="black"/>
                </a:solidFill>
                <a:latin typeface="+mn-lt"/>
                <a:sym typeface="Wingdings" pitchFamily="2" charset="2"/>
              </a:rPr>
              <a:t> </a:t>
            </a: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natural neurotransmitters</a:t>
            </a:r>
            <a:endParaRPr lang="el-GR" altLang="el-GR" sz="2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Αλκοόλες με βιοχημική δράση </a:t>
            </a:r>
            <a:r>
              <a:rPr lang="el-GR" sz="3200" b="0" dirty="0" smtClean="0"/>
              <a:t>(2</a:t>
            </a:r>
            <a:r>
              <a:rPr lang="en-US" sz="3200" b="0" dirty="0" smtClean="0"/>
              <a:t>/</a:t>
            </a:r>
            <a:r>
              <a:rPr lang="el-GR" sz="3200" b="0" dirty="0" smtClean="0"/>
              <a:t>3</a:t>
            </a:r>
            <a:r>
              <a:rPr lang="el-GR" sz="3200" b="0" dirty="0"/>
              <a:t>)</a:t>
            </a:r>
            <a:endParaRPr lang="el-GR" sz="32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4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2196331" y="2152329"/>
            <a:ext cx="10322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l-GR" sz="2200" dirty="0" err="1">
                <a:solidFill>
                  <a:prstClr val="black"/>
                </a:solidFill>
                <a:latin typeface="+mn-lt"/>
              </a:rPr>
              <a:t>Thymol</a:t>
            </a:r>
            <a:endParaRPr lang="el-GR" altLang="el-GR" sz="22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444" y="1504629"/>
            <a:ext cx="1428750" cy="17621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4139431" y="2142804"/>
            <a:ext cx="45577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l-GR" sz="2200" dirty="0">
                <a:solidFill>
                  <a:prstClr val="black"/>
                </a:solidFill>
                <a:latin typeface="+mn-lt"/>
                <a:sym typeface="Wingdings" pitchFamily="2" charset="2"/>
              </a:rPr>
              <a:t></a:t>
            </a:r>
            <a:r>
              <a:rPr lang="el-GR" altLang="el-GR" sz="2200" dirty="0">
                <a:solidFill>
                  <a:prstClr val="black"/>
                </a:solidFill>
                <a:latin typeface="+mn-lt"/>
                <a:sym typeface="Wingdings" pitchFamily="2" charset="2"/>
              </a:rPr>
              <a:t> </a:t>
            </a: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an antiseptic that is used in mouthwashes</a:t>
            </a:r>
            <a:endParaRPr lang="el-GR" altLang="el-GR" sz="22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4601841"/>
            <a:ext cx="2451100" cy="11509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2988494" y="4960616"/>
            <a:ext cx="114351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l-GR" sz="2200">
                <a:solidFill>
                  <a:prstClr val="black"/>
                </a:solidFill>
                <a:latin typeface="+mn-lt"/>
              </a:rPr>
              <a:t>Tyrosine</a:t>
            </a:r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4283894" y="4960616"/>
            <a:ext cx="206979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l-GR" sz="2200">
                <a:solidFill>
                  <a:prstClr val="black"/>
                </a:solidFill>
                <a:latin typeface="+mn-lt"/>
                <a:sym typeface="Wingdings" pitchFamily="2" charset="2"/>
              </a:rPr>
              <a:t></a:t>
            </a:r>
            <a:r>
              <a:rPr lang="el-GR" altLang="el-GR" sz="2200">
                <a:solidFill>
                  <a:prstClr val="black"/>
                </a:solidFill>
                <a:latin typeface="+mn-lt"/>
                <a:sym typeface="Wingdings" pitchFamily="2" charset="2"/>
              </a:rPr>
              <a:t> </a:t>
            </a:r>
            <a:r>
              <a:rPr lang="en-US" altLang="el-GR" sz="2200">
                <a:solidFill>
                  <a:prstClr val="black"/>
                </a:solidFill>
                <a:latin typeface="+mn-lt"/>
              </a:rPr>
              <a:t>an amino acid</a:t>
            </a:r>
            <a:endParaRPr lang="el-GR" altLang="el-GR" sz="22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Αλκοόλες με βιοχημική δράση </a:t>
            </a:r>
            <a:r>
              <a:rPr lang="el-GR" sz="3200" b="0" dirty="0" smtClean="0"/>
              <a:t>(3</a:t>
            </a:r>
            <a:r>
              <a:rPr lang="en-US" sz="3200" b="0" dirty="0" smtClean="0"/>
              <a:t>/</a:t>
            </a:r>
            <a:r>
              <a:rPr lang="el-GR" sz="3200" b="0" dirty="0" smtClean="0"/>
              <a:t>3)</a:t>
            </a:r>
            <a:endParaRPr lang="el-GR" sz="32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8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Χριστίνα </a:t>
            </a:r>
            <a:r>
              <a:rPr lang="el-GR" sz="2000" dirty="0" err="1" smtClean="0"/>
              <a:t>Φούντζουλα</a:t>
            </a:r>
            <a:r>
              <a:rPr lang="el-GR" sz="2000" dirty="0" smtClean="0"/>
              <a:t> 2014. Χριστίνα </a:t>
            </a:r>
            <a:r>
              <a:rPr lang="el-GR" sz="2000" dirty="0" err="1" smtClean="0"/>
              <a:t>Φούντζουλα</a:t>
            </a:r>
            <a:r>
              <a:rPr lang="el-GR" sz="2000" dirty="0" smtClean="0"/>
              <a:t>. «Οργανική Χημεία. Ενότητα </a:t>
            </a:r>
            <a:r>
              <a:rPr lang="en-US" sz="2000" dirty="0" smtClean="0"/>
              <a:t>5.1:</a:t>
            </a:r>
            <a:r>
              <a:rPr lang="el-GR" sz="2000" dirty="0" smtClean="0"/>
              <a:t> Αλκοόλες».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Αλκοόλες </a:t>
            </a:r>
            <a:r>
              <a:rPr lang="el-GR" altLang="el-GR" sz="3200" b="0" dirty="0" smtClean="0"/>
              <a:t>2/4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5" descr="File:Alcohol genera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351" y="2226440"/>
            <a:ext cx="2683619" cy="197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File:Alcoho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16" y="2060848"/>
            <a:ext cx="358893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/>
          <p:cNvSpPr/>
          <p:nvPr/>
        </p:nvSpPr>
        <p:spPr>
          <a:xfrm>
            <a:off x="1743733" y="4653136"/>
            <a:ext cx="2303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Alcohol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7" tooltip="User:SubDural12"/>
              </a:rPr>
              <a:t>SubDural12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164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506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26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File:Alcohol exampl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52" y="3933056"/>
            <a:ext cx="8113096" cy="270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601239" y="3642882"/>
            <a:ext cx="60466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000" b="1" dirty="0" err="1">
                <a:solidFill>
                  <a:prstClr val="black"/>
                </a:solidFill>
                <a:latin typeface="Calibri"/>
              </a:rPr>
              <a:t>Πρωτοταγείς</a:t>
            </a:r>
            <a:r>
              <a:rPr lang="el-GR" altLang="el-GR" sz="2000" b="1" dirty="0">
                <a:solidFill>
                  <a:prstClr val="black"/>
                </a:solidFill>
                <a:latin typeface="Calibri"/>
              </a:rPr>
              <a:t>, δευτεροταγείς και τριτοταγείς </a:t>
            </a:r>
            <a:r>
              <a:rPr lang="el-GR" altLang="el-GR" sz="2000" b="1" dirty="0" smtClean="0">
                <a:solidFill>
                  <a:prstClr val="black"/>
                </a:solidFill>
                <a:latin typeface="Calibri"/>
              </a:rPr>
              <a:t>αλκοόλες</a:t>
            </a:r>
            <a:endParaRPr lang="el-GR" altLang="el-GR" sz="2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100" name="Picture 8" descr="File:Phenol chemical structur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2513"/>
            <a:ext cx="28575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dirty="0"/>
              <a:t>Αλκοόλες </a:t>
            </a:r>
            <a:r>
              <a:rPr lang="el-GR" altLang="el-GR" sz="3200" b="0" dirty="0" smtClean="0"/>
              <a:t>3/4</a:t>
            </a:r>
            <a:endParaRPr lang="el-GR" altLang="el-GR" dirty="0" smtClean="0"/>
          </a:p>
        </p:txBody>
      </p:sp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6948264" y="2576483"/>
            <a:ext cx="7641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000" b="1" dirty="0" err="1">
                <a:solidFill>
                  <a:prstClr val="black"/>
                </a:solidFill>
                <a:latin typeface="Calibri"/>
              </a:rPr>
              <a:t>Lysol</a:t>
            </a:r>
            <a:r>
              <a:rPr lang="el-GR" altLang="el-GR" sz="2000" b="1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4104" name="Text Box 13"/>
          <p:cNvSpPr txBox="1">
            <a:spLocks noChangeArrowheads="1"/>
          </p:cNvSpPr>
          <p:nvPr/>
        </p:nvSpPr>
        <p:spPr bwMode="auto">
          <a:xfrm>
            <a:off x="5671797" y="2959894"/>
            <a:ext cx="22336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 b="1" dirty="0">
                <a:solidFill>
                  <a:prstClr val="black"/>
                </a:solidFill>
                <a:latin typeface="Calibri"/>
              </a:rPr>
              <a:t>Αντισηπτικά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1133408" y="2776538"/>
            <a:ext cx="18130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Phenol chemical structure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4578" name="Picture 2" descr="File:Phenol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193047"/>
            <a:ext cx="800032" cy="146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File:2-Phenylpheno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956" y="1036973"/>
            <a:ext cx="1985094" cy="161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7344707" y="2204864"/>
            <a:ext cx="11628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  <a:hlinkClick r:id="rId9"/>
              </a:rPr>
              <a:t>2-Phenylphenol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4737021" y="2517464"/>
            <a:ext cx="6976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  <a:hlinkClick r:id="rId10"/>
              </a:rPr>
              <a:t>Phenol2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933010" y="6525344"/>
            <a:ext cx="12779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  <a:hlinkClick r:id="rId11"/>
              </a:rPr>
              <a:t>Alcohol examples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4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Αλκοόλες </a:t>
            </a:r>
            <a:r>
              <a:rPr lang="el-GR" altLang="el-GR" sz="3200" b="0" dirty="0" smtClean="0"/>
              <a:t>4/4</a:t>
            </a:r>
            <a:endParaRPr lang="el-GR" altLang="el-GR" dirty="0" smtClean="0"/>
          </a:p>
        </p:txBody>
      </p:sp>
      <p:graphicFrame>
        <p:nvGraphicFramePr>
          <p:cNvPr id="5265" name="Group 145"/>
          <p:cNvGraphicFramePr>
            <a:graphicFrameLocks noGrp="1"/>
          </p:cNvGraphicFramePr>
          <p:nvPr>
            <p:extLst/>
          </p:nvPr>
        </p:nvGraphicFramePr>
        <p:xfrm>
          <a:off x="307975" y="1484784"/>
          <a:ext cx="8642350" cy="4718260"/>
        </p:xfrm>
        <a:graphic>
          <a:graphicData uri="http://schemas.openxmlformats.org/drawingml/2006/table">
            <a:tbl>
              <a:tblPr/>
              <a:tblGrid>
                <a:gridCol w="2322513"/>
                <a:gridCol w="4306887"/>
                <a:gridCol w="2012950"/>
              </a:tblGrid>
              <a:tr h="45092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kumimoji="0" lang="el-G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Chemical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Formula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IUPAC </a:t>
                      </a:r>
                      <a:r>
                        <a:rPr kumimoji="0" lang="el-G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kumimoji="0" lang="el-G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Common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581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Monohydric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alcohols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6581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OH</a:t>
                      </a: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Methanol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Wood alcohol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1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OH</a:t>
                      </a: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Ethanol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Grain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alcohol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1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OH</a:t>
                      </a: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Isopropyl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alcohol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Rubbing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alcohol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1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OH</a:t>
                      </a: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Pentanol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Amyl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alcohol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1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Polyhydric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alcohols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6581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(OH)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Ethane-1 ,2-diol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Ethylene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glycol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1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(OH)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Propane-1 ,2,3-triol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Glycerin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1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(OH)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Pentane-1 ,2,3,4,5-pentol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Xylitol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5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(OH)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Hexane-1 ,2,3,4,5,6-hexol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Mannitol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Sorbitol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7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smtClean="0"/>
              <a:t>Αλκοόλες</a:t>
            </a:r>
            <a:r>
              <a:rPr lang="en-US" altLang="el-GR" sz="4000" smtClean="0"/>
              <a:t/>
            </a:r>
            <a:br>
              <a:rPr lang="en-US" altLang="el-GR" sz="4000" smtClean="0"/>
            </a:br>
            <a:r>
              <a:rPr lang="el-GR" altLang="el-GR" sz="4000" smtClean="0"/>
              <a:t>Δεσμοί υδρογόνου και σ.ζ</a:t>
            </a:r>
          </a:p>
        </p:txBody>
      </p:sp>
      <p:pic>
        <p:nvPicPr>
          <p:cNvPr id="7171" name="Picture 8" descr="rohhbo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556791"/>
            <a:ext cx="3311525" cy="27733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2" name="Picture 10" descr="bptspr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960" y="3032477"/>
            <a:ext cx="4783138" cy="29527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Ορθογώνιο 2"/>
          <p:cNvSpPr/>
          <p:nvPr/>
        </p:nvSpPr>
        <p:spPr>
          <a:xfrm>
            <a:off x="2123728" y="636701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chemguide.co.uk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56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smtClean="0"/>
              <a:t>Αλκοόλες</a:t>
            </a:r>
            <a:r>
              <a:rPr lang="en-US" altLang="el-GR" sz="4000" smtClean="0"/>
              <a:t/>
            </a:r>
            <a:br>
              <a:rPr lang="en-US" altLang="el-GR" sz="4000" smtClean="0"/>
            </a:br>
            <a:r>
              <a:rPr lang="el-GR" altLang="el-GR" sz="4000" smtClean="0"/>
              <a:t>Δεσμοί υδρογόνου και διαλυτότητα</a:t>
            </a:r>
          </a:p>
        </p:txBody>
      </p:sp>
      <p:pic>
        <p:nvPicPr>
          <p:cNvPr id="8195" name="Picture 6" descr="mix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773238"/>
            <a:ext cx="3581400" cy="14859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6" name="Picture 8" descr="mixtur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076700"/>
            <a:ext cx="3609975" cy="22479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73" name="Line 9"/>
          <p:cNvSpPr>
            <a:spLocks noChangeShapeType="1"/>
          </p:cNvSpPr>
          <p:nvPr/>
        </p:nvSpPr>
        <p:spPr bwMode="auto">
          <a:xfrm>
            <a:off x="2339975" y="328453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pic>
        <p:nvPicPr>
          <p:cNvPr id="8198" name="Picture 11" descr="mixt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2565400"/>
            <a:ext cx="2149475" cy="23764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75" name="Text Box 12"/>
          <p:cNvSpPr txBox="1">
            <a:spLocks noChangeArrowheads="1"/>
          </p:cNvSpPr>
          <p:nvPr/>
        </p:nvSpPr>
        <p:spPr bwMode="auto">
          <a:xfrm>
            <a:off x="2699792" y="3295789"/>
            <a:ext cx="27370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 dirty="0">
                <a:solidFill>
                  <a:prstClr val="black"/>
                </a:solidFill>
                <a:latin typeface="Calibri"/>
              </a:rPr>
              <a:t>Αλκοόλες μικρής ανθρακικής αλυσίδας</a:t>
            </a:r>
            <a:r>
              <a:rPr lang="en-US" altLang="el-GR" sz="2000" dirty="0">
                <a:solidFill>
                  <a:prstClr val="black"/>
                </a:solidFill>
                <a:latin typeface="Calibri"/>
              </a:rPr>
              <a:t> </a:t>
            </a:r>
            <a:endParaRPr lang="el-GR" alt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76" name="Text Box 13"/>
          <p:cNvSpPr txBox="1">
            <a:spLocks noChangeArrowheads="1"/>
          </p:cNvSpPr>
          <p:nvPr/>
        </p:nvSpPr>
        <p:spPr bwMode="auto">
          <a:xfrm>
            <a:off x="5679546" y="5025370"/>
            <a:ext cx="31030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 dirty="0">
                <a:solidFill>
                  <a:prstClr val="black"/>
                </a:solidFill>
                <a:latin typeface="Calibri"/>
              </a:rPr>
              <a:t>Αλκοόλες μεγάλης ανθρακικής αλυσίδας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2339975" y="650015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chemguide.co.uk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38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Όξινος χαρακτήρας αλκοολών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124744"/>
            <a:ext cx="8291264" cy="1080120"/>
          </a:xfrm>
        </p:spPr>
        <p:txBody>
          <a:bodyPr>
            <a:normAutofit/>
          </a:bodyPr>
          <a:lstStyle/>
          <a:p>
            <a:r>
              <a:rPr lang="el-GR" dirty="0" err="1"/>
              <a:t>Αλειφατικές</a:t>
            </a:r>
            <a:r>
              <a:rPr lang="el-GR" dirty="0"/>
              <a:t> αλκοόλες: Ασθενής όξινος χαρακτήρας, οξύτητα συγκρίσιμη με αυτή του </a:t>
            </a:r>
            <a:r>
              <a:rPr lang="el-GR" dirty="0" smtClean="0"/>
              <a:t>νερού.</a:t>
            </a:r>
            <a:endParaRPr lang="el-GR" dirty="0"/>
          </a:p>
          <a:p>
            <a:endParaRPr lang="el-GR" dirty="0"/>
          </a:p>
        </p:txBody>
      </p:sp>
      <p:pic>
        <p:nvPicPr>
          <p:cNvPr id="8195" name="Picture 5" descr="File:Methanol acid ba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368" y="1989138"/>
            <a:ext cx="6541264" cy="165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468313" y="4924882"/>
            <a:ext cx="74026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200" b="1" dirty="0">
                <a:solidFill>
                  <a:srgbClr val="004A82"/>
                </a:solidFill>
                <a:latin typeface="Calibri"/>
              </a:rPr>
              <a:t>Φαινόλες: </a:t>
            </a: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πιο ισχυρός όξινος χαρακτήρας από τις </a:t>
            </a:r>
            <a:r>
              <a:rPr lang="el-GR" altLang="el-GR" sz="2200" dirty="0" err="1" smtClean="0">
                <a:solidFill>
                  <a:prstClr val="black"/>
                </a:solidFill>
                <a:latin typeface="Calibri"/>
              </a:rPr>
              <a:t>αλειφατικές</a:t>
            </a:r>
            <a:r>
              <a:rPr lang="en-US" altLang="el-GR" sz="2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altLang="el-GR" sz="2200" dirty="0">
              <a:solidFill>
                <a:srgbClr val="FFC000"/>
              </a:solidFill>
              <a:latin typeface="Calibri"/>
            </a:endParaRPr>
          </a:p>
        </p:txBody>
      </p:sp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373688"/>
            <a:ext cx="4333875" cy="10795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73810" y="3522947"/>
            <a:ext cx="49679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ko-KR" sz="2200" dirty="0">
                <a:solidFill>
                  <a:prstClr val="black"/>
                </a:solidFill>
                <a:latin typeface="+mn-lt"/>
                <a:ea typeface="Batang" pitchFamily="18" charset="-127"/>
                <a:cs typeface="Times New Roman" pitchFamily="18" charset="0"/>
              </a:rPr>
              <a:t>CH</a:t>
            </a:r>
            <a:r>
              <a:rPr lang="en-US" altLang="ko-KR" sz="2200" baseline="-30000" dirty="0">
                <a:solidFill>
                  <a:prstClr val="black"/>
                </a:solidFill>
                <a:latin typeface="+mn-lt"/>
                <a:ea typeface="Batang" pitchFamily="18" charset="-127"/>
                <a:cs typeface="Times New Roman" pitchFamily="18" charset="0"/>
              </a:rPr>
              <a:t>3</a:t>
            </a:r>
            <a:r>
              <a:rPr lang="en-US" altLang="ko-KR" sz="2200" dirty="0">
                <a:solidFill>
                  <a:prstClr val="black"/>
                </a:solidFill>
                <a:latin typeface="+mn-lt"/>
                <a:ea typeface="Batang" pitchFamily="18" charset="-127"/>
                <a:cs typeface="Times New Roman" pitchFamily="18" charset="0"/>
              </a:rPr>
              <a:t>CH</a:t>
            </a:r>
            <a:r>
              <a:rPr lang="en-US" altLang="ko-KR" sz="2200" baseline="-30000" dirty="0">
                <a:solidFill>
                  <a:prstClr val="black"/>
                </a:solidFill>
                <a:latin typeface="+mn-lt"/>
                <a:ea typeface="Batang" pitchFamily="18" charset="-127"/>
                <a:cs typeface="Times New Roman" pitchFamily="18" charset="0"/>
              </a:rPr>
              <a:t>2</a:t>
            </a:r>
            <a:r>
              <a:rPr lang="en-US" altLang="ko-KR" sz="2200" dirty="0">
                <a:solidFill>
                  <a:prstClr val="black"/>
                </a:solidFill>
                <a:latin typeface="+mn-lt"/>
                <a:ea typeface="Batang" pitchFamily="18" charset="-127"/>
                <a:cs typeface="Times New Roman" pitchFamily="18" charset="0"/>
              </a:rPr>
              <a:t>OH + Na -----&gt; CH</a:t>
            </a:r>
            <a:r>
              <a:rPr lang="en-US" altLang="ko-KR" sz="2200" baseline="-30000" dirty="0">
                <a:solidFill>
                  <a:prstClr val="black"/>
                </a:solidFill>
                <a:latin typeface="+mn-lt"/>
                <a:ea typeface="Batang" pitchFamily="18" charset="-127"/>
                <a:cs typeface="Times New Roman" pitchFamily="18" charset="0"/>
              </a:rPr>
              <a:t>3</a:t>
            </a:r>
            <a:r>
              <a:rPr lang="en-US" altLang="ko-KR" sz="2200" dirty="0">
                <a:solidFill>
                  <a:prstClr val="black"/>
                </a:solidFill>
                <a:latin typeface="+mn-lt"/>
                <a:ea typeface="Batang" pitchFamily="18" charset="-127"/>
                <a:cs typeface="Times New Roman" pitchFamily="18" charset="0"/>
              </a:rPr>
              <a:t>CH</a:t>
            </a:r>
            <a:r>
              <a:rPr lang="en-US" altLang="ko-KR" sz="2200" baseline="-30000" dirty="0">
                <a:solidFill>
                  <a:prstClr val="black"/>
                </a:solidFill>
                <a:latin typeface="+mn-lt"/>
                <a:ea typeface="Batang" pitchFamily="18" charset="-127"/>
                <a:cs typeface="Times New Roman" pitchFamily="18" charset="0"/>
              </a:rPr>
              <a:t>2</a:t>
            </a:r>
            <a:r>
              <a:rPr lang="en-US" altLang="ko-KR" sz="2200" dirty="0">
                <a:solidFill>
                  <a:prstClr val="black"/>
                </a:solidFill>
                <a:latin typeface="+mn-lt"/>
                <a:ea typeface="Batang" pitchFamily="18" charset="-127"/>
                <a:cs typeface="Times New Roman" pitchFamily="18" charset="0"/>
              </a:rPr>
              <a:t>O</a:t>
            </a:r>
            <a:r>
              <a:rPr lang="en-US" altLang="ko-KR" sz="2200" baseline="30000" dirty="0">
                <a:solidFill>
                  <a:prstClr val="black"/>
                </a:solidFill>
                <a:latin typeface="+mn-lt"/>
                <a:ea typeface="Batang" pitchFamily="18" charset="-127"/>
                <a:cs typeface="Times New Roman" pitchFamily="18" charset="0"/>
              </a:rPr>
              <a:t>- +</a:t>
            </a:r>
            <a:r>
              <a:rPr lang="en-US" altLang="ko-KR" sz="2200" dirty="0">
                <a:solidFill>
                  <a:prstClr val="black"/>
                </a:solidFill>
                <a:latin typeface="+mn-lt"/>
                <a:ea typeface="Batang" pitchFamily="18" charset="-127"/>
                <a:cs typeface="Times New Roman" pitchFamily="18" charset="0"/>
              </a:rPr>
              <a:t>Na + ½ H</a:t>
            </a:r>
            <a:r>
              <a:rPr lang="en-US" altLang="ko-KR" sz="2200" baseline="-30000" dirty="0">
                <a:solidFill>
                  <a:prstClr val="black"/>
                </a:solidFill>
                <a:latin typeface="+mn-lt"/>
                <a:ea typeface="Batang" pitchFamily="18" charset="-127"/>
                <a:cs typeface="Times New Roman" pitchFamily="18" charset="0"/>
              </a:rPr>
              <a:t>2 </a:t>
            </a:r>
            <a:endParaRPr lang="en-US" altLang="ko-KR" sz="2200" dirty="0">
              <a:solidFill>
                <a:prstClr val="black"/>
              </a:solidFill>
              <a:latin typeface="+mn-lt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457200" y="3887618"/>
            <a:ext cx="84961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200" dirty="0" err="1">
                <a:solidFill>
                  <a:prstClr val="black"/>
                </a:solidFill>
                <a:latin typeface="+mn-lt"/>
              </a:rPr>
              <a:t>Πρωτοταγείς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 : αντιδρούν εύκολα με </a:t>
            </a:r>
            <a:r>
              <a:rPr lang="en-US" altLang="el-GR" sz="2200" dirty="0" smtClean="0">
                <a:solidFill>
                  <a:prstClr val="black"/>
                </a:solidFill>
                <a:latin typeface="+mn-lt"/>
              </a:rPr>
              <a:t>Na.</a:t>
            </a:r>
            <a:endParaRPr lang="el-GR" altLang="el-GR" sz="2200" dirty="0">
              <a:solidFill>
                <a:prstClr val="black"/>
              </a:solidFill>
              <a:latin typeface="+mn-lt"/>
            </a:endParaRPr>
          </a:p>
          <a:p>
            <a:pPr eaLnBrk="1" hangingPunct="1"/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Δευτεροταγείς και τριτοταγείς αλκοόλες : δεν αντιδρούν εύκολα με </a:t>
            </a: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Na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 (χρησιμοποιείται </a:t>
            </a: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K</a:t>
            </a:r>
            <a:r>
              <a:rPr lang="en-US" altLang="el-GR" sz="2200" dirty="0" smtClean="0">
                <a:solidFill>
                  <a:prstClr val="black"/>
                </a:solidFill>
                <a:latin typeface="+mn-lt"/>
              </a:rPr>
              <a:t>).</a:t>
            </a:r>
            <a:endParaRPr lang="el-GR" altLang="el-GR" sz="2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" name="Ορθογώνιο 2"/>
          <p:cNvSpPr/>
          <p:nvPr/>
        </p:nvSpPr>
        <p:spPr>
          <a:xfrm rot="16200000">
            <a:off x="7538021" y="2678581"/>
            <a:ext cx="14117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Methanol acid base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5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Μέθοδοι σύνθεσης αλκοολών </a:t>
            </a:r>
            <a:r>
              <a:rPr lang="el-GR" altLang="el-GR" sz="3200" b="0" dirty="0" smtClean="0"/>
              <a:t>(1/3)</a:t>
            </a:r>
          </a:p>
        </p:txBody>
      </p:sp>
      <p:pic>
        <p:nvPicPr>
          <p:cNvPr id="10243" name="Picture 5" descr="hydratee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789113"/>
            <a:ext cx="5976938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539750" y="1236019"/>
            <a:ext cx="41367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000" dirty="0">
                <a:solidFill>
                  <a:prstClr val="black"/>
                </a:solidFill>
              </a:rPr>
              <a:t>Α</a:t>
            </a:r>
            <a:r>
              <a:rPr lang="el-GR" altLang="el-GR" sz="2400" dirty="0">
                <a:solidFill>
                  <a:prstClr val="black"/>
                </a:solidFill>
                <a:latin typeface="+mn-lt"/>
              </a:rPr>
              <a:t>. Προσθήκη νερού σε </a:t>
            </a:r>
            <a:r>
              <a:rPr lang="el-GR" altLang="el-GR" sz="2400" dirty="0" smtClean="0">
                <a:solidFill>
                  <a:prstClr val="black"/>
                </a:solidFill>
                <a:latin typeface="+mn-lt"/>
              </a:rPr>
              <a:t>αλκένιο</a:t>
            </a:r>
            <a:endParaRPr lang="el-GR" altLang="el-GR" sz="2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323850" y="2612936"/>
            <a:ext cx="8569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400" dirty="0">
                <a:solidFill>
                  <a:prstClr val="black"/>
                </a:solidFill>
                <a:latin typeface="+mn-lt"/>
                <a:sym typeface="Wingdings 2" pitchFamily="18" charset="2"/>
              </a:rPr>
              <a:t> </a:t>
            </a:r>
            <a:r>
              <a:rPr lang="el-GR" altLang="el-GR" sz="2400" dirty="0">
                <a:solidFill>
                  <a:prstClr val="black"/>
                </a:solidFill>
                <a:latin typeface="+mn-lt"/>
              </a:rPr>
              <a:t>Η απόδοση της αντίδρασης είναι ~ 5%.</a:t>
            </a:r>
          </a:p>
          <a:p>
            <a:pPr eaLnBrk="1" hangingPunct="1"/>
            <a:r>
              <a:rPr lang="el-GR" altLang="el-GR" sz="2400" dirty="0">
                <a:solidFill>
                  <a:prstClr val="black"/>
                </a:solidFill>
                <a:latin typeface="+mn-lt"/>
                <a:sym typeface="Wingdings 2" pitchFamily="18" charset="2"/>
              </a:rPr>
              <a:t> </a:t>
            </a:r>
            <a:r>
              <a:rPr lang="el-GR" altLang="el-GR" sz="2400" dirty="0">
                <a:solidFill>
                  <a:prstClr val="black"/>
                </a:solidFill>
                <a:latin typeface="+mn-lt"/>
              </a:rPr>
              <a:t>Απομακρύνοντας την αλκοόλη και ανακυκλώνοντας το αλκένιο που δεν αντέδρασε, μπορεί η απόδοση να αγγίξει το 95%.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0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6d504cee822610b813d3d2f7f1a7df8ff0cc5811"/>
  <p:tag name="ISPRING_RESOURCE_PATHS_HASH_PRESENTER" val="ce144ecc99344d31f7c248e187146a46402d3564"/>
</p:tagLst>
</file>

<file path=ppt/theme/theme1.xml><?xml version="1.0" encoding="utf-8"?>
<a:theme xmlns:a="http://schemas.openxmlformats.org/drawingml/2006/main" name="OC_template_updated">
  <a:themeElements>
    <a:clrScheme name="Προσαρμοσμένο 1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">
  <a:themeElements>
    <a:clrScheme name="Προσαρμοσμένο 1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1343</Words>
  <Application>Microsoft Office PowerPoint</Application>
  <PresentationFormat>Προβολή στην οθόνη (4:3)</PresentationFormat>
  <Paragraphs>245</Paragraphs>
  <Slides>33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33</vt:i4>
      </vt:variant>
    </vt:vector>
  </HeadingPairs>
  <TitlesOfParts>
    <vt:vector size="35" baseType="lpstr">
      <vt:lpstr>OC_template_updated</vt:lpstr>
      <vt:lpstr>OC_template</vt:lpstr>
      <vt:lpstr>Οργανική Χημεία</vt:lpstr>
      <vt:lpstr>Αλκοόλες 1/4</vt:lpstr>
      <vt:lpstr>Αλκοόλες 2/4</vt:lpstr>
      <vt:lpstr>Αλκοόλες 3/4</vt:lpstr>
      <vt:lpstr>Αλκοόλες 4/4</vt:lpstr>
      <vt:lpstr>Αλκοόλες Δεσμοί υδρογόνου και σ.ζ</vt:lpstr>
      <vt:lpstr>Αλκοόλες Δεσμοί υδρογόνου και διαλυτότητα</vt:lpstr>
      <vt:lpstr>Όξινος χαρακτήρας αλκοολών</vt:lpstr>
      <vt:lpstr>Μέθοδοι σύνθεσης αλκοολών (1/3)</vt:lpstr>
      <vt:lpstr>Μέθοδοι σύνθεσης αλκοολών (2/3)</vt:lpstr>
      <vt:lpstr>Μέθοδοι σύνθεσης αλκοολών (3/3)</vt:lpstr>
      <vt:lpstr>Χημικές ιδιότητες αλκοολών (1/6)</vt:lpstr>
      <vt:lpstr>Χημικές ιδιότητες αλκοολών (2/6)</vt:lpstr>
      <vt:lpstr>Χημικές ιδιότητες αλκοολών (3/6)</vt:lpstr>
      <vt:lpstr>Χημικές ιδιότητες αλκοολών (4/6)</vt:lpstr>
      <vt:lpstr>Χημικές ιδιότητες αλκοολών (5/6)</vt:lpstr>
      <vt:lpstr>Χημικές ιδιότητες αλκοολών (6/6)</vt:lpstr>
      <vt:lpstr>Παρασκευή φαινολών (1/2)</vt:lpstr>
      <vt:lpstr>Παρασκευή φαινολών (2/2)</vt:lpstr>
      <vt:lpstr>Χημικές ιδιότητες φαινολών (1/3)</vt:lpstr>
      <vt:lpstr>Χημικές ιδιότητες φαινολών (2/3)</vt:lpstr>
      <vt:lpstr>Χημικές ιδιότητες φαινολών (3/3)</vt:lpstr>
      <vt:lpstr>Μέτρηση επιπέδων αλκοόλης στο αίμα (Πατέντα του R. F. Borkenstein, 1958)</vt:lpstr>
      <vt:lpstr>Αλκοόλες με βιοχημική δράση (1/3)</vt:lpstr>
      <vt:lpstr>Αλκοόλες με βιοχημική δράση (2/3)</vt:lpstr>
      <vt:lpstr>Αλκοόλες με βιοχημική δράση (3/3)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61</cp:revision>
  <dcterms:created xsi:type="dcterms:W3CDTF">2013-03-04T13:35:19Z</dcterms:created>
  <dcterms:modified xsi:type="dcterms:W3CDTF">2015-05-29T08:51:32Z</dcterms:modified>
</cp:coreProperties>
</file>