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9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93" r:id="rId14"/>
    <p:sldId id="283" r:id="rId15"/>
    <p:sldId id="284" r:id="rId16"/>
    <p:sldId id="285" r:id="rId17"/>
    <p:sldId id="294" r:id="rId18"/>
    <p:sldId id="295" r:id="rId19"/>
    <p:sldId id="257" r:id="rId20"/>
    <p:sldId id="262" r:id="rId21"/>
    <p:sldId id="264" r:id="rId22"/>
    <p:sldId id="296" r:id="rId23"/>
    <p:sldId id="297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44546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074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F2FD5-02C6-45D6-A592-2F4B0CB56224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52FD6E21-CCFF-4743-9588-B0B1AE988458}">
      <dgm:prSet phldrT="[Text]" custT="1"/>
      <dgm:spPr/>
      <dgm:t>
        <a:bodyPr/>
        <a:lstStyle/>
        <a:p>
          <a:r>
            <a:rPr lang="el-GR" sz="2400" dirty="0" smtClean="0"/>
            <a:t>κοινωνικές ανάγκες</a:t>
          </a:r>
          <a:endParaRPr lang="el-GR" sz="2400" dirty="0"/>
        </a:p>
      </dgm:t>
    </dgm:pt>
    <dgm:pt modelId="{EB7A0288-8201-4898-926F-688EDE51453D}" type="parTrans" cxnId="{AC170BA1-1661-492C-A3FE-8FE496194525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335E5B89-1E5F-4372-B18B-181D768BD346}" type="sibTrans" cxnId="{AC170BA1-1661-492C-A3FE-8FE496194525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1922A675-B4D3-47C3-91EB-D0826DFFB2E3}">
      <dgm:prSet phldrT="[Text]" custT="1"/>
      <dgm:spPr/>
      <dgm:t>
        <a:bodyPr/>
        <a:lstStyle/>
        <a:p>
          <a:r>
            <a:rPr lang="el-GR" sz="2400" dirty="0" err="1" smtClean="0"/>
            <a:t>αυτοπραγ</a:t>
          </a:r>
          <a:r>
            <a:rPr lang="el-GR" sz="2400" dirty="0" smtClean="0"/>
            <a:t> </a:t>
          </a:r>
          <a:r>
            <a:rPr lang="el-GR" sz="2400" dirty="0" err="1" smtClean="0"/>
            <a:t>μάτωση</a:t>
          </a:r>
          <a:endParaRPr lang="el-GR" sz="2400" dirty="0" smtClean="0">
            <a:ln w="9525">
              <a:round/>
              <a:headEnd type="none" w="sm" len="sm"/>
              <a:tailEnd type="none" w="sm" len="sm"/>
            </a:ln>
            <a:latin typeface="Arial Black"/>
          </a:endParaRPr>
        </a:p>
      </dgm:t>
    </dgm:pt>
    <dgm:pt modelId="{0BE69C31-F397-49CB-B2EC-BCD9872C23B5}" type="parTrans" cxnId="{6C2B2DB3-C555-4FAC-8D44-70614A08C83E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98E1CA4F-203A-4904-9214-3F76D5A61566}" type="sibTrans" cxnId="{6C2B2DB3-C555-4FAC-8D44-70614A08C83E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3EA31CAF-A1BC-445F-9460-02286F5F14CB}">
      <dgm:prSet phldrT="[Text]" custT="1"/>
      <dgm:spPr/>
      <dgm:t>
        <a:bodyPr/>
        <a:lstStyle/>
        <a:p>
          <a:r>
            <a:rPr lang="el-GR" sz="2400" smtClean="0"/>
            <a:t>αυτοεκτίμηση</a:t>
          </a:r>
          <a:endParaRPr lang="el-GR" sz="2400" dirty="0" smtClean="0">
            <a:ln w="9525">
              <a:round/>
              <a:headEnd type="none" w="sm" len="sm"/>
              <a:tailEnd type="none" w="sm" len="sm"/>
            </a:ln>
            <a:latin typeface="Arial Black"/>
          </a:endParaRPr>
        </a:p>
      </dgm:t>
    </dgm:pt>
    <dgm:pt modelId="{D07C7C6F-B763-4105-B116-AAAD2A5FC5B4}" type="parTrans" cxnId="{4946701E-6256-4E74-963D-1E3F342D9806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BE0D6EF3-BBDB-4886-A05F-48F4C554310C}" type="sibTrans" cxnId="{4946701E-6256-4E74-963D-1E3F342D9806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FA737822-2F36-4753-8E7A-109C4E7B1415}">
      <dgm:prSet custT="1"/>
      <dgm:spPr/>
      <dgm:t>
        <a:bodyPr/>
        <a:lstStyle/>
        <a:p>
          <a:r>
            <a:rPr lang="el-GR" sz="2400" smtClean="0"/>
            <a:t>ανάγκες ασφάλειας</a:t>
          </a:r>
          <a:endParaRPr lang="el-GR" sz="2400" dirty="0"/>
        </a:p>
      </dgm:t>
    </dgm:pt>
    <dgm:pt modelId="{FE04F525-13AC-47B1-A30D-67ED806D85B8}" type="parTrans" cxnId="{071B382A-A01E-4D27-98ED-083F93852A42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0C8B40BD-94DD-4562-BE29-5C41A12BCB72}" type="sibTrans" cxnId="{071B382A-A01E-4D27-98ED-083F93852A42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B091365A-3520-48F9-AE99-DB644355E3A1}">
      <dgm:prSet custT="1"/>
      <dgm:spPr/>
      <dgm:t>
        <a:bodyPr/>
        <a:lstStyle/>
        <a:p>
          <a:r>
            <a:rPr lang="el-GR" sz="2400" smtClean="0"/>
            <a:t>φυσιολογικές ανάγκες</a:t>
          </a:r>
          <a:endParaRPr lang="el-GR" sz="2400" dirty="0"/>
        </a:p>
      </dgm:t>
    </dgm:pt>
    <dgm:pt modelId="{78E670A9-919E-4FBC-BDA0-95DAED1C4B19}" type="parTrans" cxnId="{D6E68B87-7602-4B84-B5E6-0FAB5A8D4A54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6FE03171-D0E4-498C-8D63-F4B629675F2D}" type="sibTrans" cxnId="{D6E68B87-7602-4B84-B5E6-0FAB5A8D4A54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031D45EE-0C7F-4112-82C8-A63AE4115CE0}" type="pres">
      <dgm:prSet presAssocID="{E9AF2FD5-02C6-45D6-A592-2F4B0CB56224}" presName="Name0" presStyleCnt="0">
        <dgm:presLayoutVars>
          <dgm:dir/>
          <dgm:animLvl val="lvl"/>
          <dgm:resizeHandles val="exact"/>
        </dgm:presLayoutVars>
      </dgm:prSet>
      <dgm:spPr/>
    </dgm:pt>
    <dgm:pt modelId="{D5871333-1274-4D76-820F-029552472216}" type="pres">
      <dgm:prSet presAssocID="{1922A675-B4D3-47C3-91EB-D0826DFFB2E3}" presName="Name8" presStyleCnt="0"/>
      <dgm:spPr/>
    </dgm:pt>
    <dgm:pt modelId="{4CF611C9-D7AF-4962-BDF7-DA82D06129C7}" type="pres">
      <dgm:prSet presAssocID="{1922A675-B4D3-47C3-91EB-D0826DFFB2E3}" presName="level" presStyleLbl="node1" presStyleIdx="0" presStyleCnt="5" custScaleX="9813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004476-3098-4775-8F98-3424658E7286}" type="pres">
      <dgm:prSet presAssocID="{1922A675-B4D3-47C3-91EB-D0826DFFB2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4D12C0-2708-40FC-81B8-8417D14F099F}" type="pres">
      <dgm:prSet presAssocID="{3EA31CAF-A1BC-445F-9460-02286F5F14CB}" presName="Name8" presStyleCnt="0"/>
      <dgm:spPr/>
    </dgm:pt>
    <dgm:pt modelId="{260CD881-5F70-46D3-AA8E-EAA6F5718DF4}" type="pres">
      <dgm:prSet presAssocID="{3EA31CAF-A1BC-445F-9460-02286F5F14C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5C572E-010D-4E1E-929A-1C596C4E3B4F}" type="pres">
      <dgm:prSet presAssocID="{3EA31CAF-A1BC-445F-9460-02286F5F14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32656D-9538-45BC-B15D-ADF721F40299}" type="pres">
      <dgm:prSet presAssocID="{52FD6E21-CCFF-4743-9588-B0B1AE988458}" presName="Name8" presStyleCnt="0"/>
      <dgm:spPr/>
    </dgm:pt>
    <dgm:pt modelId="{1CB25012-F873-4FD7-B42C-BC3CF822DBB1}" type="pres">
      <dgm:prSet presAssocID="{52FD6E21-CCFF-4743-9588-B0B1AE98845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84699C-D4DD-4B9E-ADF3-4BFED3990C5C}" type="pres">
      <dgm:prSet presAssocID="{52FD6E21-CCFF-4743-9588-B0B1AE9884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1F13AB-A577-43CD-AE66-1D77A5DC5188}" type="pres">
      <dgm:prSet presAssocID="{FA737822-2F36-4753-8E7A-109C4E7B1415}" presName="Name8" presStyleCnt="0"/>
      <dgm:spPr/>
    </dgm:pt>
    <dgm:pt modelId="{37DD2FA9-BC3C-4455-AC22-0EC2EC90F7FD}" type="pres">
      <dgm:prSet presAssocID="{FA737822-2F36-4753-8E7A-109C4E7B141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721B63-A641-4F7C-A91E-A1C3800D9EAA}" type="pres">
      <dgm:prSet presAssocID="{FA737822-2F36-4753-8E7A-109C4E7B14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EC1AF9-BF5C-42C6-9E41-BDCD458DBF28}" type="pres">
      <dgm:prSet presAssocID="{B091365A-3520-48F9-AE99-DB644355E3A1}" presName="Name8" presStyleCnt="0"/>
      <dgm:spPr/>
    </dgm:pt>
    <dgm:pt modelId="{EA77CD17-43E2-4B00-87D5-A532F12A8D90}" type="pres">
      <dgm:prSet presAssocID="{B091365A-3520-48F9-AE99-DB644355E3A1}" presName="level" presStyleLbl="node1" presStyleIdx="4" presStyleCnt="5" custLinFactY="15778" custLinFactNeighborX="3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69D2E3-E4AD-42F8-A008-05A19B67A38D}" type="pres">
      <dgm:prSet presAssocID="{B091365A-3520-48F9-AE99-DB644355E3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62B35EE-85BF-4C2A-AC6C-F6D289390F95}" type="presOf" srcId="{E9AF2FD5-02C6-45D6-A592-2F4B0CB56224}" destId="{031D45EE-0C7F-4112-82C8-A63AE4115CE0}" srcOrd="0" destOrd="0" presId="urn:microsoft.com/office/officeart/2005/8/layout/pyramid1"/>
    <dgm:cxn modelId="{ABAAF847-00B7-47CC-BB41-B9679C6C08F2}" type="presOf" srcId="{B091365A-3520-48F9-AE99-DB644355E3A1}" destId="{3A69D2E3-E4AD-42F8-A008-05A19B67A38D}" srcOrd="1" destOrd="0" presId="urn:microsoft.com/office/officeart/2005/8/layout/pyramid1"/>
    <dgm:cxn modelId="{A99BE880-68DB-48A3-B9C7-2C46ED479D63}" type="presOf" srcId="{52FD6E21-CCFF-4743-9588-B0B1AE988458}" destId="{9F84699C-D4DD-4B9E-ADF3-4BFED3990C5C}" srcOrd="1" destOrd="0" presId="urn:microsoft.com/office/officeart/2005/8/layout/pyramid1"/>
    <dgm:cxn modelId="{6E23D02F-5A01-4061-B18B-80A6E531C3AB}" type="presOf" srcId="{1922A675-B4D3-47C3-91EB-D0826DFFB2E3}" destId="{E6004476-3098-4775-8F98-3424658E7286}" srcOrd="1" destOrd="0" presId="urn:microsoft.com/office/officeart/2005/8/layout/pyramid1"/>
    <dgm:cxn modelId="{D6E68B87-7602-4B84-B5E6-0FAB5A8D4A54}" srcId="{E9AF2FD5-02C6-45D6-A592-2F4B0CB56224}" destId="{B091365A-3520-48F9-AE99-DB644355E3A1}" srcOrd="4" destOrd="0" parTransId="{78E670A9-919E-4FBC-BDA0-95DAED1C4B19}" sibTransId="{6FE03171-D0E4-498C-8D63-F4B629675F2D}"/>
    <dgm:cxn modelId="{B3ED47A6-97DA-4E1E-A19D-7F95AE514AF5}" type="presOf" srcId="{3EA31CAF-A1BC-445F-9460-02286F5F14CB}" destId="{205C572E-010D-4E1E-929A-1C596C4E3B4F}" srcOrd="1" destOrd="0" presId="urn:microsoft.com/office/officeart/2005/8/layout/pyramid1"/>
    <dgm:cxn modelId="{AC170BA1-1661-492C-A3FE-8FE496194525}" srcId="{E9AF2FD5-02C6-45D6-A592-2F4B0CB56224}" destId="{52FD6E21-CCFF-4743-9588-B0B1AE988458}" srcOrd="2" destOrd="0" parTransId="{EB7A0288-8201-4898-926F-688EDE51453D}" sibTransId="{335E5B89-1E5F-4372-B18B-181D768BD346}"/>
    <dgm:cxn modelId="{195AC3A0-08C9-4BFA-A10F-21E1697EF984}" type="presOf" srcId="{FA737822-2F36-4753-8E7A-109C4E7B1415}" destId="{37DD2FA9-BC3C-4455-AC22-0EC2EC90F7FD}" srcOrd="0" destOrd="0" presId="urn:microsoft.com/office/officeart/2005/8/layout/pyramid1"/>
    <dgm:cxn modelId="{16E9D6F8-4B67-4F9B-9DF7-BFD8115713AD}" type="presOf" srcId="{B091365A-3520-48F9-AE99-DB644355E3A1}" destId="{EA77CD17-43E2-4B00-87D5-A532F12A8D90}" srcOrd="0" destOrd="0" presId="urn:microsoft.com/office/officeart/2005/8/layout/pyramid1"/>
    <dgm:cxn modelId="{4946701E-6256-4E74-963D-1E3F342D9806}" srcId="{E9AF2FD5-02C6-45D6-A592-2F4B0CB56224}" destId="{3EA31CAF-A1BC-445F-9460-02286F5F14CB}" srcOrd="1" destOrd="0" parTransId="{D07C7C6F-B763-4105-B116-AAAD2A5FC5B4}" sibTransId="{BE0D6EF3-BBDB-4886-A05F-48F4C554310C}"/>
    <dgm:cxn modelId="{3C35E360-1B9F-42A0-A7CA-5F5709160808}" type="presOf" srcId="{52FD6E21-CCFF-4743-9588-B0B1AE988458}" destId="{1CB25012-F873-4FD7-B42C-BC3CF822DBB1}" srcOrd="0" destOrd="0" presId="urn:microsoft.com/office/officeart/2005/8/layout/pyramid1"/>
    <dgm:cxn modelId="{114CC270-D93A-4326-B955-DB0ACC3E5AAB}" type="presOf" srcId="{3EA31CAF-A1BC-445F-9460-02286F5F14CB}" destId="{260CD881-5F70-46D3-AA8E-EAA6F5718DF4}" srcOrd="0" destOrd="0" presId="urn:microsoft.com/office/officeart/2005/8/layout/pyramid1"/>
    <dgm:cxn modelId="{071B382A-A01E-4D27-98ED-083F93852A42}" srcId="{E9AF2FD5-02C6-45D6-A592-2F4B0CB56224}" destId="{FA737822-2F36-4753-8E7A-109C4E7B1415}" srcOrd="3" destOrd="0" parTransId="{FE04F525-13AC-47B1-A30D-67ED806D85B8}" sibTransId="{0C8B40BD-94DD-4562-BE29-5C41A12BCB72}"/>
    <dgm:cxn modelId="{0C88B39C-D021-45A3-AB7A-B50C6AA126BC}" type="presOf" srcId="{1922A675-B4D3-47C3-91EB-D0826DFFB2E3}" destId="{4CF611C9-D7AF-4962-BDF7-DA82D06129C7}" srcOrd="0" destOrd="0" presId="urn:microsoft.com/office/officeart/2005/8/layout/pyramid1"/>
    <dgm:cxn modelId="{8E62955C-B775-44F1-BC37-A03EC1131678}" type="presOf" srcId="{FA737822-2F36-4753-8E7A-109C4E7B1415}" destId="{FE721B63-A641-4F7C-A91E-A1C3800D9EAA}" srcOrd="1" destOrd="0" presId="urn:microsoft.com/office/officeart/2005/8/layout/pyramid1"/>
    <dgm:cxn modelId="{6C2B2DB3-C555-4FAC-8D44-70614A08C83E}" srcId="{E9AF2FD5-02C6-45D6-A592-2F4B0CB56224}" destId="{1922A675-B4D3-47C3-91EB-D0826DFFB2E3}" srcOrd="0" destOrd="0" parTransId="{0BE69C31-F397-49CB-B2EC-BCD9872C23B5}" sibTransId="{98E1CA4F-203A-4904-9214-3F76D5A61566}"/>
    <dgm:cxn modelId="{2644EA2B-4F39-4447-9A2C-88CE0942D54C}" type="presParOf" srcId="{031D45EE-0C7F-4112-82C8-A63AE4115CE0}" destId="{D5871333-1274-4D76-820F-029552472216}" srcOrd="0" destOrd="0" presId="urn:microsoft.com/office/officeart/2005/8/layout/pyramid1"/>
    <dgm:cxn modelId="{7C106D31-3CAA-4F9D-9DC9-C143170B6CCC}" type="presParOf" srcId="{D5871333-1274-4D76-820F-029552472216}" destId="{4CF611C9-D7AF-4962-BDF7-DA82D06129C7}" srcOrd="0" destOrd="0" presId="urn:microsoft.com/office/officeart/2005/8/layout/pyramid1"/>
    <dgm:cxn modelId="{34B39425-8B8A-486C-B5F5-613AE9B414DC}" type="presParOf" srcId="{D5871333-1274-4D76-820F-029552472216}" destId="{E6004476-3098-4775-8F98-3424658E7286}" srcOrd="1" destOrd="0" presId="urn:microsoft.com/office/officeart/2005/8/layout/pyramid1"/>
    <dgm:cxn modelId="{3B67CEEE-DB5A-4461-B763-20E74EBC1A3D}" type="presParOf" srcId="{031D45EE-0C7F-4112-82C8-A63AE4115CE0}" destId="{C74D12C0-2708-40FC-81B8-8417D14F099F}" srcOrd="1" destOrd="0" presId="urn:microsoft.com/office/officeart/2005/8/layout/pyramid1"/>
    <dgm:cxn modelId="{8CC50729-9E32-4E5A-9B84-5E6E48E90215}" type="presParOf" srcId="{C74D12C0-2708-40FC-81B8-8417D14F099F}" destId="{260CD881-5F70-46D3-AA8E-EAA6F5718DF4}" srcOrd="0" destOrd="0" presId="urn:microsoft.com/office/officeart/2005/8/layout/pyramid1"/>
    <dgm:cxn modelId="{1A0566F8-9CEB-42CA-8B2D-159DF6294AFF}" type="presParOf" srcId="{C74D12C0-2708-40FC-81B8-8417D14F099F}" destId="{205C572E-010D-4E1E-929A-1C596C4E3B4F}" srcOrd="1" destOrd="0" presId="urn:microsoft.com/office/officeart/2005/8/layout/pyramid1"/>
    <dgm:cxn modelId="{9FD49BD9-B60B-4CED-BF7F-56602F4E01FD}" type="presParOf" srcId="{031D45EE-0C7F-4112-82C8-A63AE4115CE0}" destId="{3C32656D-9538-45BC-B15D-ADF721F40299}" srcOrd="2" destOrd="0" presId="urn:microsoft.com/office/officeart/2005/8/layout/pyramid1"/>
    <dgm:cxn modelId="{A9EC12B9-AFB5-4FA1-B6D3-87AF7F2C9D8F}" type="presParOf" srcId="{3C32656D-9538-45BC-B15D-ADF721F40299}" destId="{1CB25012-F873-4FD7-B42C-BC3CF822DBB1}" srcOrd="0" destOrd="0" presId="urn:microsoft.com/office/officeart/2005/8/layout/pyramid1"/>
    <dgm:cxn modelId="{760A4AE2-3E7D-4B06-AE07-7BC232EFBD47}" type="presParOf" srcId="{3C32656D-9538-45BC-B15D-ADF721F40299}" destId="{9F84699C-D4DD-4B9E-ADF3-4BFED3990C5C}" srcOrd="1" destOrd="0" presId="urn:microsoft.com/office/officeart/2005/8/layout/pyramid1"/>
    <dgm:cxn modelId="{5E0B6908-8C6F-482F-8AD6-F05EE08C9464}" type="presParOf" srcId="{031D45EE-0C7F-4112-82C8-A63AE4115CE0}" destId="{F51F13AB-A577-43CD-AE66-1D77A5DC5188}" srcOrd="3" destOrd="0" presId="urn:microsoft.com/office/officeart/2005/8/layout/pyramid1"/>
    <dgm:cxn modelId="{7AF17590-610F-4687-8EEC-A0535C212A22}" type="presParOf" srcId="{F51F13AB-A577-43CD-AE66-1D77A5DC5188}" destId="{37DD2FA9-BC3C-4455-AC22-0EC2EC90F7FD}" srcOrd="0" destOrd="0" presId="urn:microsoft.com/office/officeart/2005/8/layout/pyramid1"/>
    <dgm:cxn modelId="{4090FEEF-28A4-4BB5-9983-120490CAC534}" type="presParOf" srcId="{F51F13AB-A577-43CD-AE66-1D77A5DC5188}" destId="{FE721B63-A641-4F7C-A91E-A1C3800D9EAA}" srcOrd="1" destOrd="0" presId="urn:microsoft.com/office/officeart/2005/8/layout/pyramid1"/>
    <dgm:cxn modelId="{CDDD6AB2-137C-4C93-9F84-ED2EE5467B6E}" type="presParOf" srcId="{031D45EE-0C7F-4112-82C8-A63AE4115CE0}" destId="{C8EC1AF9-BF5C-42C6-9E41-BDCD458DBF28}" srcOrd="4" destOrd="0" presId="urn:microsoft.com/office/officeart/2005/8/layout/pyramid1"/>
    <dgm:cxn modelId="{7331A961-D445-452F-8D5C-A27673CAC9D5}" type="presParOf" srcId="{C8EC1AF9-BF5C-42C6-9E41-BDCD458DBF28}" destId="{EA77CD17-43E2-4B00-87D5-A532F12A8D90}" srcOrd="0" destOrd="0" presId="urn:microsoft.com/office/officeart/2005/8/layout/pyramid1"/>
    <dgm:cxn modelId="{85E1D9D6-A165-43F1-BA8D-2E866990E450}" type="presParOf" srcId="{C8EC1AF9-BF5C-42C6-9E41-BDCD458DBF28}" destId="{3A69D2E3-E4AD-42F8-A008-05A19B67A3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611C9-D7AF-4962-BDF7-DA82D06129C7}">
      <dsp:nvSpPr>
        <dsp:cNvPr id="0" name=""/>
        <dsp:cNvSpPr/>
      </dsp:nvSpPr>
      <dsp:spPr>
        <a:xfrm>
          <a:off x="3096342" y="0"/>
          <a:ext cx="1512170" cy="1028824"/>
        </a:xfrm>
        <a:prstGeom prst="trapezoid">
          <a:avLst>
            <a:gd name="adj" fmla="val 7489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err="1" smtClean="0"/>
            <a:t>αυτοπραγ</a:t>
          </a:r>
          <a:r>
            <a:rPr lang="el-GR" sz="2400" kern="1200" dirty="0" smtClean="0"/>
            <a:t> </a:t>
          </a:r>
          <a:r>
            <a:rPr lang="el-GR" sz="2400" kern="1200" dirty="0" err="1" smtClean="0"/>
            <a:t>μάτωση</a:t>
          </a:r>
          <a:endParaRPr lang="el-GR" sz="2400" kern="1200" dirty="0" smtClean="0">
            <a:ln w="9525">
              <a:round/>
              <a:headEnd type="none" w="sm" len="sm"/>
              <a:tailEnd type="none" w="sm" len="sm"/>
            </a:ln>
            <a:latin typeface="Arial Black"/>
          </a:endParaRPr>
        </a:p>
      </dsp:txBody>
      <dsp:txXfrm>
        <a:off x="3096342" y="0"/>
        <a:ext cx="1512170" cy="1028824"/>
      </dsp:txXfrm>
    </dsp:sp>
    <dsp:sp modelId="{260CD881-5F70-46D3-AA8E-EAA6F5718DF4}">
      <dsp:nvSpPr>
        <dsp:cNvPr id="0" name=""/>
        <dsp:cNvSpPr/>
      </dsp:nvSpPr>
      <dsp:spPr>
        <a:xfrm>
          <a:off x="2311456" y="1028824"/>
          <a:ext cx="3081942" cy="1028824"/>
        </a:xfrm>
        <a:prstGeom prst="trapezoid">
          <a:avLst>
            <a:gd name="adj" fmla="val 7489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smtClean="0"/>
            <a:t>αυτοεκτίμηση</a:t>
          </a:r>
          <a:endParaRPr lang="el-GR" sz="2400" kern="1200" dirty="0" smtClean="0">
            <a:ln w="9525">
              <a:round/>
              <a:headEnd type="none" w="sm" len="sm"/>
              <a:tailEnd type="none" w="sm" len="sm"/>
            </a:ln>
            <a:latin typeface="Arial Black"/>
          </a:endParaRPr>
        </a:p>
      </dsp:txBody>
      <dsp:txXfrm>
        <a:off x="2850796" y="1028824"/>
        <a:ext cx="2003262" cy="1028824"/>
      </dsp:txXfrm>
    </dsp:sp>
    <dsp:sp modelId="{1CB25012-F873-4FD7-B42C-BC3CF822DBB1}">
      <dsp:nvSpPr>
        <dsp:cNvPr id="0" name=""/>
        <dsp:cNvSpPr/>
      </dsp:nvSpPr>
      <dsp:spPr>
        <a:xfrm>
          <a:off x="1540971" y="2057648"/>
          <a:ext cx="4622913" cy="1028824"/>
        </a:xfrm>
        <a:prstGeom prst="trapezoid">
          <a:avLst>
            <a:gd name="adj" fmla="val 7489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κοινωνικές ανάγκες</a:t>
          </a:r>
          <a:endParaRPr lang="el-GR" sz="2400" kern="1200" dirty="0"/>
        </a:p>
      </dsp:txBody>
      <dsp:txXfrm>
        <a:off x="2349981" y="2057648"/>
        <a:ext cx="3004893" cy="1028824"/>
      </dsp:txXfrm>
    </dsp:sp>
    <dsp:sp modelId="{37DD2FA9-BC3C-4455-AC22-0EC2EC90F7FD}">
      <dsp:nvSpPr>
        <dsp:cNvPr id="0" name=""/>
        <dsp:cNvSpPr/>
      </dsp:nvSpPr>
      <dsp:spPr>
        <a:xfrm>
          <a:off x="770485" y="3086472"/>
          <a:ext cx="6163884" cy="1028824"/>
        </a:xfrm>
        <a:prstGeom prst="trapezoid">
          <a:avLst>
            <a:gd name="adj" fmla="val 7489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smtClean="0"/>
            <a:t>ανάγκες ασφάλειας</a:t>
          </a:r>
          <a:endParaRPr lang="el-GR" sz="2400" kern="1200" dirty="0"/>
        </a:p>
      </dsp:txBody>
      <dsp:txXfrm>
        <a:off x="1849165" y="3086472"/>
        <a:ext cx="4006525" cy="1028824"/>
      </dsp:txXfrm>
    </dsp:sp>
    <dsp:sp modelId="{EA77CD17-43E2-4B00-87D5-A532F12A8D90}">
      <dsp:nvSpPr>
        <dsp:cNvPr id="0" name=""/>
        <dsp:cNvSpPr/>
      </dsp:nvSpPr>
      <dsp:spPr>
        <a:xfrm>
          <a:off x="0" y="4115296"/>
          <a:ext cx="7704855" cy="1028824"/>
        </a:xfrm>
        <a:prstGeom prst="trapezoid">
          <a:avLst>
            <a:gd name="adj" fmla="val 7489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smtClean="0"/>
            <a:t>φυσιολογικές ανάγκες</a:t>
          </a:r>
          <a:endParaRPr lang="el-GR" sz="2400" kern="1200" dirty="0"/>
        </a:p>
      </dsp:txBody>
      <dsp:txXfrm>
        <a:off x="1348349" y="4115296"/>
        <a:ext cx="5008156" cy="1028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>
              <a:defRPr sz="2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>
              <a:defRPr sz="2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>
              <a:defRPr sz="2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>
              <a:defRPr sz="2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B16BE9-99BD-46EB-A598-95EB349522D2}" type="slidenum">
              <a:rPr lang="el-GR" altLang="el-GR" sz="1300"/>
              <a:pPr/>
              <a:t>7</a:t>
            </a:fld>
            <a:endParaRPr lang="el-GR" altLang="el-GR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76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420C-986C-4C2B-A13E-7B0B9ED5AE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6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6C99-338D-4918-A97C-178839F88B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02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8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5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5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0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79512" y="1340768"/>
            <a:ext cx="8784976" cy="54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 userDrawn="1"/>
        </p:nvSpPr>
        <p:spPr>
          <a:xfrm>
            <a:off x="179512" y="116632"/>
            <a:ext cx="878497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>
            <a:lvl1pPr marL="342900" indent="-342900">
              <a:buClr>
                <a:srgbClr val="44546D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4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4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3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1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79512" y="1340768"/>
            <a:ext cx="8784976" cy="54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 userDrawn="1"/>
        </p:nvSpPr>
        <p:spPr>
          <a:xfrm>
            <a:off x="179512" y="116632"/>
            <a:ext cx="878497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>
            <a:lvl1pPr marL="342900" indent="-342900">
              <a:buClr>
                <a:srgbClr val="44546D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5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8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1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Βιοηθική και Δεοντολογία στην Φυσικοθεραπεία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 ποιότητα στις Υπηρεσίες Υγείας – Ανθρώπινο Δυναμικό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Γεωργία Πέττα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Φυσικοθεραπείας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Η ποιότητα στις νοσοκομειακές υπηρεσίες</a:t>
            </a:r>
            <a:br>
              <a:rPr lang="el-GR" altLang="el-GR" dirty="0"/>
            </a:br>
            <a:r>
              <a:rPr lang="el-GR" altLang="el-GR" sz="3100" b="0" dirty="0" smtClean="0"/>
              <a:t>(2 </a:t>
            </a:r>
            <a:r>
              <a:rPr lang="el-GR" altLang="el-GR" sz="3100" b="0" dirty="0"/>
              <a:t>από 2)</a:t>
            </a:r>
            <a:endParaRPr lang="el-GR" altLang="el-G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Πολλά από τα συσσωρευμένα προβλήματα </a:t>
            </a:r>
            <a:r>
              <a:rPr lang="el-GR" altLang="el-GR" sz="2800" dirty="0" smtClean="0"/>
              <a:t>και </a:t>
            </a:r>
            <a:r>
              <a:rPr lang="el-GR" altLang="el-GR" sz="2800" dirty="0" smtClean="0"/>
              <a:t>αδιέξοδα </a:t>
            </a:r>
            <a:r>
              <a:rPr lang="el-GR" altLang="el-GR" sz="2800" dirty="0" smtClean="0"/>
              <a:t>του </a:t>
            </a:r>
            <a:r>
              <a:rPr lang="el-GR" altLang="el-GR" sz="2800" b="1" dirty="0">
                <a:solidFill>
                  <a:srgbClr val="820000"/>
                </a:solidFill>
              </a:rPr>
              <a:t>συστήματος υγείας </a:t>
            </a:r>
            <a:r>
              <a:rPr lang="el-GR" altLang="el-GR" sz="2800" dirty="0"/>
              <a:t>στη χώρα μας οφείλονται στις σημαντικές ανεπάρκειες </a:t>
            </a:r>
            <a:r>
              <a:rPr lang="el-GR" altLang="el-GR" sz="2800" dirty="0" smtClean="0"/>
              <a:t>και </a:t>
            </a:r>
            <a:r>
              <a:rPr lang="el-GR" altLang="el-GR" sz="2800" dirty="0"/>
              <a:t>διαστρεβλώσεις </a:t>
            </a:r>
            <a:r>
              <a:rPr lang="el-GR" altLang="el-GR" sz="2800" dirty="0" smtClean="0"/>
              <a:t>του </a:t>
            </a:r>
            <a:r>
              <a:rPr lang="el-GR" altLang="el-GR" sz="2800" dirty="0" smtClean="0">
                <a:solidFill>
                  <a:srgbClr val="000000"/>
                </a:solidFill>
              </a:rPr>
              <a:t>ανθρώπινου </a:t>
            </a:r>
            <a:r>
              <a:rPr lang="el-GR" altLang="el-GR" sz="2800" dirty="0" smtClean="0">
                <a:solidFill>
                  <a:srgbClr val="000000"/>
                </a:solidFill>
              </a:rPr>
              <a:t>δυναμικού</a:t>
            </a:r>
            <a:r>
              <a:rPr lang="en-US" altLang="el-GR" sz="2800" dirty="0" smtClean="0">
                <a:solidFill>
                  <a:srgbClr val="0000FF"/>
                </a:solidFill>
              </a:rPr>
              <a:t>.</a:t>
            </a:r>
            <a:endParaRPr lang="en-US" altLang="el-GR" sz="2800" dirty="0" smtClean="0">
              <a:solidFill>
                <a:srgbClr val="0000FF"/>
              </a:solidFill>
            </a:endParaRPr>
          </a:p>
          <a:p>
            <a:pPr marL="0" indent="0" algn="r">
              <a:buNone/>
            </a:pPr>
            <a:r>
              <a:rPr lang="el-GR" altLang="el-GR" sz="2800" dirty="0">
                <a:solidFill>
                  <a:srgbClr val="0000FF"/>
                </a:solidFill>
              </a:rPr>
              <a:t/>
            </a:r>
            <a:br>
              <a:rPr lang="el-GR" altLang="el-GR" sz="2800" dirty="0">
                <a:solidFill>
                  <a:srgbClr val="0000FF"/>
                </a:solidFill>
              </a:rPr>
            </a:br>
            <a:r>
              <a:rPr lang="el-GR" altLang="el-GR" sz="1800" dirty="0"/>
              <a:t>                               </a:t>
            </a:r>
            <a:r>
              <a:rPr lang="el-GR" altLang="el-GR" sz="1800" dirty="0" err="1" smtClean="0"/>
              <a:t>Τούντας</a:t>
            </a:r>
            <a:r>
              <a:rPr lang="el-GR" altLang="el-GR" sz="1800" dirty="0" smtClean="0"/>
              <a:t>  </a:t>
            </a:r>
            <a:r>
              <a:rPr lang="el-GR" altLang="el-GR" sz="1800" dirty="0"/>
              <a:t>Γ. 2001</a:t>
            </a:r>
            <a:endParaRPr lang="el-GR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2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Διαδικασία της επικοινωνίας</a:t>
            </a:r>
            <a:endParaRPr lang="el-GR" sz="3600" dirty="0"/>
          </a:p>
        </p:txBody>
      </p:sp>
      <p:sp>
        <p:nvSpPr>
          <p:cNvPr id="11" name="Rectangle 10"/>
          <p:cNvSpPr/>
          <p:nvPr/>
        </p:nvSpPr>
        <p:spPr>
          <a:xfrm>
            <a:off x="3956243" y="3260228"/>
            <a:ext cx="1355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latin typeface="+mj-lt"/>
              </a:rPr>
              <a:t>μήνυμα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71600" y="3573016"/>
            <a:ext cx="2210197" cy="111732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πηγή</a:t>
            </a:r>
            <a:endParaRPr lang="el-GR" sz="3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012160" y="3573016"/>
            <a:ext cx="2210197" cy="111732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στόχος</a:t>
            </a:r>
            <a:endParaRPr lang="el-GR" sz="3200" b="1" dirty="0"/>
          </a:p>
        </p:txBody>
      </p:sp>
      <p:cxnSp>
        <p:nvCxnSpPr>
          <p:cNvPr id="14" name="Straight Connector 13"/>
          <p:cNvCxnSpPr>
            <a:stCxn id="12" idx="3"/>
            <a:endCxn id="13" idx="1"/>
          </p:cNvCxnSpPr>
          <p:nvPr/>
        </p:nvCxnSpPr>
        <p:spPr>
          <a:xfrm>
            <a:off x="3181797" y="4131677"/>
            <a:ext cx="283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7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Θεωρία του </a:t>
            </a:r>
            <a:r>
              <a:rPr lang="en-US" altLang="el-GR" sz="3600" dirty="0" smtClean="0"/>
              <a:t>Maslow</a:t>
            </a:r>
            <a:endParaRPr lang="el-GR" altLang="el-GR" sz="44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0719532"/>
              </p:ext>
            </p:extLst>
          </p:nvPr>
        </p:nvGraphicFramePr>
        <p:xfrm>
          <a:off x="755576" y="1412776"/>
          <a:ext cx="7704856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2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Burnout </a:t>
            </a:r>
            <a:r>
              <a:rPr lang="el-GR" altLang="el-GR" sz="2800" b="0" dirty="0">
                <a:solidFill>
                  <a:prstClr val="black"/>
                </a:solidFill>
              </a:rPr>
              <a:t>(1 από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3)</a:t>
            </a:r>
            <a:endParaRPr lang="el-GR" altLang="el-GR" dirty="0" smtClean="0"/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επαγγελματική εξουθένωση έχει περιγαφεί ως ένα σύνδρομο σωματικής και ψυχικής εξάντλησης που αναπτύσσεται σε όσους έχουν επαγγελματική σχέση με άλλους ανθρώπους.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36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Burnout</a:t>
            </a:r>
            <a:r>
              <a:rPr lang="el-GR" altLang="el-GR" dirty="0" smtClean="0"/>
              <a:t>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(2 </a:t>
            </a:r>
            <a:r>
              <a:rPr lang="el-GR" altLang="el-GR" sz="2800" b="0" dirty="0">
                <a:solidFill>
                  <a:prstClr val="black"/>
                </a:solidFill>
              </a:rPr>
              <a:t>από 3)</a:t>
            </a:r>
            <a:r>
              <a:rPr lang="en-US" altLang="el-GR" dirty="0" smtClean="0"/>
              <a:t> </a:t>
            </a:r>
            <a:endParaRPr lang="el-GR" altLang="el-GR" dirty="0" smtClean="0"/>
          </a:p>
        </p:txBody>
      </p:sp>
      <p:sp>
        <p:nvSpPr>
          <p:cNvPr id="26627" name="2 - Υπότιτλο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Δείκτης φθοράς των αξιών της αξιοπρέπειας του πνεύματος και της θέλησης του </a:t>
            </a:r>
            <a:r>
              <a:rPr lang="el-GR" altLang="el-GR" dirty="0" smtClean="0"/>
              <a:t>εργαζόμενου.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5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Burnout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(3 </a:t>
            </a:r>
            <a:r>
              <a:rPr lang="el-GR" altLang="el-GR" sz="2800" b="0" dirty="0">
                <a:solidFill>
                  <a:prstClr val="black"/>
                </a:solidFill>
              </a:rPr>
              <a:t>από 3)</a:t>
            </a:r>
            <a:endParaRPr lang="el-GR" altLang="el-GR" dirty="0" smtClean="0"/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Τα συμπτώματα αυτά οδηγούν τους λειτουργούς υγείας σε ιατρικά λάθη , τα οποία με την σειρά τους επιδρούν αρνητικά στους ίδιους αυξάνοντας την απογοήτευση και την εξάντλησή τους ( </a:t>
            </a:r>
            <a:r>
              <a:rPr lang="en-US" altLang="el-GR" dirty="0" smtClean="0"/>
              <a:t>Williams 2001</a:t>
            </a:r>
            <a:r>
              <a:rPr lang="en-US" altLang="el-GR" dirty="0" smtClean="0"/>
              <a:t>)</a:t>
            </a:r>
            <a:r>
              <a:rPr lang="el-GR" altLang="el-GR" dirty="0"/>
              <a:t>.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5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Συμπεράσματα </a:t>
            </a:r>
            <a:r>
              <a:rPr lang="el-GR" altLang="el-GR" sz="2800" b="0" dirty="0">
                <a:solidFill>
                  <a:prstClr val="black"/>
                </a:solidFill>
              </a:rPr>
              <a:t>(1 από 2)</a:t>
            </a:r>
            <a:endParaRPr lang="el-GR" dirty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idx="1"/>
          </p:nvPr>
        </p:nvSpPr>
        <p:spPr>
          <a:xfrm>
            <a:off x="4067944" y="1484784"/>
            <a:ext cx="4618856" cy="4752528"/>
          </a:xfrm>
        </p:spPr>
        <p:txBody>
          <a:bodyPr/>
          <a:lstStyle/>
          <a:p>
            <a:r>
              <a:rPr lang="el-GR" altLang="el-GR" sz="2800" dirty="0" smtClean="0"/>
              <a:t>Έλλειψη </a:t>
            </a:r>
            <a:r>
              <a:rPr lang="el-GR" altLang="el-GR" sz="2800" dirty="0" smtClean="0"/>
              <a:t>ικανοποίησης.</a:t>
            </a:r>
            <a:endParaRPr lang="el-GR" altLang="el-GR" sz="2800" dirty="0" smtClean="0"/>
          </a:p>
          <a:p>
            <a:r>
              <a:rPr lang="el-GR" altLang="el-GR" sz="2800" dirty="0" smtClean="0"/>
              <a:t>Ρόλο εργασίας.</a:t>
            </a:r>
            <a:endParaRPr lang="el-GR" altLang="el-GR" sz="2800" dirty="0" smtClean="0"/>
          </a:p>
          <a:p>
            <a:r>
              <a:rPr lang="el-GR" altLang="el-GR" sz="2800" dirty="0" smtClean="0"/>
              <a:t>Κοινωνική καταξίωση.</a:t>
            </a:r>
            <a:endParaRPr lang="el-GR" altLang="el-GR" sz="2800" dirty="0" smtClean="0"/>
          </a:p>
          <a:p>
            <a:r>
              <a:rPr lang="el-GR" altLang="el-GR" sz="2800" dirty="0" smtClean="0"/>
              <a:t>Κίνητρα εξέλιξης.</a:t>
            </a:r>
            <a:endParaRPr lang="el-GR" altLang="el-GR" sz="2800" dirty="0" smtClean="0"/>
          </a:p>
          <a:p>
            <a:r>
              <a:rPr lang="el-GR" altLang="el-GR" sz="2800" dirty="0" smtClean="0"/>
              <a:t>Συνεργασία.</a:t>
            </a:r>
            <a:endParaRPr lang="el-GR" altLang="el-GR" sz="2800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3336"/>
            <a:ext cx="380529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5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(2 </a:t>
            </a:r>
            <a:r>
              <a:rPr lang="el-GR" altLang="el-GR" sz="2800" b="0" dirty="0">
                <a:solidFill>
                  <a:prstClr val="black"/>
                </a:solidFill>
              </a:rPr>
              <a:t>από 2)</a:t>
            </a:r>
            <a:endParaRPr lang="el-GR" dirty="0"/>
          </a:p>
        </p:txBody>
      </p:sp>
      <p:sp>
        <p:nvSpPr>
          <p:cNvPr id="27651" name="Rectangle 6"/>
          <p:cNvSpPr>
            <a:spLocks noGrp="1" noChangeArrowheads="1"/>
          </p:cNvSpPr>
          <p:nvPr>
            <p:ph idx="1"/>
          </p:nvPr>
        </p:nvSpPr>
        <p:spPr>
          <a:xfrm>
            <a:off x="4067944" y="1484784"/>
            <a:ext cx="4618856" cy="4752528"/>
          </a:xfrm>
        </p:spPr>
        <p:txBody>
          <a:bodyPr/>
          <a:lstStyle/>
          <a:p>
            <a:r>
              <a:rPr lang="el-GR" altLang="el-GR" sz="2800" dirty="0" smtClean="0"/>
              <a:t>Έλλειψη </a:t>
            </a:r>
            <a:r>
              <a:rPr lang="el-GR" altLang="el-GR" sz="2800" dirty="0" smtClean="0"/>
              <a:t>μισθολογικής </a:t>
            </a:r>
            <a:r>
              <a:rPr lang="el-GR" altLang="el-GR" sz="2800" dirty="0" smtClean="0"/>
              <a:t>ικανοποίησης.</a:t>
            </a:r>
            <a:endParaRPr lang="el-GR" altLang="el-GR" sz="2800" dirty="0" smtClean="0"/>
          </a:p>
          <a:p>
            <a:r>
              <a:rPr lang="el-GR" altLang="el-GR" sz="2800" dirty="0" smtClean="0"/>
              <a:t>Ασαφής </a:t>
            </a:r>
            <a:r>
              <a:rPr lang="el-GR" altLang="el-GR" sz="2800" dirty="0" smtClean="0"/>
              <a:t>εργασιακή </a:t>
            </a:r>
            <a:r>
              <a:rPr lang="el-GR" altLang="el-GR" sz="2800" dirty="0" smtClean="0"/>
              <a:t>εξέλιξη.</a:t>
            </a:r>
            <a:endParaRPr lang="el-GR" altLang="el-GR" sz="2800" dirty="0" smtClean="0"/>
          </a:p>
          <a:p>
            <a:r>
              <a:rPr lang="el-GR" altLang="el-GR" sz="2800" dirty="0" smtClean="0"/>
              <a:t>Δυσκολία </a:t>
            </a:r>
            <a:r>
              <a:rPr lang="el-GR" altLang="el-GR" sz="2800" dirty="0" smtClean="0"/>
              <a:t>επιστημονικής </a:t>
            </a:r>
            <a:r>
              <a:rPr lang="el-GR" altLang="el-GR" sz="2800" dirty="0" smtClean="0"/>
              <a:t>αναβάθμισης.</a:t>
            </a:r>
            <a:endParaRPr lang="el-GR" altLang="el-GR" sz="2800" dirty="0" smtClean="0"/>
          </a:p>
          <a:p>
            <a:r>
              <a:rPr lang="el-GR" altLang="el-GR" sz="2800" dirty="0" smtClean="0"/>
              <a:t>Έλλειψη επιβράβευσης.</a:t>
            </a:r>
            <a:endParaRPr lang="el-GR" altLang="el-GR" sz="2800" dirty="0" smtClean="0"/>
          </a:p>
          <a:p>
            <a:r>
              <a:rPr lang="el-GR" altLang="el-GR" sz="2800" dirty="0" smtClean="0"/>
              <a:t>Έλλειψη </a:t>
            </a:r>
            <a:r>
              <a:rPr lang="el-GR" altLang="el-GR" sz="2800" dirty="0" smtClean="0"/>
              <a:t>κινήτρων </a:t>
            </a:r>
            <a:r>
              <a:rPr lang="el-GR" altLang="el-GR" sz="2800" dirty="0" err="1" smtClean="0"/>
              <a:t>κοινωνικοπολιτιστικού</a:t>
            </a:r>
            <a:r>
              <a:rPr lang="el-GR" altLang="el-GR" sz="2800" dirty="0" smtClean="0"/>
              <a:t> </a:t>
            </a:r>
            <a:r>
              <a:rPr lang="el-GR" altLang="el-GR" sz="2800" dirty="0" smtClean="0"/>
              <a:t>χαρακτήρα.</a:t>
            </a:r>
            <a:endParaRPr lang="el-GR" altLang="el-GR" sz="2800" dirty="0" smtClean="0"/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3336"/>
            <a:ext cx="380529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5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έννοια «ποιότητα» στις υπηρεσίες υγείας</a:t>
            </a:r>
            <a:br>
              <a:rPr lang="el-GR" dirty="0" smtClean="0"/>
            </a:br>
            <a:r>
              <a:rPr lang="el-GR" sz="3100" b="0" dirty="0" smtClean="0"/>
              <a:t>(1 από 7)</a:t>
            </a:r>
            <a:endParaRPr lang="el-GR" sz="3100" b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O κόσμος μετά τον Β΄ Παγκόσμιο Πόλεμο αφού πέρασε μια μακρά περίοδο που μοναδικό του μέλημα και στόχος ήταν η επάρκεια αγαθών και υπηρεσιών (ποσοτικό επίτευγμα) έφθασε στην εποχή που αγωνίζεται για την ασφάλεια και το υψηλό επίπεδο αυτών (των αγαθών και των υπηρεσιών) (ποιοτικό επίτευγμα).</a:t>
            </a:r>
          </a:p>
          <a:p>
            <a:endParaRPr lang="el-GR" altLang="el-GR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1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Πέττα. «Βιοηθική και Δεοντολογία στην Φυσικοθεραπεία. Ενότητα 8: Η ποιότητα στις Υπηρεσίες Υγείας – Ανθρώπινο </a:t>
            </a:r>
            <a:r>
              <a:rPr lang="el-GR" sz="2000" dirty="0" smtClean="0"/>
              <a:t>Δυναμικό».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43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8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έννοια «ποιότητα» στις υπηρεσίες υγείας</a:t>
            </a:r>
            <a:br>
              <a:rPr lang="el-GR" dirty="0"/>
            </a:br>
            <a:r>
              <a:rPr lang="el-GR" sz="3100" b="0" dirty="0" smtClean="0"/>
              <a:t>(2 </a:t>
            </a:r>
            <a:r>
              <a:rPr lang="el-GR" sz="3100" b="0" dirty="0"/>
              <a:t>από 7)</a:t>
            </a:r>
            <a:endParaRPr lang="el-G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>
                <a:latin typeface="+mj-lt"/>
              </a:rPr>
              <a:t>Η προσφορά αγαθών και υπηρεσιών σ’ αυτό που ονομάζεται “αγορά” είναι σήμερα πράγματι μεγάλη και συνήθως υπερκαλύπτει τη ζήτηση με αποτέλεσμα να υπάρχει έντονος ανταγωνισμός. </a:t>
            </a:r>
            <a:endParaRPr lang="en-US" altLang="el-GR" sz="2400" dirty="0">
              <a:latin typeface="+mj-lt"/>
            </a:endParaRPr>
          </a:p>
          <a:p>
            <a:r>
              <a:rPr lang="el-GR" altLang="el-GR" sz="2400" dirty="0" smtClean="0">
                <a:latin typeface="+mj-lt"/>
              </a:rPr>
              <a:t>Έτσι η ποιότητα αποτελεί πλεονέκτημα στρατηγικής σημασίας για την αύξηση της ανταγωνιστικότητας των προϊόντων ή υπηρεσιών και συνεπώς για την επιβίωση, την εξέλιξη και την ανάπτυξη κάθε επιχείρησης και οργανισμού (</a:t>
            </a:r>
            <a:r>
              <a:rPr lang="el-GR" altLang="el-GR" sz="2400" dirty="0" err="1" smtClean="0">
                <a:latin typeface="+mj-lt"/>
              </a:rPr>
              <a:t>Σιγάλας</a:t>
            </a:r>
            <a:r>
              <a:rPr lang="en-US" altLang="el-GR" sz="2400" dirty="0" smtClean="0">
                <a:latin typeface="+mj-lt"/>
              </a:rPr>
              <a:t>, </a:t>
            </a:r>
            <a:r>
              <a:rPr lang="el-GR" altLang="el-GR" sz="2400" dirty="0" smtClean="0">
                <a:latin typeface="+mj-lt"/>
              </a:rPr>
              <a:t>2000).</a:t>
            </a:r>
          </a:p>
          <a:p>
            <a:endParaRPr lang="el-GR" altLang="el-GR" sz="2400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4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έννοια «ποιότητα» στις υπηρεσίες υγείας</a:t>
            </a:r>
            <a:br>
              <a:rPr lang="el-GR" dirty="0"/>
            </a:br>
            <a:r>
              <a:rPr lang="el-GR" sz="3100" b="0" dirty="0" smtClean="0"/>
              <a:t>(3 </a:t>
            </a:r>
            <a:r>
              <a:rPr lang="el-GR" sz="3100" b="0" dirty="0"/>
              <a:t>από 7)</a:t>
            </a:r>
            <a:endParaRPr lang="el-GR" altLang="el-GR" sz="1800" b="1" u="sng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b="1" dirty="0" smtClean="0"/>
              <a:t>Κλασσικός ορισμός ποιότητας</a:t>
            </a:r>
            <a:r>
              <a:rPr lang="el-GR" altLang="el-GR" sz="2400" dirty="0" smtClean="0"/>
              <a:t>:  Μεγιστοποίηση της ικανοποίηση του ασθενή λαμβάνοντας υπόψη τα κέρδη και τις ζημίες που υπάρχουν σε μια διαδικασία περίθαλψης. Α </a:t>
            </a:r>
            <a:r>
              <a:rPr lang="el-GR" altLang="el-GR" sz="2400" dirty="0" err="1" smtClean="0"/>
              <a:t>Donabedian</a:t>
            </a:r>
            <a:r>
              <a:rPr lang="el-GR" altLang="el-GR" sz="2400" dirty="0" smtClean="0"/>
              <a:t>.</a:t>
            </a:r>
          </a:p>
        </p:txBody>
      </p:sp>
      <p:pic>
        <p:nvPicPr>
          <p:cNvPr id="3080" name="Picture 8" descr="http://www.clker.com/cliparts/n/5/l/K/E/Z/quality-md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8384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3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έννοια «ποιότητα» στις υπηρεσίες υγείας</a:t>
            </a:r>
            <a:br>
              <a:rPr lang="el-GR" dirty="0"/>
            </a:br>
            <a:r>
              <a:rPr lang="el-GR" sz="3100" b="0" dirty="0" smtClean="0"/>
              <a:t>(4 </a:t>
            </a:r>
            <a:r>
              <a:rPr lang="el-GR" sz="3100" b="0" dirty="0"/>
              <a:t>από 7)</a:t>
            </a:r>
            <a:endParaRPr lang="el-GR" dirty="0"/>
          </a:p>
        </p:txBody>
      </p:sp>
      <p:sp>
        <p:nvSpPr>
          <p:cNvPr id="2048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400" dirty="0" smtClean="0"/>
              <a:t>          ΠΑΡΑΓΟΝΤΕΣ ΠΟΥ ΕΠΙΔΡΟΥΝ ΣΤΗΝ ΠΟΙΟΤΗΤΑ </a:t>
            </a:r>
            <a:endParaRPr lang="en-US" altLang="el-GR" sz="2400" dirty="0" smtClean="0"/>
          </a:p>
          <a:p>
            <a:r>
              <a:rPr lang="el-GR" altLang="el-GR" sz="2400" dirty="0" smtClean="0"/>
              <a:t>Αποτελεσματικότητα στην αντιμετώπιση των διαταραχών </a:t>
            </a:r>
            <a:r>
              <a:rPr lang="el-GR" altLang="el-GR" sz="2400" dirty="0" smtClean="0"/>
              <a:t>υγείας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r>
              <a:rPr lang="el-GR" altLang="el-GR" sz="2400" dirty="0" smtClean="0"/>
              <a:t>Μείωση της </a:t>
            </a:r>
            <a:r>
              <a:rPr lang="el-GR" altLang="el-GR" sz="2400" dirty="0" smtClean="0"/>
              <a:t>γραφειοκρατίας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r>
              <a:rPr lang="el-GR" altLang="el-GR" sz="2400" dirty="0" smtClean="0"/>
              <a:t>Εύκολη πρόσβαση στις </a:t>
            </a:r>
            <a:r>
              <a:rPr lang="el-GR" altLang="el-GR" sz="2400" dirty="0" smtClean="0"/>
              <a:t>υπηρεσίες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r>
              <a:rPr lang="el-GR" altLang="el-GR" sz="2400" dirty="0" smtClean="0"/>
              <a:t>Αξιοποίηση σύγχρονης </a:t>
            </a:r>
            <a:r>
              <a:rPr lang="el-GR" altLang="el-GR" sz="2400" dirty="0" smtClean="0"/>
              <a:t>τεχνολογίας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r>
              <a:rPr lang="el-GR" altLang="el-GR" sz="2400" dirty="0" smtClean="0"/>
              <a:t>Βελτίωση συμπεριφοράς επαγγελματιών </a:t>
            </a:r>
            <a:r>
              <a:rPr lang="el-GR" altLang="el-GR" sz="2400" dirty="0" smtClean="0"/>
              <a:t>υγείας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r>
              <a:rPr lang="el-GR" altLang="el-GR" sz="2400" dirty="0" smtClean="0"/>
              <a:t>Ξενοδοχειακή </a:t>
            </a:r>
            <a:r>
              <a:rPr lang="el-GR" altLang="el-GR" sz="2400" dirty="0" smtClean="0"/>
              <a:t>υποδομή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r>
              <a:rPr lang="el-GR" altLang="el-GR" sz="2400" dirty="0" smtClean="0"/>
              <a:t>Βελτίωση διατροφής και </a:t>
            </a:r>
            <a:r>
              <a:rPr lang="el-GR" altLang="el-GR" sz="2400" dirty="0" smtClean="0"/>
              <a:t>καθαριότητας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r>
              <a:rPr lang="el-GR" altLang="el-GR" sz="2400" dirty="0" smtClean="0"/>
              <a:t>Πολιτισμένο </a:t>
            </a:r>
            <a:r>
              <a:rPr lang="el-GR" altLang="el-GR" sz="2400" dirty="0" smtClean="0"/>
              <a:t>περιβάλλον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>
              <a:buClr>
                <a:srgbClr val="CC3300"/>
              </a:buClr>
              <a:buFont typeface="Monotype Sorts" pitchFamily="2" charset="2"/>
              <a:buChar char="."/>
            </a:pP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7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έννοια «ποιότητα» στις υπηρεσίες υγείας</a:t>
            </a:r>
            <a:br>
              <a:rPr lang="el-GR" dirty="0"/>
            </a:br>
            <a:r>
              <a:rPr lang="el-GR" sz="3100" b="0" dirty="0" smtClean="0"/>
              <a:t>(5 </a:t>
            </a:r>
            <a:r>
              <a:rPr lang="el-GR" sz="3100" b="0" dirty="0"/>
              <a:t>από 7)</a:t>
            </a:r>
            <a:endParaRPr lang="el-GR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altLang="el-GR" sz="2400" b="1" dirty="0" smtClean="0">
                <a:latin typeface="+mj-lt"/>
              </a:rPr>
              <a:t>ΔΙΟΙΚΗΣΗ ΟΛΙΚΗΣ ΠΟΙΟΤΗΤΑΣ-3 ΠΥΛΩΝΕΣ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sz="2400" b="1" dirty="0" smtClean="0">
                <a:latin typeface="+mj-lt"/>
              </a:rPr>
              <a:t>ΔΕΣΜΕΥΣΗ ΤΗΣ ΗΓΕΣΙΑΣ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sz="2400" b="1" dirty="0" smtClean="0">
                <a:latin typeface="+mj-lt"/>
              </a:rPr>
              <a:t>ΕΠΙΣΤΗΜΟΝΙΚΗ ΝΗΜΕΡΩΣΗ</a:t>
            </a:r>
            <a:endParaRPr lang="el-GR" altLang="el-GR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altLang="el-GR" sz="2400" b="1" dirty="0" smtClean="0"/>
              <a:t>ΣΥΜΜΕΤΟΧΗ ΟΛΟΥ ΤΟΥ ΠΡΟΣΩΠΙΚΟΥ</a:t>
            </a:r>
            <a:endParaRPr lang="el-GR" altLang="el-GR" sz="2400" b="1" dirty="0" smtClean="0">
              <a:latin typeface="+mj-lt"/>
            </a:endParaRPr>
          </a:p>
          <a:p>
            <a:pPr marL="450850" indent="0">
              <a:buNone/>
            </a:pPr>
            <a:r>
              <a:rPr lang="el-GR" altLang="el-GR" sz="2400" dirty="0" smtClean="0">
                <a:latin typeface="+mj-lt"/>
              </a:rPr>
              <a:t>Η ποιοτική παροχή υπηρεσίας υγείας εξαρτάται από όλους τους κρίκους εργαζομένων. Έτσι δεν αρκεί ο καλός γιατρός,</a:t>
            </a:r>
            <a:r>
              <a:rPr lang="en-US" altLang="el-GR" sz="2400" dirty="0" smtClean="0">
                <a:latin typeface="+mj-lt"/>
              </a:rPr>
              <a:t> </a:t>
            </a:r>
            <a:r>
              <a:rPr lang="el-GR" altLang="el-GR" sz="2400" dirty="0" smtClean="0">
                <a:latin typeface="+mj-lt"/>
              </a:rPr>
              <a:t>ή ο καλός φυσικοθεραπευτής αν δεν έχει διασφαλισθεί καθαρό περιβάλλον, σωστή διατροφή, καταρτισμένη τεχνική υπηρεσία, ευγενικός θυρωρός ή τηλεφωνήτρια. </a:t>
            </a:r>
            <a:endParaRPr lang="en-US" altLang="el-GR" sz="2400" dirty="0" smtClean="0">
              <a:latin typeface="+mj-lt"/>
            </a:endParaRPr>
          </a:p>
          <a:p>
            <a:pPr marL="450850" indent="0">
              <a:buNone/>
            </a:pPr>
            <a:r>
              <a:rPr lang="el-GR" altLang="el-GR" sz="2400" dirty="0" smtClean="0">
                <a:latin typeface="+mj-lt"/>
              </a:rPr>
              <a:t>Η συμμετοχή λοιπόν όλων των εργαζομένων σε ειδικές συγκεντρώσεις με γενικά θέματα αλλά και η συνυπευθυνότητα σε διάφορες εργασίες θα αναδείξουν στην πράξη ότι το τελικό αποτέλεσμα – ποιότητα παροχής είναι αποτέλεσμα ομαδικής συνεργασίας, υπό την προϋπόθεση βέβαια ότι η ηγετική ομάδα ακούσει, διαβουλεύεται, δεσμεύεται και </a:t>
            </a:r>
            <a:r>
              <a:rPr lang="el-GR" altLang="el-GR" sz="2400" dirty="0" smtClean="0">
                <a:latin typeface="+mj-lt"/>
              </a:rPr>
              <a:t>ΥΛΟΠΟΙΕΙ</a:t>
            </a:r>
            <a:r>
              <a:rPr lang="en-US" altLang="el-GR" sz="2400" dirty="0" smtClean="0">
                <a:latin typeface="+mj-lt"/>
              </a:rPr>
              <a:t>.</a:t>
            </a:r>
            <a:endParaRPr lang="el-GR" altLang="el-GR" sz="2400" dirty="0" smtClean="0">
              <a:latin typeface="+mj-lt"/>
            </a:endParaRPr>
          </a:p>
          <a:p>
            <a:endParaRPr lang="el-GR" altLang="el-GR" sz="2400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46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έννοια «ποιότητα» στις υπηρεσίες υγείας</a:t>
            </a:r>
            <a:br>
              <a:rPr lang="el-GR" dirty="0"/>
            </a:br>
            <a:r>
              <a:rPr lang="el-GR" sz="3100" b="0" dirty="0" smtClean="0"/>
              <a:t>(6 </a:t>
            </a:r>
            <a:r>
              <a:rPr lang="el-GR" sz="3100" b="0" dirty="0"/>
              <a:t>από 7)</a:t>
            </a:r>
            <a:endParaRPr lang="el-GR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Εκσυγχρονισμός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dirty="0" smtClean="0"/>
              <a:t>Χαμηλό </a:t>
            </a:r>
            <a:r>
              <a:rPr lang="el-GR" altLang="el-GR" dirty="0" smtClean="0"/>
              <a:t>κόστος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dirty="0" smtClean="0"/>
              <a:t>Ποιότητα υπηρεσιών </a:t>
            </a:r>
            <a:r>
              <a:rPr lang="el-GR" altLang="el-GR" dirty="0" smtClean="0"/>
              <a:t>υγείας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9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έννοια «ποιότητα» στις υπηρεσίες υγείας</a:t>
            </a:r>
            <a:br>
              <a:rPr lang="el-GR" dirty="0"/>
            </a:br>
            <a:r>
              <a:rPr lang="el-GR" sz="3100" b="0" dirty="0" smtClean="0"/>
              <a:t>(7 </a:t>
            </a:r>
            <a:r>
              <a:rPr lang="el-GR" sz="3100" b="0" dirty="0"/>
              <a:t>από 7)</a:t>
            </a:r>
            <a:endParaRPr lang="el-GR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Βελτίωση της παρεχόμενης </a:t>
            </a:r>
            <a:r>
              <a:rPr lang="el-GR" altLang="el-GR" sz="2400" dirty="0" smtClean="0"/>
              <a:t>ποιότητας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r>
              <a:rPr lang="el-GR" altLang="el-GR" sz="2400" dirty="0" smtClean="0"/>
              <a:t>Αύξηση </a:t>
            </a:r>
            <a:r>
              <a:rPr lang="el-GR" altLang="el-GR" sz="2400" dirty="0" smtClean="0"/>
              <a:t>παραγωγικότητας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r>
              <a:rPr lang="el-GR" altLang="el-GR" sz="2400" dirty="0" smtClean="0"/>
              <a:t>Αύξηση του ενδιαφέροντος και ανύψωση του ηθικού των </a:t>
            </a:r>
            <a:r>
              <a:rPr lang="el-GR" altLang="el-GR" sz="2400" dirty="0" smtClean="0"/>
              <a:t>υπαλλήλων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r>
              <a:rPr lang="el-GR" altLang="el-GR" sz="2400" dirty="0" smtClean="0"/>
              <a:t>Βοήθεια να αναπτυχθούν επαγγελματικά και ατομικά οι </a:t>
            </a:r>
            <a:r>
              <a:rPr lang="el-GR" altLang="el-GR" sz="2400" dirty="0" smtClean="0"/>
              <a:t>υπάλληλοι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4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Η </a:t>
            </a:r>
            <a:r>
              <a:rPr lang="el-GR" altLang="el-GR" dirty="0"/>
              <a:t>ποιότητα στις νοσοκομειακές </a:t>
            </a:r>
            <a:r>
              <a:rPr lang="el-GR" altLang="el-GR" dirty="0" smtClean="0"/>
              <a:t>υπηρεσίες</a:t>
            </a:r>
            <a:br>
              <a:rPr lang="el-GR" altLang="el-GR" dirty="0" smtClean="0"/>
            </a:br>
            <a:r>
              <a:rPr lang="el-GR" altLang="el-GR" sz="3100" b="0" dirty="0" smtClean="0"/>
              <a:t>(1 από 2)</a:t>
            </a:r>
            <a:endParaRPr lang="el-GR" altLang="el-GR" sz="3100" b="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/>
              <a:t>Ανθρώπινος παράγων</a:t>
            </a:r>
          </a:p>
          <a:p>
            <a:r>
              <a:rPr lang="el-GR" altLang="el-GR" dirty="0" smtClean="0"/>
              <a:t>Το νοσοκομείο είναι τομέας εντάσεως εργασίας </a:t>
            </a:r>
            <a:r>
              <a:rPr lang="el-GR" altLang="el-GR" dirty="0" smtClean="0"/>
              <a:t>και </a:t>
            </a:r>
            <a:r>
              <a:rPr lang="el-GR" altLang="el-GR" dirty="0" smtClean="0"/>
              <a:t>έτσι πρέπει να </a:t>
            </a:r>
            <a:r>
              <a:rPr lang="el-GR" altLang="el-GR" dirty="0" smtClean="0"/>
              <a:t>μελετάται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94452fd5279603945af8bc2d1d8c238dc20a21e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1200</Words>
  <Application>Microsoft Office PowerPoint</Application>
  <PresentationFormat>Προβολή στην οθόνη (4:3)</PresentationFormat>
  <Paragraphs>149</Paragraphs>
  <Slides>24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OC_template_updated</vt:lpstr>
      <vt:lpstr>1_OC_template_updated</vt:lpstr>
      <vt:lpstr>Βιοηθική και Δεοντολογία στην Φυσικοθεραπεία</vt:lpstr>
      <vt:lpstr>Η έννοια «ποιότητα» στις υπηρεσίες υγείας (1 από 7)</vt:lpstr>
      <vt:lpstr>Η έννοια «ποιότητα» στις υπηρεσίες υγείας (2 από 7)</vt:lpstr>
      <vt:lpstr>Η έννοια «ποιότητα» στις υπηρεσίες υγείας (3 από 7)</vt:lpstr>
      <vt:lpstr>Η έννοια «ποιότητα» στις υπηρεσίες υγείας (4 από 7)</vt:lpstr>
      <vt:lpstr>Η έννοια «ποιότητα» στις υπηρεσίες υγείας (5 από 7)</vt:lpstr>
      <vt:lpstr>Η έννοια «ποιότητα» στις υπηρεσίες υγείας (6 από 7)</vt:lpstr>
      <vt:lpstr>Η έννοια «ποιότητα» στις υπηρεσίες υγείας (7 από 7)</vt:lpstr>
      <vt:lpstr>Η ποιότητα στις νοσοκομειακές υπηρεσίες (1 από 2)</vt:lpstr>
      <vt:lpstr>Η ποιότητα στις νοσοκομειακές υπηρεσίες (2 από 2)</vt:lpstr>
      <vt:lpstr>Διαδικασία της επικοινωνίας</vt:lpstr>
      <vt:lpstr>Θεωρία του Maslow</vt:lpstr>
      <vt:lpstr>Burnout (1 από 3)</vt:lpstr>
      <vt:lpstr>Burnout (2 από 3) </vt:lpstr>
      <vt:lpstr>Burnout (3 από 3)</vt:lpstr>
      <vt:lpstr>Συμπεράσματα (1 από 2)</vt:lpstr>
      <vt:lpstr>Συμπεράσματα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53</cp:revision>
  <dcterms:created xsi:type="dcterms:W3CDTF">2013-03-04T13:35:19Z</dcterms:created>
  <dcterms:modified xsi:type="dcterms:W3CDTF">2015-06-09T09:22:35Z</dcterms:modified>
</cp:coreProperties>
</file>