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38"/>
  </p:notesMasterIdLst>
  <p:handoutMasterIdLst>
    <p:handoutMasterId r:id="rId39"/>
  </p:handoutMasterIdLst>
  <p:sldIdLst>
    <p:sldId id="256" r:id="rId5"/>
    <p:sldId id="335" r:id="rId6"/>
    <p:sldId id="377" r:id="rId7"/>
    <p:sldId id="336" r:id="rId8"/>
    <p:sldId id="337" r:id="rId9"/>
    <p:sldId id="347" r:id="rId10"/>
    <p:sldId id="376" r:id="rId11"/>
    <p:sldId id="331" r:id="rId12"/>
    <p:sldId id="313" r:id="rId13"/>
    <p:sldId id="358" r:id="rId14"/>
    <p:sldId id="342" r:id="rId15"/>
    <p:sldId id="372" r:id="rId16"/>
    <p:sldId id="324" r:id="rId17"/>
    <p:sldId id="348" r:id="rId18"/>
    <p:sldId id="349" r:id="rId19"/>
    <p:sldId id="344" r:id="rId20"/>
    <p:sldId id="373" r:id="rId21"/>
    <p:sldId id="370" r:id="rId22"/>
    <p:sldId id="352" r:id="rId23"/>
    <p:sldId id="353" r:id="rId24"/>
    <p:sldId id="316" r:id="rId25"/>
    <p:sldId id="317" r:id="rId26"/>
    <p:sldId id="354" r:id="rId27"/>
    <p:sldId id="355" r:id="rId28"/>
    <p:sldId id="356" r:id="rId29"/>
    <p:sldId id="340" r:id="rId30"/>
    <p:sldId id="257" r:id="rId31"/>
    <p:sldId id="267" r:id="rId32"/>
    <p:sldId id="269" r:id="rId33"/>
    <p:sldId id="276" r:id="rId34"/>
    <p:sldId id="277" r:id="rId35"/>
    <p:sldId id="271" r:id="rId36"/>
    <p:sldId id="274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42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649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31/8/2015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hushisawlani/walking-aids-38765452?next_slideshow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ysio-pedia.com/File:BaseOfSupport.jpg#filehistory" TargetMode="External"/><Relationship Id="rId4" Type="http://schemas.openxmlformats.org/officeDocument/2006/relationships/hyperlink" Target="http://www.physio-pedia.com/File:BaseOfSupport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x.org/contents/453c581f-c03a-4594-b17f-28f97fa6d39e@7/Gravitational-Potential-Energy" TargetMode="Externa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nx.org/contents/031da8d3-b525-429c-80cf-6c8ed997733a@8.34:49/Power#import-auto-id226535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umphriescasters.com/pages/facility-equipment/image/Stairs%20with%20Wide%20Foot-512.jpg" TargetMode="External"/><Relationship Id="rId4" Type="http://schemas.openxmlformats.org/officeDocument/2006/relationships/hyperlink" Target="http://makeitright.ca/resources/article/home-safety/building-safety/stair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" TargetMode="External"/><Relationship Id="rId4" Type="http://schemas.openxmlformats.org/officeDocument/2006/relationships/hyperlink" Target="http://cnx.org/resources/4e50246a83ca0f2137c7b4d2859a61c0/10-Slides%20-%20Statics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Kinsei.jpg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creativecommons.org/licenses/by-sa/2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Flickr_upload_bot" TargetMode="External"/><Relationship Id="rId5" Type="http://schemas.openxmlformats.org/officeDocument/2006/relationships/hyperlink" Target="https://commons.wikimedia.org/wiki/File:Jogging_couple.jpg" TargetMode="External"/><Relationship Id="rId10" Type="http://schemas.openxmlformats.org/officeDocument/2006/relationships/hyperlink" Target="https://creativecommons.org/licenses/by-sa/3.0/deed.en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en.wikipedia.org/w/index.php?title=User:Dlsargeant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smtClean="0">
                <a:solidFill>
                  <a:schemeClr val="tx1"/>
                </a:solidFill>
                <a:latin typeface="+mn-lt"/>
              </a:rPr>
              <a:t>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2068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10</a:t>
            </a:r>
            <a:r>
              <a:rPr lang="el-GR" sz="2600" dirty="0" smtClean="0"/>
              <a:t>: Σκάλα</a:t>
            </a:r>
            <a:r>
              <a:rPr lang="en-US" sz="2600" dirty="0" smtClean="0"/>
              <a:t> </a:t>
            </a:r>
            <a:r>
              <a:rPr lang="el-GR" sz="2600" dirty="0" smtClean="0"/>
              <a:t>-</a:t>
            </a:r>
            <a:r>
              <a:rPr lang="en-US" sz="2600" dirty="0" smtClean="0"/>
              <a:t> </a:t>
            </a:r>
            <a:r>
              <a:rPr lang="el-GR" sz="2600" dirty="0" smtClean="0"/>
              <a:t>Βοηθήματα βάδισης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Φυσικοθεραπευτική</a:t>
            </a:r>
            <a:r>
              <a:rPr lang="el-GR" sz="3600" dirty="0" smtClean="0"/>
              <a:t> Παρέμβαση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κατάλληλη </a:t>
            </a:r>
            <a:r>
              <a:rPr lang="el-GR" dirty="0" err="1" smtClean="0"/>
              <a:t>φυσικοθεραπευτική</a:t>
            </a:r>
            <a:r>
              <a:rPr lang="el-GR" dirty="0" smtClean="0"/>
              <a:t> παρέμβαση, αντιμετωπίζονται στο μέτρο του δυνατού τα επιμέρους προβλήματα (κινητικότητας, δύναμης, ελαστικότητας, νευρικά, ιδιοδεκτικότητας </a:t>
            </a:r>
            <a:r>
              <a:rPr lang="el-GR" dirty="0" err="1" smtClean="0"/>
              <a:t>κ.λ.π</a:t>
            </a:r>
            <a:r>
              <a:rPr lang="el-GR" dirty="0" smtClean="0"/>
              <a:t>.).</a:t>
            </a:r>
          </a:p>
          <a:p>
            <a:r>
              <a:rPr lang="el-GR" dirty="0" smtClean="0"/>
              <a:t>Εάν δεν είναι δυνατή η τέλεια αποκατάσταση σκοπός είναι να εγκατασταθεί πρότυπο βάδισης εντός των δυνατοτήτων του ατόμου (όσο γίνεται πλησιέστερο στο φυσιολογικό πρότυπο).</a:t>
            </a:r>
          </a:p>
          <a:p>
            <a:r>
              <a:rPr lang="el-GR" dirty="0" smtClean="0"/>
              <a:t>Σε αυτή την κατεύθυνση απαιτείται συνεργασία ασθενή και φυσικοθεραπευτή.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alibri" pitchFamily="34" charset="0"/>
              </a:rPr>
              <a:t>Βοηθήματα Βάδισης- Στόχος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Η χρήση των βοηθημάτων βάδισης προτείνεται για διαχείριση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Πόνου,</a:t>
            </a: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Καταπόνησης, </a:t>
            </a: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Προβλημάτων ισορροπίας,</a:t>
            </a: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Σταθερότητας αρθρώσεων, </a:t>
            </a: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Μυϊκής αδυναμίας, </a:t>
            </a: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Φόρτισης σε προβληματικές δομές, </a:t>
            </a: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Θέματα αισθητικής.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38336" y="116632"/>
            <a:ext cx="8229600" cy="79208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Μασχαλιαία Βακτηρία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Picture 2" descr="• The Axillary pad should rest beneath the apex of axilla and &#10;hand grip in slight flexion when weight is not being taken.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72" t="17286" r="51185" b="9992"/>
          <a:stretch>
            <a:fillRect/>
          </a:stretch>
        </p:blipFill>
        <p:spPr bwMode="auto">
          <a:xfrm>
            <a:off x="1475656" y="1124744"/>
            <a:ext cx="6176230" cy="547260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7596336" y="6165304"/>
            <a:ext cx="1403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slideshare.net</a:t>
            </a:r>
            <a:endParaRPr lang="el-GR" sz="1200" dirty="0">
              <a:latin typeface="+mn-lt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547664" y="1772816"/>
            <a:ext cx="1440160" cy="1080120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Στήριγμα άκρου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547664" y="4365104"/>
            <a:ext cx="1800200" cy="842392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Βίδες, ροδέλες για εύκολη διαχείριση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547664" y="5373216"/>
            <a:ext cx="1656184" cy="1080120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Τακούνι από ελαστικό υλικό για τριβή με το έδαφος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4716016" y="5157192"/>
            <a:ext cx="1944216" cy="1058416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Πλάγια όψη του άξονα ρύθμισης ύψους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5148064" y="1268760"/>
            <a:ext cx="1368152" cy="792088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Σπογγώδες υλικό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4788024" y="4509120"/>
            <a:ext cx="1944216" cy="288032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Βίδες, ροδέλες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5148064" y="2780928"/>
            <a:ext cx="1728192" cy="792088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Βίδες, ροδέλες εύκολη διαχείριση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547664" y="3212976"/>
            <a:ext cx="1656184" cy="1080120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Ρυθμίζεται το ύψος , ο αγκώνας σε κάμψη.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1547664" y="2852936"/>
            <a:ext cx="792088" cy="288032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Βακτηρίες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052736"/>
            <a:ext cx="4248472" cy="316835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dirty="0" smtClean="0">
                <a:latin typeface="Calibri" pitchFamily="34" charset="0"/>
              </a:rPr>
              <a:t>Τα βοηθήματα βάδισης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Μεγαλώνουν την βάση στήριξης</a:t>
            </a:r>
          </a:p>
          <a:p>
            <a:pPr lvl="1"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Αυξάνουν την ισορροπία </a:t>
            </a:r>
          </a:p>
          <a:p>
            <a:pPr lvl="1"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Αυξάνουν την ασφάλεια.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9011" r="2916" b="33226"/>
          <a:stretch>
            <a:fillRect/>
          </a:stretch>
        </p:blipFill>
        <p:spPr>
          <a:xfrm>
            <a:off x="352720" y="3429000"/>
            <a:ext cx="2055148" cy="3168352"/>
          </a:xfrm>
          <a:prstGeom prst="rect">
            <a:avLst/>
          </a:prstGeom>
          <a:noFill/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4572000" y="1052736"/>
            <a:ext cx="424847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Ελαττώνουν την φόρτιση στις δομές, που πάσχουν.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35667"/>
          <a:stretch>
            <a:fillRect/>
          </a:stretch>
        </p:blipFill>
        <p:spPr>
          <a:xfrm>
            <a:off x="4499992" y="2204864"/>
            <a:ext cx="3956707" cy="398622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70631" t="73993" r="4415" b="11569"/>
          <a:stretch>
            <a:fillRect/>
          </a:stretch>
        </p:blipFill>
        <p:spPr>
          <a:xfrm>
            <a:off x="2411760" y="3789040"/>
            <a:ext cx="2160240" cy="81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Βάση στήριξης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1026" name="Picture 2" descr="File:BaseOfSup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0768"/>
            <a:ext cx="3363039" cy="475252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7771" r="49370" b="64644"/>
          <a:stretch>
            <a:fillRect/>
          </a:stretch>
        </p:blipFill>
        <p:spPr bwMode="auto">
          <a:xfrm>
            <a:off x="7236296" y="1916832"/>
            <a:ext cx="1656184" cy="311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t="6843" r="78477" b="74338"/>
          <a:stretch>
            <a:fillRect/>
          </a:stretch>
        </p:blipFill>
        <p:spPr bwMode="auto">
          <a:xfrm>
            <a:off x="683568" y="1628800"/>
            <a:ext cx="1822021" cy="193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63303" t="5546" b="73656"/>
          <a:stretch>
            <a:fillRect/>
          </a:stretch>
        </p:blipFill>
        <p:spPr bwMode="auto">
          <a:xfrm>
            <a:off x="323528" y="4208842"/>
            <a:ext cx="2592288" cy="178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/>
          <p:nvPr/>
        </p:nvSpPr>
        <p:spPr>
          <a:xfrm>
            <a:off x="3347864" y="6222503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BaseOfSupport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MDougM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Βακτηρίες - Βάση στήριξης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122" name="Picture 2" descr="• Two additional, less commonly used crutch gaits are the &#10;swing-to and swing-through patterns. These gaits are often &#10;use..."/>
          <p:cNvPicPr>
            <a:picLocks noChangeAspect="1" noChangeArrowheads="1"/>
          </p:cNvPicPr>
          <p:nvPr/>
        </p:nvPicPr>
        <p:blipFill>
          <a:blip r:embed="rId2" cstate="print"/>
          <a:srcRect l="48980" t="10881" r="3061" b="22514"/>
          <a:stretch>
            <a:fillRect/>
          </a:stretch>
        </p:blipFill>
        <p:spPr bwMode="auto">
          <a:xfrm>
            <a:off x="395536" y="3284984"/>
            <a:ext cx="3962196" cy="3096344"/>
          </a:xfrm>
          <a:prstGeom prst="rect">
            <a:avLst/>
          </a:prstGeom>
          <a:noFill/>
        </p:spPr>
      </p:pic>
      <p:pic>
        <p:nvPicPr>
          <p:cNvPr id="6" name="Picture 2" descr="• Two additional, less commonly used crutch gaits are the &#10;swing-to and swing-through patterns. These gaits are often &#10;use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02" t="12987" r="53425" b="16380"/>
          <a:stretch>
            <a:fillRect/>
          </a:stretch>
        </p:blipFill>
        <p:spPr bwMode="auto">
          <a:xfrm>
            <a:off x="5148064" y="2996952"/>
            <a:ext cx="3456384" cy="331236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5724128" y="3140968"/>
            <a:ext cx="2160240" cy="50405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Στήριξη βακτηρίας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3419872" y="4077072"/>
            <a:ext cx="1224136" cy="72008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Στήριξη Βακτηρίας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395536" y="5229200"/>
            <a:ext cx="864096" cy="86409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Υγιές Άκρο</a:t>
            </a:r>
            <a:endParaRPr lang="el-GR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3275856" y="5157192"/>
            <a:ext cx="1080120" cy="100811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Άκρο Χωρίς Φόρτιση</a:t>
            </a:r>
            <a:endParaRPr lang="el-GR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7236296" y="4149080"/>
            <a:ext cx="720080" cy="21602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5</a:t>
            </a:r>
            <a:r>
              <a:rPr lang="en-US" b="1" dirty="0" smtClean="0"/>
              <a:t>cm</a:t>
            </a:r>
            <a:endParaRPr lang="el-GR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5436096" y="4941168"/>
            <a:ext cx="576064" cy="64807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r>
              <a:rPr lang="el-GR" b="1" dirty="0" smtClean="0"/>
              <a:t> </a:t>
            </a:r>
            <a:r>
              <a:rPr lang="en-US" b="1" dirty="0" smtClean="0"/>
              <a:t>cm</a:t>
            </a:r>
            <a:endParaRPr lang="el-GR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7164288" y="4725144"/>
            <a:ext cx="216024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Δ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6372200" y="4797152"/>
            <a:ext cx="216024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</a:t>
            </a:r>
            <a:endParaRPr lang="el-GR" b="1" dirty="0"/>
          </a:p>
        </p:txBody>
      </p:sp>
      <p:sp>
        <p:nvSpPr>
          <p:cNvPr id="15" name="14 - Βέλος λυγισμένο προς τα επάνω"/>
          <p:cNvSpPr/>
          <p:nvPr/>
        </p:nvSpPr>
        <p:spPr>
          <a:xfrm flipV="1">
            <a:off x="3707904" y="3356992"/>
            <a:ext cx="360040" cy="648072"/>
          </a:xfrm>
          <a:prstGeom prst="bent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4067944" y="3356992"/>
            <a:ext cx="432048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395536" y="11967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την χρήση βακτηρίας, η βάση στήριξης τροποποιείται, διευρύνεται. Έτσι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μπορεί να ε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ξασφαλισθεί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έλεγχος του κέντρου βάρους με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φόρτιση και μυϊκή δραστηριότητα, εντός των φυσιολογικών δυνατοτήτων του ατόμου.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Βακτηρίες - Φόρτιση </a:t>
            </a:r>
            <a:r>
              <a:rPr lang="el-GR" sz="3200" b="0" dirty="0" smtClean="0"/>
              <a:t>1/2 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την χρήση βακτηρίας:</a:t>
            </a:r>
          </a:p>
          <a:p>
            <a:pPr lvl="1"/>
            <a:r>
              <a:rPr lang="el-GR" dirty="0" smtClean="0"/>
              <a:t>Εξουδετερώνεται το 1/6 του βάρους του σώματος. Εξουδετερώνεται όσο βάρος αναλογεί στο ένα κάτω άκρο (δράση- αντίδραση, αναφορά στο σύστοιχο πόδι).</a:t>
            </a:r>
          </a:p>
          <a:p>
            <a:pPr lvl="1"/>
            <a:r>
              <a:rPr lang="el-GR" dirty="0" smtClean="0"/>
              <a:t>Μειώνεται στο 1/3 η δύναμη των απαγωγών μυών του ισχίου (αναφορά στο αντίθετο ισχίο).</a:t>
            </a:r>
          </a:p>
          <a:p>
            <a:pPr lvl="1"/>
            <a:r>
              <a:rPr lang="el-GR" dirty="0" smtClean="0"/>
              <a:t>Κατά την στήριξη στο ένα άκρο, μειώνεται η φόρτιση στην κεφαλή του μηριαίου στην μισή τιμή (αναφορά στο αντίθετο ισχίο)</a:t>
            </a:r>
            <a:r>
              <a:rPr lang="en-US" dirty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Βακτηρίες - Φόρτιση </a:t>
            </a:r>
            <a:r>
              <a:rPr lang="el-GR" sz="3200" b="0" dirty="0" smtClean="0"/>
              <a:t>2/2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1"/>
            <a:ext cx="3898776" cy="5179059"/>
          </a:xfrm>
        </p:spPr>
        <p:txBody>
          <a:bodyPr>
            <a:normAutofit lnSpcReduction="10000"/>
          </a:bodyPr>
          <a:lstStyle/>
          <a:p>
            <a:pPr eaLnBrk="0" hangingPunct="0">
              <a:lnSpc>
                <a:spcPct val="120000"/>
              </a:lnSpc>
            </a:pPr>
            <a:r>
              <a:rPr lang="el-GR" dirty="0" smtClean="0"/>
              <a:t>Το βοήθημα βάδισης χρησιμοποιείται στο αντίθετο άνω άκρο, σε σχέση με το προβληματικό κάτω άκρο.</a:t>
            </a:r>
            <a:endParaRPr lang="en-US" dirty="0" smtClean="0"/>
          </a:p>
          <a:p>
            <a:pPr eaLnBrk="0" hangingPunct="0">
              <a:lnSpc>
                <a:spcPct val="120000"/>
              </a:lnSpc>
            </a:pPr>
            <a:r>
              <a:rPr lang="el-GR" dirty="0" smtClean="0"/>
              <a:t>Έτσι οι δυνάμεις που ασκούνται στο προβληματικό ισχίο από τους </a:t>
            </a:r>
            <a:r>
              <a:rPr lang="el-GR" dirty="0" err="1" smtClean="0"/>
              <a:t>απαγωγούς</a:t>
            </a:r>
            <a:r>
              <a:rPr lang="el-GR" dirty="0" smtClean="0"/>
              <a:t> του ισχίου και τον μεγάλο γλουτιαίο μειώνονται κατά 45%. </a:t>
            </a:r>
          </a:p>
          <a:p>
            <a:pPr>
              <a:lnSpc>
                <a:spcPct val="120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2" descr="• The Axillary pad should rest beneath the apex of axilla and &#10;hand grip in slight flexion when weight is not being taken...."/>
          <p:cNvPicPr>
            <a:picLocks noChangeAspect="1" noChangeArrowheads="1"/>
          </p:cNvPicPr>
          <p:nvPr/>
        </p:nvPicPr>
        <p:blipFill>
          <a:blip r:embed="rId3" cstate="print"/>
          <a:srcRect l="55673" t="9782" r="5205" b="9450"/>
          <a:stretch>
            <a:fillRect/>
          </a:stretch>
        </p:blipFill>
        <p:spPr bwMode="auto">
          <a:xfrm>
            <a:off x="4283968" y="908720"/>
            <a:ext cx="4524906" cy="5256584"/>
          </a:xfrm>
          <a:prstGeom prst="rect">
            <a:avLst/>
          </a:prstGeom>
          <a:noFill/>
        </p:spPr>
      </p:pic>
      <p:sp>
        <p:nvSpPr>
          <p:cNvPr id="9" name="4 - Ορθογώνιο"/>
          <p:cNvSpPr/>
          <p:nvPr/>
        </p:nvSpPr>
        <p:spPr>
          <a:xfrm>
            <a:off x="6012160" y="6237312"/>
            <a:ext cx="1512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Βοήθημα βάδισης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3672408" cy="4320480"/>
          </a:xfrm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l-GR" dirty="0" smtClean="0"/>
              <a:t>Η επιλογή και τρόπος διαχείρισής του υπαγορεύεται από πλήθος παραγόντων: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l-GR" dirty="0" smtClean="0"/>
              <a:t> Ηλικία, 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l-GR" dirty="0" smtClean="0"/>
              <a:t>Τύπος αναπηρίας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l-GR" dirty="0" smtClean="0"/>
              <a:t>Φυσική κατάσταση </a:t>
            </a:r>
            <a:r>
              <a:rPr lang="el-GR" dirty="0" err="1" smtClean="0"/>
              <a:t>κ.λ.π</a:t>
            </a:r>
            <a:r>
              <a:rPr lang="el-GR" dirty="0" smtClean="0"/>
              <a:t>.)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5" name="Picture 2" descr="Reciprocal frames&#10;• Useful for those&#10;patients who find it&#10;difficult lifting a&#10;traditional frame.&#10;&#10;• It is hinged at the fr..."/>
          <p:cNvPicPr>
            <a:picLocks noChangeAspect="1" noChangeArrowheads="1"/>
          </p:cNvPicPr>
          <p:nvPr/>
        </p:nvPicPr>
        <p:blipFill>
          <a:blip r:embed="rId3" cstate="print"/>
          <a:srcRect l="60432" t="26831" r="4020" b="22665"/>
          <a:stretch>
            <a:fillRect/>
          </a:stretch>
        </p:blipFill>
        <p:spPr bwMode="auto">
          <a:xfrm>
            <a:off x="4211960" y="1412776"/>
            <a:ext cx="4459996" cy="4757329"/>
          </a:xfrm>
          <a:prstGeom prst="rect">
            <a:avLst/>
          </a:prstGeom>
          <a:noFill/>
        </p:spPr>
      </p:pic>
      <p:sp>
        <p:nvSpPr>
          <p:cNvPr id="7" name="4 - Ορθογώνιο"/>
          <p:cNvSpPr/>
          <p:nvPr/>
        </p:nvSpPr>
        <p:spPr>
          <a:xfrm>
            <a:off x="5685873" y="6237312"/>
            <a:ext cx="1512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Παθολογική Βάδιση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Στην παθολογική βάδιση οι μηχανισμοί βάδισης καταρρίπτονται οδηγώντας σε</a:t>
            </a:r>
            <a:r>
              <a:rPr lang="en-US" dirty="0" smtClean="0">
                <a:latin typeface="Calibri" pitchFamily="34" charset="0"/>
              </a:rPr>
              <a:t>:</a:t>
            </a:r>
            <a:r>
              <a:rPr lang="el-GR" dirty="0" smtClean="0">
                <a:latin typeface="Calibri" pitchFamily="34" charset="0"/>
              </a:rPr>
              <a:t> 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περισσότερη κατανάλωση ενέργειας και</a:t>
            </a:r>
          </a:p>
          <a:p>
            <a:pPr lvl="1"/>
            <a:r>
              <a:rPr lang="el-GR" dirty="0" smtClean="0">
                <a:latin typeface="Calibri" pitchFamily="34" charset="0"/>
              </a:rPr>
              <a:t>συντομότερη κόπωση. </a:t>
            </a:r>
          </a:p>
          <a:p>
            <a:r>
              <a:rPr lang="el-GR" dirty="0" smtClean="0">
                <a:latin typeface="Calibri" pitchFamily="34" charset="0"/>
              </a:rPr>
              <a:t>Για παράδειγμα σε άτομα με εγκεφαλική παράλυση κατά την βάδιση είναι δυνατόν να καταναλώνεται τριπλάσια ή και τετραπλάσια ενέργεια από αυτή που απαιτείται στην φυσιολογική βάδιση.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Ενέργεια -</a:t>
            </a:r>
            <a:r>
              <a:rPr lang="en-US" sz="3600" dirty="0" smtClean="0"/>
              <a:t> </a:t>
            </a:r>
            <a:r>
              <a:rPr lang="el-GR" sz="3600" dirty="0" smtClean="0"/>
              <a:t>Έργο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5" name="Picture 2" descr="There is a four-story building. A person is carrying a television up the stairs of the building. The height of third story is h from the ground. A girl is standing outside the building and is lifting a similar television with the help of a pulley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80728"/>
            <a:ext cx="2249424" cy="4681728"/>
          </a:xfrm>
          <a:prstGeom prst="rect">
            <a:avLst/>
          </a:prstGeom>
          <a:noFill/>
        </p:spPr>
      </p:pic>
      <p:pic>
        <p:nvPicPr>
          <p:cNvPr id="6" name="Picture 4" descr="A woman is standing before a set of stairs with her weight shown by a vector w pointing vertically downward, which is equal to m times g. The normal force N acting on the woman is shown by a vector pointing vertically upward, which is equal to negative w. Her velocity at this point is v sub 0 equal to zero. She runs and reaches the top of the stairs at a height h with velocity v sub f. Now she possesses potential energy as well as kinetic energy labeled as K E plus P E sub g."/>
          <p:cNvPicPr>
            <a:picLocks noChangeAspect="1" noChangeArrowheads="1"/>
          </p:cNvPicPr>
          <p:nvPr/>
        </p:nvPicPr>
        <p:blipFill>
          <a:blip r:embed="rId3" cstate="print"/>
          <a:srcRect l="6065"/>
          <a:stretch>
            <a:fillRect/>
          </a:stretch>
        </p:blipFill>
        <p:spPr bwMode="auto">
          <a:xfrm>
            <a:off x="467544" y="1268760"/>
            <a:ext cx="5576416" cy="5048638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611560" y="1002990"/>
            <a:ext cx="3744416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l-GR" sz="2200" dirty="0" smtClean="0">
                <a:latin typeface="+mn-lt"/>
              </a:rPr>
              <a:t>Η κατανάλωση ενέργειας (δυναμική, κινητική) για μετακίνηση σε</a:t>
            </a:r>
            <a:r>
              <a:rPr lang="en-US" sz="2200" dirty="0" smtClean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συγκεκριμένη απόσταση είναι περίπου η ίδια, είτε ο βηματισμός είναι αργός είτε γρήγορος.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23528" y="6381328"/>
            <a:ext cx="4752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© 2 Μαρ 2015 </a:t>
            </a:r>
            <a:r>
              <a:rPr lang="en-US" sz="1100" dirty="0" err="1">
                <a:latin typeface="+mn-lt"/>
              </a:rPr>
              <a:t>OpenStax</a:t>
            </a:r>
            <a:r>
              <a:rPr lang="en-US" sz="1100" dirty="0">
                <a:latin typeface="+mn-lt"/>
              </a:rPr>
              <a:t> College. </a:t>
            </a:r>
            <a:r>
              <a:rPr lang="en-US" sz="1100" dirty="0">
                <a:latin typeface="+mn-lt"/>
                <a:hlinkClick r:id="rId4"/>
              </a:rPr>
              <a:t>Textbook content</a:t>
            </a:r>
            <a:r>
              <a:rPr lang="en-US" sz="1100" dirty="0">
                <a:latin typeface="+mn-lt"/>
              </a:rPr>
              <a:t> produced by </a:t>
            </a:r>
            <a:r>
              <a:rPr lang="en-US" sz="1100" dirty="0" err="1">
                <a:latin typeface="+mn-lt"/>
              </a:rPr>
              <a:t>OpenStax</a:t>
            </a:r>
            <a:r>
              <a:rPr lang="en-US" sz="1100" dirty="0">
                <a:latin typeface="+mn-lt"/>
              </a:rPr>
              <a:t> College is licensed under a </a:t>
            </a:r>
            <a:r>
              <a:rPr lang="en-US" sz="1100" dirty="0">
                <a:latin typeface="+mn-lt"/>
                <a:hlinkClick r:id="rId5"/>
              </a:rPr>
              <a:t>Creative Commons Attribution License 4.0</a:t>
            </a:r>
            <a:r>
              <a:rPr lang="en-US" sz="1100" dirty="0">
                <a:latin typeface="+mn-lt"/>
              </a:rPr>
              <a:t> license.</a:t>
            </a:r>
            <a:endParaRPr lang="el-GR" sz="1100" dirty="0">
              <a:latin typeface="+mn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910542" y="5781164"/>
            <a:ext cx="32660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© 15 </a:t>
            </a:r>
            <a:r>
              <a:rPr lang="en-US" sz="1100" dirty="0" err="1">
                <a:latin typeface="+mn-lt"/>
              </a:rPr>
              <a:t>Ιουλ</a:t>
            </a:r>
            <a:r>
              <a:rPr lang="en-US" sz="1100" dirty="0">
                <a:latin typeface="+mn-lt"/>
              </a:rPr>
              <a:t> 2014 </a:t>
            </a:r>
            <a:r>
              <a:rPr lang="en-US" sz="1100" dirty="0" err="1">
                <a:latin typeface="+mn-lt"/>
              </a:rPr>
              <a:t>OpenStax</a:t>
            </a:r>
            <a:r>
              <a:rPr lang="en-US" sz="1100" dirty="0">
                <a:latin typeface="+mn-lt"/>
              </a:rPr>
              <a:t> College. </a:t>
            </a:r>
            <a:r>
              <a:rPr lang="en-US" sz="1100" dirty="0">
                <a:latin typeface="+mn-lt"/>
                <a:hlinkClick r:id="rId6"/>
              </a:rPr>
              <a:t>Textbook content </a:t>
            </a:r>
            <a:r>
              <a:rPr lang="en-US" sz="1100" dirty="0">
                <a:latin typeface="+mn-lt"/>
              </a:rPr>
              <a:t>produced by </a:t>
            </a:r>
            <a:r>
              <a:rPr lang="en-US" sz="1100" dirty="0" err="1">
                <a:latin typeface="+mn-lt"/>
              </a:rPr>
              <a:t>OpenStax</a:t>
            </a:r>
            <a:r>
              <a:rPr lang="en-US" sz="1100" dirty="0">
                <a:latin typeface="+mn-lt"/>
              </a:rPr>
              <a:t> College is licensed under a </a:t>
            </a:r>
            <a:r>
              <a:rPr lang="en-US" sz="1100" dirty="0">
                <a:latin typeface="+mn-lt"/>
                <a:hlinkClick r:id="rId5"/>
              </a:rPr>
              <a:t>Creative Commons Attribution License 4.0</a:t>
            </a:r>
            <a:r>
              <a:rPr lang="en-US" sz="1100" dirty="0">
                <a:latin typeface="+mn-lt"/>
              </a:rPr>
              <a:t> license.</a:t>
            </a:r>
            <a:endParaRPr lang="el-GR" sz="1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Σκοπός Αποκατάστασης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07704" y="2420888"/>
            <a:ext cx="5842992" cy="2088232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l-GR" sz="2800" dirty="0" smtClean="0">
                <a:latin typeface="Calibri" pitchFamily="34" charset="0"/>
              </a:rPr>
              <a:t> Στην επανεκπαίδευση βάδισης – αποκατάσταση –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σκοπός είναι η επανεγκατάσταση των μηχανισμών κατανάλωσης ελάχιστης ενέργειας.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Αιτίες Παθολογικής Βάδισης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Οι κύριες αιτίες της παθολογικής βάδισης είναι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Πόνος</a:t>
            </a:r>
          </a:p>
          <a:p>
            <a:pPr lvl="1"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Περιορισμένη κινητικότητα των αρθρώσεων</a:t>
            </a:r>
          </a:p>
          <a:p>
            <a:pPr lvl="1"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Προβληματική ελαστικότητα </a:t>
            </a:r>
          </a:p>
          <a:p>
            <a:pPr lvl="1"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Ανεπαρκής δύναμη των μυϊκών συστημάτων</a:t>
            </a:r>
          </a:p>
          <a:p>
            <a:pPr lvl="1"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Νευρολογικά προβλήματα</a:t>
            </a:r>
          </a:p>
          <a:p>
            <a:pPr lvl="1">
              <a:lnSpc>
                <a:spcPct val="90000"/>
              </a:lnSpc>
            </a:pPr>
            <a:r>
              <a:rPr lang="el-GR" dirty="0" err="1" smtClean="0">
                <a:latin typeface="Calibri" pitchFamily="34" charset="0"/>
              </a:rPr>
              <a:t>Ανισοσκελία</a:t>
            </a:r>
            <a:endParaRPr lang="el-GR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dirty="0" smtClean="0">
                <a:latin typeface="Calibri" pitchFamily="34" charset="0"/>
              </a:rPr>
              <a:t> Άλλες παραμορφώσεις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Ανταλγική</a:t>
            </a:r>
            <a:r>
              <a:rPr lang="el-GR" sz="3600" dirty="0" smtClean="0"/>
              <a:t> Βάδιση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Η </a:t>
            </a:r>
            <a:r>
              <a:rPr lang="el-GR" dirty="0" err="1" smtClean="0">
                <a:latin typeface="Calibri" pitchFamily="34" charset="0"/>
              </a:rPr>
              <a:t>ανταλγική</a:t>
            </a:r>
            <a:r>
              <a:rPr lang="el-GR" dirty="0" smtClean="0">
                <a:latin typeface="Calibri" pitchFamily="34" charset="0"/>
              </a:rPr>
              <a:t> βάδιση αποτελεί προσαρμογή της φυσιολογικής βάδισης με στόχο τον λιγότερο ή καθόλου πόνο στην λεκάνη ή το κάτω άκρο, συνήθως. </a:t>
            </a:r>
          </a:p>
          <a:p>
            <a:pPr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Χαρακτηριστικά στοιχεία</a:t>
            </a:r>
            <a:r>
              <a:rPr lang="en-US" dirty="0" smtClean="0">
                <a:latin typeface="Calibri" pitchFamily="34" charset="0"/>
              </a:rPr>
              <a:t>:</a:t>
            </a:r>
            <a:endParaRPr lang="el-GR" dirty="0" smtClean="0">
              <a:latin typeface="Calibri" pitchFamily="34" charset="0"/>
            </a:endParaRP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Ελαττώνεται το ποσοστό βάρους, που επιφορτίζει το ευαίσθητο άκρο.</a:t>
            </a: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Ελαττώνεται η διάρκεια στήριξης στο ευαίσθητο άκρο και κατά συνέπεια,</a:t>
            </a:r>
          </a:p>
          <a:p>
            <a:pPr lvl="1">
              <a:lnSpc>
                <a:spcPct val="110000"/>
              </a:lnSpc>
            </a:pPr>
            <a:r>
              <a:rPr lang="el-GR" dirty="0" smtClean="0">
                <a:latin typeface="Calibri" pitchFamily="34" charset="0"/>
              </a:rPr>
              <a:t>Ελαττώνεται η διάρκεια αιώρησης του υγιούς άκρου.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Εφαρμογή </a:t>
            </a:r>
            <a:r>
              <a:rPr lang="el-GR" sz="3200" b="0" dirty="0" smtClean="0"/>
              <a:t>1/3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" name="Picture 4" descr="σάρωση00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990" r="2166" b="10355"/>
          <a:stretch>
            <a:fillRect/>
          </a:stretch>
        </p:blipFill>
        <p:spPr bwMode="auto">
          <a:xfrm rot="2573845">
            <a:off x="1773593" y="2708665"/>
            <a:ext cx="2443131" cy="352784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4" descr="σάρωση0013"/>
          <p:cNvPicPr>
            <a:picLocks noChangeAspect="1" noChangeArrowheads="1"/>
          </p:cNvPicPr>
          <p:nvPr/>
        </p:nvPicPr>
        <p:blipFill>
          <a:blip r:embed="rId2" cstate="print"/>
          <a:srcRect l="7448" r="50346" b="10355"/>
          <a:stretch>
            <a:fillRect/>
          </a:stretch>
        </p:blipFill>
        <p:spPr bwMode="auto">
          <a:xfrm rot="2600102">
            <a:off x="5494158" y="1030599"/>
            <a:ext cx="2437158" cy="36557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211960" y="5445224"/>
            <a:ext cx="2088232" cy="86409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600" dirty="0" smtClean="0">
                <a:latin typeface="+mn-lt"/>
              </a:rPr>
              <a:t> Βάδιση Δύο Σ</a:t>
            </a:r>
            <a:r>
              <a:rPr kumimoji="0" lang="el-GR" sz="26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ημείων</a:t>
            </a:r>
            <a:endParaRPr kumimoji="0" lang="el-GR" sz="2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23528" y="980728"/>
            <a:ext cx="568863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Στην βάδιση δύο σημείων και τα δύο άκρα μετακινούνται μαζί, καθώς το άτομο στηρίζεται και στις δύο βακτηρίες.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Εφαρμογή </a:t>
            </a:r>
            <a:r>
              <a:rPr lang="el-GR" sz="3200" b="0" dirty="0" smtClean="0"/>
              <a:t>2/3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5" name="Picture 4" descr="σάρωση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911" t="4541" r="31595" b="14849"/>
          <a:stretch>
            <a:fillRect/>
          </a:stretch>
        </p:blipFill>
        <p:spPr bwMode="auto">
          <a:xfrm rot="3441610">
            <a:off x="4015811" y="857516"/>
            <a:ext cx="3178029" cy="57192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539552" y="4005064"/>
            <a:ext cx="1656184" cy="151216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Βάδιση </a:t>
            </a:r>
            <a:r>
              <a:rPr kumimoji="0" lang="el-GR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Τριών</a:t>
            </a:r>
            <a:r>
              <a:rPr lang="el-GR" sz="2600" dirty="0" smtClean="0">
                <a:latin typeface="+mn-lt"/>
              </a:rPr>
              <a:t> </a:t>
            </a:r>
            <a:r>
              <a:rPr kumimoji="0" lang="el-GR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σημείων</a:t>
            </a:r>
            <a:endParaRPr kumimoji="0" lang="el-GR" sz="2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95536" y="1124744"/>
            <a:ext cx="382676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Στην βάδιση τριών σημείων οι δύο βακτηρίες συνδυάζονται με το προβληματικό κάτω άκρο.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Εφαρμογή </a:t>
            </a:r>
            <a:r>
              <a:rPr lang="el-GR" sz="3200" b="0" dirty="0" smtClean="0"/>
              <a:t>3/3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5" name="Picture 4" descr="σάρωση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390" t="1220" r="26362" b="4878"/>
          <a:stretch>
            <a:fillRect/>
          </a:stretch>
        </p:blipFill>
        <p:spPr bwMode="auto">
          <a:xfrm rot="3573572">
            <a:off x="3440590" y="692539"/>
            <a:ext cx="3151790" cy="61281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732240" y="4797152"/>
            <a:ext cx="2160240" cy="129614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Βάδιση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Τεσσάρων Σημείων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57200" y="1196752"/>
            <a:ext cx="469086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Στην βάδιση τεσσάρων σημείων κάθε βακτηρία συνδυάζεται με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αντίθετο κάτω άκρο 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Παράδειγμα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Σε πόνο του αρθρικού θύλακα της άρθρωσης του ισχίου και φλεγμονή της πρόσφυσης του </a:t>
            </a:r>
            <a:r>
              <a:rPr lang="el-GR" dirty="0" err="1" smtClean="0">
                <a:latin typeface="Calibri" pitchFamily="34" charset="0"/>
              </a:rPr>
              <a:t>ψοίτη</a:t>
            </a:r>
            <a:r>
              <a:rPr lang="el-GR" dirty="0" smtClean="0">
                <a:latin typeface="Calibri" pitchFamily="34" charset="0"/>
              </a:rPr>
              <a:t> μυός η βάδιση χαρακτηρίζεται από έξω στροφή και προσαγωγή του ισχίου, ώστε ελαττώνεται η τάση του μυός ( άρα ο πόνος) με ελαφρά κάμψη στο γόνατο.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Εργονομία (</a:t>
            </a:r>
            <a:r>
              <a:rPr lang="en-US" sz="2000" dirty="0" smtClean="0"/>
              <a:t>E</a:t>
            </a:r>
            <a:r>
              <a:rPr lang="el-GR" sz="2000" dirty="0" smtClean="0"/>
              <a:t>). Ενότητα</a:t>
            </a:r>
            <a:r>
              <a:rPr lang="en-US" sz="2000" dirty="0" smtClean="0"/>
              <a:t> 10:</a:t>
            </a:r>
            <a:r>
              <a:rPr lang="el-GR" sz="2000" dirty="0" smtClean="0"/>
              <a:t> Σκάλα</a:t>
            </a:r>
            <a:r>
              <a:rPr lang="en-US" sz="2000" dirty="0" smtClean="0"/>
              <a:t> </a:t>
            </a:r>
            <a:r>
              <a:rPr lang="el-GR" sz="2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smtClean="0"/>
              <a:t>Βοηθήματα Βάδισης».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Σκάλες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41784" y="6386446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5" name="Picture 8" descr="Stair Dimens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34" t="13807" r="12534" b="11980"/>
          <a:stretch>
            <a:fillRect/>
          </a:stretch>
        </p:blipFill>
        <p:spPr bwMode="auto">
          <a:xfrm>
            <a:off x="4102476" y="821896"/>
            <a:ext cx="4824536" cy="5690924"/>
          </a:xfrm>
          <a:prstGeom prst="rect">
            <a:avLst/>
          </a:prstGeom>
          <a:noFill/>
        </p:spPr>
      </p:pic>
      <p:pic>
        <p:nvPicPr>
          <p:cNvPr id="6" name="Picture 2" descr="http://www.humphriescasters.com/pages/facility-equipment/image/Stairs%20with%20Wide%20Foot-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340" y="2916798"/>
            <a:ext cx="2115235" cy="338437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6156175" y="6448589"/>
            <a:ext cx="1584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makeitright.ca</a:t>
            </a:r>
            <a:endParaRPr lang="el-GR" sz="1200" dirty="0">
              <a:latin typeface="+mn-lt"/>
            </a:endParaRPr>
          </a:p>
        </p:txBody>
      </p:sp>
      <p:sp>
        <p:nvSpPr>
          <p:cNvPr id="9" name="8 - Ορθογώνιο"/>
          <p:cNvSpPr/>
          <p:nvPr/>
        </p:nvSpPr>
        <p:spPr>
          <a:xfrm rot="2626377">
            <a:off x="6145740" y="1862761"/>
            <a:ext cx="792088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r>
              <a:rPr lang="el-GR" dirty="0" smtClean="0"/>
              <a:t>5</a:t>
            </a:r>
            <a:r>
              <a:rPr lang="en-US" dirty="0" smtClean="0"/>
              <a:t>cm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 rot="18945348">
            <a:off x="4102985" y="3602684"/>
            <a:ext cx="792088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20cm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rot="18923741">
            <a:off x="5669895" y="4950064"/>
            <a:ext cx="1332603" cy="187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 cm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 rot="18767257">
            <a:off x="4611133" y="1539643"/>
            <a:ext cx="8640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</a:t>
            </a:r>
            <a:r>
              <a:rPr lang="el-GR" dirty="0" smtClean="0"/>
              <a:t>5</a:t>
            </a:r>
            <a:r>
              <a:rPr lang="en-US" dirty="0" smtClean="0"/>
              <a:t>cm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 rot="2717377">
            <a:off x="4546257" y="5277523"/>
            <a:ext cx="8640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</a:t>
            </a:r>
            <a:r>
              <a:rPr lang="el-GR" dirty="0" smtClean="0"/>
              <a:t>5</a:t>
            </a:r>
            <a:r>
              <a:rPr lang="en-US" dirty="0" smtClean="0"/>
              <a:t>cm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187624" y="6381328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humphriescasters.com</a:t>
            </a:r>
            <a:endParaRPr lang="el-GR" sz="1200" dirty="0">
              <a:latin typeface="+mn-lt"/>
            </a:endParaRPr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467544" y="980728"/>
            <a:ext cx="342088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Απαιτείται εργονομική κατασκευή, που καλύπτει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κατ’αρχήν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την ασφάλεια του χρήστη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Επιφάνεια Βάδισης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Η σχέση ταχύτητας βάδισης και κατανάλωσης ενέργειας είναι γραμμική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Η κατανάλωση ενέργειας είναι ανάλογη με το βάρος του ατόμου.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Η ποιότητα της επιφάνειας βάδισης επηρεάζει την κατανάλωση ενέργειας.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 Στην άμμο καταναλώνεται διπλάσια ενέργεια από ότι σε σκληρή επιφάνεια.</a:t>
            </a:r>
          </a:p>
          <a:p>
            <a:pPr lvl="0">
              <a:lnSpc>
                <a:spcPct val="110000"/>
              </a:lnSpc>
            </a:pPr>
            <a:r>
              <a:rPr lang="el-GR" dirty="0" smtClean="0"/>
              <a:t>Οποιαδήποτε παρέκκλιση από το φυσιολογικό μηχανισμό αυξάνει το ενεργειακό κόστος της διαδικασίας.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Άνοδος</a:t>
            </a:r>
            <a:r>
              <a:rPr lang="en-US" sz="3600" dirty="0" smtClean="0"/>
              <a:t> </a:t>
            </a:r>
            <a:r>
              <a:rPr lang="el-GR" sz="3600" dirty="0" smtClean="0"/>
              <a:t>- Γόνατο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4" descr="C:\Users\fkaram2\Desktop\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t="19260" r="18575" b="17811"/>
          <a:stretch/>
        </p:blipFill>
        <p:spPr bwMode="auto">
          <a:xfrm>
            <a:off x="611560" y="1196752"/>
            <a:ext cx="3812188" cy="51845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4572000" y="1196752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l-GR" sz="2400" dirty="0" smtClean="0">
                <a:solidFill>
                  <a:prstClr val="black"/>
                </a:solidFill>
                <a:latin typeface="Calibri" pitchFamily="34" charset="0"/>
              </a:rPr>
              <a:t>Κατά την μετακίνηση στην σκάλα: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altLang="el-GR" sz="2400" dirty="0" smtClean="0">
                <a:solidFill>
                  <a:prstClr val="black"/>
                </a:solidFill>
                <a:latin typeface="Calibri" pitchFamily="34" charset="0"/>
              </a:rPr>
              <a:t>Το επίκεντρο της φόρτισης εντοπίζεται στα μετατάρσια.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altLang="el-GR" sz="2400" dirty="0" smtClean="0">
                <a:solidFill>
                  <a:prstClr val="black"/>
                </a:solidFill>
                <a:latin typeface="Calibri" pitchFamily="34" charset="0"/>
              </a:rPr>
              <a:t>Στην άρθρωση του γόνατος αναπτύσσεται αντίδραση που σχετίζεται με το βάρος του σώματος και εξαρτάται από την τροχιά της κάμψης του γόνατος . 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16016" y="594928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8 </a:t>
            </a:r>
            <a:r>
              <a:rPr lang="en-US" sz="1200" dirty="0" err="1">
                <a:latin typeface="+mn-lt"/>
              </a:rPr>
              <a:t>Ιουλ</a:t>
            </a:r>
            <a:r>
              <a:rPr lang="en-US" sz="1200" dirty="0">
                <a:latin typeface="+mn-lt"/>
              </a:rPr>
              <a:t> 2009 Benjamin S. Kelley. </a:t>
            </a:r>
            <a:r>
              <a:rPr lang="en-US" sz="1200" dirty="0">
                <a:latin typeface="+mn-lt"/>
                <a:hlinkClick r:id="rId4"/>
              </a:rPr>
              <a:t>Textbook content </a:t>
            </a:r>
            <a:r>
              <a:rPr lang="en-US" sz="1200" dirty="0">
                <a:latin typeface="+mn-lt"/>
              </a:rPr>
              <a:t>produced by Benjamin S. Kelley is licensed under a </a:t>
            </a:r>
            <a:r>
              <a:rPr lang="en-US" sz="1200" dirty="0">
                <a:latin typeface="+mn-lt"/>
                <a:hlinkClick r:id="rId5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0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Κατάγματα Κόπωσης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240" cy="2232248"/>
          </a:xfrm>
        </p:spPr>
        <p:txBody>
          <a:bodyPr>
            <a:normAutofit/>
          </a:bodyPr>
          <a:lstStyle/>
          <a:p>
            <a:r>
              <a:rPr lang="el-GR" dirty="0" smtClean="0"/>
              <a:t>Κάταγμα κόπωσης στο δεύτερο μετατάρσιο σχετίζεται με τρέξιμο σε σκληρή επιφάνεια ή με σκληρά παπούτσια.</a:t>
            </a:r>
          </a:p>
          <a:p>
            <a:r>
              <a:rPr lang="el-GR" dirty="0" smtClean="0"/>
              <a:t>Σχετίζεται επίσης με την μεγάλη ποδική καμάρα και την καταπόνηση των γειτονικών μυών.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8" name="Picture 6" descr="http://www.customfootclinic.com/siteimages/Foot_stress_fracture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40474"/>
            <a:ext cx="6480720" cy="3560838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6804248" y="3861048"/>
            <a:ext cx="1764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http://www.customfootclinic.com/Pages/Topoffootpain.aspx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Υποδήματα </a:t>
            </a:r>
            <a:endParaRPr lang="el-GR" dirty="0"/>
          </a:p>
        </p:txBody>
      </p:sp>
      <p:pic>
        <p:nvPicPr>
          <p:cNvPr id="5" name="Picture 2" descr="File:Jogging coupl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5"/>
          <a:stretch/>
        </p:blipFill>
        <p:spPr bwMode="auto">
          <a:xfrm>
            <a:off x="467170" y="1124744"/>
            <a:ext cx="4091019" cy="4068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672948" y="1052736"/>
            <a:ext cx="432048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Ανάλογα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 την δραστηριότητα πρέπει να επιλέγεται το κατάλληλο υπόδημα.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File:Kins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10870"/>
          <a:stretch>
            <a:fillRect/>
          </a:stretch>
        </p:blipFill>
        <p:spPr bwMode="auto">
          <a:xfrm>
            <a:off x="4572000" y="2852936"/>
            <a:ext cx="4416491" cy="28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>
            <a:off x="817661" y="5907715"/>
            <a:ext cx="29225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>
                <a:latin typeface="+mn-lt"/>
                <a:hlinkClick r:id="rId5"/>
              </a:rPr>
              <a:t>Jogging </a:t>
            </a:r>
            <a:r>
              <a:rPr lang="en-US" sz="1200" dirty="0" smtClean="0">
                <a:latin typeface="+mn-lt"/>
                <a:hlinkClick r:id="rId5"/>
              </a:rPr>
              <a:t>couple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latin typeface="+mn-lt"/>
                <a:hlinkClick r:id="rId6" tooltip="User:Flickr upload bot"/>
              </a:rPr>
              <a:t>Flickr upload bot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latin typeface="+mn-lt"/>
                <a:hlinkClick r:id="rId7"/>
              </a:rPr>
              <a:t>CC BY-SA </a:t>
            </a:r>
            <a:r>
              <a:rPr lang="en-US" sz="1200" dirty="0" smtClean="0">
                <a:latin typeface="+mn-lt"/>
                <a:hlinkClick r:id="rId7"/>
              </a:rPr>
              <a:t>2.0</a:t>
            </a:r>
            <a:endParaRPr lang="en-US" sz="12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3245" y="5907714"/>
            <a:ext cx="227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8080"/>
                </a:solidFill>
                <a:latin typeface="+mn-lt"/>
                <a:sym typeface="Wingdings"/>
              </a:rPr>
              <a:t>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“</a:t>
            </a:r>
            <a:r>
              <a:rPr lang="en-US" sz="1200" dirty="0" smtClean="0">
                <a:latin typeface="+mn-lt"/>
                <a:hlinkClick r:id="rId8"/>
              </a:rPr>
              <a:t>Kinsei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”,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από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+mn-lt"/>
                <a:hlinkClick r:id="rId9" tooltip="User:Dlsargeant (page does not exist)"/>
              </a:rPr>
              <a:t>Dlsargeant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l-GR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διαθέσιμο με άδεια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10"/>
              </a:rPr>
              <a:t>CC BY-SA 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  <a:hlinkClick r:id="rId10"/>
              </a:rPr>
              <a:t>3.0</a:t>
            </a:r>
            <a:r>
              <a:rPr lang="en-US" sz="1200" dirty="0" smtClean="0">
                <a:solidFill>
                  <a:srgbClr val="DADADA">
                    <a:lumMod val="50000"/>
                  </a:srgb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1200" dirty="0">
              <a:solidFill>
                <a:srgbClr val="DADADA">
                  <a:lumMod val="50000"/>
                </a:srgbClr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Βάδιση </a:t>
            </a:r>
            <a:endParaRPr lang="el-G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/>
          </a:bodyPr>
          <a:lstStyle/>
          <a:p>
            <a:r>
              <a:rPr lang="el-GR" dirty="0" smtClean="0"/>
              <a:t>Για την εξυπηρέτηση της διαδικασίας της βάδισης κατά προτεραιότητα απαιτείται:</a:t>
            </a:r>
          </a:p>
          <a:p>
            <a:pPr lvl="1"/>
            <a:r>
              <a:rPr lang="el-GR" dirty="0" smtClean="0"/>
              <a:t>Σταθερότητα </a:t>
            </a:r>
            <a:r>
              <a:rPr lang="el-GR" dirty="0"/>
              <a:t>στην </a:t>
            </a:r>
            <a:r>
              <a:rPr lang="el-GR" dirty="0" smtClean="0"/>
              <a:t>στάση.</a:t>
            </a:r>
            <a:endParaRPr lang="el-GR" dirty="0"/>
          </a:p>
          <a:p>
            <a:pPr lvl="1"/>
            <a:r>
              <a:rPr lang="el-GR" dirty="0"/>
              <a:t>Ικανοποιητική κίνηση του άκρου ποδιού κατά την </a:t>
            </a:r>
            <a:r>
              <a:rPr lang="el-GR" dirty="0" smtClean="0"/>
              <a:t>αιώρηση.</a:t>
            </a:r>
            <a:endParaRPr lang="el-GR" dirty="0"/>
          </a:p>
          <a:p>
            <a:pPr lvl="1"/>
            <a:r>
              <a:rPr lang="el-GR" dirty="0"/>
              <a:t>Ικανοποιητική αιώρηση και τοποθέτηση της πτέρνας, για την εκκίνηση </a:t>
            </a:r>
            <a:r>
              <a:rPr lang="el-GR" dirty="0" smtClean="0"/>
              <a:t>της περιόδου στήριξης.</a:t>
            </a:r>
            <a:endParaRPr lang="el-GR" dirty="0"/>
          </a:p>
          <a:p>
            <a:pPr lvl="1"/>
            <a:r>
              <a:rPr lang="el-GR" dirty="0"/>
              <a:t>Ικανοποιητικό μήκος </a:t>
            </a:r>
            <a:r>
              <a:rPr lang="el-GR" dirty="0" smtClean="0"/>
              <a:t>βήματος.</a:t>
            </a:r>
            <a:endParaRPr lang="el-GR" dirty="0"/>
          </a:p>
          <a:p>
            <a:pPr lvl="1"/>
            <a:r>
              <a:rPr lang="el-GR" dirty="0"/>
              <a:t>Εξοικονόμηση ενέργειας</a:t>
            </a:r>
            <a:r>
              <a:rPr lang="el-GR" dirty="0" smtClean="0"/>
              <a:t>. 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Επανεκπαίδευση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επανεκπαίδευση της βάδισης έχει σκοπό την αποκατάσταση της φυσιολογικής αλληλουχίας των κινήσεων, με στόχο την φυσιολογική βάδιση. </a:t>
            </a:r>
          </a:p>
          <a:p>
            <a:r>
              <a:rPr lang="el-GR" dirty="0" smtClean="0"/>
              <a:t>Για τον σκοπό αυτό χρειάζεται να εντοπιστούν τα προβλήματα και οι αιτίες των παρεκκλίσεων από την φυσιολογική διαδικασία.</a:t>
            </a:r>
          </a:p>
          <a:p>
            <a:r>
              <a:rPr lang="el-GR" dirty="0" smtClean="0"/>
              <a:t> Ο σκοπός της ανάλυσης της βάδισης είναι: </a:t>
            </a:r>
          </a:p>
          <a:p>
            <a:pPr lvl="1"/>
            <a:r>
              <a:rPr lang="el-GR" dirty="0" smtClean="0"/>
              <a:t>Να αναδείξει τους αιτιολογικούς παράγοντες του προβλήματος.</a:t>
            </a:r>
          </a:p>
          <a:p>
            <a:pPr lvl="1"/>
            <a:r>
              <a:rPr lang="el-GR" dirty="0" smtClean="0"/>
              <a:t>Να διευκολύνει στην λύση του προβλήματος.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3012</TotalTime>
  <Words>1594</Words>
  <Application>Microsoft Office PowerPoint</Application>
  <PresentationFormat>Προβολή στην οθόνη (4:3)</PresentationFormat>
  <Paragraphs>229</Paragraphs>
  <Slides>33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(Ε)</vt:lpstr>
      <vt:lpstr>Ενέργεια - Έργο</vt:lpstr>
      <vt:lpstr>Σκάλες</vt:lpstr>
      <vt:lpstr>Επιφάνεια Βάδισης</vt:lpstr>
      <vt:lpstr>Άνοδος - Γόνατο</vt:lpstr>
      <vt:lpstr>Κατάγματα Κόπωσης</vt:lpstr>
      <vt:lpstr>Υποδήματα </vt:lpstr>
      <vt:lpstr>Βάδιση </vt:lpstr>
      <vt:lpstr>Επανεκπαίδευση </vt:lpstr>
      <vt:lpstr>Φυσικοθεραπευτική Παρέμβαση</vt:lpstr>
      <vt:lpstr>Βοηθήματα Βάδισης- Στόχος</vt:lpstr>
      <vt:lpstr>Μασχαλιαία Βακτηρία</vt:lpstr>
      <vt:lpstr>Βακτηρίες </vt:lpstr>
      <vt:lpstr>Βάση στήριξης</vt:lpstr>
      <vt:lpstr>Βακτηρίες - Βάση στήριξης</vt:lpstr>
      <vt:lpstr>Βακτηρίες - Φόρτιση 1/2 </vt:lpstr>
      <vt:lpstr>Βακτηρίες - Φόρτιση 2/2 </vt:lpstr>
      <vt:lpstr>Βοήθημα βάδισης</vt:lpstr>
      <vt:lpstr>Παθολογική Βάδιση</vt:lpstr>
      <vt:lpstr>Σκοπός Αποκατάστασης</vt:lpstr>
      <vt:lpstr>Αιτίες Παθολογικής Βάδισης</vt:lpstr>
      <vt:lpstr>Ανταλγική Βάδιση</vt:lpstr>
      <vt:lpstr>Εφαρμογή 1/3 </vt:lpstr>
      <vt:lpstr>Εφαρμογή 2/3 </vt:lpstr>
      <vt:lpstr>Εφαρμογή 3/3 </vt:lpstr>
      <vt:lpstr>Παράδειγμα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</dc:creator>
  <cp:lastModifiedBy>fkaram2</cp:lastModifiedBy>
  <cp:revision>51</cp:revision>
  <dcterms:created xsi:type="dcterms:W3CDTF">2015-03-09T10:26:02Z</dcterms:created>
  <dcterms:modified xsi:type="dcterms:W3CDTF">2015-08-31T09:03:30Z</dcterms:modified>
</cp:coreProperties>
</file>