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13" r:id="rId3"/>
  </p:sldMasterIdLst>
  <p:notesMasterIdLst>
    <p:notesMasterId r:id="rId36"/>
  </p:notesMasterIdLst>
  <p:handoutMasterIdLst>
    <p:handoutMasterId r:id="rId37"/>
  </p:handoutMasterIdLst>
  <p:sldIdLst>
    <p:sldId id="379" r:id="rId4"/>
    <p:sldId id="336" r:id="rId5"/>
    <p:sldId id="337" r:id="rId6"/>
    <p:sldId id="365" r:id="rId7"/>
    <p:sldId id="341" r:id="rId8"/>
    <p:sldId id="342" r:id="rId9"/>
    <p:sldId id="370" r:id="rId10"/>
    <p:sldId id="344" r:id="rId11"/>
    <p:sldId id="371" r:id="rId12"/>
    <p:sldId id="373" r:id="rId13"/>
    <p:sldId id="364" r:id="rId14"/>
    <p:sldId id="349" r:id="rId15"/>
    <p:sldId id="350" r:id="rId16"/>
    <p:sldId id="351" r:id="rId17"/>
    <p:sldId id="374" r:id="rId18"/>
    <p:sldId id="375" r:id="rId19"/>
    <p:sldId id="376" r:id="rId20"/>
    <p:sldId id="377" r:id="rId21"/>
    <p:sldId id="378" r:id="rId22"/>
    <p:sldId id="368" r:id="rId23"/>
    <p:sldId id="361" r:id="rId24"/>
    <p:sldId id="366" r:id="rId25"/>
    <p:sldId id="367" r:id="rId26"/>
    <p:sldId id="369" r:id="rId27"/>
    <p:sldId id="257" r:id="rId28"/>
    <p:sldId id="262" r:id="rId29"/>
    <p:sldId id="264" r:id="rId30"/>
    <p:sldId id="334" r:id="rId31"/>
    <p:sldId id="335" r:id="rId32"/>
    <p:sldId id="381" r:id="rId33"/>
    <p:sldId id="266" r:id="rId34"/>
    <p:sldId id="261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C052-EC1E-4CF0-95B5-482407916A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22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5F-8C98-48F8-99A3-AA8F040ACC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82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D3F8-AA93-4568-B6F7-5217DCB36C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94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2820-62AF-4F34-9F91-5156F5B5A0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9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1E75-1FD1-42C5-A27A-33B4637358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4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7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5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4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8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9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8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3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21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C052-EC1E-4CF0-95B5-482407916A6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71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5F-8C98-48F8-99A3-AA8F040ACC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7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D3F8-AA93-4568-B6F7-5217DCB36C4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78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2820-62AF-4F34-9F91-5156F5B5A0C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22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1E75-1FD1-42C5-A27A-33B46373588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6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st.gatech.edu/amp/education/watermark/watermarks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topeople.org/image_utilities/watermark/images/digital_watermark_text_drawn_on_photo_1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seodellacarta.com/docs/lacarta/latecnicadellafiligrana.asp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Εκτυπωτικά Υποστρώματα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1326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5.2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n-US" sz="2600" dirty="0"/>
              <a:t>Y</a:t>
            </a:r>
            <a:r>
              <a:rPr lang="el-GR" sz="2600" dirty="0" err="1" smtClean="0"/>
              <a:t>δατογράφημα</a:t>
            </a:r>
            <a:r>
              <a:rPr lang="el-GR" sz="26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Βασιλική </a:t>
            </a:r>
            <a:r>
              <a:rPr lang="el-GR" sz="2200" dirty="0" err="1" smtClean="0"/>
              <a:t>Μπέλεση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err="1" smtClean="0"/>
              <a:t>Επίκ</a:t>
            </a:r>
            <a:r>
              <a:rPr lang="el-GR" sz="2200" dirty="0" smtClean="0"/>
              <a:t>. Καθηγήτρια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Κατεύθυνση Τεχνολογίας Γραφικών Τεχνών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7463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476250"/>
            <a:ext cx="4826000" cy="6477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l-GR" dirty="0" smtClean="0"/>
              <a:t> </a:t>
            </a:r>
            <a:r>
              <a:rPr lang="el-GR" sz="2400" dirty="0" smtClean="0"/>
              <a:t>Σκάλισμα σχεδίου σε κερί</a:t>
            </a:r>
          </a:p>
          <a:p>
            <a:pPr algn="ctr" eaLnBrk="1" hangingPunct="1">
              <a:buFont typeface="Wingdings" pitchFamily="2" charset="2"/>
              <a:buNone/>
            </a:pPr>
            <a:endParaRPr lang="el-GR" dirty="0" smtClean="0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700338" y="1844675"/>
            <a:ext cx="375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el-GR" sz="2400" dirty="0"/>
              <a:t>Αρσενικό ,θηλυκό καλούπι</a:t>
            </a:r>
          </a:p>
        </p:txBody>
      </p:sp>
      <p:sp>
        <p:nvSpPr>
          <p:cNvPr id="15364" name="AutoShape 8"/>
          <p:cNvSpPr>
            <a:spLocks noChangeArrowheads="1"/>
          </p:cNvSpPr>
          <p:nvPr/>
        </p:nvSpPr>
        <p:spPr bwMode="auto">
          <a:xfrm>
            <a:off x="4356100" y="1196975"/>
            <a:ext cx="144463" cy="574675"/>
          </a:xfrm>
          <a:prstGeom prst="downArrow">
            <a:avLst>
              <a:gd name="adj1" fmla="val 50000"/>
              <a:gd name="adj2" fmla="val 994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l-GR"/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1763713" y="2997200"/>
            <a:ext cx="549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/>
              <a:t>Τοποθέτηση θερμαινόμενου πλέγματος ανάμεσα στα </a:t>
            </a:r>
          </a:p>
          <a:p>
            <a:pPr algn="ctr"/>
            <a:r>
              <a:rPr lang="el-GR" sz="2400"/>
              <a:t>δύο καλούπια</a:t>
            </a: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3924300" y="4868863"/>
            <a:ext cx="96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/>
              <a:t>Πίεση</a:t>
            </a:r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1116013" y="6021388"/>
            <a:ext cx="6894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400"/>
              <a:t>Εντύπωση του ανάγλυφου στο μεταλλικό πλέγμα </a:t>
            </a:r>
          </a:p>
        </p:txBody>
      </p:sp>
      <p:sp>
        <p:nvSpPr>
          <p:cNvPr id="15368" name="AutoShape 14"/>
          <p:cNvSpPr>
            <a:spLocks noChangeArrowheads="1"/>
          </p:cNvSpPr>
          <p:nvPr/>
        </p:nvSpPr>
        <p:spPr bwMode="auto">
          <a:xfrm>
            <a:off x="4356100" y="2420938"/>
            <a:ext cx="144463" cy="574675"/>
          </a:xfrm>
          <a:prstGeom prst="downArrow">
            <a:avLst>
              <a:gd name="adj1" fmla="val 50000"/>
              <a:gd name="adj2" fmla="val 994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l-GR"/>
          </a:p>
        </p:txBody>
      </p:sp>
      <p:sp>
        <p:nvSpPr>
          <p:cNvPr id="15369" name="AutoShape 15"/>
          <p:cNvSpPr>
            <a:spLocks noChangeArrowheads="1"/>
          </p:cNvSpPr>
          <p:nvPr/>
        </p:nvSpPr>
        <p:spPr bwMode="auto">
          <a:xfrm>
            <a:off x="4356100" y="4292600"/>
            <a:ext cx="144463" cy="574675"/>
          </a:xfrm>
          <a:prstGeom prst="downArrow">
            <a:avLst>
              <a:gd name="adj1" fmla="val 50000"/>
              <a:gd name="adj2" fmla="val 994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l-GR"/>
          </a:p>
        </p:txBody>
      </p:sp>
      <p:sp>
        <p:nvSpPr>
          <p:cNvPr id="15370" name="AutoShape 16"/>
          <p:cNvSpPr>
            <a:spLocks noChangeArrowheads="1"/>
          </p:cNvSpPr>
          <p:nvPr/>
        </p:nvSpPr>
        <p:spPr bwMode="auto">
          <a:xfrm>
            <a:off x="4356100" y="5373688"/>
            <a:ext cx="144463" cy="574675"/>
          </a:xfrm>
          <a:prstGeom prst="downArrow">
            <a:avLst>
              <a:gd name="adj1" fmla="val 50000"/>
              <a:gd name="adj2" fmla="val 994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med_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08100"/>
            <a:ext cx="3168650" cy="410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5" descr="med_commemo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308100"/>
            <a:ext cx="3103563" cy="410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30238" y="5599113"/>
            <a:ext cx="399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altLang="el-GR" dirty="0">
                <a:latin typeface="+mn-lt"/>
                <a:cs typeface="+mn-cs"/>
              </a:rPr>
              <a:t>(Καλούπι αρνητικού υδατογραφήματος) 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427663" y="5599113"/>
            <a:ext cx="27273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altLang="el-GR" dirty="0">
                <a:latin typeface="+mn-lt"/>
                <a:cs typeface="+mn-cs"/>
              </a:rPr>
              <a:t> (Αρνητικό υδατογράφημα)</a:t>
            </a:r>
          </a:p>
        </p:txBody>
      </p:sp>
      <p:sp>
        <p:nvSpPr>
          <p:cNvPr id="15366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Καλούπι και αρνητικό </a:t>
            </a:r>
            <a:r>
              <a:rPr lang="el-GR" altLang="el-GR" dirty="0" err="1" smtClean="0"/>
              <a:t>υδατογραφήματος</a:t>
            </a:r>
            <a:endParaRPr lang="el-GR" altLang="el-GR" dirty="0" smtClean="0"/>
          </a:p>
        </p:txBody>
      </p:sp>
      <p:sp>
        <p:nvSpPr>
          <p:cNvPr id="1536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B9F18BD-4ECD-4CE6-8B9C-48EE89CE28E5}" type="slidenum">
              <a:rPr lang="el-GR" altLang="el-GR" smtClean="0"/>
              <a:pPr eaLnBrk="1" hangingPunct="1">
                <a:defRPr/>
              </a:pPr>
              <a:t>10</a:t>
            </a:fld>
            <a:endParaRPr lang="el-GR" altLang="el-GR" dirty="0" smtClean="0"/>
          </a:p>
        </p:txBody>
      </p:sp>
      <p:sp>
        <p:nvSpPr>
          <p:cNvPr id="7" name="Ορθογώνιο 6"/>
          <p:cNvSpPr/>
          <p:nvPr/>
        </p:nvSpPr>
        <p:spPr>
          <a:xfrm>
            <a:off x="3779838" y="6107113"/>
            <a:ext cx="18732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  <a:cs typeface="+mn-cs"/>
                <a:hlinkClick r:id="rId4"/>
              </a:rPr>
              <a:t>ipst.gatech.edu</a:t>
            </a:r>
            <a:endParaRPr lang="el-GR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006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47763"/>
            <a:ext cx="3889375" cy="531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0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39838"/>
            <a:ext cx="4175125" cy="5326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767637" cy="501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hlink"/>
                </a:solidFill>
              </a:rPr>
              <a:t>Εξέλιξη </a:t>
            </a:r>
            <a:r>
              <a:rPr lang="el-GR" u="sng" dirty="0" err="1" smtClean="0">
                <a:solidFill>
                  <a:schemeClr val="hlink"/>
                </a:solidFill>
              </a:rPr>
              <a:t>υδατογραφήματος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Μηχανή χαρτιού </a:t>
            </a:r>
            <a:r>
              <a:rPr lang="en-US" dirty="0" err="1" smtClean="0"/>
              <a:t>Fourdrinier</a:t>
            </a:r>
            <a:r>
              <a:rPr lang="el-GR" dirty="0" smtClean="0"/>
              <a:t>(Γαλλία 1799)</a:t>
            </a:r>
          </a:p>
          <a:p>
            <a:r>
              <a:rPr lang="el-GR" dirty="0" smtClean="0"/>
              <a:t>Συνεχές ρολό χαρτιού</a:t>
            </a:r>
          </a:p>
          <a:p>
            <a:r>
              <a:rPr lang="en-US" dirty="0" smtClean="0"/>
              <a:t>Dandy roll </a:t>
            </a:r>
            <a:r>
              <a:rPr lang="el-GR" dirty="0" smtClean="0"/>
              <a:t>κύλινδρος(1826 από τον </a:t>
            </a:r>
            <a:r>
              <a:rPr lang="el-GR" dirty="0" err="1" smtClean="0"/>
              <a:t>John</a:t>
            </a:r>
            <a:r>
              <a:rPr lang="el-GR" dirty="0" smtClean="0"/>
              <a:t> </a:t>
            </a:r>
            <a:r>
              <a:rPr lang="el-GR" dirty="0" err="1" smtClean="0"/>
              <a:t>Marshall</a:t>
            </a:r>
            <a:r>
              <a:rPr lang="el-GR" dirty="0" smtClean="0"/>
              <a:t> )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hlink"/>
                </a:solidFill>
              </a:rPr>
              <a:t>Dandy roll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Βρίσκεται στο πρώτο τμήμα της </a:t>
            </a:r>
            <a:r>
              <a:rPr lang="el-GR" dirty="0" err="1" smtClean="0"/>
              <a:t>χαρτοποιητικής</a:t>
            </a:r>
            <a:r>
              <a:rPr lang="el-GR" dirty="0" smtClean="0"/>
              <a:t> μηχανής (τμήμα διαμόρφωσης του ιστού) </a:t>
            </a:r>
          </a:p>
          <a:p>
            <a:r>
              <a:rPr lang="el-GR" dirty="0" smtClean="0"/>
              <a:t>Διαμορφώνει την επιφάνεια του ιστού ασκώντας πίεση στις ίνες του</a:t>
            </a:r>
          </a:p>
          <a:p>
            <a:r>
              <a:rPr lang="el-GR" dirty="0" smtClean="0"/>
              <a:t>Απομακρύνει μεγάλη ποσότητα νερού</a:t>
            </a:r>
          </a:p>
          <a:p>
            <a:r>
              <a:rPr lang="el-GR" dirty="0" smtClean="0"/>
              <a:t>Δημιουργεί υφή ή </a:t>
            </a:r>
            <a:r>
              <a:rPr lang="el-GR" dirty="0" err="1" smtClean="0"/>
              <a:t>υδατογράφημα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hlink"/>
                </a:solidFill>
              </a:rPr>
              <a:t>Σύγκριση μεθόδων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500034" y="1285860"/>
            <a:ext cx="3757610" cy="504056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000" u="sng" dirty="0" smtClean="0"/>
              <a:t>Θετικό(</a:t>
            </a:r>
            <a:r>
              <a:rPr lang="en-US" sz="2000" u="sng" dirty="0" smtClean="0"/>
              <a:t>wire watermark)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u="sng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u="sng" dirty="0" smtClean="0"/>
          </a:p>
          <a:p>
            <a:pPr eaLnBrk="1" hangingPunct="1">
              <a:lnSpc>
                <a:spcPct val="90000"/>
              </a:lnSpc>
            </a:pPr>
            <a:r>
              <a:rPr lang="el-GR" sz="2000" dirty="0" smtClean="0"/>
              <a:t>Το σχέδιο έχει γραμμική μορφή και είναι κολλημένο ή ραμμένο στο συρμάτινο πλέγμα</a:t>
            </a:r>
          </a:p>
          <a:p>
            <a:pPr eaLnBrk="1" hangingPunct="1">
              <a:lnSpc>
                <a:spcPct val="90000"/>
              </a:lnSpc>
            </a:pPr>
            <a:r>
              <a:rPr lang="el-GR" sz="2000" dirty="0" smtClean="0"/>
              <a:t>Το σύρμα που φέρει το σχέδιο εκτοπίζει ποσότητα ινών από τον ιστό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643438" y="1285860"/>
            <a:ext cx="4038600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Αρνητικό(</a:t>
            </a:r>
            <a:r>
              <a:rPr kumimoji="0" lang="en-US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 and shade watermark)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πλέγμα μέσω ενός καλουπιού παίρνει τη μορφή του σχεδίου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σημείο που είναι το σχέδιο πάνω στο καλούπι είναι εσώγλυφο οπότε οι ίνες του ιστού πιέζονται από την επιφάνεια που υπάρχει γύρω από το σχέδιο. 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hlink"/>
                </a:solidFill>
              </a:rPr>
              <a:t>Εφαρμογές </a:t>
            </a:r>
            <a:r>
              <a:rPr lang="el-GR" u="sng" dirty="0" err="1" smtClean="0">
                <a:solidFill>
                  <a:schemeClr val="hlink"/>
                </a:solidFill>
              </a:rPr>
              <a:t>υδατογραφημάτων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Πρώιμες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l-GR" sz="24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Εμπορικό σήμα χαρτοποιίας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Μέγεθος χαρτιού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Ποιότητα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Ημερομηνία παραγωγής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Σύμβολα μυστικών αδελφοτήτων ή θρησκευτικών πεποιθήσεων.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43438" y="1928802"/>
            <a:ext cx="4038600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Σύγχρονες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l-GR" sz="24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Χαρτονομίσματα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Διαβατήρια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Εισιτήρια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Γραμματόσημα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Χαρτιά αλληλογραφίας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Χαρτιά εκτύπωσης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Πτυχία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Συμβόλαια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Επιστολόχαρτα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Αριθμημένες εκτυπώσεις έργων τέχνης κ.α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grpSp>
        <p:nvGrpSpPr>
          <p:cNvPr id="5" name="4 - Ομάδα"/>
          <p:cNvGrpSpPr/>
          <p:nvPr/>
        </p:nvGrpSpPr>
        <p:grpSpPr>
          <a:xfrm>
            <a:off x="2571736" y="500042"/>
            <a:ext cx="4319588" cy="5754687"/>
            <a:chOff x="2555875" y="620713"/>
            <a:chExt cx="4319588" cy="5754687"/>
          </a:xfrm>
        </p:grpSpPr>
        <p:pic>
          <p:nvPicPr>
            <p:cNvPr id="6" name="Picture 4" descr="αρχείο λήψης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76600" y="3213100"/>
              <a:ext cx="2951163" cy="2211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images (5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55875" y="620713"/>
              <a:ext cx="4319588" cy="2335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203575" y="5734050"/>
              <a:ext cx="31146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/>
                <a:t>(</a:t>
              </a:r>
              <a:r>
                <a:rPr lang="el-GR" sz="1400"/>
                <a:t>υδατογράφημα σε χαρτονόμισμα ως</a:t>
              </a:r>
            </a:p>
            <a:p>
              <a:pPr algn="ctr"/>
              <a:r>
                <a:rPr lang="el-GR" sz="1400"/>
                <a:t> μέσο αποτροπής παραχάραξης</a:t>
              </a:r>
              <a:r>
                <a:rPr lang="el-GR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472122" cy="504056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l-GR" sz="2800" dirty="0" smtClean="0"/>
              <a:t>Το </a:t>
            </a:r>
            <a:r>
              <a:rPr lang="el-GR" sz="2800" dirty="0" err="1" smtClean="0"/>
              <a:t>υδατογράφημα</a:t>
            </a:r>
            <a:r>
              <a:rPr lang="el-GR" sz="2800" dirty="0" smtClean="0"/>
              <a:t> είναι μια αναγνωρίσιμη εικόνα ή μοτίβο στο χαρτί το οποίο αποκαλύπτεται όταν πίσω από το  υδατογραφημένο χαρτί υπάρχει έντονο φως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spcAft>
                <a:spcPts val="600"/>
              </a:spcAft>
            </a:pPr>
            <a:r>
              <a:rPr lang="el-GR" sz="2800" dirty="0" smtClean="0"/>
              <a:t>Η αποτύπωση των </a:t>
            </a:r>
            <a:r>
              <a:rPr lang="el-GR" sz="2800" dirty="0" err="1" smtClean="0"/>
              <a:t>υδατογραφημάτων</a:t>
            </a:r>
            <a:r>
              <a:rPr lang="el-GR" sz="2800" dirty="0" smtClean="0"/>
              <a:t> στο χαρτί οδηγεί στην εμφάνιση μιας αχνής εικόνας, κειμένου κ.τ.λ. κάθε φορά που το παρατηρούμε στο φως. Τα </a:t>
            </a:r>
            <a:r>
              <a:rPr lang="el-GR" sz="2800" dirty="0" err="1" smtClean="0"/>
              <a:t>υδατογραφήματα</a:t>
            </a:r>
            <a:r>
              <a:rPr lang="el-GR" sz="2800" dirty="0" smtClean="0"/>
              <a:t> χρησιμοποιήθηκαν για την αποφυγή της παραχάραξης εγγράφων.</a:t>
            </a:r>
          </a:p>
          <a:p>
            <a:pPr>
              <a:spcAft>
                <a:spcPts val="600"/>
              </a:spcAft>
              <a:buNone/>
            </a:pPr>
            <a:endParaRPr lang="el-GR" sz="2800" dirty="0" smtClean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-3714808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8" name="Picture 5" descr="qe2-wmrk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643050"/>
            <a:ext cx="244358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0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Ψηφιακή </a:t>
            </a:r>
            <a:r>
              <a:rPr lang="el-GR" altLang="el-GR" dirty="0" err="1" smtClean="0"/>
              <a:t>υδατογράφηση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Υδατογράφηση</a:t>
            </a:r>
            <a:r>
              <a:rPr lang="el-GR" dirty="0" smtClean="0"/>
              <a:t> είναι η διαδικασία της ένθεσης δεδομένων, με τη μορφή </a:t>
            </a:r>
            <a:r>
              <a:rPr lang="el-GR" dirty="0" err="1" smtClean="0"/>
              <a:t>υδατογραφήματος</a:t>
            </a:r>
            <a:r>
              <a:rPr lang="el-GR" dirty="0" smtClean="0"/>
              <a:t> (</a:t>
            </a:r>
            <a:r>
              <a:rPr lang="el-GR" dirty="0" err="1" smtClean="0"/>
              <a:t>watermark</a:t>
            </a:r>
            <a:r>
              <a:rPr lang="el-GR" dirty="0" smtClean="0"/>
              <a:t>) σε κάποιο </a:t>
            </a:r>
            <a:r>
              <a:rPr lang="el-GR" dirty="0" err="1" smtClean="0"/>
              <a:t>πολυμεσικό</a:t>
            </a:r>
            <a:r>
              <a:rPr lang="el-GR" dirty="0" smtClean="0"/>
              <a:t> αντικείμενο, έτσι ώστε το </a:t>
            </a:r>
            <a:r>
              <a:rPr lang="el-GR" dirty="0" err="1" smtClean="0"/>
              <a:t>υδατογράφημα</a:t>
            </a:r>
            <a:r>
              <a:rPr lang="el-GR" dirty="0" smtClean="0"/>
              <a:t> να μπορεί έπειτα να εντοπιστεί και να εξαχθεί, οδηγώντας μας σε συγκεκριμένους ισχυρισμούς για το αντικείμενο.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b="1" dirty="0" smtClean="0"/>
              <a:t>Ψηφιακό </a:t>
            </a:r>
            <a:r>
              <a:rPr lang="el-GR" altLang="el-GR" b="1" dirty="0" err="1" smtClean="0"/>
              <a:t>υδατογράφημα</a:t>
            </a:r>
            <a:r>
              <a:rPr lang="en-US" altLang="el-GR" b="1" dirty="0" smtClean="0"/>
              <a:t/>
            </a:r>
            <a:br>
              <a:rPr lang="en-US" altLang="el-GR" b="1" dirty="0" smtClean="0"/>
            </a:br>
            <a:r>
              <a:rPr lang="en-US" altLang="el-GR" sz="2800" b="1" dirty="0" smtClean="0"/>
              <a:t>(digital watermark)</a:t>
            </a:r>
            <a:endParaRPr lang="el-GR" altLang="el-GR" sz="2800" b="1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472122" cy="5040560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Στην ψηφιακή εποχή που ζούμε τα </a:t>
            </a:r>
            <a:r>
              <a:rPr lang="el-GR" sz="2400" dirty="0" err="1" smtClean="0"/>
              <a:t>υδατογραφήματα</a:t>
            </a:r>
            <a:r>
              <a:rPr lang="el-GR" sz="2400" dirty="0" smtClean="0"/>
              <a:t> έγιναν  και αυτά ψηφιακά.</a:t>
            </a:r>
            <a:endParaRPr lang="el-GR" altLang="el-GR" sz="2400" dirty="0" smtClean="0"/>
          </a:p>
          <a:p>
            <a:r>
              <a:rPr lang="el-GR" sz="2400" dirty="0" smtClean="0"/>
              <a:t>Τα ψηφιακά </a:t>
            </a:r>
            <a:r>
              <a:rPr lang="el-GR" sz="2400" dirty="0" err="1" smtClean="0"/>
              <a:t>υδατογραφήματα</a:t>
            </a:r>
            <a:r>
              <a:rPr lang="el-GR" sz="2400" dirty="0" smtClean="0"/>
              <a:t> δημιουργήθηκαν για να απαλειφθεί η ανησυχία για την προστασία των  πνευματικών δικαιωμάτων  σε δημιουργήματα ψηφιακής μορφής. </a:t>
            </a:r>
          </a:p>
          <a:p>
            <a:r>
              <a:rPr lang="el-GR" sz="2400" dirty="0" smtClean="0"/>
              <a:t>Στα ψηφιακά </a:t>
            </a:r>
            <a:r>
              <a:rPr lang="el-GR" sz="2400" dirty="0" err="1" smtClean="0"/>
              <a:t>υδατογραφήματα</a:t>
            </a:r>
            <a:r>
              <a:rPr lang="el-GR" sz="2400" dirty="0" smtClean="0"/>
              <a:t> υπάρχει η δυνατότητα απόκρυψης πληροφοριών μέσα σε ένα ψηφιακό τεκμήριο εικόνας, ήχου, </a:t>
            </a:r>
            <a:r>
              <a:rPr lang="en-US" sz="2400" dirty="0" smtClean="0"/>
              <a:t>video</a:t>
            </a:r>
            <a:r>
              <a:rPr lang="el-GR" sz="2400" dirty="0" smtClean="0"/>
              <a:t> κ.τ.λ.</a:t>
            </a:r>
            <a:r>
              <a:rPr lang="en-US" sz="2400" dirty="0" smtClean="0"/>
              <a:t> </a:t>
            </a:r>
            <a:r>
              <a:rPr lang="el-GR" sz="2400" dirty="0" smtClean="0"/>
              <a:t>ώστε να εξασφαλιστεί η ιδιοκτησία του δημιουργού επί του δημιουργήματός του, το αναμφισβήτητο της ταυτότητας του ιδιοκτήτη κ.τ.λ..</a:t>
            </a:r>
          </a:p>
          <a:p>
            <a:endParaRPr lang="el-GR" sz="2400" dirty="0" smtClean="0"/>
          </a:p>
          <a:p>
            <a:endParaRPr lang="el-GR" sz="2400" dirty="0" smtClean="0"/>
          </a:p>
        </p:txBody>
      </p:sp>
      <p:pic>
        <p:nvPicPr>
          <p:cNvPr id="69634" name="Picture 2" descr="http://www.picturetopeople.org/image_utilities/watermark/images/digital_watermark_text_drawn_on_phot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3238500" cy="28575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691192" y="4214798"/>
            <a:ext cx="30003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picturetopeople.org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24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	Τα ψηφιακά </a:t>
            </a:r>
            <a:r>
              <a:rPr lang="el-GR" dirty="0" err="1" smtClean="0"/>
              <a:t>υδατογραφήματα</a:t>
            </a:r>
            <a:r>
              <a:rPr lang="el-GR" dirty="0" smtClean="0"/>
              <a:t> διακρίνονται</a:t>
            </a:r>
            <a:r>
              <a:rPr lang="en-US" dirty="0" smtClean="0"/>
              <a:t> </a:t>
            </a:r>
            <a:r>
              <a:rPr lang="el-GR" dirty="0" smtClean="0"/>
              <a:t>σε αυτά</a:t>
            </a:r>
            <a:r>
              <a:rPr lang="en-US" dirty="0" smtClean="0"/>
              <a:t> </a:t>
            </a:r>
            <a:r>
              <a:rPr lang="el-GR" dirty="0" smtClean="0"/>
              <a:t>που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l-GR" dirty="0" smtClean="0"/>
              <a:t>γίνονται αντιληπτά από τον άνθρωπο (ορατά ψηφιακά </a:t>
            </a:r>
            <a:r>
              <a:rPr lang="el-GR" dirty="0" err="1" smtClean="0"/>
              <a:t>υδατογραφήματα</a:t>
            </a:r>
            <a:r>
              <a:rPr lang="el-GR" dirty="0" smtClean="0"/>
              <a:t>) και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(ii) </a:t>
            </a:r>
            <a:r>
              <a:rPr lang="el-GR" dirty="0" smtClean="0"/>
              <a:t>δεν γίνονται αντιληπτά (αόρατα ψηφιακά </a:t>
            </a:r>
            <a:r>
              <a:rPr lang="el-GR" dirty="0" err="1" smtClean="0"/>
              <a:t>υδατογραφήματα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</a:t>
            </a:r>
            <a:r>
              <a:rPr lang="el-GR" dirty="0" smtClean="0"/>
              <a:t>α ορατά ψηφιακά </a:t>
            </a:r>
            <a:r>
              <a:rPr lang="el-GR" dirty="0" err="1" smtClean="0"/>
              <a:t>υδατογραφήματα</a:t>
            </a:r>
            <a:r>
              <a:rPr lang="el-GR" dirty="0" smtClean="0"/>
              <a:t> υποδηλώνουν πως τα τεκμήρια αυτά ανήκουν σε κάποιον, χωρίς όμως αυτό να μειώνει την ανάγκη και την αξία της χρήσης τους.</a:t>
            </a:r>
          </a:p>
          <a:p>
            <a:endParaRPr lang="el-GR" dirty="0" smtClean="0"/>
          </a:p>
          <a:p>
            <a:r>
              <a:rPr lang="el-GR" dirty="0" smtClean="0"/>
              <a:t>Τα αόρατα ψηφιακά </a:t>
            </a:r>
            <a:r>
              <a:rPr lang="el-GR" dirty="0" err="1" smtClean="0"/>
              <a:t>υδατογραφήματα</a:t>
            </a:r>
            <a:r>
              <a:rPr lang="el-GR" dirty="0" smtClean="0"/>
              <a:t>  (δυαδική πληροφορία) χρησιμοποιούνται προς απόκρυψη πληροφοριών σε ένα ψηφιακό τεκμήριο και ο εντοπισμός τους γίνεται αλγοριθμικά.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 smtClean="0"/>
              <a:t>Κάβουρα Εριέττα, Εργασία εαρινού εξαμήνου ακαδημαϊκού έτους 2012-2013.</a:t>
            </a:r>
          </a:p>
          <a:p>
            <a:r>
              <a:rPr lang="el-GR" dirty="0" smtClean="0"/>
              <a:t>Γ. Παπαγεωργίου, </a:t>
            </a:r>
            <a:r>
              <a:rPr lang="el-GR" dirty="0" err="1" smtClean="0"/>
              <a:t>Υδατογράφηση</a:t>
            </a:r>
            <a:r>
              <a:rPr lang="el-GR" dirty="0" smtClean="0"/>
              <a:t> εικόνων εγγράφων, Διπλωματική εργασία ΜΔΕ, Πανεπιστήμιο Αιγαίου, 2007.</a:t>
            </a:r>
          </a:p>
          <a:p>
            <a:r>
              <a:rPr lang="el-GR" dirty="0" smtClean="0"/>
              <a:t>Σ. </a:t>
            </a:r>
            <a:r>
              <a:rPr lang="el-GR" dirty="0" err="1" smtClean="0"/>
              <a:t>Κανταρέλης</a:t>
            </a:r>
            <a:r>
              <a:rPr lang="el-GR" dirty="0" smtClean="0"/>
              <a:t> εργασία για το μάθημα Ηλεκτρονική Δημοσίευση ΠΜΣ, Ιόνιο Πανεπιστήμιο, Τμήμα </a:t>
            </a:r>
            <a:r>
              <a:rPr lang="el-GR" dirty="0" err="1" smtClean="0"/>
              <a:t>Αρχειονομίας</a:t>
            </a:r>
            <a:r>
              <a:rPr lang="el-GR" dirty="0" smtClean="0"/>
              <a:t>-Βιβλιοθηκονομίας.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Μπέλεση 2014</a:t>
            </a:r>
            <a:r>
              <a:rPr lang="el-GR" sz="2000" dirty="0"/>
              <a:t>. </a:t>
            </a:r>
            <a:r>
              <a:rPr lang="el-GR" sz="2000" dirty="0" smtClean="0"/>
              <a:t>Βασιλική </a:t>
            </a:r>
            <a:r>
              <a:rPr lang="el-GR" sz="2000" dirty="0" err="1" smtClean="0"/>
              <a:t>Μπέλεση</a:t>
            </a:r>
            <a:r>
              <a:rPr lang="el-GR" sz="2000" dirty="0" smtClean="0"/>
              <a:t> . </a:t>
            </a:r>
            <a:r>
              <a:rPr lang="el-GR" sz="2000" dirty="0"/>
              <a:t>«Εκτυπωτικά Υποστρώματα (Θ). Ενότητα </a:t>
            </a:r>
            <a:r>
              <a:rPr lang="en-US" sz="2000" dirty="0" smtClean="0"/>
              <a:t>5.</a:t>
            </a:r>
            <a:r>
              <a:rPr lang="el-GR" sz="2000" dirty="0" smtClean="0"/>
              <a:t>2</a:t>
            </a:r>
            <a:r>
              <a:rPr lang="el-GR" sz="2000" dirty="0"/>
              <a:t>: </a:t>
            </a:r>
            <a:r>
              <a:rPr lang="el-GR" sz="2000" dirty="0" err="1" smtClean="0"/>
              <a:t>Υδατογραφήματα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 descr="IMG_57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214422"/>
            <a:ext cx="4824412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Υδατογράφημα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000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000" dirty="0"/>
              <a:t>Κάβουρα Εριέττα, Εργασία εαρινού εξαμήνου ακαδημαϊκού έτους 2012-2013.</a:t>
            </a:r>
          </a:p>
          <a:p>
            <a:r>
              <a:rPr lang="el-GR" sz="2000" dirty="0"/>
              <a:t>Γ. Παπαγεωργίου, </a:t>
            </a:r>
            <a:r>
              <a:rPr lang="el-GR" sz="2000" dirty="0" err="1"/>
              <a:t>Υδατογράφηση</a:t>
            </a:r>
            <a:r>
              <a:rPr lang="el-GR" sz="2000" dirty="0"/>
              <a:t> εικόνων εγγράφων, Διπλωματική εργασία ΜΔΕ, Πανεπιστήμιο Αιγαίου, 2007.</a:t>
            </a:r>
          </a:p>
          <a:p>
            <a:r>
              <a:rPr lang="el-GR" sz="2000" dirty="0"/>
              <a:t>Σ. </a:t>
            </a:r>
            <a:r>
              <a:rPr lang="el-GR" sz="2000" dirty="0" err="1"/>
              <a:t>Κανταρέλης</a:t>
            </a:r>
            <a:r>
              <a:rPr lang="el-GR" sz="2000" dirty="0"/>
              <a:t> εργασία για το μάθημα Ηλεκτρονική Δημοσίευση ΠΜΣ, Ιόνιο Πανεπιστήμιο, Τμήμα </a:t>
            </a:r>
            <a:r>
              <a:rPr lang="el-GR" sz="2000" dirty="0" err="1"/>
              <a:t>Αρχειονομίας</a:t>
            </a:r>
            <a:r>
              <a:rPr lang="el-GR" sz="2000" dirty="0"/>
              <a:t>-Βιβλιοθηκονομίας. </a:t>
            </a:r>
          </a:p>
        </p:txBody>
      </p:sp>
    </p:spTree>
    <p:extLst>
      <p:ext uri="{BB962C8B-B14F-4D97-AF65-F5344CB8AC3E}">
        <p14:creationId xmlns:p14="http://schemas.microsoft.com/office/powerpoint/2010/main" val="22113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l-GR" altLang="el-GR" dirty="0" err="1" smtClean="0"/>
              <a:t>Υδατογράφημα</a:t>
            </a:r>
            <a:r>
              <a:rPr lang="el-GR" altLang="el-GR" dirty="0" smtClean="0"/>
              <a:t> σε χαρτί σημειώνεται για πρώτη φορά στο </a:t>
            </a:r>
            <a:r>
              <a:rPr lang="el-GR" altLang="el-GR" dirty="0" err="1" smtClean="0"/>
              <a:t>Φαμπριάνο</a:t>
            </a:r>
            <a:r>
              <a:rPr lang="el-GR" altLang="el-GR" dirty="0" smtClean="0"/>
              <a:t> της Ιταλίας το 1282 </a:t>
            </a:r>
            <a:r>
              <a:rPr lang="el-GR" altLang="el-GR" dirty="0" err="1" smtClean="0"/>
              <a:t>μ.Χ</a:t>
            </a:r>
            <a:r>
              <a:rPr lang="el-GR" altLang="el-GR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Οι τεχνικές για τη δημιουργία </a:t>
            </a:r>
            <a:r>
              <a:rPr lang="el-GR" dirty="0" err="1" smtClean="0"/>
              <a:t>υδατογραφημάτων</a:t>
            </a:r>
            <a:r>
              <a:rPr lang="el-GR" dirty="0" smtClean="0"/>
              <a:t> στο χαρτί ανάγονται στα τέλη του μεσαίωνα.</a:t>
            </a:r>
            <a:endParaRPr lang="el-GR" altLang="el-GR" dirty="0" smtClean="0"/>
          </a:p>
          <a:p>
            <a:r>
              <a:rPr lang="el-GR" dirty="0" smtClean="0"/>
              <a:t>Λόγω της αποτελεσματικότητάς τους στην πάταξη της παραχάραξης αποτυπώνονται πλέον σε χαρτονομίσματα, γραμματόσημα κ.τ.λ.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Οι αποχρώσεις δημιουργούνται από την διάταξη των ινών στο  στάδιο κατασκευής του χαρτιού (τμήμα διαμόρφωσης ιστού), όπου το μέρος του σχεδίου απαιτεί μικρότερη ή μεγαλύτερη πυκνότητα ινών σε σχέση με το υπόλοιπο χαρτί.</a:t>
            </a:r>
          </a:p>
          <a:p>
            <a:pPr eaLnBrk="1" hangingPunct="1"/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6929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Τύποι </a:t>
            </a:r>
            <a:r>
              <a:rPr lang="el-GR" altLang="el-GR" dirty="0" err="1" smtClean="0"/>
              <a:t>υδατογραφήματος</a:t>
            </a:r>
            <a:endParaRPr lang="el-GR" altLang="el-G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Θετικό(</a:t>
            </a:r>
            <a:r>
              <a:rPr lang="en-US" altLang="el-GR" sz="2800" dirty="0" smtClean="0"/>
              <a:t>wire watermark)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Αρνητικό</a:t>
            </a:r>
            <a:r>
              <a:rPr lang="en-US" altLang="el-GR" sz="2800" dirty="0" smtClean="0"/>
              <a:t>(light and shade watermark)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Συνδυασμός των παραπάνω(</a:t>
            </a:r>
            <a:r>
              <a:rPr lang="en-US" altLang="el-GR" sz="2800" dirty="0" smtClean="0"/>
              <a:t>combined watermark</a:t>
            </a:r>
            <a:r>
              <a:rPr lang="el-GR" altLang="el-GR" sz="2800" dirty="0" smtClean="0"/>
              <a:t>)</a:t>
            </a:r>
          </a:p>
          <a:p>
            <a:pPr eaLnBrk="1" hangingPunct="1"/>
            <a:endParaRPr lang="el-GR" altLang="el-GR" sz="2800" dirty="0" smtClean="0"/>
          </a:p>
        </p:txBody>
      </p:sp>
      <p:pic>
        <p:nvPicPr>
          <p:cNvPr id="11268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429000"/>
            <a:ext cx="37433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 smtClean="0">
                <a:solidFill>
                  <a:schemeClr val="hlink"/>
                </a:solidFill>
              </a:rPr>
              <a:t>Θετικό</a:t>
            </a:r>
            <a:r>
              <a:rPr lang="en-US" u="sng" dirty="0" smtClean="0">
                <a:solidFill>
                  <a:schemeClr val="hlink"/>
                </a:solidFill>
              </a:rPr>
              <a:t/>
            </a:r>
            <a:br>
              <a:rPr lang="en-US" u="sng" dirty="0" smtClean="0">
                <a:solidFill>
                  <a:schemeClr val="hlink"/>
                </a:solidFill>
              </a:rPr>
            </a:br>
            <a:r>
              <a:rPr lang="el-GR" u="sng" dirty="0" smtClean="0">
                <a:solidFill>
                  <a:schemeClr val="hlink"/>
                </a:solidFill>
              </a:rPr>
              <a:t>(</a:t>
            </a:r>
            <a:r>
              <a:rPr lang="en-US" u="sng" dirty="0" smtClean="0">
                <a:solidFill>
                  <a:schemeClr val="hlink"/>
                </a:solidFill>
              </a:rPr>
              <a:t>wire watermark</a:t>
            </a:r>
            <a:r>
              <a:rPr lang="el-GR" u="sng" dirty="0" smtClean="0">
                <a:solidFill>
                  <a:schemeClr val="hlink"/>
                </a:solidFill>
              </a:rPr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dirty="0" smtClean="0"/>
              <a:t>Δημιουργείται μέσω ενός συρμάτινου τελάρου το οποίο αποτελείται από ένα  συρμάτινο πλέγμα από κάθετες και οριζόντιες συρμάτινες γραμμές</a:t>
            </a:r>
            <a:r>
              <a:rPr lang="el-GR" sz="3600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el-GR" sz="3600" dirty="0" smtClean="0"/>
          </a:p>
          <a:p>
            <a:pPr>
              <a:lnSpc>
                <a:spcPct val="90000"/>
              </a:lnSpc>
            </a:pPr>
            <a:r>
              <a:rPr lang="el-GR" dirty="0" smtClean="0"/>
              <a:t>Το σχέδιο το οποίο θέλουμε να αποτυπώσουμε ή ράβεται με σύρμα στο μεταλλικό πλέγμα του τελάρου ή σχεδιάζεται σύμφωνα με το σχέδιο με πολύ λεπτό σύρμα και στη συνέχεια εφαρμόζεται πάνω στο πλέγμα του τελάρου. Δηλαδή το σχέδιο που  αποτυπώνεται  είναι ένα </a:t>
            </a:r>
            <a:r>
              <a:rPr lang="el-GR" b="1" dirty="0" smtClean="0">
                <a:solidFill>
                  <a:schemeClr val="hlink"/>
                </a:solidFill>
              </a:rPr>
              <a:t>πλήθος γραμμών.</a:t>
            </a:r>
            <a:endParaRPr lang="el-GR" dirty="0" smtClean="0">
              <a:solidFill>
                <a:schemeClr val="hlink"/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0" y="1130300"/>
            <a:ext cx="33131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Χωρίς τίτλ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38080"/>
            <a:ext cx="3114995" cy="465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870994" y="6096119"/>
            <a:ext cx="7104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 dirty="0">
                <a:latin typeface="+mn-lt"/>
              </a:rPr>
              <a:t>(</a:t>
            </a:r>
            <a:r>
              <a:rPr lang="el-GR" altLang="el-GR" i="1" dirty="0" err="1">
                <a:latin typeface="+mn-lt"/>
              </a:rPr>
              <a:t>εικ</a:t>
            </a:r>
            <a:r>
              <a:rPr lang="el-GR" altLang="el-GR" i="1" dirty="0">
                <a:latin typeface="+mn-lt"/>
              </a:rPr>
              <a:t>. πάνω αριστερά τελάρο, </a:t>
            </a:r>
            <a:r>
              <a:rPr lang="el-GR" altLang="el-GR" i="1" dirty="0" err="1">
                <a:latin typeface="+mn-lt"/>
              </a:rPr>
              <a:t>εικ</a:t>
            </a:r>
            <a:r>
              <a:rPr lang="el-GR" altLang="el-GR" i="1" dirty="0">
                <a:latin typeface="+mn-lt"/>
              </a:rPr>
              <a:t>. κάτω </a:t>
            </a:r>
            <a:r>
              <a:rPr lang="el-GR" altLang="el-GR" i="1" dirty="0" smtClean="0">
                <a:latin typeface="+mn-lt"/>
              </a:rPr>
              <a:t>αριστερά ράψιμο </a:t>
            </a:r>
            <a:r>
              <a:rPr lang="el-GR" altLang="el-GR" i="1" dirty="0">
                <a:latin typeface="+mn-lt"/>
              </a:rPr>
              <a:t>σχεδίου πάνω στο συρμάτινο </a:t>
            </a:r>
            <a:r>
              <a:rPr lang="el-GR" altLang="el-GR" i="1" dirty="0" smtClean="0">
                <a:latin typeface="+mn-lt"/>
              </a:rPr>
              <a:t>πλέγμα,  </a:t>
            </a:r>
            <a:r>
              <a:rPr lang="el-GR" altLang="el-GR" i="1" dirty="0" err="1">
                <a:latin typeface="+mn-lt"/>
              </a:rPr>
              <a:t>εικ</a:t>
            </a:r>
            <a:r>
              <a:rPr lang="el-GR" altLang="el-GR" i="1" dirty="0">
                <a:latin typeface="+mn-lt"/>
              </a:rPr>
              <a:t>. δεξιά συρμάτινο πλέγμα</a:t>
            </a:r>
            <a:r>
              <a:rPr lang="el-GR" altLang="el-GR" dirty="0">
                <a:latin typeface="+mn-lt"/>
              </a:rPr>
              <a:t>)</a:t>
            </a:r>
          </a:p>
        </p:txBody>
      </p:sp>
      <p:pic>
        <p:nvPicPr>
          <p:cNvPr id="13317" name="Picture 8" descr="cucitura_filigr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0" y="3592132"/>
            <a:ext cx="33115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Τελάρο θετικού </a:t>
            </a:r>
            <a:r>
              <a:rPr lang="el-GR" altLang="el-GR" dirty="0" err="1" smtClean="0"/>
              <a:t>υδατογραφήματος</a:t>
            </a:r>
            <a:endParaRPr lang="el-GR" dirty="0"/>
          </a:p>
        </p:txBody>
      </p:sp>
      <p:sp>
        <p:nvSpPr>
          <p:cNvPr id="8" name="Ορθογώνιο 6"/>
          <p:cNvSpPr/>
          <p:nvPr/>
        </p:nvSpPr>
        <p:spPr>
          <a:xfrm>
            <a:off x="983188" y="5823712"/>
            <a:ext cx="3300413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  <a:cs typeface="+mn-cs"/>
                <a:hlinkClick r:id="rId5"/>
              </a:rPr>
              <a:t>museodellacarta.com</a:t>
            </a:r>
            <a:endParaRPr lang="el-GR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hlink"/>
                </a:solidFill>
              </a:rPr>
              <a:t>A</a:t>
            </a:r>
            <a:r>
              <a:rPr lang="el-GR" u="sng" dirty="0" err="1" smtClean="0">
                <a:solidFill>
                  <a:schemeClr val="hlink"/>
                </a:solidFill>
              </a:rPr>
              <a:t>ρνητικό</a:t>
            </a:r>
            <a:r>
              <a:rPr lang="en-US" u="sng" dirty="0" smtClean="0">
                <a:solidFill>
                  <a:schemeClr val="hlink"/>
                </a:solidFill>
              </a:rPr>
              <a:t/>
            </a:r>
            <a:br>
              <a:rPr lang="en-US" u="sng" dirty="0" smtClean="0">
                <a:solidFill>
                  <a:schemeClr val="hlink"/>
                </a:solidFill>
              </a:rPr>
            </a:br>
            <a:r>
              <a:rPr lang="el-GR" u="sng" dirty="0" smtClean="0">
                <a:solidFill>
                  <a:schemeClr val="hlink"/>
                </a:solidFill>
              </a:rPr>
              <a:t>(</a:t>
            </a:r>
            <a:r>
              <a:rPr lang="en-US" u="sng" dirty="0" smtClean="0">
                <a:solidFill>
                  <a:schemeClr val="hlink"/>
                </a:solidFill>
              </a:rPr>
              <a:t>light and shade watermark)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/>
              <a:t>Το 1850 </a:t>
            </a:r>
            <a:r>
              <a:rPr lang="el-GR" dirty="0" err="1" smtClean="0"/>
              <a:t>μ.Χ</a:t>
            </a:r>
            <a:r>
              <a:rPr lang="el-GR" dirty="0" smtClean="0"/>
              <a:t> εμφανίστηκε μια πιο ανεπτυγμένη μέθοδος  παραγωγής </a:t>
            </a:r>
            <a:r>
              <a:rPr lang="el-GR" dirty="0" err="1" smtClean="0"/>
              <a:t>υδατογραφήματος</a:t>
            </a:r>
            <a:r>
              <a:rPr lang="el-GR" dirty="0" smtClean="0"/>
              <a:t>  στην οποία το σχέδιο  δεν φαίνεται να είναι αποτέλεσμα της γραμμής, αλλά ως μια συνεχώς μεταβαλλόμενη τονικά εικόνα με φως και σκιά που θυμίζει φωτογραφία.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Το σχέδιο που  δημιουργείται από το αρνητικό </a:t>
            </a:r>
            <a:r>
              <a:rPr lang="el-GR" dirty="0" err="1" smtClean="0"/>
              <a:t>υδατογράφημα</a:t>
            </a:r>
            <a:r>
              <a:rPr lang="el-GR" dirty="0" smtClean="0"/>
              <a:t> έχει περισσότερες λεπτομέρειες από το θετικό.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4b79538b6a99717b9edb31607e55cbb8acaf62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980</TotalTime>
  <Words>1322</Words>
  <Application>Microsoft Office PowerPoint</Application>
  <PresentationFormat>On-screen Show (4:3)</PresentationFormat>
  <Paragraphs>178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exo-opistho_simeiomata</vt:lpstr>
      <vt:lpstr>OC_template_updated</vt:lpstr>
      <vt:lpstr>1_exo-opistho_simeiomata</vt:lpstr>
      <vt:lpstr>Εκτυπωτικά Υποστρώματα (Θ)</vt:lpstr>
      <vt:lpstr>PowerPoint Presentation</vt:lpstr>
      <vt:lpstr>Υδατογράφημα</vt:lpstr>
      <vt:lpstr>PowerPoint Presentation</vt:lpstr>
      <vt:lpstr>PowerPoint Presentation</vt:lpstr>
      <vt:lpstr>Τύποι υδατογραφήματος</vt:lpstr>
      <vt:lpstr>Θετικό (wire watermark)</vt:lpstr>
      <vt:lpstr>Τελάρο θετικού υδατογραφήματος</vt:lpstr>
      <vt:lpstr>Aρνητικό (light and shade watermark)</vt:lpstr>
      <vt:lpstr>PowerPoint Presentation</vt:lpstr>
      <vt:lpstr>Καλούπι και αρνητικό υδατογραφήματος</vt:lpstr>
      <vt:lpstr>PowerPoint Presentation</vt:lpstr>
      <vt:lpstr>PowerPoint Presentation</vt:lpstr>
      <vt:lpstr>PowerPoint Presentation</vt:lpstr>
      <vt:lpstr>Εξέλιξη υδατογραφήματος</vt:lpstr>
      <vt:lpstr>Dandy roll</vt:lpstr>
      <vt:lpstr>Σύγκριση μεθόδων</vt:lpstr>
      <vt:lpstr>Εφαρμογές υδατογραφημάτων</vt:lpstr>
      <vt:lpstr>PowerPoint Presentation</vt:lpstr>
      <vt:lpstr>Ψηφιακή υδατογράφηση</vt:lpstr>
      <vt:lpstr>Ψηφιακό υδατογράφημα (digital watermark)</vt:lpstr>
      <vt:lpstr>PowerPoint Presentation</vt:lpstr>
      <vt:lpstr>PowerPoint Presentation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249</cp:revision>
  <dcterms:created xsi:type="dcterms:W3CDTF">2015-05-19T06:24:50Z</dcterms:created>
  <dcterms:modified xsi:type="dcterms:W3CDTF">2015-10-16T09:58:13Z</dcterms:modified>
</cp:coreProperties>
</file>