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10" r:id="rId3"/>
  </p:sldMasterIdLst>
  <p:notesMasterIdLst>
    <p:notesMasterId r:id="rId66"/>
  </p:notesMasterIdLst>
  <p:handoutMasterIdLst>
    <p:handoutMasterId r:id="rId67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0" r:id="rId58"/>
    <p:sldId id="257" r:id="rId59"/>
    <p:sldId id="262" r:id="rId60"/>
    <p:sldId id="264" r:id="rId61"/>
    <p:sldId id="321" r:id="rId62"/>
    <p:sldId id="322" r:id="rId63"/>
    <p:sldId id="323" r:id="rId64"/>
    <p:sldId id="324" r:id="rId65"/>
  </p:sldIdLst>
  <p:sldSz cx="9144000" cy="6858000" type="screen4x3"/>
  <p:notesSz cx="7104063" cy="10234613"/>
  <p:custDataLst>
    <p:tags r:id="rId6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920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15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03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>
              <a:lnSpc>
                <a:spcPct val="110000"/>
              </a:lnSpc>
              <a:spcBef>
                <a:spcPts val="1200"/>
              </a:spcBef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9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54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60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44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792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74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19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991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7F24FB-1786-4D09-9F9B-628CE2330F62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81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493770B-855B-43C2-98C6-6B04EAA824F8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66DF68-77FE-4494-8079-C8071DBF8103}" type="slidenum">
              <a:rPr lang="el-GR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12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0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23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15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9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17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5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39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84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1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8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97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2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3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3.bin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9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0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etropolitan_Museum_of_Art" TargetMode="Externa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Επιστήμη Υλικών ΙΙ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Λιπαρές Ύλες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l-GR" sz="2400" dirty="0"/>
              <a:t>Σταμάτης Μπογιατζής,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Πως σχηματίζονται τα λιπίδια στη φύση;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FontTx/>
              <a:buNone/>
            </a:pPr>
            <a:r>
              <a:rPr lang="el-GR" dirty="0"/>
              <a:t>Εάν υπάρχουν διαθέσιμα: </a:t>
            </a:r>
          </a:p>
          <a:p>
            <a:pPr>
              <a:spcAft>
                <a:spcPts val="600"/>
              </a:spcAft>
            </a:pPr>
            <a:r>
              <a:rPr lang="el-GR" dirty="0" smtClean="0"/>
              <a:t>Γλυκερίνη</a:t>
            </a:r>
            <a:r>
              <a:rPr lang="en-US" dirty="0" smtClean="0"/>
              <a:t> </a:t>
            </a:r>
            <a:r>
              <a:rPr lang="en-US" dirty="0"/>
              <a:t>(G)</a:t>
            </a:r>
            <a:r>
              <a:rPr lang="el-GR" dirty="0"/>
              <a:t> </a:t>
            </a:r>
          </a:p>
          <a:p>
            <a:pPr>
              <a:spcAft>
                <a:spcPts val="600"/>
              </a:spcAft>
            </a:pPr>
            <a:r>
              <a:rPr lang="el-GR" dirty="0"/>
              <a:t>ένα ακόρεστο λιπαρό οξύ (</a:t>
            </a:r>
            <a:r>
              <a:rPr lang="en-US" dirty="0"/>
              <a:t>U)</a:t>
            </a:r>
            <a:r>
              <a:rPr lang="el-GR" dirty="0"/>
              <a:t> </a:t>
            </a:r>
          </a:p>
          <a:p>
            <a:pPr>
              <a:spcAft>
                <a:spcPts val="600"/>
              </a:spcAft>
            </a:pPr>
            <a:r>
              <a:rPr lang="el-GR" dirty="0"/>
              <a:t>ένα κορεσμένο λιπαρό οξύ </a:t>
            </a:r>
            <a:r>
              <a:rPr lang="en-US" dirty="0"/>
              <a:t>(S)</a:t>
            </a:r>
            <a:endParaRPr lang="el-GR" dirty="0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4630465" y="3096092"/>
            <a:ext cx="358775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4630465" y="2585288"/>
            <a:ext cx="358775" cy="36195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2682602" y="1991886"/>
            <a:ext cx="433388" cy="2159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1249" name="Text Box 49"/>
          <p:cNvSpPr txBox="1">
            <a:spLocks noChangeArrowheads="1"/>
          </p:cNvSpPr>
          <p:nvPr/>
        </p:nvSpPr>
        <p:spPr bwMode="auto">
          <a:xfrm>
            <a:off x="5348623" y="2531739"/>
            <a:ext cx="3490912" cy="830997"/>
          </a:xfrm>
          <a:prstGeom prst="rect">
            <a:avLst/>
          </a:prstGeom>
          <a:solidFill>
            <a:schemeClr val="bg2">
              <a:alpha val="3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Ποιοι είναι οι δυνατοί συνδυασμοί τους;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107503" y="4327469"/>
            <a:ext cx="5889799" cy="1984378"/>
            <a:chOff x="20365" y="4327469"/>
            <a:chExt cx="5976938" cy="1984378"/>
          </a:xfrm>
        </p:grpSpPr>
        <p:grpSp>
          <p:nvGrpSpPr>
            <p:cNvPr id="51250" name="Group 50"/>
            <p:cNvGrpSpPr>
              <a:grpSpLocks/>
            </p:cNvGrpSpPr>
            <p:nvPr/>
          </p:nvGrpSpPr>
          <p:grpSpPr bwMode="auto">
            <a:xfrm>
              <a:off x="452165" y="4327469"/>
              <a:ext cx="1368425" cy="792162"/>
              <a:chOff x="748" y="2523"/>
              <a:chExt cx="862" cy="499"/>
            </a:xfrm>
          </p:grpSpPr>
          <p:sp>
            <p:nvSpPr>
              <p:cNvPr id="51204" name="Oval 4"/>
              <p:cNvSpPr>
                <a:spLocks noChangeArrowheads="1"/>
              </p:cNvSpPr>
              <p:nvPr/>
            </p:nvSpPr>
            <p:spPr bwMode="auto">
              <a:xfrm>
                <a:off x="748" y="2523"/>
                <a:ext cx="227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06" name="Oval 6"/>
              <p:cNvSpPr>
                <a:spLocks noChangeArrowheads="1"/>
              </p:cNvSpPr>
              <p:nvPr/>
            </p:nvSpPr>
            <p:spPr bwMode="auto">
              <a:xfrm>
                <a:off x="1066" y="2523"/>
                <a:ext cx="227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07" name="Oval 7"/>
              <p:cNvSpPr>
                <a:spLocks noChangeArrowheads="1"/>
              </p:cNvSpPr>
              <p:nvPr/>
            </p:nvSpPr>
            <p:spPr bwMode="auto">
              <a:xfrm>
                <a:off x="1383" y="2523"/>
                <a:ext cx="227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09" name="Line 9"/>
              <p:cNvSpPr>
                <a:spLocks noChangeShapeType="1"/>
              </p:cNvSpPr>
              <p:nvPr/>
            </p:nvSpPr>
            <p:spPr bwMode="auto">
              <a:xfrm>
                <a:off x="884" y="2750"/>
                <a:ext cx="136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0" name="Line 10"/>
              <p:cNvSpPr>
                <a:spLocks noChangeShapeType="1"/>
              </p:cNvSpPr>
              <p:nvPr/>
            </p:nvSpPr>
            <p:spPr bwMode="auto">
              <a:xfrm>
                <a:off x="1202" y="2704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1" name="Line 11"/>
              <p:cNvSpPr>
                <a:spLocks noChangeShapeType="1"/>
              </p:cNvSpPr>
              <p:nvPr/>
            </p:nvSpPr>
            <p:spPr bwMode="auto">
              <a:xfrm flipH="1">
                <a:off x="1292" y="2704"/>
                <a:ext cx="182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3" name="Rectangle 13"/>
              <p:cNvSpPr>
                <a:spLocks noChangeArrowheads="1"/>
              </p:cNvSpPr>
              <p:nvPr/>
            </p:nvSpPr>
            <p:spPr bwMode="auto">
              <a:xfrm>
                <a:off x="1020" y="2886"/>
                <a:ext cx="273" cy="13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251" name="Group 51"/>
            <p:cNvGrpSpPr>
              <a:grpSpLocks/>
            </p:cNvGrpSpPr>
            <p:nvPr/>
          </p:nvGrpSpPr>
          <p:grpSpPr bwMode="auto">
            <a:xfrm>
              <a:off x="2757215" y="4327469"/>
              <a:ext cx="1223963" cy="792162"/>
              <a:chOff x="2200" y="2523"/>
              <a:chExt cx="771" cy="499"/>
            </a:xfrm>
          </p:grpSpPr>
          <p:sp>
            <p:nvSpPr>
              <p:cNvPr id="51214" name="Oval 14"/>
              <p:cNvSpPr>
                <a:spLocks noChangeArrowheads="1"/>
              </p:cNvSpPr>
              <p:nvPr/>
            </p:nvSpPr>
            <p:spPr bwMode="auto">
              <a:xfrm>
                <a:off x="2471" y="2523"/>
                <a:ext cx="227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5" name="Oval 15"/>
              <p:cNvSpPr>
                <a:spLocks noChangeArrowheads="1"/>
              </p:cNvSpPr>
              <p:nvPr/>
            </p:nvSpPr>
            <p:spPr bwMode="auto">
              <a:xfrm>
                <a:off x="2744" y="2523"/>
                <a:ext cx="227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6" name="Oval 16"/>
              <p:cNvSpPr>
                <a:spLocks noChangeArrowheads="1"/>
              </p:cNvSpPr>
              <p:nvPr/>
            </p:nvSpPr>
            <p:spPr bwMode="auto">
              <a:xfrm>
                <a:off x="2200" y="2523"/>
                <a:ext cx="226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7" name="Line 17"/>
              <p:cNvSpPr>
                <a:spLocks noChangeShapeType="1"/>
              </p:cNvSpPr>
              <p:nvPr/>
            </p:nvSpPr>
            <p:spPr bwMode="auto">
              <a:xfrm>
                <a:off x="2336" y="2704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8" name="Line 18"/>
              <p:cNvSpPr>
                <a:spLocks noChangeShapeType="1"/>
              </p:cNvSpPr>
              <p:nvPr/>
            </p:nvSpPr>
            <p:spPr bwMode="auto">
              <a:xfrm>
                <a:off x="2608" y="274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19" name="Line 19"/>
              <p:cNvSpPr>
                <a:spLocks noChangeShapeType="1"/>
              </p:cNvSpPr>
              <p:nvPr/>
            </p:nvSpPr>
            <p:spPr bwMode="auto">
              <a:xfrm flipH="1">
                <a:off x="2698" y="2750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0" name="Rectangle 20"/>
              <p:cNvSpPr>
                <a:spLocks noChangeArrowheads="1"/>
              </p:cNvSpPr>
              <p:nvPr/>
            </p:nvSpPr>
            <p:spPr bwMode="auto">
              <a:xfrm>
                <a:off x="2472" y="2886"/>
                <a:ext cx="273" cy="13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252" name="Group 52"/>
            <p:cNvGrpSpPr>
              <a:grpSpLocks/>
            </p:cNvGrpSpPr>
            <p:nvPr/>
          </p:nvGrpSpPr>
          <p:grpSpPr bwMode="auto">
            <a:xfrm>
              <a:off x="4701903" y="4327469"/>
              <a:ext cx="1223962" cy="792162"/>
              <a:chOff x="3425" y="2523"/>
              <a:chExt cx="771" cy="499"/>
            </a:xfrm>
          </p:grpSpPr>
          <p:sp>
            <p:nvSpPr>
              <p:cNvPr id="51221" name="Oval 21"/>
              <p:cNvSpPr>
                <a:spLocks noChangeArrowheads="1"/>
              </p:cNvSpPr>
              <p:nvPr/>
            </p:nvSpPr>
            <p:spPr bwMode="auto">
              <a:xfrm>
                <a:off x="3696" y="2523"/>
                <a:ext cx="227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2" name="Oval 22"/>
              <p:cNvSpPr>
                <a:spLocks noChangeArrowheads="1"/>
              </p:cNvSpPr>
              <p:nvPr/>
            </p:nvSpPr>
            <p:spPr bwMode="auto">
              <a:xfrm>
                <a:off x="3969" y="2523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3" name="Oval 23"/>
              <p:cNvSpPr>
                <a:spLocks noChangeArrowheads="1"/>
              </p:cNvSpPr>
              <p:nvPr/>
            </p:nvSpPr>
            <p:spPr bwMode="auto">
              <a:xfrm>
                <a:off x="3425" y="2523"/>
                <a:ext cx="226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4" name="Line 24"/>
              <p:cNvSpPr>
                <a:spLocks noChangeShapeType="1"/>
              </p:cNvSpPr>
              <p:nvPr/>
            </p:nvSpPr>
            <p:spPr bwMode="auto">
              <a:xfrm>
                <a:off x="3561" y="2704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5" name="Line 25"/>
              <p:cNvSpPr>
                <a:spLocks noChangeShapeType="1"/>
              </p:cNvSpPr>
              <p:nvPr/>
            </p:nvSpPr>
            <p:spPr bwMode="auto">
              <a:xfrm>
                <a:off x="3833" y="2749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6" name="Line 26"/>
              <p:cNvSpPr>
                <a:spLocks noChangeShapeType="1"/>
              </p:cNvSpPr>
              <p:nvPr/>
            </p:nvSpPr>
            <p:spPr bwMode="auto">
              <a:xfrm flipH="1">
                <a:off x="3923" y="2750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7" name="Rectangle 27"/>
              <p:cNvSpPr>
                <a:spLocks noChangeArrowheads="1"/>
              </p:cNvSpPr>
              <p:nvPr/>
            </p:nvSpPr>
            <p:spPr bwMode="auto">
              <a:xfrm>
                <a:off x="3697" y="2886"/>
                <a:ext cx="273" cy="13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254" name="Group 54"/>
            <p:cNvGrpSpPr>
              <a:grpSpLocks/>
            </p:cNvGrpSpPr>
            <p:nvPr/>
          </p:nvGrpSpPr>
          <p:grpSpPr bwMode="auto">
            <a:xfrm>
              <a:off x="2828653" y="5479994"/>
              <a:ext cx="1223962" cy="792162"/>
              <a:chOff x="2245" y="3249"/>
              <a:chExt cx="771" cy="499"/>
            </a:xfrm>
          </p:grpSpPr>
          <p:sp>
            <p:nvSpPr>
              <p:cNvPr id="51228" name="Oval 28"/>
              <p:cNvSpPr>
                <a:spLocks noChangeArrowheads="1"/>
              </p:cNvSpPr>
              <p:nvPr/>
            </p:nvSpPr>
            <p:spPr bwMode="auto">
              <a:xfrm>
                <a:off x="2516" y="3249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29" name="Oval 29"/>
              <p:cNvSpPr>
                <a:spLocks noChangeArrowheads="1"/>
              </p:cNvSpPr>
              <p:nvPr/>
            </p:nvSpPr>
            <p:spPr bwMode="auto">
              <a:xfrm>
                <a:off x="2789" y="3249"/>
                <a:ext cx="227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0" name="Oval 30"/>
              <p:cNvSpPr>
                <a:spLocks noChangeArrowheads="1"/>
              </p:cNvSpPr>
              <p:nvPr/>
            </p:nvSpPr>
            <p:spPr bwMode="auto">
              <a:xfrm>
                <a:off x="2245" y="3249"/>
                <a:ext cx="226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1" name="Line 31"/>
              <p:cNvSpPr>
                <a:spLocks noChangeShapeType="1"/>
              </p:cNvSpPr>
              <p:nvPr/>
            </p:nvSpPr>
            <p:spPr bwMode="auto">
              <a:xfrm>
                <a:off x="2381" y="3430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2" name="Line 32"/>
              <p:cNvSpPr>
                <a:spLocks noChangeShapeType="1"/>
              </p:cNvSpPr>
              <p:nvPr/>
            </p:nvSpPr>
            <p:spPr bwMode="auto">
              <a:xfrm>
                <a:off x="2653" y="3475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3" name="Line 33"/>
              <p:cNvSpPr>
                <a:spLocks noChangeShapeType="1"/>
              </p:cNvSpPr>
              <p:nvPr/>
            </p:nvSpPr>
            <p:spPr bwMode="auto">
              <a:xfrm flipH="1">
                <a:off x="2743" y="3476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4" name="Rectangle 34"/>
              <p:cNvSpPr>
                <a:spLocks noChangeArrowheads="1"/>
              </p:cNvSpPr>
              <p:nvPr/>
            </p:nvSpPr>
            <p:spPr bwMode="auto">
              <a:xfrm>
                <a:off x="2517" y="3612"/>
                <a:ext cx="273" cy="13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255" name="Group 55"/>
            <p:cNvGrpSpPr>
              <a:grpSpLocks/>
            </p:cNvGrpSpPr>
            <p:nvPr/>
          </p:nvGrpSpPr>
          <p:grpSpPr bwMode="auto">
            <a:xfrm>
              <a:off x="4773340" y="5479994"/>
              <a:ext cx="1223963" cy="792162"/>
              <a:chOff x="3470" y="3249"/>
              <a:chExt cx="771" cy="499"/>
            </a:xfrm>
          </p:grpSpPr>
          <p:sp>
            <p:nvSpPr>
              <p:cNvPr id="51235" name="Oval 35"/>
              <p:cNvSpPr>
                <a:spLocks noChangeArrowheads="1"/>
              </p:cNvSpPr>
              <p:nvPr/>
            </p:nvSpPr>
            <p:spPr bwMode="auto">
              <a:xfrm>
                <a:off x="3741" y="3249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6" name="Oval 36"/>
              <p:cNvSpPr>
                <a:spLocks noChangeArrowheads="1"/>
              </p:cNvSpPr>
              <p:nvPr/>
            </p:nvSpPr>
            <p:spPr bwMode="auto">
              <a:xfrm>
                <a:off x="4014" y="3249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7" name="Oval 37"/>
              <p:cNvSpPr>
                <a:spLocks noChangeArrowheads="1"/>
              </p:cNvSpPr>
              <p:nvPr/>
            </p:nvSpPr>
            <p:spPr bwMode="auto">
              <a:xfrm>
                <a:off x="3470" y="3249"/>
                <a:ext cx="226" cy="227"/>
              </a:xfrm>
              <a:prstGeom prst="ellipse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8" name="Line 38"/>
              <p:cNvSpPr>
                <a:spLocks noChangeShapeType="1"/>
              </p:cNvSpPr>
              <p:nvPr/>
            </p:nvSpPr>
            <p:spPr bwMode="auto">
              <a:xfrm>
                <a:off x="3606" y="3430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39" name="Line 39"/>
              <p:cNvSpPr>
                <a:spLocks noChangeShapeType="1"/>
              </p:cNvSpPr>
              <p:nvPr/>
            </p:nvSpPr>
            <p:spPr bwMode="auto">
              <a:xfrm>
                <a:off x="3878" y="3475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0" name="Line 40"/>
              <p:cNvSpPr>
                <a:spLocks noChangeShapeType="1"/>
              </p:cNvSpPr>
              <p:nvPr/>
            </p:nvSpPr>
            <p:spPr bwMode="auto">
              <a:xfrm flipH="1">
                <a:off x="3968" y="3476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1" name="Rectangle 41"/>
              <p:cNvSpPr>
                <a:spLocks noChangeArrowheads="1"/>
              </p:cNvSpPr>
              <p:nvPr/>
            </p:nvSpPr>
            <p:spPr bwMode="auto">
              <a:xfrm>
                <a:off x="3742" y="3612"/>
                <a:ext cx="273" cy="13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1253" name="Group 53"/>
            <p:cNvGrpSpPr>
              <a:grpSpLocks/>
            </p:cNvGrpSpPr>
            <p:nvPr/>
          </p:nvGrpSpPr>
          <p:grpSpPr bwMode="auto">
            <a:xfrm>
              <a:off x="526778" y="5479994"/>
              <a:ext cx="1223962" cy="792162"/>
              <a:chOff x="795" y="3249"/>
              <a:chExt cx="771" cy="499"/>
            </a:xfrm>
          </p:grpSpPr>
          <p:sp>
            <p:nvSpPr>
              <p:cNvPr id="51242" name="Oval 42"/>
              <p:cNvSpPr>
                <a:spLocks noChangeArrowheads="1"/>
              </p:cNvSpPr>
              <p:nvPr/>
            </p:nvSpPr>
            <p:spPr bwMode="auto">
              <a:xfrm>
                <a:off x="1066" y="3249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3" name="Oval 43"/>
              <p:cNvSpPr>
                <a:spLocks noChangeArrowheads="1"/>
              </p:cNvSpPr>
              <p:nvPr/>
            </p:nvSpPr>
            <p:spPr bwMode="auto">
              <a:xfrm>
                <a:off x="1339" y="3249"/>
                <a:ext cx="227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4" name="Oval 44"/>
              <p:cNvSpPr>
                <a:spLocks noChangeArrowheads="1"/>
              </p:cNvSpPr>
              <p:nvPr/>
            </p:nvSpPr>
            <p:spPr bwMode="auto">
              <a:xfrm>
                <a:off x="795" y="3249"/>
                <a:ext cx="226" cy="22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5" name="Line 45"/>
              <p:cNvSpPr>
                <a:spLocks noChangeShapeType="1"/>
              </p:cNvSpPr>
              <p:nvPr/>
            </p:nvSpPr>
            <p:spPr bwMode="auto">
              <a:xfrm>
                <a:off x="931" y="3430"/>
                <a:ext cx="136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6" name="Line 46"/>
              <p:cNvSpPr>
                <a:spLocks noChangeShapeType="1"/>
              </p:cNvSpPr>
              <p:nvPr/>
            </p:nvSpPr>
            <p:spPr bwMode="auto">
              <a:xfrm>
                <a:off x="1203" y="3475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7" name="Line 47"/>
              <p:cNvSpPr>
                <a:spLocks noChangeShapeType="1"/>
              </p:cNvSpPr>
              <p:nvPr/>
            </p:nvSpPr>
            <p:spPr bwMode="auto">
              <a:xfrm flipH="1">
                <a:off x="1293" y="3476"/>
                <a:ext cx="137" cy="1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48" name="Rectangle 48"/>
              <p:cNvSpPr>
                <a:spLocks noChangeArrowheads="1"/>
              </p:cNvSpPr>
              <p:nvPr/>
            </p:nvSpPr>
            <p:spPr bwMode="auto">
              <a:xfrm>
                <a:off x="1067" y="3612"/>
                <a:ext cx="273" cy="13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257" name="Text Box 57"/>
            <p:cNvSpPr txBox="1">
              <a:spLocks noChangeArrowheads="1"/>
            </p:cNvSpPr>
            <p:nvPr/>
          </p:nvSpPr>
          <p:spPr bwMode="auto">
            <a:xfrm>
              <a:off x="20365" y="4759269"/>
              <a:ext cx="59824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GU</a:t>
              </a:r>
              <a:r>
                <a:rPr lang="en-US" sz="2000" b="1" baseline="-12000" dirty="0">
                  <a:solidFill>
                    <a:prstClr val="black"/>
                  </a:solidFill>
                </a:rPr>
                <a:t>3</a:t>
              </a:r>
              <a:endParaRPr lang="el-GR" sz="2000" b="1" baseline="-12000" dirty="0">
                <a:solidFill>
                  <a:prstClr val="black"/>
                </a:solidFill>
              </a:endParaRPr>
            </a:p>
          </p:txBody>
        </p:sp>
        <p:sp>
          <p:nvSpPr>
            <p:cNvPr id="51258" name="Text Box 58"/>
            <p:cNvSpPr txBox="1">
              <a:spLocks noChangeArrowheads="1"/>
            </p:cNvSpPr>
            <p:nvPr/>
          </p:nvSpPr>
          <p:spPr bwMode="auto">
            <a:xfrm>
              <a:off x="20365" y="5838769"/>
              <a:ext cx="5517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prstClr val="black"/>
                  </a:solidFill>
                </a:rPr>
                <a:t>GS</a:t>
              </a:r>
              <a:r>
                <a:rPr lang="en-US" sz="2000" b="1" baseline="-12000" dirty="0">
                  <a:solidFill>
                    <a:prstClr val="black"/>
                  </a:solidFill>
                </a:rPr>
                <a:t>3</a:t>
              </a:r>
              <a:endParaRPr lang="el-GR" sz="2000" b="1" baseline="-12000" dirty="0">
                <a:solidFill>
                  <a:prstClr val="black"/>
                </a:solidFill>
              </a:endParaRPr>
            </a:p>
          </p:txBody>
        </p:sp>
        <p:grpSp>
          <p:nvGrpSpPr>
            <p:cNvPr id="51263" name="Group 63"/>
            <p:cNvGrpSpPr>
              <a:grpSpLocks/>
            </p:cNvGrpSpPr>
            <p:nvPr/>
          </p:nvGrpSpPr>
          <p:grpSpPr bwMode="auto">
            <a:xfrm>
              <a:off x="2107928" y="4759271"/>
              <a:ext cx="2951163" cy="1552576"/>
              <a:chOff x="1791" y="2795"/>
              <a:chExt cx="1859" cy="978"/>
            </a:xfrm>
          </p:grpSpPr>
          <p:sp>
            <p:nvSpPr>
              <p:cNvPr id="51259" name="Text Box 59"/>
              <p:cNvSpPr txBox="1">
                <a:spLocks noChangeArrowheads="1"/>
              </p:cNvSpPr>
              <p:nvPr/>
            </p:nvSpPr>
            <p:spPr bwMode="auto">
              <a:xfrm>
                <a:off x="1791" y="2795"/>
                <a:ext cx="4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GSU</a:t>
                </a:r>
                <a:r>
                  <a:rPr lang="en-US" sz="2000" b="1" baseline="-12000" dirty="0">
                    <a:solidFill>
                      <a:prstClr val="black"/>
                    </a:solidFill>
                  </a:rPr>
                  <a:t>2</a:t>
                </a:r>
                <a:endParaRPr lang="el-GR" sz="2000" b="1" baseline="-1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60" name="Text Box 60"/>
              <p:cNvSpPr txBox="1">
                <a:spLocks noChangeArrowheads="1"/>
              </p:cNvSpPr>
              <p:nvPr/>
            </p:nvSpPr>
            <p:spPr bwMode="auto">
              <a:xfrm>
                <a:off x="1837" y="3475"/>
                <a:ext cx="4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GSU</a:t>
                </a:r>
                <a:r>
                  <a:rPr lang="en-US" sz="2000" b="1" baseline="-12000" dirty="0">
                    <a:solidFill>
                      <a:prstClr val="black"/>
                    </a:solidFill>
                  </a:rPr>
                  <a:t>2</a:t>
                </a:r>
                <a:endParaRPr lang="el-GR" sz="2000" b="1" baseline="-12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61" name="Text Box 61"/>
              <p:cNvSpPr txBox="1">
                <a:spLocks noChangeArrowheads="1"/>
              </p:cNvSpPr>
              <p:nvPr/>
            </p:nvSpPr>
            <p:spPr bwMode="auto">
              <a:xfrm>
                <a:off x="3061" y="2795"/>
                <a:ext cx="4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GS</a:t>
                </a:r>
                <a:r>
                  <a:rPr lang="en-US" sz="2000" b="1" baseline="-10000" dirty="0">
                    <a:solidFill>
                      <a:prstClr val="black"/>
                    </a:solidFill>
                  </a:rPr>
                  <a:t>2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U</a:t>
                </a:r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262" name="Text Box 62"/>
              <p:cNvSpPr txBox="1">
                <a:spLocks noChangeArrowheads="1"/>
              </p:cNvSpPr>
              <p:nvPr/>
            </p:nvSpPr>
            <p:spPr bwMode="auto">
              <a:xfrm>
                <a:off x="3198" y="3521"/>
                <a:ext cx="4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solidFill>
                      <a:prstClr val="black"/>
                    </a:solidFill>
                  </a:rPr>
                  <a:t>GS</a:t>
                </a:r>
                <a:r>
                  <a:rPr lang="en-US" sz="2000" b="1" baseline="-10000" dirty="0">
                    <a:solidFill>
                      <a:prstClr val="black"/>
                    </a:solidFill>
                  </a:rPr>
                  <a:t>2</a:t>
                </a:r>
                <a:r>
                  <a:rPr lang="en-US" sz="2000" b="1" dirty="0">
                    <a:solidFill>
                      <a:prstClr val="black"/>
                    </a:solidFill>
                  </a:rPr>
                  <a:t>U</a:t>
                </a:r>
                <a:endParaRPr lang="el-GR" sz="2000" b="1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1264" name="Text Box 64"/>
          <p:cNvSpPr txBox="1">
            <a:spLocks noChangeArrowheads="1"/>
          </p:cNvSpPr>
          <p:nvPr/>
        </p:nvSpPr>
        <p:spPr bwMode="auto">
          <a:xfrm>
            <a:off x="5989422" y="3456454"/>
            <a:ext cx="3136824" cy="3293209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εικόνα αυτή θα ίσχυε εάν η φύση ήταν απόλυτα «</a:t>
            </a:r>
            <a:r>
              <a:rPr lang="el-GR" sz="2200" i="1" dirty="0">
                <a:solidFill>
                  <a:prstClr val="black"/>
                </a:solidFill>
                <a:latin typeface="Calibri"/>
              </a:rPr>
              <a:t>δίκαιη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» στην επιλογή της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: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Για κάθε ποσότητα λίπους από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G, S,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και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U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Θα βρίσκαμε 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50%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και </a:t>
            </a:r>
          </a:p>
          <a:p>
            <a:r>
              <a:rPr lang="el-GR" sz="2200" dirty="0">
                <a:solidFill>
                  <a:prstClr val="black"/>
                </a:solidFill>
                <a:latin typeface="Calibri"/>
              </a:rPr>
              <a:t>50%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U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52" name="Object 8"/>
          <p:cNvGraphicFramePr>
            <a:graphicFrameLocks noChangeAspect="1"/>
          </p:cNvGraphicFramePr>
          <p:nvPr/>
        </p:nvGraphicFramePr>
        <p:xfrm>
          <a:off x="5857884" y="1857364"/>
          <a:ext cx="2484722" cy="2362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hemSketch" r:id="rId3" imgW="2865240" imgH="2724840" progId="ACD.ChemSketch.20">
                  <p:embed/>
                </p:oleObj>
              </mc:Choice>
              <mc:Fallback>
                <p:oleObj name="ChemSketch" r:id="rId3" imgW="2865240" imgH="2724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4" y="1857364"/>
                        <a:ext cx="2484722" cy="2362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551" name="Object 7"/>
          <p:cNvGraphicFramePr>
            <a:graphicFrameLocks noChangeAspect="1"/>
          </p:cNvGraphicFramePr>
          <p:nvPr/>
        </p:nvGraphicFramePr>
        <p:xfrm>
          <a:off x="357158" y="1785926"/>
          <a:ext cx="2446832" cy="2898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ChemSketch" r:id="rId5" imgW="2797920" imgH="3313080" progId="ACD.ChemSketch.20">
                  <p:embed/>
                </p:oleObj>
              </mc:Choice>
              <mc:Fallback>
                <p:oleObj name="ChemSketch" r:id="rId5" imgW="2797920" imgH="3313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785926"/>
                        <a:ext cx="2446832" cy="2898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Μονο-εστέρες: 3 περιπτώσεις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5357826"/>
            <a:ext cx="2614602" cy="911213"/>
          </a:xfrm>
        </p:spPr>
        <p:txBody>
          <a:bodyPr>
            <a:noAutofit/>
          </a:bodyPr>
          <a:lstStyle/>
          <a:p>
            <a:r>
              <a:rPr lang="el-GR" sz="2400" dirty="0" smtClean="0"/>
              <a:t>Ένα είδος οξέος: </a:t>
            </a:r>
            <a:r>
              <a:rPr lang="en-US" sz="2400" dirty="0" smtClean="0"/>
              <a:t>RCOOH</a:t>
            </a:r>
            <a:endParaRPr lang="el-GR" sz="2400" dirty="0" smtClean="0"/>
          </a:p>
          <a:p>
            <a:pPr>
              <a:buNone/>
            </a:pP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357290" y="19288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357290" y="28574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2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357290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3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1714480" y="1714488"/>
            <a:ext cx="1285884" cy="121444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6858016" y="15001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6858016" y="25717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2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6858016" y="350043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3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9" name="28 - Έλλειψη"/>
          <p:cNvSpPr/>
          <p:nvPr/>
        </p:nvSpPr>
        <p:spPr>
          <a:xfrm>
            <a:off x="7215206" y="2214554"/>
            <a:ext cx="1285884" cy="121444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236553" name="Object 9"/>
          <p:cNvGraphicFramePr>
            <a:graphicFrameLocks noChangeAspect="1"/>
          </p:cNvGraphicFramePr>
          <p:nvPr/>
        </p:nvGraphicFramePr>
        <p:xfrm>
          <a:off x="3224769" y="3786190"/>
          <a:ext cx="2405538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ChemSketch" r:id="rId7" imgW="2779920" imgH="2724840" progId="ACD.ChemSketch.20">
                  <p:embed/>
                </p:oleObj>
              </mc:Choice>
              <mc:Fallback>
                <p:oleObj name="ChemSketch" r:id="rId7" imgW="2779920" imgH="2724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769" y="3786190"/>
                        <a:ext cx="2405538" cy="2357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30 - TextBox"/>
          <p:cNvSpPr txBox="1"/>
          <p:nvPr/>
        </p:nvSpPr>
        <p:spPr>
          <a:xfrm>
            <a:off x="4153463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4153463" y="450057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2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153463" y="54292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3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4" name="33 - Έλλειψη"/>
          <p:cNvSpPr/>
          <p:nvPr/>
        </p:nvSpPr>
        <p:spPr>
          <a:xfrm>
            <a:off x="4582091" y="5214950"/>
            <a:ext cx="1285884" cy="121444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/>
      <p:bldP spid="28" grpId="0"/>
      <p:bldP spid="29" grpId="0" animBg="1"/>
      <p:bldP spid="31" grpId="0"/>
      <p:bldP spid="32" grpId="0"/>
      <p:bldP spid="33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8599" name="Object 7"/>
          <p:cNvGraphicFramePr>
            <a:graphicFrameLocks noChangeAspect="1"/>
          </p:cNvGraphicFramePr>
          <p:nvPr/>
        </p:nvGraphicFramePr>
        <p:xfrm>
          <a:off x="3147605" y="3714752"/>
          <a:ext cx="2559865" cy="2433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ChemSketch" r:id="rId3" imgW="2865240" imgH="2724840" progId="ACD.ChemSketch.20">
                  <p:embed/>
                </p:oleObj>
              </mc:Choice>
              <mc:Fallback>
                <p:oleObj name="ChemSketch" r:id="rId3" imgW="2865240" imgH="27248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605" y="3714752"/>
                        <a:ext cx="2559865" cy="2433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8" name="Object 6"/>
          <p:cNvGraphicFramePr>
            <a:graphicFrameLocks noChangeAspect="1"/>
          </p:cNvGraphicFramePr>
          <p:nvPr/>
        </p:nvGraphicFramePr>
        <p:xfrm>
          <a:off x="5715008" y="1357298"/>
          <a:ext cx="2470158" cy="2925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hemSketch" r:id="rId5" imgW="2797920" imgH="3313080" progId="ACD.ChemSketch.20">
                  <p:embed/>
                </p:oleObj>
              </mc:Choice>
              <mc:Fallback>
                <p:oleObj name="ChemSketch" r:id="rId5" imgW="2797920" imgH="3313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1357298"/>
                        <a:ext cx="2470158" cy="29257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8597" name="Object 5"/>
          <p:cNvGraphicFramePr>
            <a:graphicFrameLocks noChangeAspect="1"/>
          </p:cNvGraphicFramePr>
          <p:nvPr/>
        </p:nvGraphicFramePr>
        <p:xfrm>
          <a:off x="357158" y="1643051"/>
          <a:ext cx="2556511" cy="285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ChemSketch" r:id="rId7" imgW="2865240" imgH="3313080" progId="ACD.ChemSketch.20">
                  <p:embed/>
                </p:oleObj>
              </mc:Choice>
              <mc:Fallback>
                <p:oleObj name="ChemSketch" r:id="rId7" imgW="2865240" imgH="3313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643051"/>
                        <a:ext cx="2556511" cy="28575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Δι-εστέρες: 3 περιπτώσεις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5214950"/>
            <a:ext cx="2614602" cy="1071569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Ένα είδος οξέος: </a:t>
            </a:r>
            <a:r>
              <a:rPr lang="en-US" sz="2400" dirty="0" smtClean="0"/>
              <a:t>RCOOH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357290" y="178592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357290" y="285749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2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1357290" y="37861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3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1" name="20 - Έλλειψη"/>
          <p:cNvSpPr/>
          <p:nvPr/>
        </p:nvSpPr>
        <p:spPr>
          <a:xfrm>
            <a:off x="1714480" y="1643050"/>
            <a:ext cx="1285884" cy="100013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6" name="25 - TextBox"/>
          <p:cNvSpPr txBox="1"/>
          <p:nvPr/>
        </p:nvSpPr>
        <p:spPr>
          <a:xfrm>
            <a:off x="6858016" y="15001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7" name="26 - TextBox"/>
          <p:cNvSpPr txBox="1"/>
          <p:nvPr/>
        </p:nvSpPr>
        <p:spPr>
          <a:xfrm>
            <a:off x="6858016" y="257174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2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6715140" y="34290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3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29" name="28 - Έλλειψη"/>
          <p:cNvSpPr/>
          <p:nvPr/>
        </p:nvSpPr>
        <p:spPr>
          <a:xfrm>
            <a:off x="7286644" y="1214422"/>
            <a:ext cx="1285884" cy="121444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4087380" y="31981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1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4087380" y="44291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2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4153463" y="542926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3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4" name="33 - Έλλειψη"/>
          <p:cNvSpPr/>
          <p:nvPr/>
        </p:nvSpPr>
        <p:spPr>
          <a:xfrm>
            <a:off x="4582091" y="5286388"/>
            <a:ext cx="1285884" cy="114300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2" name="21 - Έλλειψη"/>
          <p:cNvSpPr/>
          <p:nvPr/>
        </p:nvSpPr>
        <p:spPr>
          <a:xfrm>
            <a:off x="1785918" y="2571744"/>
            <a:ext cx="1285884" cy="1143008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4" name="23 - Έλλειψη"/>
          <p:cNvSpPr/>
          <p:nvPr/>
        </p:nvSpPr>
        <p:spPr>
          <a:xfrm>
            <a:off x="7072330" y="3429000"/>
            <a:ext cx="1285884" cy="1214446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0" name="29 - Έλλειψη"/>
          <p:cNvSpPr/>
          <p:nvPr/>
        </p:nvSpPr>
        <p:spPr>
          <a:xfrm>
            <a:off x="4572000" y="4286256"/>
            <a:ext cx="1357322" cy="100013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5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Λιπαρά</a:t>
            </a:r>
            <a:r>
              <a:rPr lang="en-US" dirty="0"/>
              <a:t> </a:t>
            </a:r>
            <a:r>
              <a:rPr lang="el-GR" dirty="0" smtClean="0"/>
              <a:t>οξέα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827584" y="1988840"/>
          <a:ext cx="7464639" cy="1453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ChemSketch" r:id="rId3" imgW="5306400" imgH="1033200" progId="ACD.ChemSketch.20">
                  <p:embed/>
                </p:oleObj>
              </mc:Choice>
              <mc:Fallback>
                <p:oleObj name="ChemSketch" r:id="rId3" imgW="5306400" imgH="10332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988840"/>
                        <a:ext cx="7464639" cy="1453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770B-855B-43C2-98C6-6B04EAA824F8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Λιπαρά</a:t>
            </a:r>
            <a:r>
              <a:rPr lang="en-US" dirty="0" smtClean="0"/>
              <a:t> </a:t>
            </a:r>
            <a:r>
              <a:rPr lang="el-GR" dirty="0" smtClean="0"/>
              <a:t>οξέα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graphicFrame>
        <p:nvGraphicFramePr>
          <p:cNvPr id="37895" name="Object 7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7504" y="1520968"/>
          <a:ext cx="8086550" cy="74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ChemSketch" r:id="rId3" imgW="3889080" imgH="356760" progId="ACD.ChemSketch.20">
                  <p:embed/>
                </p:oleObj>
              </mc:Choice>
              <mc:Fallback>
                <p:oleObj name="ChemSketch" r:id="rId3" imgW="3889080" imgH="356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520968"/>
                        <a:ext cx="8086550" cy="7426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3528" y="2564904"/>
            <a:ext cx="8820472" cy="3921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Τα συνηθισμένα λιπαρά </a:t>
            </a:r>
            <a:r>
              <a:rPr lang="el-GR" sz="2400" dirty="0" smtClean="0"/>
              <a:t>οξέα </a:t>
            </a:r>
            <a:r>
              <a:rPr lang="el-GR" sz="2400" dirty="0"/>
              <a:t>μπορεί να είναι</a:t>
            </a: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b="1" dirty="0"/>
              <a:t>κορεσμένα</a:t>
            </a:r>
            <a:r>
              <a:rPr lang="el-GR" sz="2400" dirty="0"/>
              <a:t> (π.χ. </a:t>
            </a:r>
            <a:r>
              <a:rPr lang="el-GR" sz="2400" i="1" dirty="0" err="1"/>
              <a:t>παλμιτικό</a:t>
            </a:r>
            <a:r>
              <a:rPr lang="el-GR" sz="2400" dirty="0"/>
              <a:t> </a:t>
            </a:r>
            <a:r>
              <a:rPr lang="en-US" sz="2400" dirty="0"/>
              <a:t>C</a:t>
            </a:r>
            <a:r>
              <a:rPr lang="el-GR" sz="2400" baseline="-10000" dirty="0"/>
              <a:t>16:0</a:t>
            </a:r>
            <a:r>
              <a:rPr lang="el-GR" sz="2400" dirty="0"/>
              <a:t>, </a:t>
            </a:r>
            <a:r>
              <a:rPr lang="el-GR" sz="2400" i="1" dirty="0"/>
              <a:t>στεατικό</a:t>
            </a:r>
            <a:r>
              <a:rPr lang="el-GR" sz="2400" dirty="0"/>
              <a:t> </a:t>
            </a:r>
            <a:r>
              <a:rPr lang="en-US" sz="2400" dirty="0"/>
              <a:t>C</a:t>
            </a:r>
            <a:r>
              <a:rPr lang="el-GR" sz="2400" baseline="-10000" dirty="0"/>
              <a:t>18:0</a:t>
            </a:r>
            <a:r>
              <a:rPr lang="el-GR" sz="2400" dirty="0"/>
              <a:t> )</a:t>
            </a:r>
          </a:p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920000"/>
                </a:solidFill>
              </a:rPr>
              <a:t>ακόρεστα</a:t>
            </a:r>
            <a:r>
              <a:rPr lang="el-GR" sz="2400" dirty="0">
                <a:solidFill>
                  <a:srgbClr val="920000"/>
                </a:solidFill>
              </a:rPr>
              <a:t> με </a:t>
            </a:r>
            <a:r>
              <a:rPr lang="el-GR" sz="2400" i="1" dirty="0">
                <a:solidFill>
                  <a:srgbClr val="920000"/>
                </a:solidFill>
              </a:rPr>
              <a:t>ένα</a:t>
            </a:r>
            <a:r>
              <a:rPr lang="el-GR" sz="2400" dirty="0">
                <a:solidFill>
                  <a:srgbClr val="920000"/>
                </a:solidFill>
              </a:rPr>
              <a:t> διπλό δεσμό </a:t>
            </a:r>
            <a:r>
              <a:rPr lang="en-US" sz="2400" dirty="0">
                <a:solidFill>
                  <a:srgbClr val="920000"/>
                </a:solidFill>
              </a:rPr>
              <a:t>C=C </a:t>
            </a:r>
            <a:r>
              <a:rPr lang="el-GR" sz="2400" dirty="0">
                <a:solidFill>
                  <a:srgbClr val="920000"/>
                </a:solidFill>
              </a:rPr>
              <a:t>(π.χ. </a:t>
            </a:r>
            <a:r>
              <a:rPr lang="el-GR" sz="2400" i="1" dirty="0">
                <a:solidFill>
                  <a:srgbClr val="920000"/>
                </a:solidFill>
              </a:rPr>
              <a:t>ελαϊκό</a:t>
            </a:r>
            <a:r>
              <a:rPr lang="el-GR" sz="2400" dirty="0">
                <a:solidFill>
                  <a:srgbClr val="920000"/>
                </a:solidFill>
              </a:rPr>
              <a:t> </a:t>
            </a:r>
            <a:r>
              <a:rPr lang="en-US" sz="2400" dirty="0">
                <a:solidFill>
                  <a:srgbClr val="920000"/>
                </a:solidFill>
              </a:rPr>
              <a:t>C</a:t>
            </a:r>
            <a:r>
              <a:rPr lang="el-GR" sz="2400" baseline="-10000" dirty="0">
                <a:solidFill>
                  <a:srgbClr val="920000"/>
                </a:solidFill>
              </a:rPr>
              <a:t>18:1</a:t>
            </a:r>
            <a:r>
              <a:rPr lang="el-GR" sz="2400" dirty="0">
                <a:solidFill>
                  <a:srgbClr val="920000"/>
                </a:solidFill>
              </a:rPr>
              <a:t>)  </a:t>
            </a:r>
            <a:endParaRPr lang="en-US" sz="2400" dirty="0">
              <a:solidFill>
                <a:srgbClr val="9200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920000"/>
                </a:solidFill>
              </a:rPr>
              <a:t>ακόρεστα </a:t>
            </a:r>
            <a:r>
              <a:rPr lang="el-GR" sz="2400" dirty="0">
                <a:solidFill>
                  <a:srgbClr val="920000"/>
                </a:solidFill>
              </a:rPr>
              <a:t>με </a:t>
            </a:r>
            <a:r>
              <a:rPr lang="el-GR" sz="2400" i="1" dirty="0">
                <a:solidFill>
                  <a:srgbClr val="920000"/>
                </a:solidFill>
              </a:rPr>
              <a:t>δύο</a:t>
            </a:r>
            <a:r>
              <a:rPr lang="el-GR" sz="2400" dirty="0">
                <a:solidFill>
                  <a:srgbClr val="920000"/>
                </a:solidFill>
              </a:rPr>
              <a:t> διπλούς δεσμούς</a:t>
            </a:r>
            <a:r>
              <a:rPr lang="en-US" sz="2400" dirty="0">
                <a:solidFill>
                  <a:srgbClr val="920000"/>
                </a:solidFill>
              </a:rPr>
              <a:t> </a:t>
            </a:r>
            <a:r>
              <a:rPr lang="el-GR" sz="2400" dirty="0">
                <a:solidFill>
                  <a:srgbClr val="920000"/>
                </a:solidFill>
              </a:rPr>
              <a:t>(π.χ. </a:t>
            </a:r>
            <a:r>
              <a:rPr lang="el-GR" sz="2400" i="1" dirty="0">
                <a:solidFill>
                  <a:srgbClr val="920000"/>
                </a:solidFill>
              </a:rPr>
              <a:t>λινελαϊκό</a:t>
            </a:r>
            <a:r>
              <a:rPr lang="el-GR" sz="2400" dirty="0">
                <a:solidFill>
                  <a:srgbClr val="920000"/>
                </a:solidFill>
              </a:rPr>
              <a:t>, </a:t>
            </a:r>
            <a:r>
              <a:rPr lang="en-US" sz="2400" dirty="0">
                <a:solidFill>
                  <a:srgbClr val="920000"/>
                </a:solidFill>
              </a:rPr>
              <a:t>C </a:t>
            </a:r>
            <a:r>
              <a:rPr lang="el-GR" sz="2400" baseline="-10000" dirty="0">
                <a:solidFill>
                  <a:srgbClr val="920000"/>
                </a:solidFill>
              </a:rPr>
              <a:t>18:</a:t>
            </a:r>
            <a:r>
              <a:rPr lang="en-US" sz="2400" baseline="-10000" dirty="0">
                <a:solidFill>
                  <a:srgbClr val="920000"/>
                </a:solidFill>
              </a:rPr>
              <a:t>2</a:t>
            </a:r>
            <a:r>
              <a:rPr lang="el-GR" sz="2400" dirty="0">
                <a:solidFill>
                  <a:srgbClr val="920000"/>
                </a:solidFill>
              </a:rPr>
              <a:t>) </a:t>
            </a:r>
            <a:endParaRPr lang="en-US" sz="2400" dirty="0">
              <a:solidFill>
                <a:srgbClr val="920000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b="1" dirty="0">
                <a:solidFill>
                  <a:srgbClr val="920000"/>
                </a:solidFill>
              </a:rPr>
              <a:t>ακόρεστα </a:t>
            </a:r>
            <a:r>
              <a:rPr lang="el-GR" sz="2400" dirty="0">
                <a:solidFill>
                  <a:srgbClr val="920000"/>
                </a:solidFill>
              </a:rPr>
              <a:t>με </a:t>
            </a:r>
            <a:r>
              <a:rPr lang="el-GR" sz="2400" i="1" dirty="0">
                <a:solidFill>
                  <a:srgbClr val="920000"/>
                </a:solidFill>
              </a:rPr>
              <a:t>τρεις</a:t>
            </a:r>
            <a:r>
              <a:rPr lang="el-GR" sz="2400" dirty="0">
                <a:solidFill>
                  <a:srgbClr val="920000"/>
                </a:solidFill>
              </a:rPr>
              <a:t> διπλούς δεσμούς</a:t>
            </a:r>
            <a:r>
              <a:rPr lang="en-US" sz="2400" dirty="0">
                <a:solidFill>
                  <a:srgbClr val="920000"/>
                </a:solidFill>
              </a:rPr>
              <a:t> </a:t>
            </a:r>
            <a:r>
              <a:rPr lang="el-GR" sz="2400" dirty="0">
                <a:solidFill>
                  <a:srgbClr val="920000"/>
                </a:solidFill>
              </a:rPr>
              <a:t>(π.χ. </a:t>
            </a:r>
            <a:r>
              <a:rPr lang="el-GR" sz="2400" i="1" dirty="0">
                <a:solidFill>
                  <a:srgbClr val="920000"/>
                </a:solidFill>
              </a:rPr>
              <a:t>λινολενικό</a:t>
            </a:r>
            <a:r>
              <a:rPr lang="el-GR" sz="2400" dirty="0">
                <a:solidFill>
                  <a:srgbClr val="920000"/>
                </a:solidFill>
              </a:rPr>
              <a:t> </a:t>
            </a:r>
            <a:r>
              <a:rPr lang="en-US" sz="2400" dirty="0">
                <a:solidFill>
                  <a:srgbClr val="920000"/>
                </a:solidFill>
              </a:rPr>
              <a:t>C </a:t>
            </a:r>
            <a:r>
              <a:rPr lang="el-GR" sz="2400" baseline="-10000" dirty="0">
                <a:solidFill>
                  <a:srgbClr val="920000"/>
                </a:solidFill>
              </a:rPr>
              <a:t>18:</a:t>
            </a:r>
            <a:r>
              <a:rPr lang="en-US" sz="2400" baseline="-10000" dirty="0">
                <a:solidFill>
                  <a:srgbClr val="920000"/>
                </a:solidFill>
              </a:rPr>
              <a:t>3</a:t>
            </a:r>
            <a:r>
              <a:rPr lang="el-GR" sz="2400" dirty="0">
                <a:solidFill>
                  <a:srgbClr val="920000"/>
                </a:solidFill>
              </a:rPr>
              <a:t>) διπλούς δεσμούς.</a:t>
            </a:r>
            <a:endParaRPr lang="en-US" sz="2400" dirty="0">
              <a:solidFill>
                <a:srgbClr val="92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dirty="0"/>
              <a:t>Τα </a:t>
            </a:r>
            <a:r>
              <a:rPr lang="el-GR" sz="2400" b="1" dirty="0">
                <a:solidFill>
                  <a:srgbClr val="920000"/>
                </a:solidFill>
              </a:rPr>
              <a:t>φυτικά λίπη </a:t>
            </a:r>
            <a:r>
              <a:rPr lang="el-GR" sz="2400" dirty="0"/>
              <a:t>σε αντίθεση με τα ζωικά, περιέχουν σημαντικό ποσοστό </a:t>
            </a:r>
            <a:r>
              <a:rPr lang="el-GR" sz="2400" b="1" dirty="0">
                <a:solidFill>
                  <a:srgbClr val="920000"/>
                </a:solidFill>
              </a:rPr>
              <a:t>ακόρεστων οξέων.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8316416" y="1661457"/>
            <a:ext cx="7152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C</a:t>
            </a:r>
            <a:r>
              <a:rPr lang="el-GR" sz="2400" b="1" baseline="-12000" dirty="0">
                <a:solidFill>
                  <a:prstClr val="black"/>
                </a:solidFill>
              </a:rPr>
              <a:t>16:0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– έλαια: </a:t>
            </a:r>
            <a:r>
              <a:rPr lang="el-GR" dirty="0" smtClean="0"/>
              <a:t>ορισμοί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8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l-GR" sz="2400" dirty="0"/>
              <a:t>Ανάλογα με το είδος των λιπαρών οξέων (</a:t>
            </a:r>
            <a:r>
              <a:rPr lang="el-GR" sz="2400" b="1" dirty="0">
                <a:solidFill>
                  <a:srgbClr val="004A82"/>
                </a:solidFill>
              </a:rPr>
              <a:t>κορεσμένα,</a:t>
            </a:r>
            <a:r>
              <a:rPr lang="el-GR" sz="2400" dirty="0"/>
              <a:t> ή </a:t>
            </a:r>
            <a:r>
              <a:rPr lang="el-GR" sz="2400" b="1" dirty="0">
                <a:solidFill>
                  <a:srgbClr val="820000"/>
                </a:solidFill>
              </a:rPr>
              <a:t>ακόρεστα</a:t>
            </a:r>
            <a:r>
              <a:rPr lang="el-GR" sz="2400" dirty="0"/>
              <a:t>),οι λιπαρές ύλες μπορούν να είναι</a:t>
            </a:r>
            <a:r>
              <a:rPr lang="el-GR" sz="2400" dirty="0" smtClean="0"/>
              <a:t>:</a:t>
            </a:r>
            <a:endParaRPr lang="el-GR" sz="2400" dirty="0"/>
          </a:p>
          <a:p>
            <a:pPr>
              <a:spcBef>
                <a:spcPts val="4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004A82"/>
                </a:solidFill>
              </a:rPr>
              <a:t>Ζωικής</a:t>
            </a:r>
            <a:r>
              <a:rPr lang="el-GR" sz="2400" dirty="0" smtClean="0"/>
              <a:t> </a:t>
            </a:r>
            <a:r>
              <a:rPr lang="el-GR" sz="2400" dirty="0"/>
              <a:t>προέλευσης (περιέχουν μόνο κορεσμένα λιπαρά οξέα στις 3 θέσεις εστεροποίησης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48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sz="2400" b="1" dirty="0" smtClean="0">
                <a:solidFill>
                  <a:srgbClr val="820000"/>
                </a:solidFill>
              </a:rPr>
              <a:t>Φυτικής</a:t>
            </a:r>
            <a:r>
              <a:rPr lang="el-GR" sz="2400" dirty="0" smtClean="0"/>
              <a:t> </a:t>
            </a:r>
            <a:r>
              <a:rPr lang="el-GR" sz="2400" dirty="0"/>
              <a:t>προέλευσης (περιέχουν λιπαρά οξέα με τουλάχιστον ένα διπλό δεσμό σε κάποιες από τις 3 θέσεις εστεροποίησης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4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Διάταξη ενός τριεστέρα στο χώρο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4195075" cy="5040560"/>
          </a:xfrm>
        </p:spPr>
        <p:txBody>
          <a:bodyPr/>
          <a:lstStyle/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Στη θέση του οξέος μπορεί θεωρητικά να βρίσκεται οποιοδήποτε οργανικό οξύ (π.χ. το οξικό οξύ που περιέχει ένα μόνο άνθρακα πλέον της καρβοξυλομάδας). </a:t>
            </a:r>
          </a:p>
          <a:p>
            <a:pPr>
              <a:spcBef>
                <a:spcPts val="3000"/>
              </a:spcBef>
              <a:buFont typeface="Wingdings" pitchFamily="2" charset="2"/>
              <a:buChar char="§"/>
            </a:pPr>
            <a:r>
              <a:rPr lang="el-GR" sz="2400" dirty="0"/>
              <a:t>Στην περίπτωση όμως, των λαδιών, τα οξέα πρέπει να είναι λιπαρά οξέα (δηλαδή να έχουν ένα σημαντικό αριθμό ανθράκων.</a:t>
            </a:r>
          </a:p>
          <a:p>
            <a:endParaRPr lang="el-GR" dirty="0"/>
          </a:p>
        </p:txBody>
      </p:sp>
      <p:grpSp>
        <p:nvGrpSpPr>
          <p:cNvPr id="11" name="Ομάδα 10" descr="Τρισδιάστατη δομή τριεστέρα της γλυκερίνης με οξικό οξύ&#10;"/>
          <p:cNvGrpSpPr/>
          <p:nvPr/>
        </p:nvGrpSpPr>
        <p:grpSpPr>
          <a:xfrm>
            <a:off x="4031432" y="1146231"/>
            <a:ext cx="4933056" cy="5516291"/>
            <a:chOff x="4031432" y="1146231"/>
            <a:chExt cx="5112568" cy="5516291"/>
          </a:xfrm>
        </p:grpSpPr>
        <p:pic>
          <p:nvPicPr>
            <p:cNvPr id="5" name="Picture 4" title="Τρισδιάστατη δομή τριεστέρα της γλυκερίνης με οξικό οξύ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1500174"/>
              <a:ext cx="2327454" cy="3857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9 - Έλλειψη" title="τμήμα της γλυκερίνης"/>
            <p:cNvSpPr/>
            <p:nvPr/>
          </p:nvSpPr>
          <p:spPr>
            <a:xfrm rot="19232556">
              <a:off x="5543981" y="1458490"/>
              <a:ext cx="1178278" cy="988693"/>
            </a:xfrm>
            <a:prstGeom prst="ellipse">
              <a:avLst/>
            </a:prstGeom>
            <a:noFill/>
            <a:ln w="1270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0576" y="1146231"/>
              <a:ext cx="144016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rgbClr val="6E561C"/>
                  </a:solidFill>
                  <a:latin typeface="Calibri"/>
                </a:rPr>
                <a:t>Τμήμα της γλυκερίνης</a:t>
              </a:r>
            </a:p>
          </p:txBody>
        </p:sp>
        <p:sp>
          <p:nvSpPr>
            <p:cNvPr id="8" name="25 - Έλλειψη" title="τμήμα των λιπαρών οξέων"/>
            <p:cNvSpPr/>
            <p:nvPr/>
          </p:nvSpPr>
          <p:spPr>
            <a:xfrm rot="810624">
              <a:off x="6551147" y="2883008"/>
              <a:ext cx="1490073" cy="1091985"/>
            </a:xfrm>
            <a:prstGeom prst="ellipse">
              <a:avLst/>
            </a:prstGeom>
            <a:noFill/>
            <a:ln w="12700">
              <a:solidFill>
                <a:srgbClr val="8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26 - Έλλειψη" title="τμήμα των λιπαρών οξέων "/>
            <p:cNvSpPr/>
            <p:nvPr/>
          </p:nvSpPr>
          <p:spPr>
            <a:xfrm rot="4239197">
              <a:off x="5880662" y="4350505"/>
              <a:ext cx="1355616" cy="1061915"/>
            </a:xfrm>
            <a:prstGeom prst="ellipse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29 - Ευθύγραμμο βέλος σύνδεσης" title="βέλος"/>
            <p:cNvCxnSpPr/>
            <p:nvPr/>
          </p:nvCxnSpPr>
          <p:spPr>
            <a:xfrm flipH="1">
              <a:off x="6697327" y="1952836"/>
              <a:ext cx="1249272" cy="0"/>
            </a:xfrm>
            <a:prstGeom prst="straightConnector1">
              <a:avLst/>
            </a:prstGeom>
            <a:ln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29 - Ευθύγραμμο βέλος σύνδεσης" title="βέλος"/>
            <p:cNvCxnSpPr/>
            <p:nvPr/>
          </p:nvCxnSpPr>
          <p:spPr>
            <a:xfrm flipH="1">
              <a:off x="7283993" y="1952836"/>
              <a:ext cx="662606" cy="972108"/>
            </a:xfrm>
            <a:prstGeom prst="straightConnector1">
              <a:avLst/>
            </a:prstGeom>
            <a:ln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29 - Ευθύγραμμο βέλος σύνδεσης" title="βέλος"/>
            <p:cNvCxnSpPr/>
            <p:nvPr/>
          </p:nvCxnSpPr>
          <p:spPr>
            <a:xfrm flipH="1">
              <a:off x="6990660" y="1952836"/>
              <a:ext cx="955939" cy="2667159"/>
            </a:xfrm>
            <a:prstGeom prst="straightConnector1">
              <a:avLst/>
            </a:prstGeom>
            <a:ln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7914429" y="1375226"/>
              <a:ext cx="12009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rgbClr val="820000"/>
                  </a:solidFill>
                  <a:latin typeface="Calibri"/>
                </a:rPr>
                <a:t>Τμήμα των λιπαρών οξέων</a:t>
              </a:r>
            </a:p>
          </p:txBody>
        </p:sp>
        <p:sp>
          <p:nvSpPr>
            <p:cNvPr id="19" name="7 - Δεξιό άγκιστρο" title="αγκύλη"/>
            <p:cNvSpPr/>
            <p:nvPr/>
          </p:nvSpPr>
          <p:spPr>
            <a:xfrm rot="5400000">
              <a:off x="6386079" y="4232415"/>
              <a:ext cx="571504" cy="2928958"/>
            </a:xfrm>
            <a:prstGeom prst="rightBrace">
              <a:avLst/>
            </a:prstGeom>
            <a:ln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031432" y="5954636"/>
              <a:ext cx="51125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000" b="1" dirty="0">
                  <a:solidFill>
                    <a:srgbClr val="6E561C"/>
                  </a:solidFill>
                  <a:latin typeface="Calibri"/>
                </a:rPr>
                <a:t>Τρισδιάστατη δομή τριεστέρα της γλυκερίνης με οξικό οξύ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Γενική δομή ενός τριεστέρα της γλυκερίνης (τριγλυκεριδίου)</a:t>
            </a:r>
          </a:p>
        </p:txBody>
      </p:sp>
      <p:grpSp>
        <p:nvGrpSpPr>
          <p:cNvPr id="7" name="Ομάδα 6" descr="Γενική δομή ενός τριεστέρα της γλυκερίνης "/>
          <p:cNvGrpSpPr/>
          <p:nvPr/>
        </p:nvGrpSpPr>
        <p:grpSpPr>
          <a:xfrm>
            <a:off x="154867" y="1341438"/>
            <a:ext cx="8673815" cy="4751387"/>
            <a:chOff x="154867" y="1341438"/>
            <a:chExt cx="8673815" cy="4751387"/>
          </a:xfrm>
        </p:grpSpPr>
        <p:sp>
          <p:nvSpPr>
            <p:cNvPr id="8" name="Rectangle 7"/>
            <p:cNvSpPr/>
            <p:nvPr/>
          </p:nvSpPr>
          <p:spPr>
            <a:xfrm>
              <a:off x="4572000" y="1628800"/>
              <a:ext cx="18403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Λιπαρό οξύ 1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588224" y="3717032"/>
              <a:ext cx="18403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Λιπαρό οξύ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81904" y="5357568"/>
              <a:ext cx="18403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Λιπαρό οξύ 3</a:t>
              </a:r>
            </a:p>
          </p:txBody>
        </p:sp>
        <p:cxnSp>
          <p:nvCxnSpPr>
            <p:cNvPr id="13" name="Straight Arrow Connector 12" title="βέλος"/>
            <p:cNvCxnSpPr/>
            <p:nvPr/>
          </p:nvCxnSpPr>
          <p:spPr>
            <a:xfrm>
              <a:off x="2843808" y="2708920"/>
              <a:ext cx="85483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154867" y="2506178"/>
              <a:ext cx="238131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1η θέση εστεροποίησης</a:t>
              </a:r>
            </a:p>
          </p:txBody>
        </p:sp>
        <p:cxnSp>
          <p:nvCxnSpPr>
            <p:cNvPr id="17" name="Straight Arrow Connector 16" title="βέλος"/>
            <p:cNvCxnSpPr/>
            <p:nvPr/>
          </p:nvCxnSpPr>
          <p:spPr>
            <a:xfrm flipH="1">
              <a:off x="5066041" y="2852936"/>
              <a:ext cx="576063" cy="81074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5642104" y="2652881"/>
              <a:ext cx="31865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2η </a:t>
              </a:r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θέση εστεροποίησης</a:t>
              </a:r>
            </a:p>
          </p:txBody>
        </p:sp>
        <p:cxnSp>
          <p:nvCxnSpPr>
            <p:cNvPr id="21" name="Straight Arrow Connector 20" title="βέλος"/>
            <p:cNvCxnSpPr/>
            <p:nvPr/>
          </p:nvCxnSpPr>
          <p:spPr>
            <a:xfrm>
              <a:off x="2996208" y="4581128"/>
              <a:ext cx="854834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274600" y="4381073"/>
              <a:ext cx="2425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</a:rPr>
                <a:t>η </a:t>
              </a:r>
              <a:r>
                <a:rPr lang="el-GR" sz="2400" dirty="0">
                  <a:solidFill>
                    <a:prstClr val="black"/>
                  </a:solidFill>
                  <a:latin typeface="Calibri"/>
                </a:rPr>
                <a:t>θέση εστεροποίησης</a:t>
              </a:r>
            </a:p>
          </p:txBody>
        </p: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3348038" y="1341438"/>
              <a:ext cx="3105150" cy="4751387"/>
              <a:chOff x="2109" y="845"/>
              <a:chExt cx="1956" cy="2993"/>
            </a:xfrm>
          </p:grpSpPr>
          <p:sp>
            <p:nvSpPr>
              <p:cNvPr id="54" name="Rectangle 43"/>
              <p:cNvSpPr>
                <a:spLocks noChangeArrowheads="1"/>
              </p:cNvSpPr>
              <p:nvPr/>
            </p:nvSpPr>
            <p:spPr bwMode="auto">
              <a:xfrm>
                <a:off x="2171" y="981"/>
                <a:ext cx="625" cy="557"/>
              </a:xfrm>
              <a:prstGeom prst="rect">
                <a:avLst/>
              </a:prstGeom>
              <a:solidFill>
                <a:srgbClr val="D99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Rectangle 51"/>
              <p:cNvSpPr>
                <a:spLocks noChangeArrowheads="1"/>
              </p:cNvSpPr>
              <p:nvPr/>
            </p:nvSpPr>
            <p:spPr bwMode="auto">
              <a:xfrm>
                <a:off x="2123" y="3152"/>
                <a:ext cx="673" cy="672"/>
              </a:xfrm>
              <a:prstGeom prst="rect">
                <a:avLst/>
              </a:prstGeom>
              <a:solidFill>
                <a:srgbClr val="D99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Rectangle 49"/>
              <p:cNvSpPr>
                <a:spLocks noChangeArrowheads="1"/>
              </p:cNvSpPr>
              <p:nvPr/>
            </p:nvSpPr>
            <p:spPr bwMode="auto">
              <a:xfrm>
                <a:off x="3371" y="2161"/>
                <a:ext cx="680" cy="624"/>
              </a:xfrm>
              <a:prstGeom prst="rect">
                <a:avLst/>
              </a:prstGeom>
              <a:solidFill>
                <a:srgbClr val="D99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109" y="845"/>
                <a:ext cx="1956" cy="2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Rectangle 5"/>
              <p:cNvSpPr>
                <a:spLocks noChangeArrowheads="1"/>
              </p:cNvSpPr>
              <p:nvPr/>
            </p:nvSpPr>
            <p:spPr bwMode="auto">
              <a:xfrm>
                <a:off x="2297" y="1164"/>
                <a:ext cx="12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R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auto">
              <a:xfrm>
                <a:off x="2732" y="2747"/>
                <a:ext cx="156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C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2827" y="2747"/>
                <a:ext cx="156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H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2923" y="2810"/>
                <a:ext cx="10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300" dirty="0" smtClean="0">
                    <a:solidFill>
                      <a:srgbClr val="00A000"/>
                    </a:solidFill>
                  </a:rPr>
                  <a:t>2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2732" y="2358"/>
                <a:ext cx="156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C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Rectangle 10"/>
              <p:cNvSpPr>
                <a:spLocks noChangeArrowheads="1"/>
              </p:cNvSpPr>
              <p:nvPr/>
            </p:nvSpPr>
            <p:spPr bwMode="auto">
              <a:xfrm>
                <a:off x="2637" y="2358"/>
                <a:ext cx="156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H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2735" y="1933"/>
                <a:ext cx="156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C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Rectangle 12"/>
              <p:cNvSpPr>
                <a:spLocks noChangeArrowheads="1"/>
              </p:cNvSpPr>
              <p:nvPr/>
            </p:nvSpPr>
            <p:spPr bwMode="auto">
              <a:xfrm>
                <a:off x="2830" y="1933"/>
                <a:ext cx="156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H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13"/>
              <p:cNvSpPr>
                <a:spLocks noChangeArrowheads="1"/>
              </p:cNvSpPr>
              <p:nvPr/>
            </p:nvSpPr>
            <p:spPr bwMode="auto">
              <a:xfrm>
                <a:off x="2925" y="1996"/>
                <a:ext cx="108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300" dirty="0" smtClean="0">
                    <a:solidFill>
                      <a:srgbClr val="00A000"/>
                    </a:solidFill>
                  </a:rPr>
                  <a:t>2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14"/>
              <p:cNvSpPr>
                <a:spLocks noChangeArrowheads="1"/>
              </p:cNvSpPr>
              <p:nvPr/>
            </p:nvSpPr>
            <p:spPr bwMode="auto">
              <a:xfrm>
                <a:off x="2411" y="1346"/>
                <a:ext cx="12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C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15"/>
              <p:cNvSpPr>
                <a:spLocks noChangeArrowheads="1"/>
              </p:cNvSpPr>
              <p:nvPr/>
            </p:nvSpPr>
            <p:spPr bwMode="auto">
              <a:xfrm>
                <a:off x="2615" y="1309"/>
                <a:ext cx="13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O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16"/>
              <p:cNvSpPr>
                <a:spLocks noChangeArrowheads="1"/>
              </p:cNvSpPr>
              <p:nvPr/>
            </p:nvSpPr>
            <p:spPr bwMode="auto">
              <a:xfrm>
                <a:off x="2382" y="1626"/>
                <a:ext cx="16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O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17"/>
              <p:cNvSpPr>
                <a:spLocks noChangeArrowheads="1"/>
              </p:cNvSpPr>
              <p:nvPr/>
            </p:nvSpPr>
            <p:spPr bwMode="auto">
              <a:xfrm>
                <a:off x="3407" y="2380"/>
                <a:ext cx="12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C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18"/>
              <p:cNvSpPr>
                <a:spLocks noChangeArrowheads="1"/>
              </p:cNvSpPr>
              <p:nvPr/>
            </p:nvSpPr>
            <p:spPr bwMode="auto">
              <a:xfrm>
                <a:off x="3574" y="2181"/>
                <a:ext cx="13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O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19"/>
              <p:cNvSpPr>
                <a:spLocks noChangeArrowheads="1"/>
              </p:cNvSpPr>
              <p:nvPr/>
            </p:nvSpPr>
            <p:spPr bwMode="auto">
              <a:xfrm>
                <a:off x="3105" y="2358"/>
                <a:ext cx="16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O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20"/>
              <p:cNvSpPr>
                <a:spLocks noChangeArrowheads="1"/>
              </p:cNvSpPr>
              <p:nvPr/>
            </p:nvSpPr>
            <p:spPr bwMode="auto">
              <a:xfrm>
                <a:off x="3497" y="2604"/>
                <a:ext cx="12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R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21"/>
              <p:cNvSpPr>
                <a:spLocks noChangeArrowheads="1"/>
              </p:cNvSpPr>
              <p:nvPr/>
            </p:nvSpPr>
            <p:spPr bwMode="auto">
              <a:xfrm>
                <a:off x="2414" y="3188"/>
                <a:ext cx="12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C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Rectangle 22"/>
              <p:cNvSpPr>
                <a:spLocks noChangeArrowheads="1"/>
              </p:cNvSpPr>
              <p:nvPr/>
            </p:nvSpPr>
            <p:spPr bwMode="auto">
              <a:xfrm>
                <a:off x="2623" y="3320"/>
                <a:ext cx="132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O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23"/>
              <p:cNvSpPr>
                <a:spLocks noChangeArrowheads="1"/>
              </p:cNvSpPr>
              <p:nvPr/>
            </p:nvSpPr>
            <p:spPr bwMode="auto">
              <a:xfrm>
                <a:off x="2406" y="2937"/>
                <a:ext cx="16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700" dirty="0" smtClean="0">
                    <a:solidFill>
                      <a:srgbClr val="00A000"/>
                    </a:solidFill>
                  </a:rPr>
                  <a:t>O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2234" y="3323"/>
                <a:ext cx="127" cy="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l-GR" sz="1400" dirty="0" smtClean="0">
                    <a:solidFill>
                      <a:srgbClr val="000000"/>
                    </a:solidFill>
                  </a:rPr>
                  <a:t>R</a:t>
                </a:r>
                <a:endParaRPr lang="el-GR" dirty="0" smtClean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2780" y="2504"/>
                <a:ext cx="2" cy="2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Line 26"/>
              <p:cNvSpPr>
                <a:spLocks noChangeShapeType="1"/>
              </p:cNvSpPr>
              <p:nvPr/>
            </p:nvSpPr>
            <p:spPr bwMode="auto">
              <a:xfrm flipV="1">
                <a:off x="2780" y="2078"/>
                <a:ext cx="2" cy="28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Line 27"/>
              <p:cNvSpPr>
                <a:spLocks noChangeShapeType="1"/>
              </p:cNvSpPr>
              <p:nvPr/>
            </p:nvSpPr>
            <p:spPr bwMode="auto">
              <a:xfrm flipH="1">
                <a:off x="2501" y="1367"/>
                <a:ext cx="104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Line 28"/>
              <p:cNvSpPr>
                <a:spLocks noChangeShapeType="1"/>
              </p:cNvSpPr>
              <p:nvPr/>
            </p:nvSpPr>
            <p:spPr bwMode="auto">
              <a:xfrm flipH="1">
                <a:off x="2501" y="1396"/>
                <a:ext cx="104" cy="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Line 29"/>
              <p:cNvSpPr>
                <a:spLocks noChangeShapeType="1"/>
              </p:cNvSpPr>
              <p:nvPr/>
            </p:nvSpPr>
            <p:spPr bwMode="auto">
              <a:xfrm flipV="1">
                <a:off x="2438" y="1465"/>
                <a:ext cx="10" cy="16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30"/>
              <p:cNvSpPr>
                <a:spLocks noChangeShapeType="1"/>
              </p:cNvSpPr>
              <p:nvPr/>
            </p:nvSpPr>
            <p:spPr bwMode="auto">
              <a:xfrm flipH="1" flipV="1">
                <a:off x="2499" y="1758"/>
                <a:ext cx="222" cy="19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H="1">
                <a:off x="3479" y="2284"/>
                <a:ext cx="85" cy="1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32"/>
              <p:cNvSpPr>
                <a:spLocks noChangeShapeType="1"/>
              </p:cNvSpPr>
              <p:nvPr/>
            </p:nvSpPr>
            <p:spPr bwMode="auto">
              <a:xfrm flipH="1">
                <a:off x="3497" y="2300"/>
                <a:ext cx="93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>
                <a:off x="3222" y="2435"/>
                <a:ext cx="175" cy="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34"/>
              <p:cNvSpPr>
                <a:spLocks noChangeShapeType="1"/>
              </p:cNvSpPr>
              <p:nvPr/>
            </p:nvSpPr>
            <p:spPr bwMode="auto">
              <a:xfrm flipH="1" flipV="1">
                <a:off x="3471" y="2498"/>
                <a:ext cx="45" cy="1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35"/>
              <p:cNvSpPr>
                <a:spLocks noChangeShapeType="1"/>
              </p:cNvSpPr>
              <p:nvPr/>
            </p:nvSpPr>
            <p:spPr bwMode="auto">
              <a:xfrm>
                <a:off x="2840" y="2432"/>
                <a:ext cx="25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36"/>
              <p:cNvSpPr>
                <a:spLocks noChangeShapeType="1"/>
              </p:cNvSpPr>
              <p:nvPr/>
            </p:nvSpPr>
            <p:spPr bwMode="auto">
              <a:xfrm flipH="1" flipV="1">
                <a:off x="2504" y="3265"/>
                <a:ext cx="109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37"/>
              <p:cNvSpPr>
                <a:spLocks noChangeShapeType="1"/>
              </p:cNvSpPr>
              <p:nvPr/>
            </p:nvSpPr>
            <p:spPr bwMode="auto">
              <a:xfrm flipH="1" flipV="1">
                <a:off x="2504" y="3299"/>
                <a:ext cx="109" cy="6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38"/>
              <p:cNvSpPr>
                <a:spLocks noChangeShapeType="1"/>
              </p:cNvSpPr>
              <p:nvPr/>
            </p:nvSpPr>
            <p:spPr bwMode="auto">
              <a:xfrm flipH="1">
                <a:off x="2454" y="3083"/>
                <a:ext cx="2" cy="1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39"/>
              <p:cNvSpPr>
                <a:spLocks noChangeShapeType="1"/>
              </p:cNvSpPr>
              <p:nvPr/>
            </p:nvSpPr>
            <p:spPr bwMode="auto">
              <a:xfrm flipV="1">
                <a:off x="2324" y="3289"/>
                <a:ext cx="79" cy="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Line 40"/>
              <p:cNvSpPr>
                <a:spLocks noChangeShapeType="1"/>
              </p:cNvSpPr>
              <p:nvPr/>
            </p:nvSpPr>
            <p:spPr bwMode="auto">
              <a:xfrm flipH="1">
                <a:off x="2523" y="2861"/>
                <a:ext cx="196" cy="11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41"/>
              <p:cNvSpPr>
                <a:spLocks noChangeShapeType="1"/>
              </p:cNvSpPr>
              <p:nvPr/>
            </p:nvSpPr>
            <p:spPr bwMode="auto">
              <a:xfrm>
                <a:off x="2374" y="1283"/>
                <a:ext cx="43" cy="6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2"/>
              <p:cNvSpPr>
                <a:spLocks noEditPoints="1"/>
              </p:cNvSpPr>
              <p:nvPr/>
            </p:nvSpPr>
            <p:spPr bwMode="auto">
              <a:xfrm>
                <a:off x="2217" y="1527"/>
                <a:ext cx="1061" cy="1580"/>
              </a:xfrm>
              <a:custGeom>
                <a:avLst/>
                <a:gdLst>
                  <a:gd name="T0" fmla="*/ 0 w 2448"/>
                  <a:gd name="T1" fmla="*/ 2888 h 3648"/>
                  <a:gd name="T2" fmla="*/ 48 w 2448"/>
                  <a:gd name="T3" fmla="*/ 2840 h 3648"/>
                  <a:gd name="T4" fmla="*/ 0 w 2448"/>
                  <a:gd name="T5" fmla="*/ 2456 h 3648"/>
                  <a:gd name="T6" fmla="*/ 48 w 2448"/>
                  <a:gd name="T7" fmla="*/ 2120 h 3648"/>
                  <a:gd name="T8" fmla="*/ 0 w 2448"/>
                  <a:gd name="T9" fmla="*/ 2072 h 3648"/>
                  <a:gd name="T10" fmla="*/ 0 w 2448"/>
                  <a:gd name="T11" fmla="*/ 1544 h 3648"/>
                  <a:gd name="T12" fmla="*/ 48 w 2448"/>
                  <a:gd name="T13" fmla="*/ 1496 h 3648"/>
                  <a:gd name="T14" fmla="*/ 0 w 2448"/>
                  <a:gd name="T15" fmla="*/ 1112 h 3648"/>
                  <a:gd name="T16" fmla="*/ 48 w 2448"/>
                  <a:gd name="T17" fmla="*/ 776 h 3648"/>
                  <a:gd name="T18" fmla="*/ 0 w 2448"/>
                  <a:gd name="T19" fmla="*/ 728 h 3648"/>
                  <a:gd name="T20" fmla="*/ 0 w 2448"/>
                  <a:gd name="T21" fmla="*/ 536 h 3648"/>
                  <a:gd name="T22" fmla="*/ 109 w 2448"/>
                  <a:gd name="T23" fmla="*/ 224 h 3648"/>
                  <a:gd name="T24" fmla="*/ 98 w 2448"/>
                  <a:gd name="T25" fmla="*/ 159 h 3648"/>
                  <a:gd name="T26" fmla="*/ 213 w 2448"/>
                  <a:gd name="T27" fmla="*/ 115 h 3648"/>
                  <a:gd name="T28" fmla="*/ 258 w 2448"/>
                  <a:gd name="T29" fmla="*/ 35 h 3648"/>
                  <a:gd name="T30" fmla="*/ 352 w 2448"/>
                  <a:gd name="T31" fmla="*/ 55 h 3648"/>
                  <a:gd name="T32" fmla="*/ 598 w 2448"/>
                  <a:gd name="T33" fmla="*/ 48 h 3648"/>
                  <a:gd name="T34" fmla="*/ 646 w 2448"/>
                  <a:gd name="T35" fmla="*/ 0 h 3648"/>
                  <a:gd name="T36" fmla="*/ 1174 w 2448"/>
                  <a:gd name="T37" fmla="*/ 0 h 3648"/>
                  <a:gd name="T38" fmla="*/ 1222 w 2448"/>
                  <a:gd name="T39" fmla="*/ 48 h 3648"/>
                  <a:gd name="T40" fmla="*/ 1606 w 2448"/>
                  <a:gd name="T41" fmla="*/ 0 h 3648"/>
                  <a:gd name="T42" fmla="*/ 1942 w 2448"/>
                  <a:gd name="T43" fmla="*/ 48 h 3648"/>
                  <a:gd name="T44" fmla="*/ 1990 w 2448"/>
                  <a:gd name="T45" fmla="*/ 0 h 3648"/>
                  <a:gd name="T46" fmla="*/ 2103 w 2448"/>
                  <a:gd name="T47" fmla="*/ 56 h 3648"/>
                  <a:gd name="T48" fmla="*/ 2264 w 2448"/>
                  <a:gd name="T49" fmla="*/ 75 h 3648"/>
                  <a:gd name="T50" fmla="*/ 2171 w 2448"/>
                  <a:gd name="T51" fmla="*/ 79 h 3648"/>
                  <a:gd name="T52" fmla="*/ 2424 w 2448"/>
                  <a:gd name="T53" fmla="*/ 286 h 3648"/>
                  <a:gd name="T54" fmla="*/ 2348 w 2448"/>
                  <a:gd name="T55" fmla="*/ 154 h 3648"/>
                  <a:gd name="T56" fmla="*/ 2394 w 2448"/>
                  <a:gd name="T57" fmla="*/ 352 h 3648"/>
                  <a:gd name="T58" fmla="*/ 2448 w 2448"/>
                  <a:gd name="T59" fmla="*/ 424 h 3648"/>
                  <a:gd name="T60" fmla="*/ 2448 w 2448"/>
                  <a:gd name="T61" fmla="*/ 867 h 3648"/>
                  <a:gd name="T62" fmla="*/ 2400 w 2448"/>
                  <a:gd name="T63" fmla="*/ 915 h 3648"/>
                  <a:gd name="T64" fmla="*/ 2448 w 2448"/>
                  <a:gd name="T65" fmla="*/ 1299 h 3648"/>
                  <a:gd name="T66" fmla="*/ 2400 w 2448"/>
                  <a:gd name="T67" fmla="*/ 1635 h 3648"/>
                  <a:gd name="T68" fmla="*/ 2448 w 2448"/>
                  <a:gd name="T69" fmla="*/ 1683 h 3648"/>
                  <a:gd name="T70" fmla="*/ 2448 w 2448"/>
                  <a:gd name="T71" fmla="*/ 2211 h 3648"/>
                  <a:gd name="T72" fmla="*/ 2400 w 2448"/>
                  <a:gd name="T73" fmla="*/ 2259 h 3648"/>
                  <a:gd name="T74" fmla="*/ 2448 w 2448"/>
                  <a:gd name="T75" fmla="*/ 2643 h 3648"/>
                  <a:gd name="T76" fmla="*/ 2400 w 2448"/>
                  <a:gd name="T77" fmla="*/ 2979 h 3648"/>
                  <a:gd name="T78" fmla="*/ 2448 w 2448"/>
                  <a:gd name="T79" fmla="*/ 3027 h 3648"/>
                  <a:gd name="T80" fmla="*/ 2440 w 2448"/>
                  <a:gd name="T81" fmla="*/ 3308 h 3648"/>
                  <a:gd name="T82" fmla="*/ 2448 w 2448"/>
                  <a:gd name="T83" fmla="*/ 3227 h 3648"/>
                  <a:gd name="T84" fmla="*/ 2280 w 2448"/>
                  <a:gd name="T85" fmla="*/ 3499 h 3648"/>
                  <a:gd name="T86" fmla="*/ 2273 w 2448"/>
                  <a:gd name="T87" fmla="*/ 3567 h 3648"/>
                  <a:gd name="T88" fmla="*/ 2173 w 2448"/>
                  <a:gd name="T89" fmla="*/ 3571 h 3648"/>
                  <a:gd name="T90" fmla="*/ 2027 w 2448"/>
                  <a:gd name="T91" fmla="*/ 3648 h 3648"/>
                  <a:gd name="T92" fmla="*/ 2024 w 2448"/>
                  <a:gd name="T93" fmla="*/ 3600 h 3648"/>
                  <a:gd name="T94" fmla="*/ 1698 w 2448"/>
                  <a:gd name="T95" fmla="*/ 3648 h 3648"/>
                  <a:gd name="T96" fmla="*/ 1362 w 2448"/>
                  <a:gd name="T97" fmla="*/ 3600 h 3648"/>
                  <a:gd name="T98" fmla="*/ 1314 w 2448"/>
                  <a:gd name="T99" fmla="*/ 3648 h 3648"/>
                  <a:gd name="T100" fmla="*/ 786 w 2448"/>
                  <a:gd name="T101" fmla="*/ 3648 h 3648"/>
                  <a:gd name="T102" fmla="*/ 738 w 2448"/>
                  <a:gd name="T103" fmla="*/ 3600 h 3648"/>
                  <a:gd name="T104" fmla="*/ 422 w 2448"/>
                  <a:gd name="T105" fmla="*/ 3648 h 3648"/>
                  <a:gd name="T106" fmla="*/ 337 w 2448"/>
                  <a:gd name="T107" fmla="*/ 3639 h 3648"/>
                  <a:gd name="T108" fmla="*/ 352 w 2448"/>
                  <a:gd name="T109" fmla="*/ 3594 h 3648"/>
                  <a:gd name="T110" fmla="*/ 75 w 2448"/>
                  <a:gd name="T111" fmla="*/ 3464 h 3648"/>
                  <a:gd name="T112" fmla="*/ 158 w 2448"/>
                  <a:gd name="T113" fmla="*/ 3489 h 3648"/>
                  <a:gd name="T114" fmla="*/ 9 w 2448"/>
                  <a:gd name="T115" fmla="*/ 3308 h 3648"/>
                  <a:gd name="T116" fmla="*/ 84 w 2448"/>
                  <a:gd name="T117" fmla="*/ 3380 h 3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448" h="3648">
                    <a:moveTo>
                      <a:pt x="0" y="3224"/>
                    </a:moveTo>
                    <a:lnTo>
                      <a:pt x="0" y="3080"/>
                    </a:lnTo>
                    <a:lnTo>
                      <a:pt x="48" y="3080"/>
                    </a:lnTo>
                    <a:lnTo>
                      <a:pt x="48" y="3224"/>
                    </a:lnTo>
                    <a:lnTo>
                      <a:pt x="0" y="3224"/>
                    </a:lnTo>
                    <a:close/>
                    <a:moveTo>
                      <a:pt x="0" y="3032"/>
                    </a:moveTo>
                    <a:lnTo>
                      <a:pt x="0" y="2888"/>
                    </a:lnTo>
                    <a:lnTo>
                      <a:pt x="48" y="2888"/>
                    </a:lnTo>
                    <a:lnTo>
                      <a:pt x="48" y="3032"/>
                    </a:lnTo>
                    <a:lnTo>
                      <a:pt x="0" y="3032"/>
                    </a:lnTo>
                    <a:close/>
                    <a:moveTo>
                      <a:pt x="0" y="2840"/>
                    </a:moveTo>
                    <a:lnTo>
                      <a:pt x="0" y="2696"/>
                    </a:lnTo>
                    <a:lnTo>
                      <a:pt x="48" y="2696"/>
                    </a:lnTo>
                    <a:lnTo>
                      <a:pt x="48" y="2840"/>
                    </a:lnTo>
                    <a:lnTo>
                      <a:pt x="0" y="2840"/>
                    </a:lnTo>
                    <a:close/>
                    <a:moveTo>
                      <a:pt x="0" y="2648"/>
                    </a:moveTo>
                    <a:lnTo>
                      <a:pt x="0" y="2504"/>
                    </a:lnTo>
                    <a:lnTo>
                      <a:pt x="48" y="2504"/>
                    </a:lnTo>
                    <a:lnTo>
                      <a:pt x="48" y="2648"/>
                    </a:lnTo>
                    <a:lnTo>
                      <a:pt x="0" y="2648"/>
                    </a:lnTo>
                    <a:close/>
                    <a:moveTo>
                      <a:pt x="0" y="2456"/>
                    </a:moveTo>
                    <a:lnTo>
                      <a:pt x="0" y="2312"/>
                    </a:lnTo>
                    <a:lnTo>
                      <a:pt x="48" y="2312"/>
                    </a:lnTo>
                    <a:lnTo>
                      <a:pt x="48" y="2456"/>
                    </a:lnTo>
                    <a:lnTo>
                      <a:pt x="0" y="2456"/>
                    </a:lnTo>
                    <a:close/>
                    <a:moveTo>
                      <a:pt x="0" y="2264"/>
                    </a:moveTo>
                    <a:lnTo>
                      <a:pt x="0" y="2120"/>
                    </a:lnTo>
                    <a:lnTo>
                      <a:pt x="48" y="2120"/>
                    </a:lnTo>
                    <a:lnTo>
                      <a:pt x="48" y="2264"/>
                    </a:lnTo>
                    <a:lnTo>
                      <a:pt x="0" y="2264"/>
                    </a:lnTo>
                    <a:close/>
                    <a:moveTo>
                      <a:pt x="0" y="2072"/>
                    </a:moveTo>
                    <a:lnTo>
                      <a:pt x="0" y="1928"/>
                    </a:lnTo>
                    <a:lnTo>
                      <a:pt x="48" y="1928"/>
                    </a:lnTo>
                    <a:lnTo>
                      <a:pt x="48" y="2072"/>
                    </a:lnTo>
                    <a:lnTo>
                      <a:pt x="0" y="2072"/>
                    </a:lnTo>
                    <a:close/>
                    <a:moveTo>
                      <a:pt x="0" y="1880"/>
                    </a:moveTo>
                    <a:lnTo>
                      <a:pt x="0" y="1736"/>
                    </a:lnTo>
                    <a:lnTo>
                      <a:pt x="48" y="1736"/>
                    </a:lnTo>
                    <a:lnTo>
                      <a:pt x="48" y="1880"/>
                    </a:lnTo>
                    <a:lnTo>
                      <a:pt x="0" y="1880"/>
                    </a:lnTo>
                    <a:close/>
                    <a:moveTo>
                      <a:pt x="0" y="1688"/>
                    </a:moveTo>
                    <a:lnTo>
                      <a:pt x="0" y="1544"/>
                    </a:lnTo>
                    <a:lnTo>
                      <a:pt x="48" y="1544"/>
                    </a:lnTo>
                    <a:lnTo>
                      <a:pt x="48" y="1688"/>
                    </a:lnTo>
                    <a:lnTo>
                      <a:pt x="0" y="1688"/>
                    </a:lnTo>
                    <a:close/>
                    <a:moveTo>
                      <a:pt x="0" y="1496"/>
                    </a:moveTo>
                    <a:lnTo>
                      <a:pt x="0" y="1352"/>
                    </a:lnTo>
                    <a:lnTo>
                      <a:pt x="48" y="1352"/>
                    </a:lnTo>
                    <a:lnTo>
                      <a:pt x="48" y="1496"/>
                    </a:lnTo>
                    <a:lnTo>
                      <a:pt x="0" y="1496"/>
                    </a:lnTo>
                    <a:close/>
                    <a:moveTo>
                      <a:pt x="0" y="1304"/>
                    </a:moveTo>
                    <a:lnTo>
                      <a:pt x="0" y="1160"/>
                    </a:lnTo>
                    <a:lnTo>
                      <a:pt x="48" y="1160"/>
                    </a:lnTo>
                    <a:lnTo>
                      <a:pt x="48" y="1304"/>
                    </a:lnTo>
                    <a:lnTo>
                      <a:pt x="0" y="1304"/>
                    </a:lnTo>
                    <a:close/>
                    <a:moveTo>
                      <a:pt x="0" y="1112"/>
                    </a:moveTo>
                    <a:lnTo>
                      <a:pt x="0" y="968"/>
                    </a:lnTo>
                    <a:lnTo>
                      <a:pt x="48" y="968"/>
                    </a:lnTo>
                    <a:lnTo>
                      <a:pt x="48" y="1112"/>
                    </a:lnTo>
                    <a:lnTo>
                      <a:pt x="0" y="1112"/>
                    </a:lnTo>
                    <a:close/>
                    <a:moveTo>
                      <a:pt x="0" y="920"/>
                    </a:moveTo>
                    <a:lnTo>
                      <a:pt x="0" y="776"/>
                    </a:lnTo>
                    <a:lnTo>
                      <a:pt x="48" y="776"/>
                    </a:lnTo>
                    <a:lnTo>
                      <a:pt x="48" y="920"/>
                    </a:lnTo>
                    <a:lnTo>
                      <a:pt x="0" y="920"/>
                    </a:lnTo>
                    <a:close/>
                    <a:moveTo>
                      <a:pt x="0" y="728"/>
                    </a:moveTo>
                    <a:lnTo>
                      <a:pt x="0" y="584"/>
                    </a:lnTo>
                    <a:lnTo>
                      <a:pt x="48" y="584"/>
                    </a:lnTo>
                    <a:lnTo>
                      <a:pt x="48" y="728"/>
                    </a:lnTo>
                    <a:lnTo>
                      <a:pt x="0" y="728"/>
                    </a:lnTo>
                    <a:close/>
                    <a:moveTo>
                      <a:pt x="0" y="536"/>
                    </a:moveTo>
                    <a:lnTo>
                      <a:pt x="0" y="424"/>
                    </a:lnTo>
                    <a:lnTo>
                      <a:pt x="4" y="390"/>
                    </a:lnTo>
                    <a:lnTo>
                      <a:pt x="52" y="395"/>
                    </a:lnTo>
                    <a:lnTo>
                      <a:pt x="48" y="424"/>
                    </a:lnTo>
                    <a:lnTo>
                      <a:pt x="48" y="536"/>
                    </a:lnTo>
                    <a:lnTo>
                      <a:pt x="0" y="536"/>
                    </a:lnTo>
                    <a:close/>
                    <a:moveTo>
                      <a:pt x="9" y="342"/>
                    </a:moveTo>
                    <a:lnTo>
                      <a:pt x="9" y="342"/>
                    </a:lnTo>
                    <a:cubicBezTo>
                      <a:pt x="9" y="340"/>
                      <a:pt x="9" y="339"/>
                      <a:pt x="10" y="337"/>
                    </a:cubicBezTo>
                    <a:lnTo>
                      <a:pt x="34" y="262"/>
                    </a:lnTo>
                    <a:cubicBezTo>
                      <a:pt x="34" y="261"/>
                      <a:pt x="35" y="259"/>
                      <a:pt x="35" y="258"/>
                    </a:cubicBezTo>
                    <a:lnTo>
                      <a:pt x="66" y="201"/>
                    </a:lnTo>
                    <a:lnTo>
                      <a:pt x="109" y="224"/>
                    </a:lnTo>
                    <a:lnTo>
                      <a:pt x="78" y="281"/>
                    </a:lnTo>
                    <a:lnTo>
                      <a:pt x="79" y="277"/>
                    </a:lnTo>
                    <a:lnTo>
                      <a:pt x="55" y="352"/>
                    </a:lnTo>
                    <a:lnTo>
                      <a:pt x="56" y="347"/>
                    </a:lnTo>
                    <a:lnTo>
                      <a:pt x="56" y="347"/>
                    </a:lnTo>
                    <a:lnTo>
                      <a:pt x="9" y="342"/>
                    </a:lnTo>
                    <a:close/>
                    <a:moveTo>
                      <a:pt x="98" y="159"/>
                    </a:moveTo>
                    <a:lnTo>
                      <a:pt x="124" y="127"/>
                    </a:lnTo>
                    <a:cubicBezTo>
                      <a:pt x="125" y="126"/>
                      <a:pt x="126" y="125"/>
                      <a:pt x="127" y="124"/>
                    </a:cubicBezTo>
                    <a:lnTo>
                      <a:pt x="186" y="75"/>
                    </a:lnTo>
                    <a:cubicBezTo>
                      <a:pt x="187" y="74"/>
                      <a:pt x="189" y="73"/>
                      <a:pt x="190" y="72"/>
                    </a:cubicBezTo>
                    <a:lnTo>
                      <a:pt x="213" y="60"/>
                    </a:lnTo>
                    <a:lnTo>
                      <a:pt x="236" y="102"/>
                    </a:lnTo>
                    <a:lnTo>
                      <a:pt x="213" y="115"/>
                    </a:lnTo>
                    <a:lnTo>
                      <a:pt x="217" y="112"/>
                    </a:lnTo>
                    <a:lnTo>
                      <a:pt x="158" y="161"/>
                    </a:lnTo>
                    <a:lnTo>
                      <a:pt x="161" y="158"/>
                    </a:lnTo>
                    <a:lnTo>
                      <a:pt x="135" y="190"/>
                    </a:lnTo>
                    <a:lnTo>
                      <a:pt x="98" y="159"/>
                    </a:lnTo>
                    <a:close/>
                    <a:moveTo>
                      <a:pt x="255" y="37"/>
                    </a:moveTo>
                    <a:lnTo>
                      <a:pt x="258" y="35"/>
                    </a:lnTo>
                    <a:cubicBezTo>
                      <a:pt x="259" y="35"/>
                      <a:pt x="261" y="34"/>
                      <a:pt x="262" y="34"/>
                    </a:cubicBezTo>
                    <a:lnTo>
                      <a:pt x="337" y="10"/>
                    </a:lnTo>
                    <a:cubicBezTo>
                      <a:pt x="339" y="9"/>
                      <a:pt x="340" y="9"/>
                      <a:pt x="342" y="9"/>
                    </a:cubicBezTo>
                    <a:lnTo>
                      <a:pt x="404" y="2"/>
                    </a:lnTo>
                    <a:lnTo>
                      <a:pt x="408" y="50"/>
                    </a:lnTo>
                    <a:lnTo>
                      <a:pt x="347" y="56"/>
                    </a:lnTo>
                    <a:lnTo>
                      <a:pt x="352" y="55"/>
                    </a:lnTo>
                    <a:lnTo>
                      <a:pt x="277" y="79"/>
                    </a:lnTo>
                    <a:lnTo>
                      <a:pt x="281" y="78"/>
                    </a:lnTo>
                    <a:lnTo>
                      <a:pt x="278" y="79"/>
                    </a:lnTo>
                    <a:lnTo>
                      <a:pt x="255" y="37"/>
                    </a:lnTo>
                    <a:close/>
                    <a:moveTo>
                      <a:pt x="454" y="0"/>
                    </a:moveTo>
                    <a:lnTo>
                      <a:pt x="598" y="0"/>
                    </a:lnTo>
                    <a:lnTo>
                      <a:pt x="598" y="48"/>
                    </a:lnTo>
                    <a:lnTo>
                      <a:pt x="454" y="48"/>
                    </a:lnTo>
                    <a:lnTo>
                      <a:pt x="454" y="0"/>
                    </a:lnTo>
                    <a:close/>
                    <a:moveTo>
                      <a:pt x="646" y="0"/>
                    </a:moveTo>
                    <a:lnTo>
                      <a:pt x="790" y="0"/>
                    </a:lnTo>
                    <a:lnTo>
                      <a:pt x="790" y="48"/>
                    </a:lnTo>
                    <a:lnTo>
                      <a:pt x="646" y="48"/>
                    </a:lnTo>
                    <a:lnTo>
                      <a:pt x="646" y="0"/>
                    </a:lnTo>
                    <a:close/>
                    <a:moveTo>
                      <a:pt x="838" y="0"/>
                    </a:moveTo>
                    <a:lnTo>
                      <a:pt x="982" y="0"/>
                    </a:lnTo>
                    <a:lnTo>
                      <a:pt x="982" y="48"/>
                    </a:lnTo>
                    <a:lnTo>
                      <a:pt x="838" y="48"/>
                    </a:lnTo>
                    <a:lnTo>
                      <a:pt x="838" y="0"/>
                    </a:lnTo>
                    <a:close/>
                    <a:moveTo>
                      <a:pt x="1030" y="0"/>
                    </a:moveTo>
                    <a:lnTo>
                      <a:pt x="1174" y="0"/>
                    </a:lnTo>
                    <a:lnTo>
                      <a:pt x="1174" y="48"/>
                    </a:lnTo>
                    <a:lnTo>
                      <a:pt x="1030" y="48"/>
                    </a:lnTo>
                    <a:lnTo>
                      <a:pt x="1030" y="0"/>
                    </a:lnTo>
                    <a:close/>
                    <a:moveTo>
                      <a:pt x="1222" y="0"/>
                    </a:moveTo>
                    <a:lnTo>
                      <a:pt x="1366" y="0"/>
                    </a:lnTo>
                    <a:lnTo>
                      <a:pt x="1366" y="48"/>
                    </a:lnTo>
                    <a:lnTo>
                      <a:pt x="1222" y="48"/>
                    </a:lnTo>
                    <a:lnTo>
                      <a:pt x="1222" y="0"/>
                    </a:lnTo>
                    <a:close/>
                    <a:moveTo>
                      <a:pt x="1414" y="0"/>
                    </a:moveTo>
                    <a:lnTo>
                      <a:pt x="1558" y="0"/>
                    </a:lnTo>
                    <a:lnTo>
                      <a:pt x="1558" y="48"/>
                    </a:lnTo>
                    <a:lnTo>
                      <a:pt x="1414" y="48"/>
                    </a:lnTo>
                    <a:lnTo>
                      <a:pt x="1414" y="0"/>
                    </a:lnTo>
                    <a:close/>
                    <a:moveTo>
                      <a:pt x="1606" y="0"/>
                    </a:moveTo>
                    <a:lnTo>
                      <a:pt x="1750" y="0"/>
                    </a:lnTo>
                    <a:lnTo>
                      <a:pt x="1750" y="48"/>
                    </a:lnTo>
                    <a:lnTo>
                      <a:pt x="1606" y="48"/>
                    </a:lnTo>
                    <a:lnTo>
                      <a:pt x="1606" y="0"/>
                    </a:lnTo>
                    <a:close/>
                    <a:moveTo>
                      <a:pt x="1798" y="0"/>
                    </a:moveTo>
                    <a:lnTo>
                      <a:pt x="1942" y="0"/>
                    </a:lnTo>
                    <a:lnTo>
                      <a:pt x="1942" y="48"/>
                    </a:lnTo>
                    <a:lnTo>
                      <a:pt x="1798" y="48"/>
                    </a:lnTo>
                    <a:lnTo>
                      <a:pt x="1798" y="0"/>
                    </a:lnTo>
                    <a:close/>
                    <a:moveTo>
                      <a:pt x="1990" y="0"/>
                    </a:moveTo>
                    <a:lnTo>
                      <a:pt x="2024" y="0"/>
                    </a:lnTo>
                    <a:lnTo>
                      <a:pt x="2024" y="48"/>
                    </a:lnTo>
                    <a:lnTo>
                      <a:pt x="1990" y="48"/>
                    </a:lnTo>
                    <a:lnTo>
                      <a:pt x="1990" y="0"/>
                    </a:lnTo>
                    <a:close/>
                    <a:moveTo>
                      <a:pt x="2027" y="1"/>
                    </a:moveTo>
                    <a:lnTo>
                      <a:pt x="2108" y="9"/>
                    </a:lnTo>
                    <a:cubicBezTo>
                      <a:pt x="2110" y="9"/>
                      <a:pt x="2111" y="9"/>
                      <a:pt x="2113" y="10"/>
                    </a:cubicBezTo>
                    <a:lnTo>
                      <a:pt x="2140" y="18"/>
                    </a:lnTo>
                    <a:lnTo>
                      <a:pt x="2125" y="64"/>
                    </a:lnTo>
                    <a:lnTo>
                      <a:pt x="2098" y="55"/>
                    </a:lnTo>
                    <a:lnTo>
                      <a:pt x="2103" y="56"/>
                    </a:lnTo>
                    <a:lnTo>
                      <a:pt x="2022" y="48"/>
                    </a:lnTo>
                    <a:lnTo>
                      <a:pt x="2027" y="1"/>
                    </a:lnTo>
                    <a:close/>
                    <a:moveTo>
                      <a:pt x="2185" y="33"/>
                    </a:moveTo>
                    <a:lnTo>
                      <a:pt x="2188" y="34"/>
                    </a:lnTo>
                    <a:cubicBezTo>
                      <a:pt x="2189" y="34"/>
                      <a:pt x="2191" y="35"/>
                      <a:pt x="2192" y="35"/>
                    </a:cubicBezTo>
                    <a:lnTo>
                      <a:pt x="2260" y="72"/>
                    </a:lnTo>
                    <a:cubicBezTo>
                      <a:pt x="2261" y="73"/>
                      <a:pt x="2263" y="74"/>
                      <a:pt x="2264" y="75"/>
                    </a:cubicBezTo>
                    <a:lnTo>
                      <a:pt x="2313" y="116"/>
                    </a:lnTo>
                    <a:lnTo>
                      <a:pt x="2282" y="153"/>
                    </a:lnTo>
                    <a:lnTo>
                      <a:pt x="2233" y="112"/>
                    </a:lnTo>
                    <a:lnTo>
                      <a:pt x="2237" y="115"/>
                    </a:lnTo>
                    <a:lnTo>
                      <a:pt x="2169" y="78"/>
                    </a:lnTo>
                    <a:lnTo>
                      <a:pt x="2173" y="79"/>
                    </a:lnTo>
                    <a:lnTo>
                      <a:pt x="2171" y="79"/>
                    </a:lnTo>
                    <a:lnTo>
                      <a:pt x="2185" y="33"/>
                    </a:lnTo>
                    <a:close/>
                    <a:moveTo>
                      <a:pt x="2348" y="154"/>
                    </a:moveTo>
                    <a:lnTo>
                      <a:pt x="2375" y="186"/>
                    </a:lnTo>
                    <a:cubicBezTo>
                      <a:pt x="2376" y="187"/>
                      <a:pt x="2377" y="189"/>
                      <a:pt x="2378" y="190"/>
                    </a:cubicBezTo>
                    <a:lnTo>
                      <a:pt x="2415" y="258"/>
                    </a:lnTo>
                    <a:cubicBezTo>
                      <a:pt x="2415" y="259"/>
                      <a:pt x="2416" y="261"/>
                      <a:pt x="2416" y="262"/>
                    </a:cubicBezTo>
                    <a:lnTo>
                      <a:pt x="2424" y="286"/>
                    </a:lnTo>
                    <a:lnTo>
                      <a:pt x="2378" y="301"/>
                    </a:lnTo>
                    <a:lnTo>
                      <a:pt x="2371" y="277"/>
                    </a:lnTo>
                    <a:lnTo>
                      <a:pt x="2372" y="281"/>
                    </a:lnTo>
                    <a:lnTo>
                      <a:pt x="2335" y="213"/>
                    </a:lnTo>
                    <a:lnTo>
                      <a:pt x="2338" y="217"/>
                    </a:lnTo>
                    <a:lnTo>
                      <a:pt x="2312" y="185"/>
                    </a:lnTo>
                    <a:lnTo>
                      <a:pt x="2348" y="154"/>
                    </a:lnTo>
                    <a:close/>
                    <a:moveTo>
                      <a:pt x="2438" y="332"/>
                    </a:moveTo>
                    <a:lnTo>
                      <a:pt x="2439" y="337"/>
                    </a:lnTo>
                    <a:cubicBezTo>
                      <a:pt x="2440" y="339"/>
                      <a:pt x="2440" y="341"/>
                      <a:pt x="2440" y="342"/>
                    </a:cubicBezTo>
                    <a:lnTo>
                      <a:pt x="2448" y="422"/>
                    </a:lnTo>
                    <a:lnTo>
                      <a:pt x="2401" y="427"/>
                    </a:lnTo>
                    <a:lnTo>
                      <a:pt x="2393" y="347"/>
                    </a:lnTo>
                    <a:lnTo>
                      <a:pt x="2394" y="352"/>
                    </a:lnTo>
                    <a:lnTo>
                      <a:pt x="2392" y="346"/>
                    </a:lnTo>
                    <a:lnTo>
                      <a:pt x="2438" y="332"/>
                    </a:lnTo>
                    <a:close/>
                    <a:moveTo>
                      <a:pt x="2448" y="424"/>
                    </a:moveTo>
                    <a:lnTo>
                      <a:pt x="2448" y="483"/>
                    </a:lnTo>
                    <a:lnTo>
                      <a:pt x="2400" y="483"/>
                    </a:lnTo>
                    <a:lnTo>
                      <a:pt x="2400" y="424"/>
                    </a:lnTo>
                    <a:lnTo>
                      <a:pt x="2448" y="424"/>
                    </a:lnTo>
                    <a:close/>
                    <a:moveTo>
                      <a:pt x="2448" y="531"/>
                    </a:moveTo>
                    <a:lnTo>
                      <a:pt x="2448" y="675"/>
                    </a:lnTo>
                    <a:lnTo>
                      <a:pt x="2400" y="675"/>
                    </a:lnTo>
                    <a:lnTo>
                      <a:pt x="2400" y="531"/>
                    </a:lnTo>
                    <a:lnTo>
                      <a:pt x="2448" y="531"/>
                    </a:lnTo>
                    <a:close/>
                    <a:moveTo>
                      <a:pt x="2448" y="723"/>
                    </a:moveTo>
                    <a:lnTo>
                      <a:pt x="2448" y="867"/>
                    </a:lnTo>
                    <a:lnTo>
                      <a:pt x="2400" y="867"/>
                    </a:lnTo>
                    <a:lnTo>
                      <a:pt x="2400" y="723"/>
                    </a:lnTo>
                    <a:lnTo>
                      <a:pt x="2448" y="723"/>
                    </a:lnTo>
                    <a:close/>
                    <a:moveTo>
                      <a:pt x="2448" y="915"/>
                    </a:moveTo>
                    <a:lnTo>
                      <a:pt x="2448" y="1059"/>
                    </a:lnTo>
                    <a:lnTo>
                      <a:pt x="2400" y="1059"/>
                    </a:lnTo>
                    <a:lnTo>
                      <a:pt x="2400" y="915"/>
                    </a:lnTo>
                    <a:lnTo>
                      <a:pt x="2448" y="915"/>
                    </a:lnTo>
                    <a:close/>
                    <a:moveTo>
                      <a:pt x="2448" y="1107"/>
                    </a:moveTo>
                    <a:lnTo>
                      <a:pt x="2448" y="1251"/>
                    </a:lnTo>
                    <a:lnTo>
                      <a:pt x="2400" y="1251"/>
                    </a:lnTo>
                    <a:lnTo>
                      <a:pt x="2400" y="1107"/>
                    </a:lnTo>
                    <a:lnTo>
                      <a:pt x="2448" y="1107"/>
                    </a:lnTo>
                    <a:close/>
                    <a:moveTo>
                      <a:pt x="2448" y="1299"/>
                    </a:moveTo>
                    <a:lnTo>
                      <a:pt x="2448" y="1443"/>
                    </a:lnTo>
                    <a:lnTo>
                      <a:pt x="2400" y="1443"/>
                    </a:lnTo>
                    <a:lnTo>
                      <a:pt x="2400" y="1299"/>
                    </a:lnTo>
                    <a:lnTo>
                      <a:pt x="2448" y="1299"/>
                    </a:lnTo>
                    <a:close/>
                    <a:moveTo>
                      <a:pt x="2448" y="1491"/>
                    </a:moveTo>
                    <a:lnTo>
                      <a:pt x="2448" y="1635"/>
                    </a:lnTo>
                    <a:lnTo>
                      <a:pt x="2400" y="1635"/>
                    </a:lnTo>
                    <a:lnTo>
                      <a:pt x="2400" y="1491"/>
                    </a:lnTo>
                    <a:lnTo>
                      <a:pt x="2448" y="1491"/>
                    </a:lnTo>
                    <a:close/>
                    <a:moveTo>
                      <a:pt x="2448" y="1683"/>
                    </a:moveTo>
                    <a:lnTo>
                      <a:pt x="2448" y="1827"/>
                    </a:lnTo>
                    <a:lnTo>
                      <a:pt x="2400" y="1827"/>
                    </a:lnTo>
                    <a:lnTo>
                      <a:pt x="2400" y="1683"/>
                    </a:lnTo>
                    <a:lnTo>
                      <a:pt x="2448" y="1683"/>
                    </a:lnTo>
                    <a:close/>
                    <a:moveTo>
                      <a:pt x="2448" y="1875"/>
                    </a:moveTo>
                    <a:lnTo>
                      <a:pt x="2448" y="2019"/>
                    </a:lnTo>
                    <a:lnTo>
                      <a:pt x="2400" y="2019"/>
                    </a:lnTo>
                    <a:lnTo>
                      <a:pt x="2400" y="1875"/>
                    </a:lnTo>
                    <a:lnTo>
                      <a:pt x="2448" y="1875"/>
                    </a:lnTo>
                    <a:close/>
                    <a:moveTo>
                      <a:pt x="2448" y="2067"/>
                    </a:moveTo>
                    <a:lnTo>
                      <a:pt x="2448" y="2211"/>
                    </a:lnTo>
                    <a:lnTo>
                      <a:pt x="2400" y="2211"/>
                    </a:lnTo>
                    <a:lnTo>
                      <a:pt x="2400" y="2067"/>
                    </a:lnTo>
                    <a:lnTo>
                      <a:pt x="2448" y="2067"/>
                    </a:lnTo>
                    <a:close/>
                    <a:moveTo>
                      <a:pt x="2448" y="2259"/>
                    </a:moveTo>
                    <a:lnTo>
                      <a:pt x="2448" y="2403"/>
                    </a:lnTo>
                    <a:lnTo>
                      <a:pt x="2400" y="2403"/>
                    </a:lnTo>
                    <a:lnTo>
                      <a:pt x="2400" y="2259"/>
                    </a:lnTo>
                    <a:lnTo>
                      <a:pt x="2448" y="2259"/>
                    </a:lnTo>
                    <a:close/>
                    <a:moveTo>
                      <a:pt x="2448" y="2451"/>
                    </a:moveTo>
                    <a:lnTo>
                      <a:pt x="2448" y="2595"/>
                    </a:lnTo>
                    <a:lnTo>
                      <a:pt x="2400" y="2595"/>
                    </a:lnTo>
                    <a:lnTo>
                      <a:pt x="2400" y="2451"/>
                    </a:lnTo>
                    <a:lnTo>
                      <a:pt x="2448" y="2451"/>
                    </a:lnTo>
                    <a:close/>
                    <a:moveTo>
                      <a:pt x="2448" y="2643"/>
                    </a:moveTo>
                    <a:lnTo>
                      <a:pt x="2448" y="2787"/>
                    </a:lnTo>
                    <a:lnTo>
                      <a:pt x="2400" y="2787"/>
                    </a:lnTo>
                    <a:lnTo>
                      <a:pt x="2400" y="2643"/>
                    </a:lnTo>
                    <a:lnTo>
                      <a:pt x="2448" y="2643"/>
                    </a:lnTo>
                    <a:close/>
                    <a:moveTo>
                      <a:pt x="2448" y="2835"/>
                    </a:moveTo>
                    <a:lnTo>
                      <a:pt x="2448" y="2979"/>
                    </a:lnTo>
                    <a:lnTo>
                      <a:pt x="2400" y="2979"/>
                    </a:lnTo>
                    <a:lnTo>
                      <a:pt x="2400" y="2835"/>
                    </a:lnTo>
                    <a:lnTo>
                      <a:pt x="2448" y="2835"/>
                    </a:lnTo>
                    <a:close/>
                    <a:moveTo>
                      <a:pt x="2448" y="3027"/>
                    </a:moveTo>
                    <a:lnTo>
                      <a:pt x="2448" y="3171"/>
                    </a:lnTo>
                    <a:lnTo>
                      <a:pt x="2400" y="3171"/>
                    </a:lnTo>
                    <a:lnTo>
                      <a:pt x="2400" y="3027"/>
                    </a:lnTo>
                    <a:lnTo>
                      <a:pt x="2448" y="3027"/>
                    </a:lnTo>
                    <a:close/>
                    <a:moveTo>
                      <a:pt x="2448" y="3219"/>
                    </a:moveTo>
                    <a:lnTo>
                      <a:pt x="2448" y="3224"/>
                    </a:lnTo>
                    <a:lnTo>
                      <a:pt x="2400" y="3224"/>
                    </a:lnTo>
                    <a:lnTo>
                      <a:pt x="2400" y="3219"/>
                    </a:lnTo>
                    <a:lnTo>
                      <a:pt x="2448" y="3219"/>
                    </a:lnTo>
                    <a:close/>
                    <a:moveTo>
                      <a:pt x="2448" y="3227"/>
                    </a:moveTo>
                    <a:lnTo>
                      <a:pt x="2440" y="3308"/>
                    </a:lnTo>
                    <a:cubicBezTo>
                      <a:pt x="2440" y="3309"/>
                      <a:pt x="2440" y="3311"/>
                      <a:pt x="2439" y="3313"/>
                    </a:cubicBezTo>
                    <a:lnTo>
                      <a:pt x="2423" y="3367"/>
                    </a:lnTo>
                    <a:lnTo>
                      <a:pt x="2377" y="3353"/>
                    </a:lnTo>
                    <a:lnTo>
                      <a:pt x="2394" y="3298"/>
                    </a:lnTo>
                    <a:lnTo>
                      <a:pt x="2393" y="3303"/>
                    </a:lnTo>
                    <a:lnTo>
                      <a:pt x="2401" y="3222"/>
                    </a:lnTo>
                    <a:lnTo>
                      <a:pt x="2448" y="3227"/>
                    </a:lnTo>
                    <a:close/>
                    <a:moveTo>
                      <a:pt x="2402" y="3415"/>
                    </a:moveTo>
                    <a:lnTo>
                      <a:pt x="2378" y="3460"/>
                    </a:lnTo>
                    <a:cubicBezTo>
                      <a:pt x="2377" y="3461"/>
                      <a:pt x="2376" y="3463"/>
                      <a:pt x="2375" y="3464"/>
                    </a:cubicBezTo>
                    <a:lnTo>
                      <a:pt x="2326" y="3523"/>
                    </a:lnTo>
                    <a:cubicBezTo>
                      <a:pt x="2325" y="3524"/>
                      <a:pt x="2324" y="3525"/>
                      <a:pt x="2323" y="3526"/>
                    </a:cubicBezTo>
                    <a:lnTo>
                      <a:pt x="2310" y="3536"/>
                    </a:lnTo>
                    <a:lnTo>
                      <a:pt x="2280" y="3499"/>
                    </a:lnTo>
                    <a:lnTo>
                      <a:pt x="2292" y="3489"/>
                    </a:lnTo>
                    <a:lnTo>
                      <a:pt x="2289" y="3492"/>
                    </a:lnTo>
                    <a:lnTo>
                      <a:pt x="2338" y="3433"/>
                    </a:lnTo>
                    <a:lnTo>
                      <a:pt x="2335" y="3437"/>
                    </a:lnTo>
                    <a:lnTo>
                      <a:pt x="2360" y="3392"/>
                    </a:lnTo>
                    <a:lnTo>
                      <a:pt x="2402" y="3415"/>
                    </a:lnTo>
                    <a:close/>
                    <a:moveTo>
                      <a:pt x="2273" y="3567"/>
                    </a:moveTo>
                    <a:lnTo>
                      <a:pt x="2264" y="3575"/>
                    </a:lnTo>
                    <a:cubicBezTo>
                      <a:pt x="2263" y="3576"/>
                      <a:pt x="2261" y="3577"/>
                      <a:pt x="2260" y="3578"/>
                    </a:cubicBezTo>
                    <a:lnTo>
                      <a:pt x="2192" y="3615"/>
                    </a:lnTo>
                    <a:cubicBezTo>
                      <a:pt x="2191" y="3615"/>
                      <a:pt x="2189" y="3616"/>
                      <a:pt x="2187" y="3616"/>
                    </a:cubicBezTo>
                    <a:lnTo>
                      <a:pt x="2136" y="3632"/>
                    </a:lnTo>
                    <a:lnTo>
                      <a:pt x="2122" y="3586"/>
                    </a:lnTo>
                    <a:lnTo>
                      <a:pt x="2173" y="3571"/>
                    </a:lnTo>
                    <a:lnTo>
                      <a:pt x="2169" y="3572"/>
                    </a:lnTo>
                    <a:lnTo>
                      <a:pt x="2237" y="3535"/>
                    </a:lnTo>
                    <a:lnTo>
                      <a:pt x="2233" y="3538"/>
                    </a:lnTo>
                    <a:lnTo>
                      <a:pt x="2243" y="3530"/>
                    </a:lnTo>
                    <a:lnTo>
                      <a:pt x="2273" y="3567"/>
                    </a:lnTo>
                    <a:close/>
                    <a:moveTo>
                      <a:pt x="2084" y="3643"/>
                    </a:moveTo>
                    <a:lnTo>
                      <a:pt x="2027" y="3648"/>
                    </a:lnTo>
                    <a:lnTo>
                      <a:pt x="2022" y="3601"/>
                    </a:lnTo>
                    <a:lnTo>
                      <a:pt x="2079" y="3595"/>
                    </a:lnTo>
                    <a:lnTo>
                      <a:pt x="2084" y="3643"/>
                    </a:lnTo>
                    <a:close/>
                    <a:moveTo>
                      <a:pt x="2024" y="3648"/>
                    </a:moveTo>
                    <a:lnTo>
                      <a:pt x="1938" y="3648"/>
                    </a:lnTo>
                    <a:lnTo>
                      <a:pt x="1938" y="3600"/>
                    </a:lnTo>
                    <a:lnTo>
                      <a:pt x="2024" y="3600"/>
                    </a:lnTo>
                    <a:lnTo>
                      <a:pt x="2024" y="3648"/>
                    </a:lnTo>
                    <a:close/>
                    <a:moveTo>
                      <a:pt x="1890" y="3648"/>
                    </a:moveTo>
                    <a:lnTo>
                      <a:pt x="1746" y="3648"/>
                    </a:lnTo>
                    <a:lnTo>
                      <a:pt x="1746" y="3600"/>
                    </a:lnTo>
                    <a:lnTo>
                      <a:pt x="1890" y="3600"/>
                    </a:lnTo>
                    <a:lnTo>
                      <a:pt x="1890" y="3648"/>
                    </a:lnTo>
                    <a:close/>
                    <a:moveTo>
                      <a:pt x="1698" y="3648"/>
                    </a:moveTo>
                    <a:lnTo>
                      <a:pt x="1554" y="3648"/>
                    </a:lnTo>
                    <a:lnTo>
                      <a:pt x="1554" y="3600"/>
                    </a:lnTo>
                    <a:lnTo>
                      <a:pt x="1698" y="3600"/>
                    </a:lnTo>
                    <a:lnTo>
                      <a:pt x="1698" y="3648"/>
                    </a:lnTo>
                    <a:close/>
                    <a:moveTo>
                      <a:pt x="1506" y="3648"/>
                    </a:moveTo>
                    <a:lnTo>
                      <a:pt x="1362" y="3648"/>
                    </a:lnTo>
                    <a:lnTo>
                      <a:pt x="1362" y="3600"/>
                    </a:lnTo>
                    <a:lnTo>
                      <a:pt x="1506" y="3600"/>
                    </a:lnTo>
                    <a:lnTo>
                      <a:pt x="1506" y="3648"/>
                    </a:lnTo>
                    <a:close/>
                    <a:moveTo>
                      <a:pt x="1314" y="3648"/>
                    </a:moveTo>
                    <a:lnTo>
                      <a:pt x="1170" y="3648"/>
                    </a:lnTo>
                    <a:lnTo>
                      <a:pt x="1170" y="3600"/>
                    </a:lnTo>
                    <a:lnTo>
                      <a:pt x="1314" y="3600"/>
                    </a:lnTo>
                    <a:lnTo>
                      <a:pt x="1314" y="3648"/>
                    </a:lnTo>
                    <a:close/>
                    <a:moveTo>
                      <a:pt x="1122" y="3648"/>
                    </a:moveTo>
                    <a:lnTo>
                      <a:pt x="978" y="3648"/>
                    </a:lnTo>
                    <a:lnTo>
                      <a:pt x="978" y="3600"/>
                    </a:lnTo>
                    <a:lnTo>
                      <a:pt x="1122" y="3600"/>
                    </a:lnTo>
                    <a:lnTo>
                      <a:pt x="1122" y="3648"/>
                    </a:lnTo>
                    <a:close/>
                    <a:moveTo>
                      <a:pt x="930" y="3648"/>
                    </a:moveTo>
                    <a:lnTo>
                      <a:pt x="786" y="3648"/>
                    </a:lnTo>
                    <a:lnTo>
                      <a:pt x="786" y="3600"/>
                    </a:lnTo>
                    <a:lnTo>
                      <a:pt x="930" y="3600"/>
                    </a:lnTo>
                    <a:lnTo>
                      <a:pt x="930" y="3648"/>
                    </a:lnTo>
                    <a:close/>
                    <a:moveTo>
                      <a:pt x="738" y="3648"/>
                    </a:moveTo>
                    <a:lnTo>
                      <a:pt x="594" y="3648"/>
                    </a:lnTo>
                    <a:lnTo>
                      <a:pt x="594" y="3600"/>
                    </a:lnTo>
                    <a:lnTo>
                      <a:pt x="738" y="3600"/>
                    </a:lnTo>
                    <a:lnTo>
                      <a:pt x="738" y="3648"/>
                    </a:lnTo>
                    <a:close/>
                    <a:moveTo>
                      <a:pt x="546" y="3648"/>
                    </a:moveTo>
                    <a:lnTo>
                      <a:pt x="424" y="3648"/>
                    </a:lnTo>
                    <a:lnTo>
                      <a:pt x="424" y="3600"/>
                    </a:lnTo>
                    <a:lnTo>
                      <a:pt x="546" y="3600"/>
                    </a:lnTo>
                    <a:lnTo>
                      <a:pt x="546" y="3648"/>
                    </a:lnTo>
                    <a:close/>
                    <a:moveTo>
                      <a:pt x="422" y="3648"/>
                    </a:moveTo>
                    <a:lnTo>
                      <a:pt x="400" y="3646"/>
                    </a:lnTo>
                    <a:lnTo>
                      <a:pt x="405" y="3598"/>
                    </a:lnTo>
                    <a:lnTo>
                      <a:pt x="427" y="3601"/>
                    </a:lnTo>
                    <a:lnTo>
                      <a:pt x="422" y="3648"/>
                    </a:lnTo>
                    <a:close/>
                    <a:moveTo>
                      <a:pt x="352" y="3641"/>
                    </a:moveTo>
                    <a:lnTo>
                      <a:pt x="342" y="3640"/>
                    </a:lnTo>
                    <a:cubicBezTo>
                      <a:pt x="341" y="3640"/>
                      <a:pt x="339" y="3640"/>
                      <a:pt x="337" y="3639"/>
                    </a:cubicBezTo>
                    <a:lnTo>
                      <a:pt x="262" y="3616"/>
                    </a:lnTo>
                    <a:cubicBezTo>
                      <a:pt x="261" y="3616"/>
                      <a:pt x="259" y="3615"/>
                      <a:pt x="258" y="3615"/>
                    </a:cubicBezTo>
                    <a:lnTo>
                      <a:pt x="209" y="3588"/>
                    </a:lnTo>
                    <a:lnTo>
                      <a:pt x="232" y="3546"/>
                    </a:lnTo>
                    <a:lnTo>
                      <a:pt x="281" y="3572"/>
                    </a:lnTo>
                    <a:lnTo>
                      <a:pt x="277" y="3571"/>
                    </a:lnTo>
                    <a:lnTo>
                      <a:pt x="352" y="3594"/>
                    </a:lnTo>
                    <a:lnTo>
                      <a:pt x="347" y="3593"/>
                    </a:lnTo>
                    <a:lnTo>
                      <a:pt x="357" y="3594"/>
                    </a:lnTo>
                    <a:lnTo>
                      <a:pt x="352" y="3641"/>
                    </a:lnTo>
                    <a:close/>
                    <a:moveTo>
                      <a:pt x="166" y="3558"/>
                    </a:moveTo>
                    <a:lnTo>
                      <a:pt x="127" y="3526"/>
                    </a:lnTo>
                    <a:cubicBezTo>
                      <a:pt x="126" y="3525"/>
                      <a:pt x="125" y="3524"/>
                      <a:pt x="124" y="3523"/>
                    </a:cubicBezTo>
                    <a:lnTo>
                      <a:pt x="75" y="3464"/>
                    </a:lnTo>
                    <a:cubicBezTo>
                      <a:pt x="74" y="3463"/>
                      <a:pt x="73" y="3461"/>
                      <a:pt x="72" y="3460"/>
                    </a:cubicBezTo>
                    <a:lnTo>
                      <a:pt x="64" y="3445"/>
                    </a:lnTo>
                    <a:lnTo>
                      <a:pt x="107" y="3422"/>
                    </a:lnTo>
                    <a:lnTo>
                      <a:pt x="115" y="3437"/>
                    </a:lnTo>
                    <a:lnTo>
                      <a:pt x="112" y="3433"/>
                    </a:lnTo>
                    <a:lnTo>
                      <a:pt x="161" y="3492"/>
                    </a:lnTo>
                    <a:lnTo>
                      <a:pt x="158" y="3489"/>
                    </a:lnTo>
                    <a:lnTo>
                      <a:pt x="197" y="3521"/>
                    </a:lnTo>
                    <a:lnTo>
                      <a:pt x="166" y="3558"/>
                    </a:lnTo>
                    <a:close/>
                    <a:moveTo>
                      <a:pt x="41" y="3403"/>
                    </a:moveTo>
                    <a:lnTo>
                      <a:pt x="35" y="3392"/>
                    </a:lnTo>
                    <a:cubicBezTo>
                      <a:pt x="35" y="3391"/>
                      <a:pt x="34" y="3389"/>
                      <a:pt x="34" y="3388"/>
                    </a:cubicBezTo>
                    <a:lnTo>
                      <a:pt x="10" y="3313"/>
                    </a:lnTo>
                    <a:cubicBezTo>
                      <a:pt x="9" y="3311"/>
                      <a:pt x="9" y="3310"/>
                      <a:pt x="9" y="3308"/>
                    </a:cubicBezTo>
                    <a:lnTo>
                      <a:pt x="3" y="3255"/>
                    </a:lnTo>
                    <a:lnTo>
                      <a:pt x="51" y="3251"/>
                    </a:lnTo>
                    <a:lnTo>
                      <a:pt x="56" y="3303"/>
                    </a:lnTo>
                    <a:lnTo>
                      <a:pt x="55" y="3298"/>
                    </a:lnTo>
                    <a:lnTo>
                      <a:pt x="79" y="3373"/>
                    </a:lnTo>
                    <a:lnTo>
                      <a:pt x="78" y="3369"/>
                    </a:lnTo>
                    <a:lnTo>
                      <a:pt x="84" y="3380"/>
                    </a:lnTo>
                    <a:lnTo>
                      <a:pt x="41" y="3403"/>
                    </a:lnTo>
                    <a:close/>
                  </a:path>
                </a:pathLst>
              </a:custGeom>
              <a:solidFill>
                <a:srgbClr val="92D050"/>
              </a:solidFill>
              <a:ln w="0" cap="flat">
                <a:solidFill>
                  <a:srgbClr val="92D05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1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 descr="Τρισδιάστατη δομή τριγλυκεριδίου"/>
          <p:cNvGrpSpPr/>
          <p:nvPr/>
        </p:nvGrpSpPr>
        <p:grpSpPr>
          <a:xfrm>
            <a:off x="422987" y="832947"/>
            <a:ext cx="8532440" cy="5888528"/>
            <a:chOff x="0" y="0"/>
            <a:chExt cx="9144000" cy="6858000"/>
          </a:xfrm>
        </p:grpSpPr>
        <p:pic>
          <p:nvPicPr>
            <p:cNvPr id="18" name="17 - Εικόνα" descr="triglyceride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6 - Στρογγυλεμένο ορθογώνιο"/>
            <p:cNvSpPr/>
            <p:nvPr/>
          </p:nvSpPr>
          <p:spPr>
            <a:xfrm>
              <a:off x="3677439" y="2571743"/>
              <a:ext cx="1394627" cy="1714513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9 - Έλλειψη"/>
            <p:cNvSpPr/>
            <p:nvPr/>
          </p:nvSpPr>
          <p:spPr>
            <a:xfrm rot="2112198">
              <a:off x="911985" y="643035"/>
              <a:ext cx="3445960" cy="2378966"/>
            </a:xfrm>
            <a:prstGeom prst="ellipse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3" name="12 - TextBox"/>
            <p:cNvSpPr txBox="1"/>
            <p:nvPr/>
          </p:nvSpPr>
          <p:spPr>
            <a:xfrm>
              <a:off x="4427538" y="1214422"/>
              <a:ext cx="15001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i="1" dirty="0" smtClean="0">
                  <a:solidFill>
                    <a:prstClr val="white"/>
                  </a:solidFill>
                </a:rPr>
                <a:t>Τμήμα της γλυκερίνης</a:t>
              </a:r>
              <a:endParaRPr lang="el-GR" b="1" i="1" dirty="0">
                <a:solidFill>
                  <a:prstClr val="white"/>
                </a:solidFill>
              </a:endParaRPr>
            </a:p>
          </p:txBody>
        </p:sp>
        <p:sp>
          <p:nvSpPr>
            <p:cNvPr id="14" name="13 - TextBox"/>
            <p:cNvSpPr txBox="1"/>
            <p:nvPr/>
          </p:nvSpPr>
          <p:spPr>
            <a:xfrm>
              <a:off x="7643802" y="1428736"/>
              <a:ext cx="15001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b="1" i="1" dirty="0" smtClean="0">
                  <a:solidFill>
                    <a:srgbClr val="FFC000"/>
                  </a:solidFill>
                </a:rPr>
                <a:t>Τμήμα των λιπαρών οξέων</a:t>
              </a:r>
              <a:endParaRPr lang="el-GR" b="1" i="1" dirty="0">
                <a:solidFill>
                  <a:srgbClr val="FFC000"/>
                </a:solidFill>
              </a:endParaRPr>
            </a:p>
          </p:txBody>
        </p:sp>
        <p:sp>
          <p:nvSpPr>
            <p:cNvPr id="9216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19 - Ευθύγραμμο βέλος σύνδεσης"/>
            <p:cNvCxnSpPr/>
            <p:nvPr/>
          </p:nvCxnSpPr>
          <p:spPr>
            <a:xfrm rot="5400000">
              <a:off x="4643438" y="2071678"/>
              <a:ext cx="785818" cy="21431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- Έλλειψη"/>
            <p:cNvSpPr/>
            <p:nvPr/>
          </p:nvSpPr>
          <p:spPr>
            <a:xfrm rot="1385047">
              <a:off x="4756612" y="2837013"/>
              <a:ext cx="3893180" cy="3592547"/>
            </a:xfrm>
            <a:prstGeom prst="ellipse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7" name="26 - Έλλειψη"/>
            <p:cNvSpPr/>
            <p:nvPr/>
          </p:nvSpPr>
          <p:spPr>
            <a:xfrm rot="20120636">
              <a:off x="563336" y="3479538"/>
              <a:ext cx="3696465" cy="2862245"/>
            </a:xfrm>
            <a:prstGeom prst="ellipse">
              <a:avLst/>
            </a:prstGeom>
            <a:noFill/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28" name="27 - Ευθύγραμμο βέλος σύνδεσης"/>
            <p:cNvCxnSpPr>
              <a:endCxn id="26" idx="0"/>
            </p:cNvCxnSpPr>
            <p:nvPr/>
          </p:nvCxnSpPr>
          <p:spPr>
            <a:xfrm rot="5400000">
              <a:off x="7262547" y="2292297"/>
              <a:ext cx="833485" cy="543600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29 - Ευθύγραμμο βέλος σύνδεσης"/>
            <p:cNvCxnSpPr/>
            <p:nvPr/>
          </p:nvCxnSpPr>
          <p:spPr>
            <a:xfrm rot="10800000" flipV="1">
              <a:off x="4214810" y="1785922"/>
              <a:ext cx="3571870" cy="214317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- Ευθύγραμμο βέλος σύνδεσης"/>
            <p:cNvCxnSpPr/>
            <p:nvPr/>
          </p:nvCxnSpPr>
          <p:spPr>
            <a:xfrm rot="10800000" flipV="1">
              <a:off x="4143372" y="1857364"/>
              <a:ext cx="3724302" cy="2714644"/>
            </a:xfrm>
            <a:prstGeom prst="straightConnector1">
              <a:avLst/>
            </a:prstGeom>
            <a:ln>
              <a:solidFill>
                <a:srgbClr val="FFC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2987" y="48684"/>
            <a:ext cx="8460432" cy="784263"/>
          </a:xfrm>
        </p:spPr>
        <p:txBody>
          <a:bodyPr>
            <a:normAutofit/>
          </a:bodyPr>
          <a:lstStyle/>
          <a:p>
            <a:r>
              <a:rPr lang="el-GR" dirty="0" smtClean="0"/>
              <a:t>Τρισδιάστατη δομή τριγλυκεριδίου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4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Λιπαρά οξέα στις φυτικές </a:t>
            </a:r>
            <a:r>
              <a:rPr lang="el-GR" dirty="0"/>
              <a:t>λιπαρές ύλες </a:t>
            </a:r>
            <a:r>
              <a:rPr lang="el-GR" sz="3300" b="0" dirty="0">
                <a:solidFill>
                  <a:prstClr val="black"/>
                </a:solidFill>
              </a:rPr>
              <a:t>(έλαια)</a:t>
            </a:r>
            <a:r>
              <a:rPr lang="en-US" sz="3300" b="0" dirty="0">
                <a:solidFill>
                  <a:prstClr val="black"/>
                </a:solidFill>
              </a:rPr>
              <a:t> 1/3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/>
              <a:t>Στις φυτικής προέλευσης λιπαρές ύλες (κοινώς λάδια, ή έλαια) είναι δυνατόν να περιέχονται λιπαρά οξέα με :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1 διπλό δεσμό (π.χ. το </a:t>
            </a:r>
            <a:r>
              <a:rPr lang="el-GR" sz="2400" b="1" dirty="0"/>
              <a:t>ελαϊκό οξύ, </a:t>
            </a:r>
            <a:r>
              <a:rPr lang="el-GR" sz="2400" dirty="0"/>
              <a:t>C18:1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2 διπλούς δεσμούς (π.χ. το </a:t>
            </a:r>
            <a:r>
              <a:rPr lang="el-GR" sz="2400" b="1" dirty="0"/>
              <a:t>λινελαϊκό οξύ, </a:t>
            </a:r>
            <a:r>
              <a:rPr lang="el-GR" sz="2400" dirty="0"/>
              <a:t>C18:2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3 διπλούς δεσμούς (π.χ. το </a:t>
            </a:r>
            <a:r>
              <a:rPr lang="el-GR" sz="2400" b="1" dirty="0"/>
              <a:t>λινολενικό οξύ, </a:t>
            </a:r>
            <a:r>
              <a:rPr lang="el-GR" sz="2400" dirty="0"/>
              <a:t>C18:3</a:t>
            </a:r>
            <a:r>
              <a:rPr lang="el-GR" sz="2400" dirty="0" smtClean="0"/>
              <a:t>).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Βασικοί όροι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Εστέρες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Τριγλυκερίδια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/>
              <a:t>Ενωμένα (συνδεδεμένα) λιπαρά </a:t>
            </a:r>
            <a:r>
              <a:rPr lang="el-GR" sz="2400" dirty="0" smtClean="0"/>
              <a:t>οξέα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/>
              <a:t>Ελεύθερα λιπαρά οξέα</a:t>
            </a:r>
            <a:r>
              <a:rPr lang="en-US" dirty="0"/>
              <a:t>,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Όξινη υδρόλυση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Οξύτητα</a:t>
            </a:r>
            <a:r>
              <a:rPr lang="en-US" sz="2400" dirty="0" smtClean="0"/>
              <a:t>,</a:t>
            </a: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Βαθμός οξύτητας,</a:t>
            </a:r>
            <a:endParaRPr lang="el-GR" dirty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sz="2400" dirty="0" smtClean="0"/>
              <a:t>Ακορεστότητα,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l-GR" dirty="0" smtClean="0"/>
              <a:t>Αριθμός ιωδίου.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μόρια στεατικού οξέος, ελαϊκού οξέος, λινελαϊκού οξέος και λινιλενικού οξέος"/>
          <p:cNvSpPr/>
          <p:nvPr/>
        </p:nvSpPr>
        <p:spPr>
          <a:xfrm>
            <a:off x="107503" y="1000114"/>
            <a:ext cx="6025785" cy="5597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0" y="58715"/>
            <a:ext cx="9144000" cy="1066812"/>
          </a:xfrm>
        </p:spPr>
        <p:txBody>
          <a:bodyPr/>
          <a:lstStyle/>
          <a:p>
            <a:r>
              <a:rPr lang="el-GR" dirty="0"/>
              <a:t>Τα </a:t>
            </a:r>
            <a:r>
              <a:rPr lang="el-GR" dirty="0" smtClean="0"/>
              <a:t>συνήθη λιπαρά </a:t>
            </a:r>
            <a:r>
              <a:rPr lang="el-GR" dirty="0"/>
              <a:t>οξέα</a:t>
            </a:r>
          </a:p>
        </p:txBody>
      </p:sp>
      <p:graphicFrame>
        <p:nvGraphicFramePr>
          <p:cNvPr id="65540" name="Object 4" descr="μόριο στεατικού οξέος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250825" y="1306513"/>
          <a:ext cx="5473700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ACD/3D" r:id="rId3" imgW="4952381" imgH="800212" progId="ACD.3D">
                  <p:embed/>
                </p:oleObj>
              </mc:Choice>
              <mc:Fallback>
                <p:oleObj name="ACD/3D" r:id="rId3" imgW="4952381" imgH="800212" progId="ACD.3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06513"/>
                        <a:ext cx="5473700" cy="88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 descr="μόριο ελαϊκού οξέος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468313" y="2349500"/>
          <a:ext cx="54006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ACD/3D" r:id="rId5" imgW="5028571" imgH="990738" progId="ACD.3D">
                  <p:embed/>
                </p:oleObj>
              </mc:Choice>
              <mc:Fallback>
                <p:oleObj name="ACD/3D" r:id="rId5" imgW="5028571" imgH="990738" progId="ACD.3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49500"/>
                        <a:ext cx="5400675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 descr="μόριο λινελαϊκού οξέος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323850" y="3592513"/>
          <a:ext cx="5472113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ACD/3D" r:id="rId7" imgW="4990476" imgH="1228571" progId="ACD.3D">
                  <p:embed/>
                </p:oleObj>
              </mc:Choice>
              <mc:Fallback>
                <p:oleObj name="ACD/3D" r:id="rId7" imgW="4990476" imgH="1228571" progId="ACD.3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592513"/>
                        <a:ext cx="5472113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300788" y="1443741"/>
            <a:ext cx="2617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Στεατικό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οξύ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C18:0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300788" y="2782739"/>
            <a:ext cx="2595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Ελαϊκό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οξύ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C18:1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6165364" y="4185409"/>
            <a:ext cx="2978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Λινελαϊκό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οξύ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C18:2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65554" name="Text Box 18"/>
          <p:cNvSpPr txBox="1">
            <a:spLocks noChangeArrowheads="1"/>
          </p:cNvSpPr>
          <p:nvPr/>
        </p:nvSpPr>
        <p:spPr bwMode="auto">
          <a:xfrm>
            <a:off x="6149402" y="5588079"/>
            <a:ext cx="3036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Λινολενικό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οξύ</a:t>
            </a:r>
            <a:r>
              <a:rPr lang="en-US" sz="2400" dirty="0">
                <a:solidFill>
                  <a:prstClr val="black"/>
                </a:solidFill>
              </a:rPr>
              <a:t>,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C18:3</a:t>
            </a:r>
            <a:endParaRPr lang="el-GR" sz="2400" dirty="0">
              <a:solidFill>
                <a:prstClr val="black"/>
              </a:solidFill>
            </a:endParaRPr>
          </a:p>
        </p:txBody>
      </p:sp>
      <p:graphicFrame>
        <p:nvGraphicFramePr>
          <p:cNvPr id="65555" name="Object 19" descr="μόριο λινιλενικού οξέος"/>
          <p:cNvGraphicFramePr>
            <a:graphicFrameLocks noGrp="1" noChangeAspect="1"/>
          </p:cNvGraphicFramePr>
          <p:nvPr>
            <p:ph sz="quarter" idx="4"/>
            <p:extLst/>
          </p:nvPr>
        </p:nvGraphicFramePr>
        <p:xfrm>
          <a:off x="468313" y="5229225"/>
          <a:ext cx="5327650" cy="123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ACD/3D" r:id="rId9" imgW="5106113" imgH="1181265" progId="ACD.3D">
                  <p:embed/>
                </p:oleObj>
              </mc:Choice>
              <mc:Fallback>
                <p:oleObj name="ACD/3D" r:id="rId9" imgW="5106113" imgH="1181265" progId="ACD.3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229225"/>
                        <a:ext cx="5327650" cy="1235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56" name="AutoShape 20"/>
          <p:cNvSpPr>
            <a:spLocks noChangeArrowheads="1"/>
          </p:cNvSpPr>
          <p:nvPr/>
        </p:nvSpPr>
        <p:spPr bwMode="auto">
          <a:xfrm>
            <a:off x="2916238" y="3141663"/>
            <a:ext cx="215900" cy="360362"/>
          </a:xfrm>
          <a:prstGeom prst="up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5557" name="AutoShape 21"/>
          <p:cNvSpPr>
            <a:spLocks noChangeArrowheads="1"/>
          </p:cNvSpPr>
          <p:nvPr/>
        </p:nvSpPr>
        <p:spPr bwMode="auto">
          <a:xfrm>
            <a:off x="2555875" y="45085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5558" name="AutoShape 22"/>
          <p:cNvSpPr>
            <a:spLocks noChangeArrowheads="1"/>
          </p:cNvSpPr>
          <p:nvPr/>
        </p:nvSpPr>
        <p:spPr bwMode="auto">
          <a:xfrm>
            <a:off x="1908175" y="3500438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5559" name="AutoShape 23"/>
          <p:cNvSpPr>
            <a:spLocks noChangeArrowheads="1"/>
          </p:cNvSpPr>
          <p:nvPr/>
        </p:nvSpPr>
        <p:spPr bwMode="auto">
          <a:xfrm>
            <a:off x="2771775" y="6021388"/>
            <a:ext cx="215900" cy="360362"/>
          </a:xfrm>
          <a:prstGeom prst="up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5561" name="AutoShape 25"/>
          <p:cNvSpPr>
            <a:spLocks noChangeArrowheads="1"/>
          </p:cNvSpPr>
          <p:nvPr/>
        </p:nvSpPr>
        <p:spPr bwMode="auto">
          <a:xfrm rot="2393740">
            <a:off x="1116013" y="5518150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5562" name="AutoShape 26"/>
          <p:cNvSpPr>
            <a:spLocks noChangeArrowheads="1"/>
          </p:cNvSpPr>
          <p:nvPr/>
        </p:nvSpPr>
        <p:spPr bwMode="auto">
          <a:xfrm rot="2393740">
            <a:off x="1835150" y="5229225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6DF68-77FE-4494-8079-C8071DBF8103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8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5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5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/>
      <p:bldP spid="65553" grpId="0"/>
      <p:bldP spid="65554" grpId="0"/>
      <p:bldP spid="65556" grpId="0" animBg="1"/>
      <p:bldP spid="65557" grpId="0" animBg="1"/>
      <p:bldP spid="65558" grpId="0" animBg="1"/>
      <p:bldP spid="65559" grpId="0" animBg="1"/>
      <p:bldP spid="65561" grpId="0" animBg="1"/>
      <p:bldP spid="655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Λιπαρά οξέα στις φυτικές </a:t>
            </a:r>
            <a:r>
              <a:rPr lang="el-GR" dirty="0"/>
              <a:t>λιπαρές ύλες </a:t>
            </a:r>
            <a:r>
              <a:rPr lang="el-GR" sz="3300" b="0" dirty="0"/>
              <a:t>(έλαια</a:t>
            </a:r>
            <a:r>
              <a:rPr lang="el-GR" sz="3300" b="0" dirty="0" smtClean="0"/>
              <a:t>)</a:t>
            </a:r>
            <a:r>
              <a:rPr lang="en-US" sz="3300" b="0" dirty="0" smtClean="0"/>
              <a:t> 2/3</a:t>
            </a:r>
            <a:endParaRPr lang="el-GR" sz="3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039435" cy="5040560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dirty="0" smtClean="0"/>
              <a:t>1 διπλό</a:t>
            </a:r>
            <a:r>
              <a:rPr lang="el-GR" dirty="0"/>
              <a:t>ς</a:t>
            </a:r>
            <a:r>
              <a:rPr lang="el-GR" dirty="0" smtClean="0"/>
              <a:t> δεσμός </a:t>
            </a:r>
            <a:r>
              <a:rPr lang="el-GR" dirty="0"/>
              <a:t>(π.χ. το </a:t>
            </a:r>
            <a:r>
              <a:rPr lang="el-GR" b="1" dirty="0"/>
              <a:t>ελαϊκό οξύ, </a:t>
            </a:r>
            <a:r>
              <a:rPr lang="el-GR" dirty="0"/>
              <a:t>C18:1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l-GR" dirty="0" smtClean="0"/>
              <a:t>Απαντάται σε δυο μορφές:</a:t>
            </a:r>
          </a:p>
          <a:p>
            <a:pPr lvl="1">
              <a:spcBef>
                <a:spcPts val="2400"/>
              </a:spcBef>
            </a:pPr>
            <a:r>
              <a:rPr lang="en-US" sz="2400" i="1" dirty="0"/>
              <a:t>cis-</a:t>
            </a:r>
            <a:r>
              <a:rPr lang="el-GR" sz="2400" dirty="0"/>
              <a:t>ελαϊκό </a:t>
            </a:r>
            <a:r>
              <a:rPr lang="el-GR" sz="2400" dirty="0" smtClean="0"/>
              <a:t>οξύ.</a:t>
            </a:r>
            <a:endParaRPr lang="el-GR" sz="2400" dirty="0"/>
          </a:p>
          <a:p>
            <a:pPr lvl="1">
              <a:spcBef>
                <a:spcPts val="2400"/>
              </a:spcBef>
            </a:pPr>
            <a:r>
              <a:rPr lang="en-US" sz="2400" i="1" dirty="0" smtClean="0"/>
              <a:t>trans-</a:t>
            </a:r>
            <a:r>
              <a:rPr lang="el-GR" sz="2400" dirty="0" smtClean="0"/>
              <a:t>ελαϊκό οξύ.</a:t>
            </a:r>
            <a:endParaRPr lang="el-GR" dirty="0"/>
          </a:p>
        </p:txBody>
      </p:sp>
      <p:grpSp>
        <p:nvGrpSpPr>
          <p:cNvPr id="8" name="Ομάδα 7" descr="cis-ελαϊκό οξύ&#10;"/>
          <p:cNvGrpSpPr/>
          <p:nvPr/>
        </p:nvGrpSpPr>
        <p:grpSpPr>
          <a:xfrm>
            <a:off x="4448284" y="1047678"/>
            <a:ext cx="4372188" cy="3012850"/>
            <a:chOff x="4448284" y="1047678"/>
            <a:chExt cx="4372188" cy="3012850"/>
          </a:xfrm>
        </p:grpSpPr>
        <p:graphicFrame>
          <p:nvGraphicFramePr>
            <p:cNvPr id="5" name="Object 4" title="Ελαϊκό οξύ"/>
            <p:cNvGraphicFramePr>
              <a:graphicFrameLocks noChangeAspect="1"/>
            </p:cNvGraphicFramePr>
            <p:nvPr>
              <p:extLst/>
            </p:nvPr>
          </p:nvGraphicFramePr>
          <p:xfrm>
            <a:off x="4688134" y="1047678"/>
            <a:ext cx="4132338" cy="3012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0" name="ChemSketch" r:id="rId3" imgW="2322720" imgH="1694520" progId="ACD.ChemSketch.20">
                    <p:embed/>
                  </p:oleObj>
                </mc:Choice>
                <mc:Fallback>
                  <p:oleObj name="ChemSketch" r:id="rId3" imgW="2322720" imgH="169452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8134" y="1047678"/>
                          <a:ext cx="4132338" cy="3012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6 - TextBox"/>
            <p:cNvSpPr txBox="1"/>
            <p:nvPr/>
          </p:nvSpPr>
          <p:spPr>
            <a:xfrm>
              <a:off x="6300192" y="2383809"/>
              <a:ext cx="19720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 smtClean="0">
                  <a:solidFill>
                    <a:prstClr val="black"/>
                  </a:solidFill>
                </a:rPr>
                <a:t>cis-</a:t>
              </a:r>
              <a:r>
                <a:rPr lang="el-GR" sz="2400" b="1" dirty="0" smtClean="0">
                  <a:solidFill>
                    <a:prstClr val="black"/>
                  </a:solidFill>
                </a:rPr>
                <a:t>ελαϊκό οξύ</a:t>
              </a:r>
              <a:endParaRPr lang="el-GR" sz="24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448284" y="3212976"/>
              <a:ext cx="529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000" b="1" i="1" dirty="0">
                  <a:solidFill>
                    <a:srgbClr val="0000FF"/>
                  </a:solidFill>
                </a:rPr>
                <a:t>cis-</a:t>
              </a:r>
              <a:endParaRPr lang="el-GR" sz="20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015239" y="4164437"/>
            <a:ext cx="11176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l-GR" sz="3600" dirty="0" smtClean="0">
                <a:solidFill>
                  <a:prstClr val="black"/>
                </a:solidFill>
              </a:rPr>
              <a:t>C</a:t>
            </a:r>
            <a:r>
              <a:rPr lang="el-GR" sz="3600" baseline="-18000" dirty="0" smtClean="0">
                <a:solidFill>
                  <a:prstClr val="black"/>
                </a:solidFill>
              </a:rPr>
              <a:t>18:</a:t>
            </a:r>
            <a:r>
              <a:rPr lang="en-US" sz="3600" baseline="-18000" dirty="0" smtClean="0">
                <a:solidFill>
                  <a:prstClr val="black"/>
                </a:solidFill>
              </a:rPr>
              <a:t>1</a:t>
            </a:r>
            <a:endParaRPr lang="el-GR" sz="3600" baseline="-18000" dirty="0">
              <a:solidFill>
                <a:prstClr val="black"/>
              </a:solidFill>
            </a:endParaRPr>
          </a:p>
        </p:txBody>
      </p:sp>
      <p:grpSp>
        <p:nvGrpSpPr>
          <p:cNvPr id="7" name="Ομάδα 6" descr="trans-ελαϊκό οξύ&#10;"/>
          <p:cNvGrpSpPr/>
          <p:nvPr/>
        </p:nvGrpSpPr>
        <p:grpSpPr>
          <a:xfrm>
            <a:off x="763166" y="5089470"/>
            <a:ext cx="7650065" cy="1249199"/>
            <a:chOff x="763166" y="5089470"/>
            <a:chExt cx="7650065" cy="1249199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763166" y="5089470"/>
            <a:ext cx="7650065" cy="571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81" name="ChemSketch" r:id="rId5" imgW="5989320" imgH="448200" progId="ACD.ChemSketch.20">
                    <p:embed/>
                  </p:oleObj>
                </mc:Choice>
                <mc:Fallback>
                  <p:oleObj name="ChemSketch" r:id="rId5" imgW="5989320" imgH="448200" progId="ACD.ChemSketch.2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63166" y="5089470"/>
                          <a:ext cx="7650065" cy="5717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5496635" y="5877004"/>
              <a:ext cx="2768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1">
                <a:spcBef>
                  <a:spcPts val="2400"/>
                </a:spcBef>
              </a:pP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trans-</a:t>
              </a:r>
              <a:r>
                <a:rPr lang="el-GR" sz="2400" b="1" dirty="0">
                  <a:solidFill>
                    <a:prstClr val="black"/>
                  </a:solidFill>
                  <a:latin typeface="Calibri"/>
                </a:rPr>
                <a:t>ελαϊκό οξύ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36597" y="5507671"/>
              <a:ext cx="8409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000" b="1" i="1" dirty="0" smtClean="0">
                  <a:solidFill>
                    <a:srgbClr val="0000FF"/>
                  </a:solidFill>
                </a:rPr>
                <a:t>trans-</a:t>
              </a:r>
              <a:endParaRPr lang="el-GR" sz="20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6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Λιπαρά οξέα στις φυτικές </a:t>
            </a:r>
            <a:r>
              <a:rPr lang="el-GR" dirty="0"/>
              <a:t>λιπαρές ύλες </a:t>
            </a:r>
            <a:r>
              <a:rPr lang="el-GR" sz="3300" b="0" dirty="0">
                <a:solidFill>
                  <a:prstClr val="black"/>
                </a:solidFill>
              </a:rPr>
              <a:t>(έλαια)</a:t>
            </a:r>
            <a:r>
              <a:rPr lang="en-US" sz="3300" b="0" dirty="0">
                <a:solidFill>
                  <a:prstClr val="black"/>
                </a:solidFill>
              </a:rPr>
              <a:t> </a:t>
            </a:r>
            <a:r>
              <a:rPr lang="en-US" sz="3300" b="0" dirty="0" smtClean="0">
                <a:solidFill>
                  <a:prstClr val="black"/>
                </a:solidFill>
              </a:rPr>
              <a:t>3/3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2 διπλοί δεσμοί </a:t>
            </a:r>
            <a:r>
              <a:rPr lang="el-GR" sz="2400" dirty="0"/>
              <a:t>(π.χ. το </a:t>
            </a:r>
            <a:r>
              <a:rPr lang="el-GR" sz="2400" b="1" dirty="0"/>
              <a:t>λινελαϊκό οξύ, </a:t>
            </a:r>
            <a:r>
              <a:rPr lang="el-GR" sz="2400" dirty="0"/>
              <a:t>C18:2</a:t>
            </a:r>
            <a:r>
              <a:rPr lang="el-GR" sz="2400" dirty="0" smtClean="0"/>
              <a:t>).</a:t>
            </a:r>
            <a:endParaRPr lang="el-GR" sz="2400" dirty="0"/>
          </a:p>
          <a:p>
            <a:pPr>
              <a:spcBef>
                <a:spcPts val="2400"/>
              </a:spcBef>
            </a:pPr>
            <a:r>
              <a:rPr lang="el-GR" sz="2400" dirty="0" smtClean="0"/>
              <a:t>Οι διπλοί δεσμοί είναι στις θέσεις 9 και 12.</a:t>
            </a:r>
          </a:p>
          <a:p>
            <a:pPr>
              <a:spcBef>
                <a:spcPts val="2400"/>
              </a:spcBef>
            </a:pPr>
            <a:r>
              <a:rPr lang="el-GR" dirty="0" smtClean="0"/>
              <a:t>Και οι δυο διπλοί δεσμοί είναι </a:t>
            </a:r>
            <a:r>
              <a:rPr lang="en-US" i="1" dirty="0" smtClean="0"/>
              <a:t>cis-</a:t>
            </a:r>
            <a:r>
              <a:rPr lang="el-GR" i="1" dirty="0" smtClean="0"/>
              <a:t>.</a:t>
            </a:r>
            <a:endParaRPr lang="el-GR" sz="2400" i="1" dirty="0"/>
          </a:p>
          <a:p>
            <a:pPr>
              <a:spcBef>
                <a:spcPts val="2400"/>
              </a:spcBef>
            </a:pP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435036" y="6093296"/>
            <a:ext cx="2932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Calibri"/>
              </a:rPr>
              <a:t>cis, cis-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Λινελαϊκό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οξύ</a:t>
            </a:r>
          </a:p>
        </p:txBody>
      </p:sp>
      <p:grpSp>
        <p:nvGrpSpPr>
          <p:cNvPr id="5" name="Ομάδα 4" descr="cis, cis- Λινελαϊκό οξύ&#10;"/>
          <p:cNvGrpSpPr/>
          <p:nvPr/>
        </p:nvGrpSpPr>
        <p:grpSpPr>
          <a:xfrm>
            <a:off x="2285294" y="3293179"/>
            <a:ext cx="4750174" cy="2667898"/>
            <a:chOff x="2285294" y="3293179"/>
            <a:chExt cx="4750174" cy="2667898"/>
          </a:xfrm>
        </p:grpSpPr>
        <p:graphicFrame>
          <p:nvGraphicFramePr>
            <p:cNvPr id="7" name="Object 6" title="Λινελαϊκό οξύ"/>
            <p:cNvGraphicFramePr>
              <a:graphicFrameLocks noChangeAspect="1"/>
            </p:cNvGraphicFramePr>
            <p:nvPr>
              <p:extLst/>
            </p:nvPr>
          </p:nvGraphicFramePr>
          <p:xfrm>
            <a:off x="2285294" y="3293179"/>
            <a:ext cx="4750174" cy="2278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7" name="ChemSketch" r:id="rId3" imgW="3233880" imgH="1551600" progId="ACD.ChemSketch.20">
                    <p:embed/>
                  </p:oleObj>
                </mc:Choice>
                <mc:Fallback>
                  <p:oleObj name="ChemSketch" r:id="rId3" imgW="3233880" imgH="15516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5294" y="3293179"/>
                          <a:ext cx="4750174" cy="2278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8"/>
            <p:cNvSpPr/>
            <p:nvPr/>
          </p:nvSpPr>
          <p:spPr>
            <a:xfrm>
              <a:off x="2814391" y="4427394"/>
              <a:ext cx="529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000" b="1" i="1" dirty="0">
                  <a:solidFill>
                    <a:srgbClr val="0000FF"/>
                  </a:solidFill>
                </a:rPr>
                <a:t>cis-</a:t>
              </a:r>
              <a:endParaRPr lang="el-GR" sz="2000" b="1" i="1" dirty="0">
                <a:solidFill>
                  <a:srgbClr val="0000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77118" y="5560967"/>
              <a:ext cx="529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2400"/>
                </a:spcBef>
              </a:pPr>
              <a:r>
                <a:rPr lang="en-US" sz="2000" b="1" i="1" dirty="0">
                  <a:solidFill>
                    <a:srgbClr val="0000FF"/>
                  </a:solidFill>
                </a:rPr>
                <a:t>cis-</a:t>
              </a:r>
              <a:endParaRPr lang="el-GR" sz="2000" b="1" i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4194758" y="3219622"/>
            <a:ext cx="111761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l-GR" sz="3600" dirty="0" smtClean="0">
                <a:solidFill>
                  <a:prstClr val="black"/>
                </a:solidFill>
              </a:rPr>
              <a:t>C</a:t>
            </a:r>
            <a:r>
              <a:rPr lang="el-GR" sz="3600" baseline="-18000" dirty="0" smtClean="0">
                <a:solidFill>
                  <a:prstClr val="black"/>
                </a:solidFill>
              </a:rPr>
              <a:t>18:</a:t>
            </a:r>
            <a:r>
              <a:rPr lang="en-US" sz="3600" baseline="-18000" dirty="0" smtClean="0">
                <a:solidFill>
                  <a:prstClr val="black"/>
                </a:solidFill>
              </a:rPr>
              <a:t>2</a:t>
            </a:r>
            <a:endParaRPr lang="el-GR" sz="3600" baseline="-180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φυτικών λιπαρών υλών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Η % σύσταση σε λιπαρά οξέα είναι χαρακτηριστική για κάθε τύπο λαδιού, αλλά δεν είναι αυστηρά καθορισμένη, αφού κυμαίνεται στατιστικά μεταξύ ορισμένων ορίων. </a:t>
            </a:r>
          </a:p>
        </p:txBody>
      </p:sp>
      <p:graphicFrame>
        <p:nvGraphicFramePr>
          <p:cNvPr id="5" name="Table 4" title="Είδη φυτικών λιπαρών υλών"/>
          <p:cNvGraphicFramePr>
            <a:graphicFrameLocks noGrp="1"/>
          </p:cNvGraphicFramePr>
          <p:nvPr>
            <p:extLst/>
          </p:nvPr>
        </p:nvGraphicFramePr>
        <p:xfrm>
          <a:off x="251520" y="2460848"/>
          <a:ext cx="8758337" cy="40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300639"/>
                <a:gridCol w="1310273"/>
                <a:gridCol w="1421536"/>
                <a:gridCol w="1296144"/>
                <a:gridCol w="1485529"/>
              </a:tblGrid>
              <a:tr h="864096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Λιπαρή ύλη</a:t>
                      </a:r>
                      <a:endParaRPr lang="el-G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Παλμιτικό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16:</a:t>
                      </a:r>
                      <a:r>
                        <a:rPr kumimoji="0" lang="el-GR" sz="2000" b="0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Στεατικό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18:0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Ελαϊκό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18:1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el-GR" sz="2000" b="1" dirty="0">
                        <a:latin typeface="+mn-lt"/>
                      </a:endParaRPr>
                    </a:p>
                  </a:txBody>
                  <a:tcPr>
                    <a:solidFill>
                      <a:srgbClr val="EFF2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Λινελαϊκό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18:2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D9E44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2159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Λινολενικό C</a:t>
                      </a:r>
                      <a:r>
                        <a:rPr kumimoji="0" lang="el-GR" sz="20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18:3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0385" algn="l"/>
                          <a:tab pos="1980565" algn="l"/>
                          <a:tab pos="4500880" algn="l"/>
                        </a:tabLst>
                        <a:defRPr/>
                      </a:pPr>
                      <a:r>
                        <a:rPr kumimoji="0" lang="el-GR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Times New Roman"/>
                        </a:rPr>
                        <a:t>Ελαιόλαδο </a:t>
                      </a:r>
                      <a:endParaRPr kumimoji="0" lang="el-G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8-18 %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2-5 %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56-82%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EFF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4-19%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D9E4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0.3-1.0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Λινέλαιο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6-7%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3-6%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14-24%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EFF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14-19%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D9E4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48-60%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Παπαρουνέλαιο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10%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2%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11%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EFF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72%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D9E4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5%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Καρυδέλαιο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3-7%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0.5-3.0%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9-30%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EFF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57-76%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D9E4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C00000"/>
                          </a:solidFill>
                        </a:rPr>
                        <a:t>2-16%</a:t>
                      </a:r>
                    </a:p>
                    <a:p>
                      <a:endParaRPr lang="el-GR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Ηλιέλαιο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5-6%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4-6%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17-51%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EFF28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38-74%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D9E4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ίχνη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6023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Πολυακόρεστα έλαια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267018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Στα λάδια ζωγραφικής χρησιμοποιούνται </a:t>
            </a:r>
            <a:r>
              <a:rPr lang="el-GR" sz="2400" b="1" dirty="0"/>
              <a:t>φυτικά</a:t>
            </a:r>
            <a:r>
              <a:rPr lang="el-GR" sz="2400" dirty="0"/>
              <a:t> έλαια τα οποία μάλιστα, περιέχουν σε μεγάλο ποσοστό πολυακόρεστα λιπαρά </a:t>
            </a:r>
            <a:r>
              <a:rPr lang="el-GR" sz="2400" dirty="0" smtClean="0"/>
              <a:t>οξέα.</a:t>
            </a:r>
          </a:p>
        </p:txBody>
      </p:sp>
      <p:grpSp>
        <p:nvGrpSpPr>
          <p:cNvPr id="5" name="Ομάδα 4" descr="χημική δομή πολυακόρεστου ελαίου"/>
          <p:cNvGrpSpPr/>
          <p:nvPr/>
        </p:nvGrpSpPr>
        <p:grpSpPr>
          <a:xfrm>
            <a:off x="3127380" y="1772817"/>
            <a:ext cx="5693092" cy="4824536"/>
            <a:chOff x="3127380" y="1772816"/>
            <a:chExt cx="6016620" cy="4984169"/>
          </a:xfrm>
        </p:grpSpPr>
        <p:pic>
          <p:nvPicPr>
            <p:cNvPr id="6" name="Picture 5" title="Πολυακόρεστα έλαια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7380" y="1772816"/>
              <a:ext cx="6016620" cy="405707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554972" y="2215624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srgbClr val="1B4523"/>
                  </a:solidFill>
                  <a:latin typeface="Calibri"/>
                </a:rPr>
                <a:t>γλυκερίνη</a:t>
              </a:r>
              <a:endParaRPr lang="el-GR" sz="2000" b="1" dirty="0">
                <a:solidFill>
                  <a:srgbClr val="1B4523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62884" y="2863696"/>
              <a:ext cx="1800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20000"/>
                  </a:solidFill>
                  <a:latin typeface="Calibri"/>
                </a:rPr>
                <a:t>R₁ </a:t>
              </a:r>
              <a:r>
                <a:rPr lang="el-GR" sz="2000" b="1" dirty="0">
                  <a:solidFill>
                    <a:srgbClr val="820000"/>
                  </a:solidFill>
                  <a:latin typeface="Calibri"/>
                </a:rPr>
                <a:t>Λινολενικό </a:t>
              </a:r>
              <a:r>
                <a:rPr lang="en-US" sz="2000" b="1" dirty="0">
                  <a:solidFill>
                    <a:srgbClr val="820000"/>
                  </a:solidFill>
                  <a:latin typeface="Calibri"/>
                </a:rPr>
                <a:t>C18:3</a:t>
              </a:r>
            </a:p>
            <a:p>
              <a:r>
                <a:rPr lang="en-US" sz="2000" b="1" dirty="0" smtClean="0">
                  <a:solidFill>
                    <a:srgbClr val="820000"/>
                  </a:solidFill>
                  <a:latin typeface="Calibri"/>
                </a:rPr>
                <a:t> </a:t>
              </a:r>
              <a:endParaRPr lang="el-GR" sz="20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10938" y="3655784"/>
              <a:ext cx="14401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20000"/>
                  </a:solidFill>
                  <a:latin typeface="Calibri"/>
                </a:rPr>
                <a:t>R₂ </a:t>
              </a:r>
              <a:r>
                <a:rPr lang="el-GR" sz="2000" b="1" dirty="0" smtClean="0">
                  <a:solidFill>
                    <a:srgbClr val="820000"/>
                  </a:solidFill>
                  <a:latin typeface="Calibri"/>
                </a:rPr>
                <a:t>Ελαϊκό </a:t>
              </a:r>
              <a:r>
                <a:rPr lang="en-US" sz="2000" b="1" dirty="0" smtClean="0">
                  <a:solidFill>
                    <a:srgbClr val="820000"/>
                  </a:solidFill>
                  <a:latin typeface="Calibri"/>
                </a:rPr>
                <a:t>C18:1</a:t>
              </a:r>
              <a:endParaRPr lang="en-US" sz="20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51548" y="5679767"/>
              <a:ext cx="1944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820000"/>
                  </a:solidFill>
                  <a:latin typeface="Calibri"/>
                </a:rPr>
                <a:t>R₃ </a:t>
              </a:r>
              <a:r>
                <a:rPr lang="el-GR" sz="2000" b="1" dirty="0">
                  <a:solidFill>
                    <a:srgbClr val="820000"/>
                  </a:solidFill>
                  <a:latin typeface="Calibri"/>
                </a:rPr>
                <a:t>Λινελαϊκό </a:t>
              </a:r>
              <a:r>
                <a:rPr lang="en-US" sz="2000" b="1" dirty="0">
                  <a:solidFill>
                    <a:srgbClr val="820000"/>
                  </a:solidFill>
                  <a:latin typeface="Calibri"/>
                </a:rPr>
                <a:t>C18:2</a:t>
              </a:r>
            </a:p>
            <a:p>
              <a:r>
                <a:rPr lang="en-US" sz="2000" dirty="0" smtClean="0">
                  <a:solidFill>
                    <a:srgbClr val="820000"/>
                  </a:solidFill>
                  <a:latin typeface="Calibri"/>
                </a:rPr>
                <a:t> </a:t>
              </a:r>
              <a:endParaRPr lang="el-GR" sz="2000" dirty="0">
                <a:solidFill>
                  <a:srgbClr val="820000"/>
                </a:solidFill>
                <a:latin typeface="Calibri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Φυσικές ιδιότητες των λιπαρών υλικών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l-GR" dirty="0" smtClean="0"/>
              <a:t>Σημείο τήξης.</a:t>
            </a:r>
            <a:endParaRPr lang="el-GR" dirty="0"/>
          </a:p>
          <a:p>
            <a:pPr marL="609600" indent="-609600">
              <a:buFontTx/>
              <a:buAutoNum type="arabicPeriod"/>
            </a:pPr>
            <a:r>
              <a:rPr lang="el-GR" dirty="0" smtClean="0"/>
              <a:t>Πυκνότητα </a:t>
            </a:r>
            <a:r>
              <a:rPr lang="el-GR" dirty="0"/>
              <a:t>&amp; ειδικό </a:t>
            </a:r>
            <a:r>
              <a:rPr lang="el-GR" dirty="0" smtClean="0"/>
              <a:t>βάρος.</a:t>
            </a:r>
            <a:endParaRPr lang="el-GR" dirty="0"/>
          </a:p>
          <a:p>
            <a:pPr marL="609600" indent="-609600">
              <a:buFontTx/>
              <a:buAutoNum type="arabicPeriod"/>
            </a:pPr>
            <a:r>
              <a:rPr lang="el-GR" dirty="0" smtClean="0"/>
              <a:t>Διαλυτότητα.</a:t>
            </a:r>
            <a:endParaRPr lang="el-GR" dirty="0"/>
          </a:p>
          <a:p>
            <a:pPr marL="609600" indent="-609600">
              <a:buFontTx/>
              <a:buAutoNum type="arabicPeriod"/>
            </a:pPr>
            <a:r>
              <a:rPr lang="el-GR" dirty="0" smtClean="0"/>
              <a:t>Δείκτης διάθλασης.</a:t>
            </a:r>
            <a:endParaRPr lang="el-GR" dirty="0"/>
          </a:p>
          <a:p>
            <a:pPr marL="609600" indent="-609600">
              <a:buFontTx/>
              <a:buAutoNum type="arabicPeriod"/>
            </a:pPr>
            <a:r>
              <a:rPr lang="el-GR" dirty="0" smtClean="0"/>
              <a:t>Ιξώδες.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Σ</a:t>
            </a:r>
            <a:r>
              <a:rPr lang="el-GR" dirty="0" smtClean="0"/>
              <a:t>ημείο </a:t>
            </a:r>
            <a:r>
              <a:rPr lang="el-GR" dirty="0"/>
              <a:t>τήξης </a:t>
            </a:r>
            <a:r>
              <a:rPr lang="el-GR" sz="4000" dirty="0"/>
              <a:t>(</a:t>
            </a:r>
            <a:r>
              <a:rPr lang="el-GR" sz="4000" i="1" dirty="0"/>
              <a:t>σ. τ.</a:t>
            </a:r>
            <a:r>
              <a:rPr lang="el-GR" sz="4000" dirty="0"/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1520" y="1268760"/>
            <a:ext cx="4248472" cy="4392488"/>
          </a:xfrm>
          <a:noFill/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sz="2200" dirty="0" smtClean="0"/>
              <a:t>Το </a:t>
            </a:r>
            <a:r>
              <a:rPr lang="el-GR" sz="2200" dirty="0"/>
              <a:t>σ.τ. είναι χαρακτηριστικό για όλες τις οργανικές </a:t>
            </a:r>
            <a:r>
              <a:rPr lang="el-GR" sz="2200" dirty="0" smtClean="0"/>
              <a:t>ενώσεις.</a:t>
            </a:r>
            <a:endParaRPr lang="el-GR" sz="2200" dirty="0"/>
          </a:p>
          <a:p>
            <a:pPr>
              <a:spcBef>
                <a:spcPts val="1200"/>
              </a:spcBef>
            </a:pPr>
            <a:r>
              <a:rPr lang="el-GR" sz="2200" dirty="0"/>
              <a:t>Όσο αυξάνει ο αριθμός ανθράκων, αυξάνει και το </a:t>
            </a:r>
            <a:r>
              <a:rPr lang="el-GR" sz="2200" i="1" dirty="0"/>
              <a:t>σ.τ</a:t>
            </a:r>
            <a:r>
              <a:rPr lang="el-GR" sz="2200" i="1" dirty="0" smtClean="0"/>
              <a:t>.</a:t>
            </a:r>
            <a:endParaRPr lang="el-GR" sz="2200" i="1" dirty="0"/>
          </a:p>
          <a:p>
            <a:pPr>
              <a:spcBef>
                <a:spcPts val="1200"/>
              </a:spcBef>
            </a:pPr>
            <a:r>
              <a:rPr lang="el-GR" sz="2200" dirty="0"/>
              <a:t>Τα </a:t>
            </a:r>
            <a:r>
              <a:rPr lang="el-GR" sz="2200" b="1" dirty="0"/>
              <a:t>ακόρεστα</a:t>
            </a:r>
            <a:r>
              <a:rPr lang="el-GR" sz="2200" dirty="0"/>
              <a:t> </a:t>
            </a:r>
            <a:r>
              <a:rPr lang="el-GR" sz="2200" dirty="0" smtClean="0"/>
              <a:t>λιπαρά οξέα έχουν </a:t>
            </a:r>
            <a:r>
              <a:rPr lang="el-GR" sz="2200" u="sng" dirty="0"/>
              <a:t>χαμηλότερο</a:t>
            </a:r>
            <a:r>
              <a:rPr lang="el-GR" sz="2200" dirty="0"/>
              <a:t> </a:t>
            </a:r>
            <a:r>
              <a:rPr lang="el-GR" sz="2200" i="1" dirty="0"/>
              <a:t>σ.τ.</a:t>
            </a:r>
            <a:r>
              <a:rPr lang="el-GR" sz="2200" dirty="0"/>
              <a:t> από τα </a:t>
            </a:r>
            <a:r>
              <a:rPr lang="el-GR" sz="2200" b="1" dirty="0" smtClean="0"/>
              <a:t>κορεσμένα.</a:t>
            </a:r>
            <a:endParaRPr lang="en-US" sz="2200" dirty="0" smtClean="0"/>
          </a:p>
          <a:p>
            <a:pPr>
              <a:spcBef>
                <a:spcPts val="1200"/>
              </a:spcBef>
            </a:pPr>
            <a:r>
              <a:rPr lang="el-GR" sz="2200" dirty="0" smtClean="0"/>
              <a:t>Τα </a:t>
            </a:r>
            <a:r>
              <a:rPr lang="el-GR" sz="2200" b="1" dirty="0" smtClean="0"/>
              <a:t>ακόρεστα</a:t>
            </a:r>
            <a:r>
              <a:rPr lang="el-GR" sz="2200" dirty="0" smtClean="0"/>
              <a:t> λίπη (τριεστέρας) έχουν </a:t>
            </a:r>
            <a:r>
              <a:rPr lang="el-GR" sz="2200" u="sng" dirty="0" smtClean="0"/>
              <a:t>χαμηλότερο</a:t>
            </a:r>
            <a:r>
              <a:rPr lang="el-GR" sz="2200" dirty="0" smtClean="0"/>
              <a:t> </a:t>
            </a:r>
            <a:r>
              <a:rPr lang="el-GR" sz="2200" i="1" dirty="0" smtClean="0"/>
              <a:t>σ.τ.</a:t>
            </a:r>
            <a:r>
              <a:rPr lang="el-GR" sz="2200" dirty="0" smtClean="0"/>
              <a:t> από τα </a:t>
            </a:r>
            <a:r>
              <a:rPr lang="el-GR" sz="2200" b="1" dirty="0" smtClean="0"/>
              <a:t>κορεσμένα.</a:t>
            </a:r>
          </a:p>
          <a:p>
            <a:endParaRPr lang="el-GR" sz="1800" dirty="0"/>
          </a:p>
        </p:txBody>
      </p:sp>
      <p:pic>
        <p:nvPicPr>
          <p:cNvPr id="8196" name="Picture 4" descr="lipids3 melting poin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97" r="19767" b="15845"/>
          <a:stretch/>
        </p:blipFill>
        <p:spPr>
          <a:xfrm>
            <a:off x="4615406" y="1124743"/>
            <a:ext cx="3917034" cy="38991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50925" y="5157192"/>
            <a:ext cx="4499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prstClr val="black"/>
                </a:solidFill>
                <a:latin typeface="Calibri"/>
              </a:rPr>
              <a:t>Σ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ημείο τήξεως των λιπαρών οξέων, συναρτήσειτου συνολικού αριθμού ατόμων άνθρακα του μορίου τους(8).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Σημείο τήξης ορισμένων </a:t>
            </a:r>
            <a:r>
              <a:rPr lang="el-GR" dirty="0" smtClean="0"/>
              <a:t>λιπαρών οξέων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/>
          </p:nvPr>
        </p:nvGraphicFramePr>
        <p:xfrm>
          <a:off x="827584" y="1628800"/>
          <a:ext cx="7720204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90634"/>
                <a:gridCol w="2397998"/>
                <a:gridCol w="203157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Χημική</a:t>
                      </a:r>
                      <a:r>
                        <a:rPr lang="el-GR" sz="2200" b="1" baseline="0" dirty="0" smtClean="0"/>
                        <a:t> ονομασία</a:t>
                      </a:r>
                      <a:endParaRPr lang="el-GR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Κοινή ονομασία</a:t>
                      </a:r>
                      <a:endParaRPr lang="el-GR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Σημείο τήξεως</a:t>
                      </a:r>
                      <a:r>
                        <a:rPr lang="el-GR" sz="2200" b="1" baseline="0" dirty="0" smtClean="0"/>
                        <a:t> [</a:t>
                      </a:r>
                      <a:r>
                        <a:rPr lang="en-US" sz="2200" b="1" baseline="0" dirty="0" smtClean="0"/>
                        <a:t>C</a:t>
                      </a:r>
                      <a:r>
                        <a:rPr lang="el-GR" sz="2200" b="1" baseline="30000" dirty="0" smtClean="0"/>
                        <a:t>ο</a:t>
                      </a:r>
                      <a:r>
                        <a:rPr lang="el-GR" sz="2200" b="1" baseline="0" dirty="0" smtClean="0"/>
                        <a:t>]</a:t>
                      </a:r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Κορεσμένα οξέα</a:t>
                      </a:r>
                      <a:endParaRPr lang="el-GR" sz="2200" b="1" baseline="-250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Δωδεκανοϊκό</a:t>
                      </a:r>
                      <a:r>
                        <a:rPr lang="en-US" sz="2200" dirty="0" smtClean="0"/>
                        <a:t>             C</a:t>
                      </a:r>
                      <a:r>
                        <a:rPr lang="en-US" sz="2200" baseline="-25000" dirty="0" smtClean="0"/>
                        <a:t>12:0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Δαφνικό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44,2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Δεκατετρανοϊκό</a:t>
                      </a:r>
                      <a:r>
                        <a:rPr lang="en-US" sz="2200" dirty="0" smtClean="0"/>
                        <a:t>        C</a:t>
                      </a:r>
                      <a:r>
                        <a:rPr lang="en-US" sz="2200" baseline="-25000" dirty="0" smtClean="0"/>
                        <a:t>14:0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Μυριστικό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54,4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Δεκαεξανοϊκό</a:t>
                      </a:r>
                      <a:r>
                        <a:rPr lang="en-US" sz="2200" dirty="0" smtClean="0"/>
                        <a:t>            C</a:t>
                      </a:r>
                      <a:r>
                        <a:rPr lang="en-US" sz="2200" baseline="-25000" dirty="0" smtClean="0"/>
                        <a:t>16:0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Παλμιτικό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62,9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Δεκαοκτανοϊκό</a:t>
                      </a:r>
                      <a:r>
                        <a:rPr lang="en-US" sz="2200" dirty="0" smtClean="0"/>
                        <a:t>          C</a:t>
                      </a:r>
                      <a:r>
                        <a:rPr lang="en-US" sz="2200" baseline="-25000" dirty="0" smtClean="0"/>
                        <a:t>18:0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Στεατικό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69,6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Εικοσανοϊκό</a:t>
                      </a:r>
                      <a:r>
                        <a:rPr lang="en-US" sz="2200" dirty="0" smtClean="0"/>
                        <a:t>               C</a:t>
                      </a:r>
                      <a:r>
                        <a:rPr lang="en-US" sz="2200" baseline="-25000" dirty="0" smtClean="0"/>
                        <a:t>20:0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Αραχιδικό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75,4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Εικοσιδυανοϊκό</a:t>
                      </a:r>
                      <a:r>
                        <a:rPr lang="en-US" sz="2200" dirty="0" smtClean="0"/>
                        <a:t>         C</a:t>
                      </a:r>
                      <a:r>
                        <a:rPr lang="en-US" sz="2200" baseline="-25000" dirty="0" smtClean="0"/>
                        <a:t>22:0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Βεχενικό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80,0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Εικοσιτετρανοϊκό</a:t>
                      </a:r>
                      <a:r>
                        <a:rPr lang="en-US" sz="2200" dirty="0" smtClean="0"/>
                        <a:t>      C</a:t>
                      </a:r>
                      <a:r>
                        <a:rPr lang="en-US" sz="2200" baseline="-25000" dirty="0" smtClean="0"/>
                        <a:t>24:0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Λιγνοκηρικό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84,2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/>
                        <a:t>n-</a:t>
                      </a:r>
                      <a:r>
                        <a:rPr lang="el-GR" sz="2200" dirty="0" err="1" smtClean="0"/>
                        <a:t>Εικοσιεξανοϊκό</a:t>
                      </a:r>
                      <a:r>
                        <a:rPr lang="en-US" sz="2200" dirty="0" smtClean="0"/>
                        <a:t>          C</a:t>
                      </a:r>
                      <a:r>
                        <a:rPr lang="en-US" sz="2200" baseline="-25000" dirty="0" smtClean="0"/>
                        <a:t>26:0</a:t>
                      </a:r>
                      <a:endParaRPr lang="el-GR" sz="22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Κηρωτικό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87,7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1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Σημείο τήξης ορισμένων λιπαρών οξέων </a:t>
            </a:r>
            <a:r>
              <a:rPr lang="en-US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/>
          </p:nvPr>
        </p:nvGraphicFramePr>
        <p:xfrm>
          <a:off x="344261" y="1412776"/>
          <a:ext cx="8455478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4929"/>
                <a:gridCol w="2231073"/>
                <a:gridCol w="183947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Χημική</a:t>
                      </a:r>
                      <a:r>
                        <a:rPr lang="el-GR" sz="2200" b="1" baseline="0" dirty="0" smtClean="0"/>
                        <a:t> ονομασία</a:t>
                      </a:r>
                      <a:endParaRPr lang="el-GR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Κοινή ονομασία</a:t>
                      </a:r>
                      <a:endParaRPr lang="el-GR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b="1" dirty="0" smtClean="0"/>
                        <a:t>Σημείο τήξεως</a:t>
                      </a:r>
                      <a:r>
                        <a:rPr lang="el-GR" sz="2200" b="1" baseline="0" dirty="0" smtClean="0"/>
                        <a:t> [</a:t>
                      </a:r>
                      <a:r>
                        <a:rPr lang="en-US" sz="2200" b="1" baseline="0" dirty="0" smtClean="0"/>
                        <a:t>C</a:t>
                      </a:r>
                      <a:r>
                        <a:rPr lang="el-GR" sz="2200" b="1" baseline="30000" dirty="0" smtClean="0"/>
                        <a:t>ο</a:t>
                      </a:r>
                      <a:r>
                        <a:rPr lang="el-GR" sz="2200" b="1" baseline="0" dirty="0" smtClean="0"/>
                        <a:t>]</a:t>
                      </a:r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l-GR" sz="2200" b="1" dirty="0" smtClean="0"/>
                        <a:t>Ακόρεστα οξέα</a:t>
                      </a:r>
                      <a:endParaRPr lang="el-GR" sz="2200" b="1" baseline="-25000" dirty="0"/>
                    </a:p>
                  </a:txBody>
                  <a:tcPr>
                    <a:solidFill>
                      <a:srgbClr val="FDFB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9-Δεκαεξενοϊκό</a:t>
                      </a:r>
                      <a:r>
                        <a:rPr lang="en-US" sz="2000" dirty="0" smtClean="0"/>
                        <a:t>         </a:t>
                      </a:r>
                      <a:r>
                        <a:rPr lang="el-GR" sz="2000" dirty="0" smtClean="0"/>
                        <a:t>       </a:t>
                      </a:r>
                      <a:r>
                        <a:rPr lang="en-US" sz="2000" dirty="0" smtClean="0"/>
                        <a:t>  </a:t>
                      </a:r>
                      <a:r>
                        <a:rPr lang="el-GR" sz="2000" dirty="0" smtClean="0"/>
                        <a:t>                  </a:t>
                      </a:r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l-GR" sz="2000" baseline="-25000" dirty="0" smtClean="0"/>
                        <a:t>6</a:t>
                      </a:r>
                      <a:r>
                        <a:rPr lang="en-US" sz="2000" baseline="-25000" dirty="0" smtClean="0"/>
                        <a:t>:</a:t>
                      </a:r>
                      <a:r>
                        <a:rPr lang="el-GR" sz="20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Παλμιτελαϊκό 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0,5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9-Δεκαοκτενοϊκό                                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 </a:t>
                      </a:r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l-GR" sz="2000" baseline="-25000" dirty="0" smtClean="0"/>
                        <a:t>8</a:t>
                      </a:r>
                      <a:r>
                        <a:rPr lang="en-US" sz="2000" baseline="-25000" dirty="0" smtClean="0"/>
                        <a:t>:</a:t>
                      </a:r>
                      <a:r>
                        <a:rPr lang="el-GR" sz="2000" baseline="-25000" dirty="0" smtClean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Ελαϊκό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16,3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9,12-Δεκαοκταδιενοϊκό</a:t>
                      </a:r>
                      <a:r>
                        <a:rPr lang="en-US" sz="2000" dirty="0" smtClean="0"/>
                        <a:t>    </a:t>
                      </a:r>
                      <a:r>
                        <a:rPr lang="el-GR" sz="2000" dirty="0" smtClean="0"/>
                        <a:t>                  </a:t>
                      </a:r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</a:t>
                      </a:r>
                      <a:r>
                        <a:rPr lang="el-GR" sz="2000" baseline="-25000" dirty="0" smtClean="0"/>
                        <a:t>8</a:t>
                      </a:r>
                      <a:r>
                        <a:rPr lang="en-US" sz="2000" baseline="-25000" dirty="0" smtClean="0"/>
                        <a:t>:</a:t>
                      </a:r>
                      <a:r>
                        <a:rPr lang="el-GR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Λινελαϊκό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-6,5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9,12,15-Δεκαοκτατριενοϊκό               </a:t>
                      </a:r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18:</a:t>
                      </a:r>
                      <a:r>
                        <a:rPr lang="el-GR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Λινολενικό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-12,8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cis,trans,trans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l-GR" sz="2000" dirty="0" smtClean="0"/>
                        <a:t>9-Δεκαοκτατριενοϊκό </a:t>
                      </a:r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18:</a:t>
                      </a:r>
                      <a:r>
                        <a:rPr lang="el-GR" sz="2000" baseline="-25000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Ελαιοστεατικό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49,0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12-υδροξύ, 9-Δεκαοκτενοϊκό</a:t>
                      </a:r>
                      <a:endParaRPr lang="el-GR" sz="2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Κικινελαϊκό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5,5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5,8,11,14-Εικοσιτετρανοϊκό</a:t>
                      </a:r>
                      <a:r>
                        <a:rPr lang="en-US" sz="2000" dirty="0" smtClean="0"/>
                        <a:t>      </a:t>
                      </a:r>
                      <a:r>
                        <a:rPr lang="el-GR" sz="2000" dirty="0" smtClean="0"/>
                        <a:t>         </a:t>
                      </a:r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l-GR" sz="2000" baseline="-25000" dirty="0" smtClean="0"/>
                        <a:t>0</a:t>
                      </a:r>
                      <a:r>
                        <a:rPr lang="en-US" sz="2000" baseline="-25000" dirty="0" smtClean="0"/>
                        <a:t>:</a:t>
                      </a:r>
                      <a:r>
                        <a:rPr lang="el-GR" sz="2000" baseline="-25000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Αραχιδονικό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-50,0</a:t>
                      </a:r>
                      <a:endParaRPr lang="el-GR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13,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Εικοσιδυενοϊκό</a:t>
                      </a:r>
                      <a:r>
                        <a:rPr lang="en-US" sz="2000" dirty="0" smtClean="0"/>
                        <a:t>          </a:t>
                      </a:r>
                      <a:r>
                        <a:rPr lang="el-GR" sz="2000" dirty="0" smtClean="0"/>
                        <a:t>                    </a:t>
                      </a:r>
                      <a:r>
                        <a:rPr lang="en-US" sz="2000" dirty="0" smtClean="0"/>
                        <a:t>C</a:t>
                      </a:r>
                      <a:r>
                        <a:rPr lang="en-US" sz="2000" baseline="-25000" dirty="0" smtClean="0"/>
                        <a:t>2</a:t>
                      </a:r>
                      <a:r>
                        <a:rPr lang="el-GR" sz="2000" baseline="-25000" dirty="0" smtClean="0"/>
                        <a:t>2</a:t>
                      </a:r>
                      <a:r>
                        <a:rPr lang="en-US" sz="2000" baseline="-25000" dirty="0" smtClean="0"/>
                        <a:t>:0</a:t>
                      </a:r>
                      <a:r>
                        <a:rPr lang="el-GR" sz="2000" baseline="-25000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Ερουκικό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33,4</a:t>
                      </a:r>
                      <a:endParaRPr lang="el-GR" sz="2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84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Π</a:t>
            </a:r>
            <a:r>
              <a:rPr lang="el-GR" dirty="0" smtClean="0"/>
              <a:t>υκνότητα </a:t>
            </a:r>
            <a:r>
              <a:rPr lang="en-US" dirty="0"/>
              <a:t>(</a:t>
            </a:r>
            <a:r>
              <a:rPr lang="en-US" i="1" dirty="0"/>
              <a:t>d</a:t>
            </a:r>
            <a:r>
              <a:rPr lang="en-US" dirty="0"/>
              <a:t>) </a:t>
            </a:r>
            <a:r>
              <a:rPr lang="el-GR" dirty="0"/>
              <a:t>&amp; ειδικό βάρος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πυκνότητα είναι τόσο μεγαλύτερη, όσο χαμηλότερο είναι το Μ.Β. (και ο αριθμός </a:t>
            </a:r>
            <a:r>
              <a:rPr lang="en-US" dirty="0"/>
              <a:t>C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Η πυκνότητα είναι τόσο μεγαλύτερη, όσο εντονότερος είναι ο ακόρεστος χαρακτήρας του </a:t>
            </a:r>
            <a:r>
              <a:rPr lang="el-GR" dirty="0" smtClean="0"/>
              <a:t>τριγλυκεριδίου.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/>
              <a:t>Ερωτήματα που θα απαντηθούν στο μάθημα αυτό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297868" y="1392883"/>
            <a:ext cx="8568952" cy="5328592"/>
          </a:xfrm>
          <a:noFill/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400" dirty="0" smtClean="0"/>
              <a:t>Γιατί </a:t>
            </a:r>
            <a:r>
              <a:rPr lang="el-GR" sz="2400" dirty="0"/>
              <a:t>τα λάδια προτιμώνται σαν συνδετικό μέσο στη ζωγραφική;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400" dirty="0"/>
              <a:t>Τι είναι αυτό που κάνει τα «ξηραινόμενα» έλαια να είναι κατάλληλα για το σκοπό αυτό;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400" dirty="0"/>
              <a:t>Τι επίδραση έχει στο ζωγραφικό στρώμα ένα παλαιωμένο λάδι;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400" dirty="0"/>
              <a:t>Πώς επιδρά ο χρόνος στο ελαιώδες ζωγραφικό στρώμα;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400" dirty="0"/>
              <a:t>Ποιο χαρακτηριστικό του «περιβάλλοντος» είναι καλό και ποιο επιβλαβές για τη ζωγραφική επιφάνεια κατά την παραμονή της; </a:t>
            </a:r>
            <a:endParaRPr lang="el-GR" sz="2400" dirty="0" smtClean="0"/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l-GR" sz="2400" dirty="0" smtClean="0"/>
              <a:t>Πώς ερμηνεύεται η ανίχνευση των λιπαρών υλών στα αρχαιολογικά ευρήματα;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</a:t>
            </a:r>
            <a:r>
              <a:rPr lang="el-GR" dirty="0" smtClean="0"/>
              <a:t>Διαλυτότητα (1 από 2)</a:t>
            </a:r>
            <a:endParaRPr lang="el-G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FontTx/>
              <a:buNone/>
            </a:pPr>
            <a:r>
              <a:rPr lang="el-GR" dirty="0" smtClean="0"/>
              <a:t>Σε </a:t>
            </a:r>
            <a:r>
              <a:rPr lang="el-GR" dirty="0"/>
              <a:t>φρέσκια μορφή, τα λίπη είναι διαλυτά σε οργανικούς διαλύτες μικρής σχετικά πολικότητας: </a:t>
            </a:r>
          </a:p>
          <a:p>
            <a:pPr lvl="1"/>
            <a:r>
              <a:rPr lang="el-GR" sz="2400" dirty="0"/>
              <a:t>υδρογονάνθρακες, </a:t>
            </a:r>
          </a:p>
          <a:p>
            <a:pPr lvl="1"/>
            <a:r>
              <a:rPr lang="el-GR" sz="2400" dirty="0"/>
              <a:t>αιθέρες, </a:t>
            </a:r>
          </a:p>
          <a:p>
            <a:pPr lvl="1"/>
            <a:r>
              <a:rPr lang="el-GR" sz="2400" dirty="0"/>
              <a:t>χλωριωμένους υδρογονάνθρακες, </a:t>
            </a:r>
          </a:p>
          <a:p>
            <a:pPr lvl="1"/>
            <a:r>
              <a:rPr lang="el-GR" sz="2400" dirty="0" smtClean="0"/>
              <a:t>Κετόνες.</a:t>
            </a:r>
            <a:endParaRPr lang="el-GR" sz="2400" dirty="0"/>
          </a:p>
          <a:p>
            <a:pPr marL="0" lvl="1" indent="0">
              <a:buFontTx/>
              <a:buNone/>
            </a:pPr>
            <a:r>
              <a:rPr lang="el-GR" sz="2400" dirty="0" smtClean="0"/>
              <a:t>Μετά </a:t>
            </a:r>
            <a:r>
              <a:rPr lang="el-GR" sz="2400" dirty="0"/>
              <a:t>την παραμονή τους στον καμβά (όπου ξηραίνονται και ταυτόχρονα </a:t>
            </a:r>
            <a:r>
              <a:rPr lang="el-GR" sz="2400" b="1" dirty="0"/>
              <a:t>οξειδώνονται</a:t>
            </a:r>
            <a:r>
              <a:rPr lang="el-GR" sz="2400" dirty="0"/>
              <a:t>) τα λίπη είναι διαλυτά σε πιο πολικούς διαλύτες (π.χ. κετόνες, αλκοόλες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2230" t="3611" r="2998" b="2513"/>
          <a:stretch>
            <a:fillRect/>
          </a:stretch>
        </p:blipFill>
        <p:spPr bwMode="auto">
          <a:xfrm>
            <a:off x="179512" y="1320178"/>
            <a:ext cx="4995339" cy="47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4012088" y="3622201"/>
            <a:ext cx="116276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srgbClr val="002060"/>
                </a:solidFill>
                <a:latin typeface="Calibri"/>
              </a:rPr>
              <a:t>Φρέσκο λινέλαιο</a:t>
            </a:r>
            <a:endParaRPr lang="el-GR" sz="2200" dirty="0">
              <a:solidFill>
                <a:srgbClr val="002060"/>
              </a:solidFill>
              <a:latin typeface="Calibri"/>
            </a:endParaRPr>
          </a:p>
        </p:txBody>
      </p:sp>
      <p:cxnSp>
        <p:nvCxnSpPr>
          <p:cNvPr id="9" name="9 - Ευθύγραμμο βέλος σύνδεσης" title="βέλος"/>
          <p:cNvCxnSpPr/>
          <p:nvPr/>
        </p:nvCxnSpPr>
        <p:spPr>
          <a:xfrm rot="5400000">
            <a:off x="4258394" y="4446276"/>
            <a:ext cx="551547" cy="305087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Διαλυτότητα (1 από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056" y="1196752"/>
            <a:ext cx="3610744" cy="5040560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Το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φρέσκο λινέλαιο </a:t>
            </a:r>
            <a:r>
              <a:rPr lang="el-GR" dirty="0" smtClean="0"/>
              <a:t>διαλυτοποιείται σε χλωριωμένους υδρογονάνθρακες, αιθέρες, κλπ.</a:t>
            </a:r>
          </a:p>
          <a:p>
            <a:r>
              <a:rPr lang="el-GR" dirty="0" smtClean="0"/>
              <a:t>Το </a:t>
            </a:r>
            <a:r>
              <a:rPr lang="el-GR" dirty="0" smtClean="0">
                <a:solidFill>
                  <a:srgbClr val="C00000"/>
                </a:solidFill>
              </a:rPr>
              <a:t>γηρασμένο λινέλαιο</a:t>
            </a:r>
            <a:r>
              <a:rPr lang="el-GR" dirty="0" smtClean="0"/>
              <a:t>, επειδή περιέχει επί πλέον ομάδες, </a:t>
            </a:r>
            <a:r>
              <a:rPr lang="en-US" dirty="0" smtClean="0"/>
              <a:t>C=O –OH</a:t>
            </a:r>
            <a:r>
              <a:rPr lang="el-GR" dirty="0" smtClean="0"/>
              <a:t> αποκτά μεγαλύτερη πολικότητα και διαλύεται σε κετόνες, εστερικούς διαλύτες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0" name="8 - Θέση αριθμού διαφάνειας"/>
          <p:cNvSpPr txBox="1">
            <a:spLocks/>
          </p:cNvSpPr>
          <p:nvPr/>
        </p:nvSpPr>
        <p:spPr>
          <a:xfrm>
            <a:off x="3009209" y="58654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1" name="6 - Ελεύθερη σχεδίαση"/>
          <p:cNvSpPr/>
          <p:nvPr/>
        </p:nvSpPr>
        <p:spPr>
          <a:xfrm rot="9570779">
            <a:off x="3073282" y="4710000"/>
            <a:ext cx="1207443" cy="794771"/>
          </a:xfrm>
          <a:custGeom>
            <a:avLst/>
            <a:gdLst>
              <a:gd name="connsiteX0" fmla="*/ 1190625 w 1287463"/>
              <a:gd name="connsiteY0" fmla="*/ 1019175 h 1029848"/>
              <a:gd name="connsiteX1" fmla="*/ 1171575 w 1287463"/>
              <a:gd name="connsiteY1" fmla="*/ 990600 h 1029848"/>
              <a:gd name="connsiteX2" fmla="*/ 1143000 w 1287463"/>
              <a:gd name="connsiteY2" fmla="*/ 962025 h 1029848"/>
              <a:gd name="connsiteX3" fmla="*/ 1104900 w 1287463"/>
              <a:gd name="connsiteY3" fmla="*/ 904875 h 1029848"/>
              <a:gd name="connsiteX4" fmla="*/ 1085850 w 1287463"/>
              <a:gd name="connsiteY4" fmla="*/ 838200 h 1029848"/>
              <a:gd name="connsiteX5" fmla="*/ 1066800 w 1287463"/>
              <a:gd name="connsiteY5" fmla="*/ 809625 h 1029848"/>
              <a:gd name="connsiteX6" fmla="*/ 1047750 w 1287463"/>
              <a:gd name="connsiteY6" fmla="*/ 752475 h 1029848"/>
              <a:gd name="connsiteX7" fmla="*/ 1019175 w 1287463"/>
              <a:gd name="connsiteY7" fmla="*/ 723900 h 1029848"/>
              <a:gd name="connsiteX8" fmla="*/ 981075 w 1287463"/>
              <a:gd name="connsiteY8" fmla="*/ 666750 h 1029848"/>
              <a:gd name="connsiteX9" fmla="*/ 952500 w 1287463"/>
              <a:gd name="connsiteY9" fmla="*/ 609600 h 1029848"/>
              <a:gd name="connsiteX10" fmla="*/ 942975 w 1287463"/>
              <a:gd name="connsiteY10" fmla="*/ 561975 h 1029848"/>
              <a:gd name="connsiteX11" fmla="*/ 904875 w 1287463"/>
              <a:gd name="connsiteY11" fmla="*/ 504825 h 1029848"/>
              <a:gd name="connsiteX12" fmla="*/ 857250 w 1287463"/>
              <a:gd name="connsiteY12" fmla="*/ 457200 h 1029848"/>
              <a:gd name="connsiteX13" fmla="*/ 809625 w 1287463"/>
              <a:gd name="connsiteY13" fmla="*/ 400050 h 1029848"/>
              <a:gd name="connsiteX14" fmla="*/ 790575 w 1287463"/>
              <a:gd name="connsiteY14" fmla="*/ 371475 h 1029848"/>
              <a:gd name="connsiteX15" fmla="*/ 723900 w 1287463"/>
              <a:gd name="connsiteY15" fmla="*/ 314325 h 1029848"/>
              <a:gd name="connsiteX16" fmla="*/ 685800 w 1287463"/>
              <a:gd name="connsiteY16" fmla="*/ 266700 h 1029848"/>
              <a:gd name="connsiteX17" fmla="*/ 676275 w 1287463"/>
              <a:gd name="connsiteY17" fmla="*/ 238125 h 1029848"/>
              <a:gd name="connsiteX18" fmla="*/ 638175 w 1287463"/>
              <a:gd name="connsiteY18" fmla="*/ 209550 h 1029848"/>
              <a:gd name="connsiteX19" fmla="*/ 619125 w 1287463"/>
              <a:gd name="connsiteY19" fmla="*/ 180975 h 1029848"/>
              <a:gd name="connsiteX20" fmla="*/ 533400 w 1287463"/>
              <a:gd name="connsiteY20" fmla="*/ 114300 h 1029848"/>
              <a:gd name="connsiteX21" fmla="*/ 514350 w 1287463"/>
              <a:gd name="connsiteY21" fmla="*/ 85725 h 1029848"/>
              <a:gd name="connsiteX22" fmla="*/ 457200 w 1287463"/>
              <a:gd name="connsiteY22" fmla="*/ 66675 h 1029848"/>
              <a:gd name="connsiteX23" fmla="*/ 419100 w 1287463"/>
              <a:gd name="connsiteY23" fmla="*/ 38100 h 1029848"/>
              <a:gd name="connsiteX24" fmla="*/ 390525 w 1287463"/>
              <a:gd name="connsiteY24" fmla="*/ 28575 h 1029848"/>
              <a:gd name="connsiteX25" fmla="*/ 304800 w 1287463"/>
              <a:gd name="connsiteY25" fmla="*/ 9525 h 1029848"/>
              <a:gd name="connsiteX26" fmla="*/ 276225 w 1287463"/>
              <a:gd name="connsiteY26" fmla="*/ 0 h 1029848"/>
              <a:gd name="connsiteX27" fmla="*/ 47625 w 1287463"/>
              <a:gd name="connsiteY27" fmla="*/ 9525 h 1029848"/>
              <a:gd name="connsiteX28" fmla="*/ 19050 w 1287463"/>
              <a:gd name="connsiteY28" fmla="*/ 28575 h 1029848"/>
              <a:gd name="connsiteX29" fmla="*/ 0 w 1287463"/>
              <a:gd name="connsiteY29" fmla="*/ 114300 h 1029848"/>
              <a:gd name="connsiteX30" fmla="*/ 9525 w 1287463"/>
              <a:gd name="connsiteY30" fmla="*/ 295275 h 1029848"/>
              <a:gd name="connsiteX31" fmla="*/ 28575 w 1287463"/>
              <a:gd name="connsiteY31" fmla="*/ 361950 h 1029848"/>
              <a:gd name="connsiteX32" fmla="*/ 47625 w 1287463"/>
              <a:gd name="connsiteY32" fmla="*/ 428625 h 1029848"/>
              <a:gd name="connsiteX33" fmla="*/ 85725 w 1287463"/>
              <a:gd name="connsiteY33" fmla="*/ 485775 h 1029848"/>
              <a:gd name="connsiteX34" fmla="*/ 123825 w 1287463"/>
              <a:gd name="connsiteY34" fmla="*/ 552450 h 1029848"/>
              <a:gd name="connsiteX35" fmla="*/ 152400 w 1287463"/>
              <a:gd name="connsiteY35" fmla="*/ 581025 h 1029848"/>
              <a:gd name="connsiteX36" fmla="*/ 171450 w 1287463"/>
              <a:gd name="connsiteY36" fmla="*/ 609600 h 1029848"/>
              <a:gd name="connsiteX37" fmla="*/ 238125 w 1287463"/>
              <a:gd name="connsiteY37" fmla="*/ 695325 h 1029848"/>
              <a:gd name="connsiteX38" fmla="*/ 295275 w 1287463"/>
              <a:gd name="connsiteY38" fmla="*/ 781050 h 1029848"/>
              <a:gd name="connsiteX39" fmla="*/ 304800 w 1287463"/>
              <a:gd name="connsiteY39" fmla="*/ 809625 h 1029848"/>
              <a:gd name="connsiteX40" fmla="*/ 333375 w 1287463"/>
              <a:gd name="connsiteY40" fmla="*/ 838200 h 1029848"/>
              <a:gd name="connsiteX41" fmla="*/ 352425 w 1287463"/>
              <a:gd name="connsiteY41" fmla="*/ 866775 h 1029848"/>
              <a:gd name="connsiteX42" fmla="*/ 381000 w 1287463"/>
              <a:gd name="connsiteY42" fmla="*/ 895350 h 1029848"/>
              <a:gd name="connsiteX43" fmla="*/ 438150 w 1287463"/>
              <a:gd name="connsiteY43" fmla="*/ 942975 h 1029848"/>
              <a:gd name="connsiteX44" fmla="*/ 457200 w 1287463"/>
              <a:gd name="connsiteY44" fmla="*/ 981075 h 1029848"/>
              <a:gd name="connsiteX45" fmla="*/ 590550 w 1287463"/>
              <a:gd name="connsiteY45" fmla="*/ 1019175 h 1029848"/>
              <a:gd name="connsiteX46" fmla="*/ 1190625 w 1287463"/>
              <a:gd name="connsiteY46" fmla="*/ 1019175 h 102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287463" h="1029848">
                <a:moveTo>
                  <a:pt x="1190625" y="1019175"/>
                </a:moveTo>
                <a:cubicBezTo>
                  <a:pt x="1287463" y="1014412"/>
                  <a:pt x="1178904" y="999394"/>
                  <a:pt x="1171575" y="990600"/>
                </a:cubicBezTo>
                <a:cubicBezTo>
                  <a:pt x="1162951" y="980252"/>
                  <a:pt x="1150472" y="973233"/>
                  <a:pt x="1143000" y="962025"/>
                </a:cubicBezTo>
                <a:cubicBezTo>
                  <a:pt x="1087861" y="879317"/>
                  <a:pt x="1196057" y="996032"/>
                  <a:pt x="1104900" y="904875"/>
                </a:cubicBezTo>
                <a:cubicBezTo>
                  <a:pt x="1101848" y="892668"/>
                  <a:pt x="1092682" y="851865"/>
                  <a:pt x="1085850" y="838200"/>
                </a:cubicBezTo>
                <a:cubicBezTo>
                  <a:pt x="1080730" y="827961"/>
                  <a:pt x="1071449" y="820086"/>
                  <a:pt x="1066800" y="809625"/>
                </a:cubicBezTo>
                <a:cubicBezTo>
                  <a:pt x="1058645" y="791275"/>
                  <a:pt x="1054100" y="771525"/>
                  <a:pt x="1047750" y="752475"/>
                </a:cubicBezTo>
                <a:cubicBezTo>
                  <a:pt x="1043490" y="739696"/>
                  <a:pt x="1027445" y="734533"/>
                  <a:pt x="1019175" y="723900"/>
                </a:cubicBezTo>
                <a:cubicBezTo>
                  <a:pt x="1005119" y="705828"/>
                  <a:pt x="988315" y="688470"/>
                  <a:pt x="981075" y="666750"/>
                </a:cubicBezTo>
                <a:cubicBezTo>
                  <a:pt x="967930" y="627315"/>
                  <a:pt x="977119" y="646529"/>
                  <a:pt x="952500" y="609600"/>
                </a:cubicBezTo>
                <a:cubicBezTo>
                  <a:pt x="949325" y="593725"/>
                  <a:pt x="949674" y="576713"/>
                  <a:pt x="942975" y="561975"/>
                </a:cubicBezTo>
                <a:cubicBezTo>
                  <a:pt x="933501" y="541132"/>
                  <a:pt x="917575" y="523875"/>
                  <a:pt x="904875" y="504825"/>
                </a:cubicBezTo>
                <a:cubicBezTo>
                  <a:pt x="879475" y="466725"/>
                  <a:pt x="895350" y="482600"/>
                  <a:pt x="857250" y="457200"/>
                </a:cubicBezTo>
                <a:cubicBezTo>
                  <a:pt x="809952" y="386254"/>
                  <a:pt x="870741" y="473389"/>
                  <a:pt x="809625" y="400050"/>
                </a:cubicBezTo>
                <a:cubicBezTo>
                  <a:pt x="802296" y="391256"/>
                  <a:pt x="798025" y="380167"/>
                  <a:pt x="790575" y="371475"/>
                </a:cubicBezTo>
                <a:cubicBezTo>
                  <a:pt x="759779" y="335546"/>
                  <a:pt x="757605" y="336795"/>
                  <a:pt x="723900" y="314325"/>
                </a:cubicBezTo>
                <a:cubicBezTo>
                  <a:pt x="699959" y="242501"/>
                  <a:pt x="735039" y="328248"/>
                  <a:pt x="685800" y="266700"/>
                </a:cubicBezTo>
                <a:cubicBezTo>
                  <a:pt x="679528" y="258860"/>
                  <a:pt x="682703" y="245838"/>
                  <a:pt x="676275" y="238125"/>
                </a:cubicBezTo>
                <a:cubicBezTo>
                  <a:pt x="666112" y="225929"/>
                  <a:pt x="649400" y="220775"/>
                  <a:pt x="638175" y="209550"/>
                </a:cubicBezTo>
                <a:cubicBezTo>
                  <a:pt x="630080" y="201455"/>
                  <a:pt x="626730" y="189531"/>
                  <a:pt x="619125" y="180975"/>
                </a:cubicBezTo>
                <a:cubicBezTo>
                  <a:pt x="565020" y="120107"/>
                  <a:pt x="583753" y="131084"/>
                  <a:pt x="533400" y="114300"/>
                </a:cubicBezTo>
                <a:cubicBezTo>
                  <a:pt x="527050" y="104775"/>
                  <a:pt x="524058" y="91792"/>
                  <a:pt x="514350" y="85725"/>
                </a:cubicBezTo>
                <a:cubicBezTo>
                  <a:pt x="497322" y="75082"/>
                  <a:pt x="457200" y="66675"/>
                  <a:pt x="457200" y="66675"/>
                </a:cubicBezTo>
                <a:cubicBezTo>
                  <a:pt x="444500" y="57150"/>
                  <a:pt x="432883" y="45976"/>
                  <a:pt x="419100" y="38100"/>
                </a:cubicBezTo>
                <a:cubicBezTo>
                  <a:pt x="410383" y="33119"/>
                  <a:pt x="400179" y="31333"/>
                  <a:pt x="390525" y="28575"/>
                </a:cubicBezTo>
                <a:cubicBezTo>
                  <a:pt x="322079" y="9019"/>
                  <a:pt x="383366" y="29167"/>
                  <a:pt x="304800" y="9525"/>
                </a:cubicBezTo>
                <a:cubicBezTo>
                  <a:pt x="295060" y="7090"/>
                  <a:pt x="285750" y="3175"/>
                  <a:pt x="276225" y="0"/>
                </a:cubicBezTo>
                <a:cubicBezTo>
                  <a:pt x="200025" y="3175"/>
                  <a:pt x="123425" y="1103"/>
                  <a:pt x="47625" y="9525"/>
                </a:cubicBezTo>
                <a:cubicBezTo>
                  <a:pt x="36247" y="10789"/>
                  <a:pt x="25400" y="19050"/>
                  <a:pt x="19050" y="28575"/>
                </a:cubicBezTo>
                <a:cubicBezTo>
                  <a:pt x="15207" y="34340"/>
                  <a:pt x="210" y="113250"/>
                  <a:pt x="0" y="114300"/>
                </a:cubicBezTo>
                <a:cubicBezTo>
                  <a:pt x="3175" y="174625"/>
                  <a:pt x="4292" y="235094"/>
                  <a:pt x="9525" y="295275"/>
                </a:cubicBezTo>
                <a:cubicBezTo>
                  <a:pt x="11386" y="316677"/>
                  <a:pt x="22656" y="341233"/>
                  <a:pt x="28575" y="361950"/>
                </a:cubicBezTo>
                <a:cubicBezTo>
                  <a:pt x="31476" y="372105"/>
                  <a:pt x="40908" y="416534"/>
                  <a:pt x="47625" y="428625"/>
                </a:cubicBezTo>
                <a:cubicBezTo>
                  <a:pt x="58744" y="448639"/>
                  <a:pt x="75486" y="465297"/>
                  <a:pt x="85725" y="485775"/>
                </a:cubicBezTo>
                <a:cubicBezTo>
                  <a:pt x="97370" y="509066"/>
                  <a:pt x="106996" y="532255"/>
                  <a:pt x="123825" y="552450"/>
                </a:cubicBezTo>
                <a:cubicBezTo>
                  <a:pt x="132449" y="562798"/>
                  <a:pt x="143776" y="570677"/>
                  <a:pt x="152400" y="581025"/>
                </a:cubicBezTo>
                <a:cubicBezTo>
                  <a:pt x="159729" y="589819"/>
                  <a:pt x="164121" y="600806"/>
                  <a:pt x="171450" y="609600"/>
                </a:cubicBezTo>
                <a:cubicBezTo>
                  <a:pt x="246057" y="699129"/>
                  <a:pt x="141830" y="550882"/>
                  <a:pt x="238125" y="695325"/>
                </a:cubicBezTo>
                <a:lnTo>
                  <a:pt x="295275" y="781050"/>
                </a:lnTo>
                <a:cubicBezTo>
                  <a:pt x="300844" y="789404"/>
                  <a:pt x="299231" y="801271"/>
                  <a:pt x="304800" y="809625"/>
                </a:cubicBezTo>
                <a:cubicBezTo>
                  <a:pt x="312272" y="820833"/>
                  <a:pt x="324751" y="827852"/>
                  <a:pt x="333375" y="838200"/>
                </a:cubicBezTo>
                <a:cubicBezTo>
                  <a:pt x="340704" y="846994"/>
                  <a:pt x="345096" y="857981"/>
                  <a:pt x="352425" y="866775"/>
                </a:cubicBezTo>
                <a:cubicBezTo>
                  <a:pt x="361049" y="877123"/>
                  <a:pt x="370652" y="886726"/>
                  <a:pt x="381000" y="895350"/>
                </a:cubicBezTo>
                <a:cubicBezTo>
                  <a:pt x="410486" y="919922"/>
                  <a:pt x="413596" y="908600"/>
                  <a:pt x="438150" y="942975"/>
                </a:cubicBezTo>
                <a:cubicBezTo>
                  <a:pt x="446403" y="954529"/>
                  <a:pt x="445841" y="972556"/>
                  <a:pt x="457200" y="981075"/>
                </a:cubicBezTo>
                <a:cubicBezTo>
                  <a:pt x="469276" y="990132"/>
                  <a:pt x="586023" y="1019079"/>
                  <a:pt x="590550" y="1019175"/>
                </a:cubicBezTo>
                <a:cubicBezTo>
                  <a:pt x="1092188" y="1029848"/>
                  <a:pt x="1093787" y="1023938"/>
                  <a:pt x="1190625" y="1019175"/>
                </a:cubicBezTo>
                <a:close/>
              </a:path>
            </a:pathLst>
          </a:custGeom>
          <a:solidFill>
            <a:schemeClr val="bg2">
              <a:lumMod val="90000"/>
              <a:alpha val="3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2" name="7 - TextBox"/>
          <p:cNvSpPr txBox="1"/>
          <p:nvPr/>
        </p:nvSpPr>
        <p:spPr>
          <a:xfrm>
            <a:off x="2781316" y="2598425"/>
            <a:ext cx="194324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200" dirty="0" smtClean="0">
                <a:solidFill>
                  <a:srgbClr val="C00000"/>
                </a:solidFill>
                <a:latin typeface="Calibri"/>
              </a:rPr>
              <a:t>Γηρασμένο λινέλαιο</a:t>
            </a:r>
            <a:endParaRPr lang="el-GR" sz="2200" dirty="0">
              <a:solidFill>
                <a:srgbClr val="C00000"/>
              </a:solidFill>
              <a:latin typeface="Calibri"/>
            </a:endParaRPr>
          </a:p>
        </p:txBody>
      </p:sp>
      <p:cxnSp>
        <p:nvCxnSpPr>
          <p:cNvPr id="13" name="9 - Ευθύγραμμο βέλος σύνδεσης" title="βέλος"/>
          <p:cNvCxnSpPr/>
          <p:nvPr/>
        </p:nvCxnSpPr>
        <p:spPr>
          <a:xfrm>
            <a:off x="3386267" y="3293114"/>
            <a:ext cx="165879" cy="1065587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3009209" y="4482126"/>
            <a:ext cx="1130743" cy="867409"/>
          </a:xfrm>
          <a:custGeom>
            <a:avLst/>
            <a:gdLst>
              <a:gd name="connsiteX0" fmla="*/ 430924 w 1387651"/>
              <a:gd name="connsiteY0" fmla="*/ 10717 h 1009199"/>
              <a:gd name="connsiteX1" fmla="*/ 430924 w 1387651"/>
              <a:gd name="connsiteY1" fmla="*/ 10717 h 1009199"/>
              <a:gd name="connsiteX2" fmla="*/ 241737 w 1387651"/>
              <a:gd name="connsiteY2" fmla="*/ 10717 h 1009199"/>
              <a:gd name="connsiteX3" fmla="*/ 178675 w 1387651"/>
              <a:gd name="connsiteY3" fmla="*/ 31737 h 1009199"/>
              <a:gd name="connsiteX4" fmla="*/ 147144 w 1387651"/>
              <a:gd name="connsiteY4" fmla="*/ 42248 h 1009199"/>
              <a:gd name="connsiteX5" fmla="*/ 42041 w 1387651"/>
              <a:gd name="connsiteY5" fmla="*/ 136841 h 1009199"/>
              <a:gd name="connsiteX6" fmla="*/ 0 w 1387651"/>
              <a:gd name="connsiteY6" fmla="*/ 210413 h 1009199"/>
              <a:gd name="connsiteX7" fmla="*/ 10510 w 1387651"/>
              <a:gd name="connsiteY7" fmla="*/ 483682 h 1009199"/>
              <a:gd name="connsiteX8" fmla="*/ 63062 w 1387651"/>
              <a:gd name="connsiteY8" fmla="*/ 536234 h 1009199"/>
              <a:gd name="connsiteX9" fmla="*/ 105103 w 1387651"/>
              <a:gd name="connsiteY9" fmla="*/ 578275 h 1009199"/>
              <a:gd name="connsiteX10" fmla="*/ 147144 w 1387651"/>
              <a:gd name="connsiteY10" fmla="*/ 651848 h 1009199"/>
              <a:gd name="connsiteX11" fmla="*/ 210206 w 1387651"/>
              <a:gd name="connsiteY11" fmla="*/ 683379 h 1009199"/>
              <a:gd name="connsiteX12" fmla="*/ 294289 w 1387651"/>
              <a:gd name="connsiteY12" fmla="*/ 735930 h 1009199"/>
              <a:gd name="connsiteX13" fmla="*/ 346841 w 1387651"/>
              <a:gd name="connsiteY13" fmla="*/ 746441 h 1009199"/>
              <a:gd name="connsiteX14" fmla="*/ 420413 w 1387651"/>
              <a:gd name="connsiteY14" fmla="*/ 788482 h 1009199"/>
              <a:gd name="connsiteX15" fmla="*/ 493986 w 1387651"/>
              <a:gd name="connsiteY15" fmla="*/ 830524 h 1009199"/>
              <a:gd name="connsiteX16" fmla="*/ 620110 w 1387651"/>
              <a:gd name="connsiteY16" fmla="*/ 851544 h 1009199"/>
              <a:gd name="connsiteX17" fmla="*/ 672662 w 1387651"/>
              <a:gd name="connsiteY17" fmla="*/ 872565 h 1009199"/>
              <a:gd name="connsiteX18" fmla="*/ 798786 w 1387651"/>
              <a:gd name="connsiteY18" fmla="*/ 893586 h 1009199"/>
              <a:gd name="connsiteX19" fmla="*/ 861848 w 1387651"/>
              <a:gd name="connsiteY19" fmla="*/ 914606 h 1009199"/>
              <a:gd name="connsiteX20" fmla="*/ 945931 w 1387651"/>
              <a:gd name="connsiteY20" fmla="*/ 935627 h 1009199"/>
              <a:gd name="connsiteX21" fmla="*/ 977462 w 1387651"/>
              <a:gd name="connsiteY21" fmla="*/ 956648 h 1009199"/>
              <a:gd name="connsiteX22" fmla="*/ 1051034 w 1387651"/>
              <a:gd name="connsiteY22" fmla="*/ 977668 h 1009199"/>
              <a:gd name="connsiteX23" fmla="*/ 1082565 w 1387651"/>
              <a:gd name="connsiteY23" fmla="*/ 988179 h 1009199"/>
              <a:gd name="connsiteX24" fmla="*/ 1156137 w 1387651"/>
              <a:gd name="connsiteY24" fmla="*/ 998689 h 1009199"/>
              <a:gd name="connsiteX25" fmla="*/ 1219200 w 1387651"/>
              <a:gd name="connsiteY25" fmla="*/ 1009199 h 1009199"/>
              <a:gd name="connsiteX26" fmla="*/ 1376855 w 1387651"/>
              <a:gd name="connsiteY26" fmla="*/ 988179 h 1009199"/>
              <a:gd name="connsiteX27" fmla="*/ 1387365 w 1387651"/>
              <a:gd name="connsiteY27" fmla="*/ 946137 h 1009199"/>
              <a:gd name="connsiteX28" fmla="*/ 1376855 w 1387651"/>
              <a:gd name="connsiteY28" fmla="*/ 693889 h 1009199"/>
              <a:gd name="connsiteX29" fmla="*/ 1366344 w 1387651"/>
              <a:gd name="connsiteY29" fmla="*/ 651848 h 1009199"/>
              <a:gd name="connsiteX30" fmla="*/ 1345324 w 1387651"/>
              <a:gd name="connsiteY30" fmla="*/ 620317 h 1009199"/>
              <a:gd name="connsiteX31" fmla="*/ 1334813 w 1387651"/>
              <a:gd name="connsiteY31" fmla="*/ 588786 h 1009199"/>
              <a:gd name="connsiteX32" fmla="*/ 1303282 w 1387651"/>
              <a:gd name="connsiteY32" fmla="*/ 567765 h 1009199"/>
              <a:gd name="connsiteX33" fmla="*/ 1271751 w 1387651"/>
              <a:gd name="connsiteY33" fmla="*/ 525724 h 1009199"/>
              <a:gd name="connsiteX34" fmla="*/ 1240220 w 1387651"/>
              <a:gd name="connsiteY34" fmla="*/ 494193 h 1009199"/>
              <a:gd name="connsiteX35" fmla="*/ 1187668 w 1387651"/>
              <a:gd name="connsiteY35" fmla="*/ 389089 h 1009199"/>
              <a:gd name="connsiteX36" fmla="*/ 1145627 w 1387651"/>
              <a:gd name="connsiteY36" fmla="*/ 326027 h 1009199"/>
              <a:gd name="connsiteX37" fmla="*/ 1114096 w 1387651"/>
              <a:gd name="connsiteY37" fmla="*/ 294496 h 1009199"/>
              <a:gd name="connsiteX38" fmla="*/ 1093075 w 1387651"/>
              <a:gd name="connsiteY38" fmla="*/ 262965 h 1009199"/>
              <a:gd name="connsiteX39" fmla="*/ 1061544 w 1387651"/>
              <a:gd name="connsiteY39" fmla="*/ 241944 h 1009199"/>
              <a:gd name="connsiteX40" fmla="*/ 987972 w 1387651"/>
              <a:gd name="connsiteY40" fmla="*/ 178882 h 1009199"/>
              <a:gd name="connsiteX41" fmla="*/ 956441 w 1387651"/>
              <a:gd name="connsiteY41" fmla="*/ 168372 h 1009199"/>
              <a:gd name="connsiteX42" fmla="*/ 914400 w 1387651"/>
              <a:gd name="connsiteY42" fmla="*/ 147351 h 1009199"/>
              <a:gd name="connsiteX43" fmla="*/ 840827 w 1387651"/>
              <a:gd name="connsiteY43" fmla="*/ 126330 h 1009199"/>
              <a:gd name="connsiteX44" fmla="*/ 798786 w 1387651"/>
              <a:gd name="connsiteY44" fmla="*/ 105310 h 1009199"/>
              <a:gd name="connsiteX45" fmla="*/ 767255 w 1387651"/>
              <a:gd name="connsiteY45" fmla="*/ 94799 h 1009199"/>
              <a:gd name="connsiteX46" fmla="*/ 704193 w 1387651"/>
              <a:gd name="connsiteY46" fmla="*/ 63268 h 1009199"/>
              <a:gd name="connsiteX47" fmla="*/ 515006 w 1387651"/>
              <a:gd name="connsiteY47" fmla="*/ 52758 h 1009199"/>
              <a:gd name="connsiteX48" fmla="*/ 483475 w 1387651"/>
              <a:gd name="connsiteY48" fmla="*/ 42248 h 1009199"/>
              <a:gd name="connsiteX49" fmla="*/ 441434 w 1387651"/>
              <a:gd name="connsiteY49" fmla="*/ 31737 h 1009199"/>
              <a:gd name="connsiteX50" fmla="*/ 430924 w 1387651"/>
              <a:gd name="connsiteY50" fmla="*/ 10717 h 100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387651" h="1009199">
                <a:moveTo>
                  <a:pt x="430924" y="10717"/>
                </a:moveTo>
                <a:lnTo>
                  <a:pt x="430924" y="10717"/>
                </a:lnTo>
                <a:cubicBezTo>
                  <a:pt x="340831" y="706"/>
                  <a:pt x="331830" y="-7301"/>
                  <a:pt x="241737" y="10717"/>
                </a:cubicBezTo>
                <a:cubicBezTo>
                  <a:pt x="220010" y="15062"/>
                  <a:pt x="199696" y="24730"/>
                  <a:pt x="178675" y="31737"/>
                </a:cubicBezTo>
                <a:lnTo>
                  <a:pt x="147144" y="42248"/>
                </a:lnTo>
                <a:cubicBezTo>
                  <a:pt x="110959" y="69387"/>
                  <a:pt x="67191" y="99117"/>
                  <a:pt x="42041" y="136841"/>
                </a:cubicBezTo>
                <a:cubicBezTo>
                  <a:pt x="12329" y="181408"/>
                  <a:pt x="26669" y="157074"/>
                  <a:pt x="0" y="210413"/>
                </a:cubicBezTo>
                <a:cubicBezTo>
                  <a:pt x="3503" y="301503"/>
                  <a:pt x="1130" y="393009"/>
                  <a:pt x="10510" y="483682"/>
                </a:cubicBezTo>
                <a:cubicBezTo>
                  <a:pt x="13464" y="512239"/>
                  <a:pt x="46095" y="521690"/>
                  <a:pt x="63062" y="536234"/>
                </a:cubicBezTo>
                <a:cubicBezTo>
                  <a:pt x="78109" y="549132"/>
                  <a:pt x="93212" y="562420"/>
                  <a:pt x="105103" y="578275"/>
                </a:cubicBezTo>
                <a:cubicBezTo>
                  <a:pt x="129828" y="611242"/>
                  <a:pt x="119001" y="623705"/>
                  <a:pt x="147144" y="651848"/>
                </a:cubicBezTo>
                <a:cubicBezTo>
                  <a:pt x="167517" y="672221"/>
                  <a:pt x="184563" y="674831"/>
                  <a:pt x="210206" y="683379"/>
                </a:cubicBezTo>
                <a:cubicBezTo>
                  <a:pt x="238974" y="704955"/>
                  <a:pt x="259663" y="724388"/>
                  <a:pt x="294289" y="735930"/>
                </a:cubicBezTo>
                <a:cubicBezTo>
                  <a:pt x="311237" y="741579"/>
                  <a:pt x="329324" y="742937"/>
                  <a:pt x="346841" y="746441"/>
                </a:cubicBezTo>
                <a:cubicBezTo>
                  <a:pt x="448501" y="822686"/>
                  <a:pt x="340163" y="748357"/>
                  <a:pt x="420413" y="788482"/>
                </a:cubicBezTo>
                <a:cubicBezTo>
                  <a:pt x="451690" y="804121"/>
                  <a:pt x="457130" y="821310"/>
                  <a:pt x="493986" y="830524"/>
                </a:cubicBezTo>
                <a:cubicBezTo>
                  <a:pt x="604228" y="858085"/>
                  <a:pt x="544617" y="826380"/>
                  <a:pt x="620110" y="851544"/>
                </a:cubicBezTo>
                <a:cubicBezTo>
                  <a:pt x="638009" y="857510"/>
                  <a:pt x="654297" y="868244"/>
                  <a:pt x="672662" y="872565"/>
                </a:cubicBezTo>
                <a:cubicBezTo>
                  <a:pt x="714150" y="882327"/>
                  <a:pt x="757180" y="884340"/>
                  <a:pt x="798786" y="893586"/>
                </a:cubicBezTo>
                <a:cubicBezTo>
                  <a:pt x="820416" y="898393"/>
                  <a:pt x="840543" y="908519"/>
                  <a:pt x="861848" y="914606"/>
                </a:cubicBezTo>
                <a:cubicBezTo>
                  <a:pt x="889627" y="922543"/>
                  <a:pt x="917903" y="928620"/>
                  <a:pt x="945931" y="935627"/>
                </a:cubicBezTo>
                <a:cubicBezTo>
                  <a:pt x="956441" y="942634"/>
                  <a:pt x="966164" y="950999"/>
                  <a:pt x="977462" y="956648"/>
                </a:cubicBezTo>
                <a:cubicBezTo>
                  <a:pt x="994261" y="965048"/>
                  <a:pt x="1035320" y="973178"/>
                  <a:pt x="1051034" y="977668"/>
                </a:cubicBezTo>
                <a:cubicBezTo>
                  <a:pt x="1061687" y="980712"/>
                  <a:pt x="1071701" y="986006"/>
                  <a:pt x="1082565" y="988179"/>
                </a:cubicBezTo>
                <a:cubicBezTo>
                  <a:pt x="1106857" y="993037"/>
                  <a:pt x="1131652" y="994922"/>
                  <a:pt x="1156137" y="998689"/>
                </a:cubicBezTo>
                <a:cubicBezTo>
                  <a:pt x="1177200" y="1001929"/>
                  <a:pt x="1198179" y="1005696"/>
                  <a:pt x="1219200" y="1009199"/>
                </a:cubicBezTo>
                <a:cubicBezTo>
                  <a:pt x="1271752" y="1002192"/>
                  <a:pt x="1327214" y="1006794"/>
                  <a:pt x="1376855" y="988179"/>
                </a:cubicBezTo>
                <a:cubicBezTo>
                  <a:pt x="1390381" y="983107"/>
                  <a:pt x="1387365" y="960582"/>
                  <a:pt x="1387365" y="946137"/>
                </a:cubicBezTo>
                <a:cubicBezTo>
                  <a:pt x="1387365" y="861981"/>
                  <a:pt x="1382851" y="777831"/>
                  <a:pt x="1376855" y="693889"/>
                </a:cubicBezTo>
                <a:cubicBezTo>
                  <a:pt x="1375826" y="679481"/>
                  <a:pt x="1372034" y="665125"/>
                  <a:pt x="1366344" y="651848"/>
                </a:cubicBezTo>
                <a:cubicBezTo>
                  <a:pt x="1361368" y="640238"/>
                  <a:pt x="1350973" y="631615"/>
                  <a:pt x="1345324" y="620317"/>
                </a:cubicBezTo>
                <a:cubicBezTo>
                  <a:pt x="1340369" y="610408"/>
                  <a:pt x="1341734" y="597437"/>
                  <a:pt x="1334813" y="588786"/>
                </a:cubicBezTo>
                <a:cubicBezTo>
                  <a:pt x="1326922" y="578922"/>
                  <a:pt x="1312214" y="576697"/>
                  <a:pt x="1303282" y="567765"/>
                </a:cubicBezTo>
                <a:cubicBezTo>
                  <a:pt x="1290896" y="555379"/>
                  <a:pt x="1283151" y="539024"/>
                  <a:pt x="1271751" y="525724"/>
                </a:cubicBezTo>
                <a:cubicBezTo>
                  <a:pt x="1262078" y="514439"/>
                  <a:pt x="1250730" y="504703"/>
                  <a:pt x="1240220" y="494193"/>
                </a:cubicBezTo>
                <a:cubicBezTo>
                  <a:pt x="1223583" y="427640"/>
                  <a:pt x="1237723" y="464172"/>
                  <a:pt x="1187668" y="389089"/>
                </a:cubicBezTo>
                <a:cubicBezTo>
                  <a:pt x="1187665" y="389084"/>
                  <a:pt x="1145631" y="326031"/>
                  <a:pt x="1145627" y="326027"/>
                </a:cubicBezTo>
                <a:cubicBezTo>
                  <a:pt x="1135117" y="315517"/>
                  <a:pt x="1123612" y="305915"/>
                  <a:pt x="1114096" y="294496"/>
                </a:cubicBezTo>
                <a:cubicBezTo>
                  <a:pt x="1106009" y="284792"/>
                  <a:pt x="1102007" y="271897"/>
                  <a:pt x="1093075" y="262965"/>
                </a:cubicBezTo>
                <a:cubicBezTo>
                  <a:pt x="1084143" y="254033"/>
                  <a:pt x="1071248" y="250031"/>
                  <a:pt x="1061544" y="241944"/>
                </a:cubicBezTo>
                <a:cubicBezTo>
                  <a:pt x="1020883" y="208060"/>
                  <a:pt x="1038066" y="207507"/>
                  <a:pt x="987972" y="178882"/>
                </a:cubicBezTo>
                <a:cubicBezTo>
                  <a:pt x="978353" y="173385"/>
                  <a:pt x="966624" y="172736"/>
                  <a:pt x="956441" y="168372"/>
                </a:cubicBezTo>
                <a:cubicBezTo>
                  <a:pt x="942040" y="162200"/>
                  <a:pt x="928801" y="153523"/>
                  <a:pt x="914400" y="147351"/>
                </a:cubicBezTo>
                <a:cubicBezTo>
                  <a:pt x="855134" y="121951"/>
                  <a:pt x="911909" y="152986"/>
                  <a:pt x="840827" y="126330"/>
                </a:cubicBezTo>
                <a:cubicBezTo>
                  <a:pt x="826157" y="120829"/>
                  <a:pt x="813187" y="111482"/>
                  <a:pt x="798786" y="105310"/>
                </a:cubicBezTo>
                <a:cubicBezTo>
                  <a:pt x="788603" y="100946"/>
                  <a:pt x="777164" y="99754"/>
                  <a:pt x="767255" y="94799"/>
                </a:cubicBezTo>
                <a:cubicBezTo>
                  <a:pt x="738915" y="80629"/>
                  <a:pt x="736823" y="66376"/>
                  <a:pt x="704193" y="63268"/>
                </a:cubicBezTo>
                <a:cubicBezTo>
                  <a:pt x="641318" y="57280"/>
                  <a:pt x="578068" y="56261"/>
                  <a:pt x="515006" y="52758"/>
                </a:cubicBezTo>
                <a:cubicBezTo>
                  <a:pt x="504496" y="49255"/>
                  <a:pt x="494128" y="45292"/>
                  <a:pt x="483475" y="42248"/>
                </a:cubicBezTo>
                <a:cubicBezTo>
                  <a:pt x="469586" y="38280"/>
                  <a:pt x="453820" y="39169"/>
                  <a:pt x="441434" y="31737"/>
                </a:cubicBezTo>
                <a:cubicBezTo>
                  <a:pt x="434717" y="27707"/>
                  <a:pt x="432676" y="14220"/>
                  <a:pt x="430924" y="1071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23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Δ</a:t>
            </a:r>
            <a:r>
              <a:rPr lang="el-GR" dirty="0" smtClean="0"/>
              <a:t>είκτης </a:t>
            </a:r>
            <a:r>
              <a:rPr lang="el-GR" dirty="0"/>
              <a:t>διάθλασης (</a:t>
            </a:r>
            <a:r>
              <a:rPr lang="en-US" i="1" dirty="0"/>
              <a:t>n</a:t>
            </a:r>
            <a:r>
              <a:rPr lang="el-GR" dirty="0"/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indent="-358775">
              <a:spcBef>
                <a:spcPts val="600"/>
              </a:spcBef>
              <a:spcAft>
                <a:spcPts val="600"/>
              </a:spcAft>
            </a:pPr>
            <a:r>
              <a:rPr lang="el-GR" dirty="0"/>
              <a:t>Ανήκει στις οπτικές ιδιότητες των υλικών.</a:t>
            </a:r>
            <a:r>
              <a:rPr lang="en-US" dirty="0"/>
              <a:t> </a:t>
            </a:r>
            <a:r>
              <a:rPr lang="el-GR" dirty="0"/>
              <a:t>Έχει πολύ μεγάλη σημασία για τα έργα τέχνης γιατί επηρεάζει σημαντικά τις οπτικές ιδιότητες των χρωματικών στρωμάτων</a:t>
            </a:r>
            <a:r>
              <a:rPr lang="el-GR" dirty="0" smtClean="0"/>
              <a:t>.</a:t>
            </a:r>
            <a:r>
              <a:rPr lang="el-GR" dirty="0"/>
              <a:t>	</a:t>
            </a:r>
            <a:endParaRPr lang="el-GR" b="1" baseline="-12000" dirty="0"/>
          </a:p>
          <a:p>
            <a:pPr indent="-358775"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Μας </a:t>
            </a:r>
            <a:r>
              <a:rPr lang="el-GR" dirty="0"/>
              <a:t>ενδιαφέρει κατά κύριο λόγο η τιμή του δ.δ. στα «ξηραμένα» (=πολυμερισμένα) λάδια</a:t>
            </a:r>
            <a:r>
              <a:rPr lang="el-GR" baseline="-12000" dirty="0"/>
              <a:t>.</a:t>
            </a:r>
          </a:p>
          <a:p>
            <a:pPr indent="-358775"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Ο </a:t>
            </a:r>
            <a:r>
              <a:rPr lang="el-GR" dirty="0"/>
              <a:t>δ.δ. αυξάνεται όσο αυξάνεται η </a:t>
            </a:r>
            <a:r>
              <a:rPr lang="el-GR" b="1" dirty="0"/>
              <a:t>ακορεστότητα </a:t>
            </a:r>
            <a:r>
              <a:rPr lang="el-GR" dirty="0"/>
              <a:t>και το </a:t>
            </a:r>
            <a:r>
              <a:rPr lang="el-GR" b="1" dirty="0"/>
              <a:t>Μ.Β. </a:t>
            </a:r>
            <a:r>
              <a:rPr lang="el-GR" dirty="0"/>
              <a:t>(με τον </a:t>
            </a:r>
            <a:r>
              <a:rPr lang="el-GR" i="1" dirty="0"/>
              <a:t>πολυμερισμό</a:t>
            </a:r>
            <a:r>
              <a:rPr lang="el-GR" dirty="0"/>
              <a:t>) των λιπών.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Ορισμός του δείκτη διάθλασης</a:t>
            </a:r>
            <a:endParaRPr lang="el-GR" dirty="0"/>
          </a:p>
        </p:txBody>
      </p:sp>
      <p:sp>
        <p:nvSpPr>
          <p:cNvPr id="44" name="43 - Ορθογώνιο"/>
          <p:cNvSpPr/>
          <p:nvPr/>
        </p:nvSpPr>
        <p:spPr>
          <a:xfrm rot="21105001">
            <a:off x="842207" y="2714002"/>
            <a:ext cx="4530334" cy="35599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323528" y="1179059"/>
            <a:ext cx="7824449" cy="4936327"/>
            <a:chOff x="-185738" y="1179059"/>
            <a:chExt cx="8333715" cy="4936327"/>
          </a:xfrm>
        </p:grpSpPr>
        <p:sp>
          <p:nvSpPr>
            <p:cNvPr id="41" name="40 - Ορθογώνιο"/>
            <p:cNvSpPr/>
            <p:nvPr/>
          </p:nvSpPr>
          <p:spPr>
            <a:xfrm>
              <a:off x="1258311" y="3465059"/>
              <a:ext cx="4070267" cy="22656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  <a:alpha val="7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" name="42 - TextBox"/>
            <p:cNvSpPr txBox="1"/>
            <p:nvPr/>
          </p:nvSpPr>
          <p:spPr>
            <a:xfrm>
              <a:off x="6012160" y="3284984"/>
              <a:ext cx="21358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prstClr val="black"/>
                  </a:solidFill>
                  <a:latin typeface="Calibri"/>
                </a:rPr>
                <a:t>Υμένιο 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el-GR" sz="2000" b="1" dirty="0" smtClean="0">
                  <a:solidFill>
                    <a:prstClr val="black"/>
                  </a:solidFill>
                  <a:latin typeface="Calibri"/>
                </a:rPr>
                <a:t>πάχος</a:t>
              </a:r>
              <a:r>
                <a:rPr lang="en-US" sz="2000" b="1" dirty="0" smtClean="0">
                  <a:solidFill>
                    <a:prstClr val="black"/>
                  </a:solidFill>
                  <a:latin typeface="Calibri"/>
                </a:rPr>
                <a:t> z, </a:t>
              </a:r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n</a:t>
              </a:r>
              <a:r>
                <a:rPr lang="el-GR" sz="2000" b="1" i="1" baseline="-16000" dirty="0" smtClean="0">
                  <a:solidFill>
                    <a:prstClr val="black"/>
                  </a:solidFill>
                  <a:latin typeface="Calibri"/>
                </a:rPr>
                <a:t>1</a:t>
              </a:r>
              <a:r>
                <a:rPr lang="el-GR" sz="2000" b="1" i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b="1" i="1" baseline="-16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44 - Ορθογώνιο"/>
            <p:cNvSpPr/>
            <p:nvPr/>
          </p:nvSpPr>
          <p:spPr>
            <a:xfrm rot="21105001">
              <a:off x="888888" y="1812620"/>
              <a:ext cx="4630645" cy="3603516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9" name="48 - TextBox"/>
            <p:cNvSpPr txBox="1"/>
            <p:nvPr/>
          </p:nvSpPr>
          <p:spPr>
            <a:xfrm>
              <a:off x="496311" y="3998459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i="1" spc="100" dirty="0" smtClean="0">
                  <a:solidFill>
                    <a:prstClr val="black"/>
                  </a:solidFill>
                  <a:latin typeface="Arial Narrow" pitchFamily="34" charset="0"/>
                </a:rPr>
                <a:t>Επιφάνεια υμενίου</a:t>
              </a:r>
              <a:endParaRPr lang="el-GR" sz="1200" b="1" i="1" spc="1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1" name="50 - TextBox"/>
            <p:cNvSpPr txBox="1"/>
            <p:nvPr/>
          </p:nvSpPr>
          <p:spPr>
            <a:xfrm>
              <a:off x="4001511" y="125525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prstClr val="black"/>
                  </a:solidFill>
                </a:rPr>
                <a:t>Plane of incidence</a:t>
              </a:r>
              <a:endParaRPr lang="el-GR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57" name="56 - Ευθύγραμμο βέλος σύνδεσης"/>
            <p:cNvCxnSpPr/>
            <p:nvPr/>
          </p:nvCxnSpPr>
          <p:spPr>
            <a:xfrm rot="5400000">
              <a:off x="5598617" y="3412776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61 - TextBox"/>
            <p:cNvSpPr txBox="1"/>
            <p:nvPr/>
          </p:nvSpPr>
          <p:spPr>
            <a:xfrm>
              <a:off x="6226475" y="1856224"/>
              <a:ext cx="147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prstClr val="black"/>
                  </a:solidFill>
                  <a:latin typeface="Calibri"/>
                </a:rPr>
                <a:t>Κενό (</a:t>
              </a:r>
              <a:r>
                <a:rPr lang="en-US" sz="2000" b="1" i="1" dirty="0" smtClean="0">
                  <a:solidFill>
                    <a:prstClr val="black"/>
                  </a:solidFill>
                  <a:latin typeface="Calibri"/>
                </a:rPr>
                <a:t>n</a:t>
              </a:r>
              <a:r>
                <a:rPr lang="el-GR" sz="2000" b="1" i="1" baseline="-25000" dirty="0" smtClean="0">
                  <a:solidFill>
                    <a:prstClr val="black"/>
                  </a:solidFill>
                  <a:latin typeface="Calibri"/>
                </a:rPr>
                <a:t>0</a:t>
              </a:r>
              <a:r>
                <a:rPr lang="el-GR" sz="2000" b="1" i="1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el-GR" sz="2000" b="1" i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66" name="65 - Ευθεία γραμμή σύνδεσης"/>
            <p:cNvCxnSpPr/>
            <p:nvPr/>
          </p:nvCxnSpPr>
          <p:spPr>
            <a:xfrm rot="5400000">
              <a:off x="1792505" y="3464265"/>
              <a:ext cx="4572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- Ευθύγραμμο βέλος σύνδεσης"/>
            <p:cNvCxnSpPr/>
            <p:nvPr/>
          </p:nvCxnSpPr>
          <p:spPr>
            <a:xfrm rot="5400000">
              <a:off x="4241295" y="4627222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- Ορθογώνιο"/>
            <p:cNvSpPr/>
            <p:nvPr/>
          </p:nvSpPr>
          <p:spPr>
            <a:xfrm>
              <a:off x="1258311" y="1255260"/>
              <a:ext cx="4070267" cy="220979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8" name="67 - TextBox"/>
            <p:cNvSpPr txBox="1"/>
            <p:nvPr/>
          </p:nvSpPr>
          <p:spPr>
            <a:xfrm rot="2026237">
              <a:off x="-185738" y="1980213"/>
              <a:ext cx="2197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prstClr val="black"/>
                  </a:solidFill>
                </a:rPr>
                <a:t>Προσπίπτουσα</a:t>
              </a:r>
              <a:endParaRPr lang="el-GR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51 - Ευθύγραμμο βέλος σύνδεσης"/>
            <p:cNvCxnSpPr/>
            <p:nvPr/>
          </p:nvCxnSpPr>
          <p:spPr>
            <a:xfrm>
              <a:off x="572511" y="1712459"/>
              <a:ext cx="2667000" cy="1752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51 - Ευθύγραμμο βέλος σύνδεσης"/>
            <p:cNvCxnSpPr/>
            <p:nvPr/>
          </p:nvCxnSpPr>
          <p:spPr>
            <a:xfrm>
              <a:off x="3236006" y="3434609"/>
              <a:ext cx="2667000" cy="1752600"/>
            </a:xfrm>
            <a:prstGeom prst="straightConnector1">
              <a:avLst/>
            </a:prstGeom>
            <a:ln w="38100">
              <a:solidFill>
                <a:srgbClr val="FFA7A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53 - Ευθύγραμμο βέλος σύνδεσης"/>
            <p:cNvCxnSpPr/>
            <p:nvPr/>
          </p:nvCxnSpPr>
          <p:spPr>
            <a:xfrm>
              <a:off x="3239511" y="3442079"/>
              <a:ext cx="1131365" cy="195118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- Ευθεία γραμμή σύνδεσης"/>
            <p:cNvCxnSpPr/>
            <p:nvPr/>
          </p:nvCxnSpPr>
          <p:spPr>
            <a:xfrm>
              <a:off x="3202527" y="1581607"/>
              <a:ext cx="0" cy="3960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c 3"/>
            <p:cNvSpPr/>
            <p:nvPr/>
          </p:nvSpPr>
          <p:spPr>
            <a:xfrm rot="17688003">
              <a:off x="2489034" y="2734494"/>
              <a:ext cx="1007666" cy="848257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6" name="Arc 25"/>
            <p:cNvSpPr/>
            <p:nvPr/>
          </p:nvSpPr>
          <p:spPr>
            <a:xfrm rot="7729013">
              <a:off x="3078877" y="3766277"/>
              <a:ext cx="774178" cy="692400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55647" y="218050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0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237889" y="388154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1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54" name="53 - Ευθύγραμμο βέλος σύνδεσης"/>
            <p:cNvCxnSpPr/>
            <p:nvPr/>
          </p:nvCxnSpPr>
          <p:spPr>
            <a:xfrm flipV="1">
              <a:off x="3239511" y="1788659"/>
              <a:ext cx="2743200" cy="1676400"/>
            </a:xfrm>
            <a:prstGeom prst="straightConnector1">
              <a:avLst/>
            </a:prstGeom>
            <a:ln w="38100">
              <a:solidFill>
                <a:srgbClr val="FFA7A7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- TextBox"/>
            <p:cNvSpPr txBox="1"/>
            <p:nvPr/>
          </p:nvSpPr>
          <p:spPr>
            <a:xfrm rot="19784838">
              <a:off x="4409498" y="2302774"/>
              <a:ext cx="15473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b="1" dirty="0" smtClean="0">
                  <a:solidFill>
                    <a:prstClr val="black"/>
                  </a:solidFill>
                </a:rPr>
                <a:t>ανακλώμενη</a:t>
              </a:r>
              <a:endParaRPr lang="el-GR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68 - TextBox"/>
            <p:cNvSpPr txBox="1"/>
            <p:nvPr/>
          </p:nvSpPr>
          <p:spPr>
            <a:xfrm rot="3611448">
              <a:off x="3193223" y="5025704"/>
              <a:ext cx="1753212" cy="42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b="1" dirty="0" smtClean="0">
                  <a:solidFill>
                    <a:prstClr val="black"/>
                  </a:solidFill>
                </a:rPr>
                <a:t>διαθλώμενη</a:t>
              </a:r>
              <a:endParaRPr lang="el-GR" sz="2000" b="1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07842" y="4173944"/>
                <a:ext cx="1440160" cy="74405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842" y="4173944"/>
                <a:ext cx="1440160" cy="7440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5640033" y="5057800"/>
            <a:ext cx="3600400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2000" i="1" dirty="0" smtClean="0">
                <a:solidFill>
                  <a:prstClr val="black"/>
                </a:solidFill>
              </a:rPr>
              <a:t>	</a:t>
            </a:r>
            <a:r>
              <a:rPr lang="en-US" sz="2000" b="1" i="1" dirty="0" smtClean="0">
                <a:solidFill>
                  <a:prstClr val="black"/>
                </a:solidFill>
              </a:rPr>
              <a:t>c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l-GR" sz="2000" dirty="0" smtClean="0">
                <a:solidFill>
                  <a:prstClr val="black"/>
                </a:solidFill>
              </a:rPr>
              <a:t>ταχύτητα του φωτός στο κενό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355600" indent="0">
              <a:buFont typeface="Arial" pitchFamily="34" charset="0"/>
              <a:buNone/>
            </a:pPr>
            <a:r>
              <a:rPr lang="en-US" sz="2000" b="1" i="1" dirty="0" smtClean="0">
                <a:solidFill>
                  <a:prstClr val="black"/>
                </a:solidFill>
              </a:rPr>
              <a:t>v</a:t>
            </a:r>
            <a:r>
              <a:rPr lang="en-US" sz="2000" dirty="0" smtClean="0">
                <a:solidFill>
                  <a:prstClr val="black"/>
                </a:solidFill>
              </a:rPr>
              <a:t>: </a:t>
            </a:r>
            <a:r>
              <a:rPr lang="el-GR" sz="2000" dirty="0" smtClean="0">
                <a:solidFill>
                  <a:prstClr val="black"/>
                </a:solidFill>
              </a:rPr>
              <a:t>ταχύτητα του φωτός στο μέσο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- Ορθογώνιο"/>
          <p:cNvSpPr/>
          <p:nvPr/>
        </p:nvSpPr>
        <p:spPr>
          <a:xfrm rot="21105001">
            <a:off x="1635616" y="3231558"/>
            <a:ext cx="4530334" cy="35599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chemeClr val="tx1"/>
            </a:solidFill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Διάθλαση μιας μονοχρωματικής ακτινοβολίας σε ένα διαφανές υμένιο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607671" y="1696615"/>
            <a:ext cx="8284809" cy="4753206"/>
            <a:chOff x="607671" y="1696615"/>
            <a:chExt cx="8536329" cy="4753206"/>
          </a:xfrm>
        </p:grpSpPr>
        <p:sp>
          <p:nvSpPr>
            <p:cNvPr id="41" name="40 - Ορθογώνιο"/>
            <p:cNvSpPr/>
            <p:nvPr/>
          </p:nvSpPr>
          <p:spPr>
            <a:xfrm>
              <a:off x="2051720" y="3982615"/>
              <a:ext cx="4070267" cy="22656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  <a:alpha val="7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3" name="42 - TextBox"/>
            <p:cNvSpPr txBox="1"/>
            <p:nvPr/>
          </p:nvSpPr>
          <p:spPr>
            <a:xfrm>
              <a:off x="6805569" y="3802540"/>
              <a:ext cx="2338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</a:rPr>
                <a:t>υμένιο </a:t>
              </a:r>
              <a:r>
                <a:rPr lang="en-US" sz="2000" dirty="0" smtClean="0">
                  <a:solidFill>
                    <a:prstClr val="black"/>
                  </a:solidFill>
                </a:rPr>
                <a:t>(</a:t>
              </a:r>
              <a:r>
                <a:rPr lang="el-GR" sz="2000" dirty="0" smtClean="0">
                  <a:solidFill>
                    <a:prstClr val="black"/>
                  </a:solidFill>
                </a:rPr>
                <a:t>πάχος</a:t>
              </a:r>
              <a:r>
                <a:rPr lang="en-US" sz="2000" dirty="0" smtClean="0">
                  <a:solidFill>
                    <a:prstClr val="black"/>
                  </a:solidFill>
                </a:rPr>
                <a:t> z, 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n</a:t>
              </a:r>
              <a:r>
                <a:rPr lang="en-US" sz="2000" i="1" baseline="-16000" dirty="0" smtClean="0">
                  <a:solidFill>
                    <a:prstClr val="black"/>
                  </a:solidFill>
                </a:rPr>
                <a:t>1</a:t>
              </a:r>
              <a:r>
                <a:rPr lang="el-GR" sz="2000" i="1" dirty="0" smtClean="0">
                  <a:solidFill>
                    <a:prstClr val="black"/>
                  </a:solidFill>
                </a:rPr>
                <a:t>)</a:t>
              </a:r>
              <a:endParaRPr lang="el-GR" sz="2000" i="1" baseline="-16000" dirty="0">
                <a:solidFill>
                  <a:prstClr val="black"/>
                </a:solidFill>
              </a:endParaRPr>
            </a:p>
          </p:txBody>
        </p:sp>
        <p:sp>
          <p:nvSpPr>
            <p:cNvPr id="45" name="44 - Ορθογώνιο"/>
            <p:cNvSpPr/>
            <p:nvPr/>
          </p:nvSpPr>
          <p:spPr>
            <a:xfrm rot="21105001">
              <a:off x="1682297" y="2330176"/>
              <a:ext cx="4630645" cy="3603516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49" name="48 - TextBox"/>
            <p:cNvSpPr txBox="1"/>
            <p:nvPr/>
          </p:nvSpPr>
          <p:spPr>
            <a:xfrm>
              <a:off x="1289720" y="4516015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i="1" spc="100" dirty="0" smtClean="0">
                  <a:solidFill>
                    <a:prstClr val="black"/>
                  </a:solidFill>
                  <a:latin typeface="Arial Narrow" pitchFamily="34" charset="0"/>
                </a:rPr>
                <a:t>Επιφάνεια υμενίου</a:t>
              </a:r>
              <a:endParaRPr lang="el-GR" sz="1200" b="1" i="1" spc="1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51" name="50 - TextBox"/>
            <p:cNvSpPr txBox="1"/>
            <p:nvPr/>
          </p:nvSpPr>
          <p:spPr>
            <a:xfrm>
              <a:off x="4794920" y="177281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prstClr val="black"/>
                  </a:solidFill>
                </a:rPr>
                <a:t>Plane of incidence</a:t>
              </a:r>
              <a:endParaRPr lang="el-GR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57" name="56 - Ευθύγραμμο βέλος σύνδεσης"/>
            <p:cNvCxnSpPr/>
            <p:nvPr/>
          </p:nvCxnSpPr>
          <p:spPr>
            <a:xfrm rot="5400000">
              <a:off x="6392026" y="3930332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61 - TextBox"/>
            <p:cNvSpPr txBox="1"/>
            <p:nvPr/>
          </p:nvSpPr>
          <p:spPr>
            <a:xfrm>
              <a:off x="7019883" y="2373780"/>
              <a:ext cx="16203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</a:rPr>
                <a:t>αέρας</a:t>
              </a:r>
              <a:r>
                <a:rPr lang="en-US" sz="2000" dirty="0" smtClean="0">
                  <a:solidFill>
                    <a:prstClr val="black"/>
                  </a:solidFill>
                </a:rPr>
                <a:t> </a:t>
              </a:r>
              <a:r>
                <a:rPr lang="el-GR" sz="2000" dirty="0" smtClean="0">
                  <a:solidFill>
                    <a:prstClr val="black"/>
                  </a:solidFill>
                </a:rPr>
                <a:t>(</a:t>
              </a:r>
              <a:r>
                <a:rPr lang="en-US" sz="2000" i="1" dirty="0" smtClean="0">
                  <a:solidFill>
                    <a:prstClr val="black"/>
                  </a:solidFill>
                </a:rPr>
                <a:t>n</a:t>
              </a:r>
              <a:r>
                <a:rPr lang="en-US" sz="2000" i="1" baseline="-16000" dirty="0" smtClean="0">
                  <a:solidFill>
                    <a:prstClr val="black"/>
                  </a:solidFill>
                </a:rPr>
                <a:t>0</a:t>
              </a:r>
              <a:r>
                <a:rPr lang="el-GR" sz="2000" i="1" dirty="0" smtClean="0">
                  <a:solidFill>
                    <a:prstClr val="black"/>
                  </a:solidFill>
                </a:rPr>
                <a:t>)</a:t>
              </a:r>
              <a:endParaRPr lang="el-GR" sz="2000" i="1" dirty="0">
                <a:solidFill>
                  <a:prstClr val="black"/>
                </a:solidFill>
              </a:endParaRPr>
            </a:p>
          </p:txBody>
        </p:sp>
        <p:cxnSp>
          <p:nvCxnSpPr>
            <p:cNvPr id="66" name="65 - Ευθεία γραμμή σύνδεσης"/>
            <p:cNvCxnSpPr/>
            <p:nvPr/>
          </p:nvCxnSpPr>
          <p:spPr>
            <a:xfrm rot="5400000">
              <a:off x="2585914" y="3981821"/>
              <a:ext cx="4572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76 - Ευθύγραμμο βέλος σύνδεσης"/>
            <p:cNvCxnSpPr/>
            <p:nvPr/>
          </p:nvCxnSpPr>
          <p:spPr>
            <a:xfrm rot="5400000">
              <a:off x="5034704" y="5144778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77 - Ευθύγραμμο βέλος σύνδεσης"/>
            <p:cNvCxnSpPr/>
            <p:nvPr/>
          </p:nvCxnSpPr>
          <p:spPr>
            <a:xfrm rot="5400000">
              <a:off x="891300" y="5073340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- Ορθογώνιο"/>
            <p:cNvSpPr/>
            <p:nvPr/>
          </p:nvSpPr>
          <p:spPr>
            <a:xfrm>
              <a:off x="2051720" y="1772816"/>
              <a:ext cx="4070267" cy="220979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8" name="67 - TextBox"/>
            <p:cNvSpPr txBox="1"/>
            <p:nvPr/>
          </p:nvSpPr>
          <p:spPr>
            <a:xfrm rot="2026237">
              <a:off x="607671" y="2497769"/>
              <a:ext cx="2197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prstClr val="black"/>
                  </a:solidFill>
                </a:rPr>
                <a:t>Προσπίπτουσα</a:t>
              </a:r>
              <a:endParaRPr lang="el-GR" sz="1400" b="1" dirty="0">
                <a:solidFill>
                  <a:prstClr val="black"/>
                </a:solidFill>
              </a:endParaRPr>
            </a:p>
          </p:txBody>
        </p:sp>
        <p:cxnSp>
          <p:nvCxnSpPr>
            <p:cNvPr id="52" name="51 - Ευθύγραμμο βέλος σύνδεσης"/>
            <p:cNvCxnSpPr/>
            <p:nvPr/>
          </p:nvCxnSpPr>
          <p:spPr>
            <a:xfrm>
              <a:off x="1365920" y="2230015"/>
              <a:ext cx="2667000" cy="1752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51 - Ευθύγραμμο βέλος σύνδεσης"/>
            <p:cNvCxnSpPr/>
            <p:nvPr/>
          </p:nvCxnSpPr>
          <p:spPr>
            <a:xfrm>
              <a:off x="4029415" y="3952165"/>
              <a:ext cx="2667000" cy="1752600"/>
            </a:xfrm>
            <a:prstGeom prst="straightConnector1">
              <a:avLst/>
            </a:prstGeom>
            <a:ln w="38100">
              <a:solidFill>
                <a:srgbClr val="FFA7A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53 - Ευθύγραμμο βέλος σύνδεσης"/>
            <p:cNvCxnSpPr/>
            <p:nvPr/>
          </p:nvCxnSpPr>
          <p:spPr>
            <a:xfrm>
              <a:off x="4032920" y="3959635"/>
              <a:ext cx="1131365" cy="195118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52 - Ευθεία γραμμή σύνδεσης"/>
            <p:cNvCxnSpPr/>
            <p:nvPr/>
          </p:nvCxnSpPr>
          <p:spPr>
            <a:xfrm>
              <a:off x="3995936" y="2099163"/>
              <a:ext cx="0" cy="3960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Arc 3"/>
            <p:cNvSpPr/>
            <p:nvPr/>
          </p:nvSpPr>
          <p:spPr>
            <a:xfrm rot="17688003">
              <a:off x="3282443" y="3252050"/>
              <a:ext cx="1007666" cy="848257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6" name="Arc 25"/>
            <p:cNvSpPr/>
            <p:nvPr/>
          </p:nvSpPr>
          <p:spPr>
            <a:xfrm rot="7729013">
              <a:off x="3872286" y="4283833"/>
              <a:ext cx="774178" cy="692400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49056" y="269806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n-US" sz="2400" b="1" i="1" baseline="-25000" dirty="0" smtClean="0">
                  <a:solidFill>
                    <a:prstClr val="black"/>
                  </a:solidFill>
                </a:rPr>
                <a:t>0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1298" y="4399100"/>
              <a:ext cx="514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n-US" sz="2400" b="1" i="1" baseline="-25000" dirty="0" smtClean="0">
                  <a:solidFill>
                    <a:prstClr val="black"/>
                  </a:solidFill>
                </a:rPr>
                <a:t>1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54" name="53 - Ευθύγραμμο βέλος σύνδεσης"/>
            <p:cNvCxnSpPr/>
            <p:nvPr/>
          </p:nvCxnSpPr>
          <p:spPr>
            <a:xfrm flipV="1">
              <a:off x="4032920" y="2306215"/>
              <a:ext cx="2743200" cy="1676400"/>
            </a:xfrm>
            <a:prstGeom prst="straightConnector1">
              <a:avLst/>
            </a:prstGeom>
            <a:ln w="38100">
              <a:solidFill>
                <a:srgbClr val="FFA7A7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68 - TextBox"/>
            <p:cNvSpPr txBox="1"/>
            <p:nvPr/>
          </p:nvSpPr>
          <p:spPr>
            <a:xfrm rot="19784838">
              <a:off x="4871953" y="2909792"/>
              <a:ext cx="19024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b="1" dirty="0" smtClean="0">
                  <a:solidFill>
                    <a:prstClr val="black"/>
                  </a:solidFill>
                </a:rPr>
                <a:t>ανακλώμενη</a:t>
              </a:r>
              <a:endParaRPr lang="el-GR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29" name="68 - TextBox"/>
            <p:cNvSpPr txBox="1"/>
            <p:nvPr/>
          </p:nvSpPr>
          <p:spPr>
            <a:xfrm rot="3611448">
              <a:off x="3931962" y="5407220"/>
              <a:ext cx="16850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b="1" dirty="0" smtClean="0">
                  <a:solidFill>
                    <a:prstClr val="black"/>
                  </a:solidFill>
                </a:rPr>
                <a:t>διαθλώμενη</a:t>
              </a:r>
              <a:endParaRPr lang="el-GR" sz="20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/>
              <a:t>Ανακλώμενη και </a:t>
            </a:r>
            <a:r>
              <a:rPr lang="el-GR" sz="3600" b="1" dirty="0"/>
              <a:t>δ</a:t>
            </a:r>
            <a:r>
              <a:rPr lang="el-GR" sz="3600" b="1" dirty="0" smtClean="0"/>
              <a:t>ιαθλώμενη δέσμη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35263" y="3888690"/>
                <a:ext cx="1440160" cy="817211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l-GR" sz="2800" i="1" baseline="-2500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sz="280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  <m:r>
                            <a:rPr lang="el-GR" sz="2800" i="1" baseline="-25000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m:rPr>
                              <m:nor/>
                            </m:rPr>
                            <a:rPr lang="el-GR" sz="2800" baseline="-25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  <m:r>
                            <a:rPr lang="el-GR" sz="2800" i="1" baseline="-250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263" y="3888690"/>
                <a:ext cx="1440160" cy="8172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8" y="1446916"/>
            <a:ext cx="6706145" cy="3935328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7" name="61 - TextBox"/>
          <p:cNvSpPr txBox="1"/>
          <p:nvPr/>
        </p:nvSpPr>
        <p:spPr>
          <a:xfrm>
            <a:off x="5197464" y="1986639"/>
            <a:ext cx="14799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Κενό (</a:t>
            </a:r>
            <a:r>
              <a:rPr lang="en-US" b="1" i="1" dirty="0" smtClean="0">
                <a:solidFill>
                  <a:prstClr val="black"/>
                </a:solidFill>
              </a:rPr>
              <a:t>n</a:t>
            </a:r>
            <a:r>
              <a:rPr lang="el-GR" b="1" i="1" baseline="-25000" dirty="0" smtClean="0">
                <a:solidFill>
                  <a:prstClr val="black"/>
                </a:solidFill>
              </a:rPr>
              <a:t>0</a:t>
            </a:r>
            <a:r>
              <a:rPr lang="el-GR" b="1" i="1" dirty="0" smtClean="0">
                <a:solidFill>
                  <a:prstClr val="black"/>
                </a:solidFill>
              </a:rPr>
              <a:t>)</a:t>
            </a:r>
            <a:endParaRPr lang="el-GR" b="1" i="1" dirty="0">
              <a:solidFill>
                <a:prstClr val="black"/>
              </a:solidFill>
            </a:endParaRPr>
          </a:p>
        </p:txBody>
      </p:sp>
      <p:sp>
        <p:nvSpPr>
          <p:cNvPr id="8" name="42 - TextBox"/>
          <p:cNvSpPr txBox="1"/>
          <p:nvPr/>
        </p:nvSpPr>
        <p:spPr>
          <a:xfrm>
            <a:off x="5004047" y="3059668"/>
            <a:ext cx="173121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Υμένιο </a:t>
            </a:r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n-US" b="1" i="1" dirty="0" smtClean="0">
                <a:solidFill>
                  <a:prstClr val="black"/>
                </a:solidFill>
              </a:rPr>
              <a:t>n</a:t>
            </a:r>
            <a:r>
              <a:rPr lang="el-GR" b="1" i="1" baseline="-16000" dirty="0" smtClean="0">
                <a:solidFill>
                  <a:prstClr val="black"/>
                </a:solidFill>
              </a:rPr>
              <a:t>1</a:t>
            </a:r>
            <a:r>
              <a:rPr lang="el-GR" b="1" i="1" dirty="0" smtClean="0">
                <a:solidFill>
                  <a:prstClr val="black"/>
                </a:solidFill>
              </a:rPr>
              <a:t>)</a:t>
            </a:r>
            <a:endParaRPr lang="el-GR" b="1" i="1" baseline="-160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95736" y="2205547"/>
            <a:ext cx="46038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000" b="1" i="1" dirty="0" smtClean="0">
                <a:solidFill>
                  <a:prstClr val="black"/>
                </a:solidFill>
              </a:rPr>
              <a:t>φ</a:t>
            </a:r>
            <a:r>
              <a:rPr lang="en-US" sz="2000" b="1" i="1" baseline="-25000" dirty="0" smtClean="0">
                <a:solidFill>
                  <a:prstClr val="black"/>
                </a:solidFill>
              </a:rPr>
              <a:t>0</a:t>
            </a:r>
            <a:endParaRPr lang="el-GR" sz="2000" b="1" i="1" baseline="-25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6118" y="3624618"/>
            <a:ext cx="4315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prstClr val="black"/>
                </a:solidFill>
              </a:rPr>
              <a:t>φ</a:t>
            </a:r>
            <a:r>
              <a:rPr lang="en-US" b="1" i="1" baseline="-25000" dirty="0" smtClean="0">
                <a:solidFill>
                  <a:prstClr val="black"/>
                </a:solidFill>
              </a:rPr>
              <a:t>1</a:t>
            </a:r>
            <a:endParaRPr lang="el-GR" b="1" i="1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 dirty="0" smtClean="0"/>
              <a:t>Ανακλώμενη και </a:t>
            </a:r>
            <a:r>
              <a:rPr lang="el-GR" sz="3600" b="1" dirty="0"/>
              <a:t>δ</a:t>
            </a:r>
            <a:r>
              <a:rPr lang="el-GR" sz="3600" b="1" dirty="0" smtClean="0"/>
              <a:t>ιαθλώμενη δέσμη</a:t>
            </a:r>
            <a:endParaRPr lang="el-GR" sz="3600" b="1" dirty="0"/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ένταση της ανακλώμενης δέσμης εξαρτάται από τη σχέση των δύο δεικτών διάθλασης </a:t>
            </a:r>
            <a:r>
              <a:rPr lang="el-GR" sz="2400" i="1" dirty="0" smtClean="0"/>
              <a:t>η</a:t>
            </a:r>
            <a:r>
              <a:rPr lang="el-GR" sz="2400" i="1" baseline="-25000" dirty="0" smtClean="0"/>
              <a:t>1</a:t>
            </a:r>
            <a:r>
              <a:rPr lang="el-GR" sz="2400" dirty="0" smtClean="0"/>
              <a:t> και </a:t>
            </a:r>
            <a:r>
              <a:rPr lang="el-GR" sz="2400" i="1" dirty="0" smtClean="0"/>
              <a:t>η</a:t>
            </a:r>
            <a:r>
              <a:rPr lang="el-GR" sz="2400" i="1" baseline="-25000" dirty="0" smtClean="0"/>
              <a:t>2</a:t>
            </a:r>
            <a:r>
              <a:rPr lang="el-GR" sz="2400" dirty="0" smtClean="0"/>
              <a:t>.</a:t>
            </a:r>
            <a:endParaRPr lang="el-GR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18" y="2022980"/>
            <a:ext cx="7549716" cy="4430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05784" y="4952540"/>
                <a:ext cx="2447017" cy="83074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𝛪</m:t>
                        </m:r>
                        <m:r>
                          <a:rPr lang="el-GR" sz="3600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𝛼𝜈𝛼𝜅𝜆</m:t>
                        </m:r>
                      </m:num>
                      <m:den>
                        <m:r>
                          <a:rPr lang="el-GR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𝛪</m:t>
                        </m:r>
                        <m:r>
                          <a:rPr lang="el-GR" sz="3600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𝜋𝜌𝜊𝜎𝜋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l-GR" sz="2800" dirty="0" smtClean="0">
                    <a:solidFill>
                      <a:prstClr val="black"/>
                    </a:solidFill>
                  </a:rPr>
                  <a:t>=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3600" i="1" baseline="30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sz="36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36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n-US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l-GR" sz="36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3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784" y="4952540"/>
                <a:ext cx="2447017" cy="830740"/>
              </a:xfrm>
              <a:prstGeom prst="rect">
                <a:avLst/>
              </a:prstGeom>
              <a:blipFill rotWithShape="0">
                <a:blip r:embed="rId3"/>
                <a:stretch>
                  <a:fillRect t="-2190" b="-1094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61 - TextBox"/>
          <p:cNvSpPr txBox="1"/>
          <p:nvPr/>
        </p:nvSpPr>
        <p:spPr>
          <a:xfrm>
            <a:off x="5813204" y="2640953"/>
            <a:ext cx="14799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Κενό (</a:t>
            </a:r>
            <a:r>
              <a:rPr lang="en-US" b="1" i="1" dirty="0" smtClean="0">
                <a:solidFill>
                  <a:prstClr val="black"/>
                </a:solidFill>
              </a:rPr>
              <a:t>n</a:t>
            </a:r>
            <a:r>
              <a:rPr lang="el-GR" b="1" i="1" baseline="-25000" dirty="0" smtClean="0">
                <a:solidFill>
                  <a:prstClr val="black"/>
                </a:solidFill>
              </a:rPr>
              <a:t>0</a:t>
            </a:r>
            <a:r>
              <a:rPr lang="el-GR" b="1" i="1" dirty="0" smtClean="0">
                <a:solidFill>
                  <a:prstClr val="black"/>
                </a:solidFill>
              </a:rPr>
              <a:t>)</a:t>
            </a:r>
            <a:endParaRPr lang="el-GR" b="1" i="1" dirty="0">
              <a:solidFill>
                <a:prstClr val="black"/>
              </a:solidFill>
            </a:endParaRPr>
          </a:p>
        </p:txBody>
      </p:sp>
      <p:sp>
        <p:nvSpPr>
          <p:cNvPr id="9" name="42 - TextBox"/>
          <p:cNvSpPr txBox="1"/>
          <p:nvPr/>
        </p:nvSpPr>
        <p:spPr>
          <a:xfrm>
            <a:off x="5652120" y="3925127"/>
            <a:ext cx="1926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Υμένιο </a:t>
            </a:r>
            <a:r>
              <a:rPr lang="en-US" b="1" dirty="0" smtClean="0">
                <a:solidFill>
                  <a:prstClr val="black"/>
                </a:solidFill>
              </a:rPr>
              <a:t>(</a:t>
            </a:r>
            <a:r>
              <a:rPr lang="en-US" b="1" i="1" dirty="0" smtClean="0">
                <a:solidFill>
                  <a:prstClr val="black"/>
                </a:solidFill>
              </a:rPr>
              <a:t>n</a:t>
            </a:r>
            <a:r>
              <a:rPr lang="el-GR" b="1" i="1" baseline="-16000" dirty="0" smtClean="0">
                <a:solidFill>
                  <a:prstClr val="black"/>
                </a:solidFill>
              </a:rPr>
              <a:t>1</a:t>
            </a:r>
            <a:r>
              <a:rPr lang="el-GR" b="1" i="1" dirty="0" smtClean="0">
                <a:solidFill>
                  <a:prstClr val="black"/>
                </a:solidFill>
              </a:rPr>
              <a:t>)</a:t>
            </a:r>
            <a:endParaRPr lang="el-GR" b="1" i="1" baseline="-160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61269" y="2941581"/>
            <a:ext cx="460382" cy="400110"/>
          </a:xfrm>
          <a:prstGeom prst="rect">
            <a:avLst/>
          </a:prstGeom>
          <a:solidFill>
            <a:srgbClr val="E9EFF7"/>
          </a:solidFill>
        </p:spPr>
        <p:txBody>
          <a:bodyPr wrap="none" rtlCol="0">
            <a:spAutoFit/>
          </a:bodyPr>
          <a:lstStyle/>
          <a:p>
            <a:r>
              <a:rPr lang="el-GR" sz="2000" b="1" i="1" dirty="0" smtClean="0">
                <a:solidFill>
                  <a:prstClr val="black"/>
                </a:solidFill>
              </a:rPr>
              <a:t>φ</a:t>
            </a:r>
            <a:r>
              <a:rPr lang="en-US" sz="2000" b="1" i="1" baseline="-25000" dirty="0" smtClean="0">
                <a:solidFill>
                  <a:prstClr val="black"/>
                </a:solidFill>
              </a:rPr>
              <a:t>0</a:t>
            </a:r>
            <a:endParaRPr lang="el-GR" sz="2000" b="1" i="1" baseline="-250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8056" y="4581128"/>
            <a:ext cx="460382" cy="400110"/>
          </a:xfrm>
          <a:prstGeom prst="rect">
            <a:avLst/>
          </a:prstGeom>
          <a:solidFill>
            <a:srgbClr val="E9EFF7"/>
          </a:solidFill>
        </p:spPr>
        <p:txBody>
          <a:bodyPr wrap="none" rtlCol="0">
            <a:spAutoFit/>
          </a:bodyPr>
          <a:lstStyle/>
          <a:p>
            <a:r>
              <a:rPr lang="el-GR" sz="2000" b="1" i="1" dirty="0" smtClean="0">
                <a:solidFill>
                  <a:prstClr val="black"/>
                </a:solidFill>
              </a:rPr>
              <a:t>φ</a:t>
            </a:r>
            <a:r>
              <a:rPr lang="en-US" sz="2000" b="1" i="1" baseline="-25000" dirty="0" smtClean="0">
                <a:solidFill>
                  <a:prstClr val="black"/>
                </a:solidFill>
              </a:rPr>
              <a:t>1</a:t>
            </a:r>
            <a:endParaRPr lang="el-GR" sz="2000" b="1" i="1" baseline="-25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0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/>
              <a:t>Ανακλώμενη δέσμη σε κόκκο χρωστικής</a:t>
            </a:r>
            <a:endParaRPr lang="el-GR" sz="3600" b="1" dirty="0"/>
          </a:p>
        </p:txBody>
      </p:sp>
      <p:grpSp>
        <p:nvGrpSpPr>
          <p:cNvPr id="5" name="Ομάδα 4"/>
          <p:cNvGrpSpPr/>
          <p:nvPr/>
        </p:nvGrpSpPr>
        <p:grpSpPr>
          <a:xfrm>
            <a:off x="108631" y="1695523"/>
            <a:ext cx="5600393" cy="4257672"/>
            <a:chOff x="-415982" y="1610999"/>
            <a:chExt cx="6100536" cy="4266273"/>
          </a:xfrm>
        </p:grpSpPr>
        <p:sp>
          <p:nvSpPr>
            <p:cNvPr id="31" name="40 - Ορθογώνιο"/>
            <p:cNvSpPr/>
            <p:nvPr/>
          </p:nvSpPr>
          <p:spPr>
            <a:xfrm>
              <a:off x="402849" y="3820798"/>
              <a:ext cx="3737103" cy="205647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  <a:alpha val="7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2" name="44 - Ορθογώνιο"/>
            <p:cNvSpPr/>
            <p:nvPr/>
          </p:nvSpPr>
          <p:spPr>
            <a:xfrm rot="21105001">
              <a:off x="11521" y="2197274"/>
              <a:ext cx="4251612" cy="3270853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3" name="48 - TextBox"/>
            <p:cNvSpPr txBox="1"/>
            <p:nvPr/>
          </p:nvSpPr>
          <p:spPr>
            <a:xfrm>
              <a:off x="49413" y="4342161"/>
              <a:ext cx="1469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i="1" spc="100" dirty="0" smtClean="0">
                  <a:solidFill>
                    <a:prstClr val="black"/>
                  </a:solidFill>
                  <a:latin typeface="Arial Narrow" pitchFamily="34" charset="0"/>
                </a:rPr>
                <a:t>Επιφάνεια υμενίου</a:t>
              </a:r>
              <a:endParaRPr lang="el-GR" i="1" spc="1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4" name="50 - TextBox"/>
            <p:cNvSpPr txBox="1"/>
            <p:nvPr/>
          </p:nvSpPr>
          <p:spPr>
            <a:xfrm>
              <a:off x="3146049" y="1610999"/>
              <a:ext cx="1119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prstClr val="black"/>
                  </a:solidFill>
                </a:rPr>
                <a:t>Plane of incidence</a:t>
              </a:r>
              <a:endParaRPr lang="el-GR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35" name="56 - Ευθύγραμμο βέλος σύνδεσης"/>
            <p:cNvCxnSpPr/>
            <p:nvPr/>
          </p:nvCxnSpPr>
          <p:spPr>
            <a:xfrm flipH="1">
              <a:off x="5086719" y="3426409"/>
              <a:ext cx="130" cy="6224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41 - Ορθογώνιο"/>
            <p:cNvSpPr/>
            <p:nvPr/>
          </p:nvSpPr>
          <p:spPr>
            <a:xfrm>
              <a:off x="402849" y="1610999"/>
              <a:ext cx="3737103" cy="200579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39" name="51 - Ευθύγραμμο βέλος σύνδεσης"/>
            <p:cNvCxnSpPr/>
            <p:nvPr/>
          </p:nvCxnSpPr>
          <p:spPr>
            <a:xfrm>
              <a:off x="-90994" y="2187373"/>
              <a:ext cx="2448698" cy="159080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51 - Ευθύγραμμο βέλος σύνδεσης"/>
            <p:cNvCxnSpPr/>
            <p:nvPr/>
          </p:nvCxnSpPr>
          <p:spPr>
            <a:xfrm>
              <a:off x="2380544" y="3790348"/>
              <a:ext cx="2448698" cy="1590807"/>
            </a:xfrm>
            <a:prstGeom prst="straightConnector1">
              <a:avLst/>
            </a:prstGeom>
            <a:ln w="38100">
              <a:solidFill>
                <a:srgbClr val="FFA7A7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52 - Ευθεία γραμμή σύνδεσης"/>
            <p:cNvCxnSpPr/>
            <p:nvPr/>
          </p:nvCxnSpPr>
          <p:spPr>
            <a:xfrm>
              <a:off x="2347065" y="1937346"/>
              <a:ext cx="0" cy="35948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 rot="17688003">
              <a:off x="1668079" y="3068165"/>
              <a:ext cx="914642" cy="778825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4" name="Arc 43"/>
            <p:cNvSpPr/>
            <p:nvPr/>
          </p:nvSpPr>
          <p:spPr>
            <a:xfrm rot="7729013">
              <a:off x="2259469" y="4104748"/>
              <a:ext cx="702709" cy="635725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700185" y="2536244"/>
              <a:ext cx="602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n-US" sz="2400" b="1" i="1" baseline="-25000" dirty="0" smtClean="0">
                  <a:solidFill>
                    <a:prstClr val="black"/>
                  </a:solidFill>
                </a:rPr>
                <a:t>0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82427" y="4285115"/>
              <a:ext cx="6202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n-US" sz="2400" b="1" i="1" baseline="-25000" dirty="0" smtClean="0">
                  <a:solidFill>
                    <a:prstClr val="black"/>
                  </a:solidFill>
                </a:rPr>
                <a:t>1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53 - Ευθύγραμμο βέλος σύνδεσης"/>
            <p:cNvCxnSpPr/>
            <p:nvPr/>
          </p:nvCxnSpPr>
          <p:spPr>
            <a:xfrm flipV="1">
              <a:off x="2412842" y="2140209"/>
              <a:ext cx="2445193" cy="163797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68 - TextBox"/>
            <p:cNvSpPr txBox="1"/>
            <p:nvPr/>
          </p:nvSpPr>
          <p:spPr>
            <a:xfrm rot="19655074">
              <a:off x="3122567" y="2643276"/>
              <a:ext cx="19115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b="1" dirty="0" smtClean="0">
                  <a:solidFill>
                    <a:prstClr val="black"/>
                  </a:solidFill>
                </a:rPr>
                <a:t>ανακλώμενη</a:t>
              </a:r>
              <a:endParaRPr lang="el-GR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59" name="42 - TextBox"/>
            <p:cNvSpPr txBox="1"/>
            <p:nvPr/>
          </p:nvSpPr>
          <p:spPr>
            <a:xfrm>
              <a:off x="4446348" y="4075968"/>
              <a:ext cx="12382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</a:rPr>
                <a:t>Υμένιο </a:t>
              </a:r>
              <a:r>
                <a:rPr lang="en-US" b="1" dirty="0" smtClean="0">
                  <a:solidFill>
                    <a:prstClr val="black"/>
                  </a:solidFill>
                </a:rPr>
                <a:t>(</a:t>
              </a:r>
              <a:r>
                <a:rPr lang="en-US" b="1" i="1" dirty="0" smtClean="0">
                  <a:solidFill>
                    <a:prstClr val="black"/>
                  </a:solidFill>
                </a:rPr>
                <a:t>n</a:t>
              </a:r>
              <a:r>
                <a:rPr lang="en-US" b="1" i="1" baseline="-16000" dirty="0" smtClean="0">
                  <a:solidFill>
                    <a:prstClr val="black"/>
                  </a:solidFill>
                </a:rPr>
                <a:t>1</a:t>
              </a:r>
              <a:r>
                <a:rPr lang="el-GR" b="1" i="1" dirty="0" smtClean="0">
                  <a:solidFill>
                    <a:prstClr val="black"/>
                  </a:solidFill>
                </a:rPr>
                <a:t>)</a:t>
              </a:r>
              <a:endParaRPr lang="el-GR" b="1" i="1" baseline="-16000" dirty="0">
                <a:solidFill>
                  <a:prstClr val="black"/>
                </a:solidFill>
              </a:endParaRPr>
            </a:p>
          </p:txBody>
        </p:sp>
        <p:cxnSp>
          <p:nvCxnSpPr>
            <p:cNvPr id="70" name="53 - Ευθύγραμμο βέλος σύνδεσης"/>
            <p:cNvCxnSpPr/>
            <p:nvPr/>
          </p:nvCxnSpPr>
          <p:spPr>
            <a:xfrm>
              <a:off x="2348564" y="3812697"/>
              <a:ext cx="709100" cy="1174108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67 - TextBox"/>
            <p:cNvSpPr txBox="1"/>
            <p:nvPr/>
          </p:nvSpPr>
          <p:spPr>
            <a:xfrm rot="2026237">
              <a:off x="-415982" y="2332983"/>
              <a:ext cx="2381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prstClr val="black"/>
                  </a:solidFill>
                </a:rPr>
                <a:t>Προσπίπτουσα</a:t>
              </a:r>
              <a:endParaRPr lang="el-GR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Ομάδα 1"/>
          <p:cNvGrpSpPr/>
          <p:nvPr/>
        </p:nvGrpSpPr>
        <p:grpSpPr>
          <a:xfrm>
            <a:off x="5370257" y="2121670"/>
            <a:ext cx="3666239" cy="3686344"/>
            <a:chOff x="5283910" y="2522517"/>
            <a:chExt cx="3957974" cy="3686344"/>
          </a:xfrm>
        </p:grpSpPr>
        <p:sp>
          <p:nvSpPr>
            <p:cNvPr id="14" name="61 - TextBox"/>
            <p:cNvSpPr txBox="1"/>
            <p:nvPr/>
          </p:nvSpPr>
          <p:spPr>
            <a:xfrm>
              <a:off x="5283910" y="2628577"/>
              <a:ext cx="1479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 smtClean="0">
                  <a:solidFill>
                    <a:prstClr val="black"/>
                  </a:solidFill>
                </a:rPr>
                <a:t>Αέρας (</a:t>
              </a:r>
              <a:r>
                <a:rPr lang="en-US" sz="2000" b="1" i="1" dirty="0" smtClean="0">
                  <a:solidFill>
                    <a:prstClr val="black"/>
                  </a:solidFill>
                </a:rPr>
                <a:t>n</a:t>
              </a:r>
              <a:r>
                <a:rPr lang="en-US" sz="2000" b="1" i="1" baseline="-25000" dirty="0" smtClean="0">
                  <a:solidFill>
                    <a:prstClr val="black"/>
                  </a:solidFill>
                </a:rPr>
                <a:t>0</a:t>
              </a:r>
              <a:r>
                <a:rPr lang="el-GR" sz="2000" b="1" i="1" dirty="0" smtClean="0">
                  <a:solidFill>
                    <a:prstClr val="black"/>
                  </a:solidFill>
                </a:rPr>
                <a:t>)</a:t>
              </a:r>
              <a:endParaRPr lang="el-GR" sz="2000" b="1" i="1" dirty="0">
                <a:solidFill>
                  <a:prstClr val="black"/>
                </a:solidFill>
              </a:endParaRPr>
            </a:p>
          </p:txBody>
        </p:sp>
        <p:sp>
          <p:nvSpPr>
            <p:cNvPr id="4" name="Regular Pentagon 3"/>
            <p:cNvSpPr/>
            <p:nvPr/>
          </p:nvSpPr>
          <p:spPr>
            <a:xfrm rot="6457128">
              <a:off x="6181268" y="4241474"/>
              <a:ext cx="1537750" cy="1627099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60" name="42 - TextBox"/>
            <p:cNvSpPr txBox="1"/>
            <p:nvPr/>
          </p:nvSpPr>
          <p:spPr>
            <a:xfrm>
              <a:off x="7588934" y="4157495"/>
              <a:ext cx="1652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</a:rPr>
                <a:t>Κόκκος χρωστικής </a:t>
              </a:r>
              <a:r>
                <a:rPr lang="en-US" b="1" dirty="0" smtClean="0">
                  <a:solidFill>
                    <a:srgbClr val="002060"/>
                  </a:solidFill>
                </a:rPr>
                <a:t>(</a:t>
              </a:r>
              <a:r>
                <a:rPr lang="en-US" b="1" i="1" dirty="0" smtClean="0">
                  <a:solidFill>
                    <a:srgbClr val="002060"/>
                  </a:solidFill>
                </a:rPr>
                <a:t>n</a:t>
              </a:r>
              <a:r>
                <a:rPr lang="el-GR" b="1" i="1" baseline="-16000" dirty="0" smtClean="0">
                  <a:solidFill>
                    <a:srgbClr val="002060"/>
                  </a:solidFill>
                </a:rPr>
                <a:t>3</a:t>
              </a:r>
              <a:r>
                <a:rPr lang="el-GR" b="1" i="1" dirty="0" smtClean="0">
                  <a:solidFill>
                    <a:srgbClr val="002060"/>
                  </a:solidFill>
                </a:rPr>
                <a:t>)</a:t>
              </a:r>
              <a:endParaRPr lang="el-GR" b="1" i="1" baseline="-16000" dirty="0">
                <a:solidFill>
                  <a:srgbClr val="00206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94746" y="574719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2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64" name="53 - Ευθύγραμμο βέλος σύνδεσης"/>
            <p:cNvCxnSpPr/>
            <p:nvPr/>
          </p:nvCxnSpPr>
          <p:spPr>
            <a:xfrm>
              <a:off x="6153050" y="3065332"/>
              <a:ext cx="772317" cy="129352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Arc 64"/>
            <p:cNvSpPr/>
            <p:nvPr/>
          </p:nvSpPr>
          <p:spPr>
            <a:xfrm rot="17419434">
              <a:off x="6480175" y="3498387"/>
              <a:ext cx="720137" cy="646310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66" name="65 - Ευθεία γραμμή σύνδεσης"/>
            <p:cNvCxnSpPr/>
            <p:nvPr/>
          </p:nvCxnSpPr>
          <p:spPr>
            <a:xfrm flipH="1">
              <a:off x="6890668" y="2522517"/>
              <a:ext cx="4078" cy="34978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>
              <a:off x="6953234" y="4420678"/>
              <a:ext cx="386688" cy="173211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6454557" y="3020055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1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9" name="Arc 68"/>
            <p:cNvSpPr/>
            <p:nvPr/>
          </p:nvSpPr>
          <p:spPr>
            <a:xfrm rot="7542527">
              <a:off x="6770210" y="5132365"/>
              <a:ext cx="519003" cy="423305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36" name="53 - Ευθύγραμμο βέλος σύνδεσης"/>
            <p:cNvCxnSpPr/>
            <p:nvPr/>
          </p:nvCxnSpPr>
          <p:spPr>
            <a:xfrm flipV="1">
              <a:off x="6958221" y="3007477"/>
              <a:ext cx="775099" cy="1317369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1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Ανακλώμενη δέσμη σε χρωματικό στρώμα</a:t>
            </a:r>
            <a:endParaRPr lang="el-GR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44208" y="5187209"/>
                <a:ext cx="2416559" cy="8785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𝛪</m:t>
                        </m:r>
                        <m:r>
                          <a:rPr lang="el-GR" sz="3600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𝛼𝜈𝛼𝜅𝜆</m:t>
                        </m:r>
                      </m:num>
                      <m:den>
                        <m:r>
                          <a:rPr lang="el-GR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𝛪</m:t>
                        </m:r>
                        <m:r>
                          <a:rPr lang="el-GR" sz="3600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𝜋𝜌𝜊𝜎𝜋</m:t>
                        </m:r>
                      </m:den>
                    </m:f>
                  </m:oMath>
                </a14:m>
                <a:r>
                  <a:rPr lang="el-GR" sz="3600" i="1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l-GR" sz="36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l-GR" sz="36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3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187209"/>
                <a:ext cx="2416559" cy="878574"/>
              </a:xfrm>
              <a:prstGeom prst="rect">
                <a:avLst/>
              </a:prstGeom>
              <a:blipFill rotWithShape="0">
                <a:blip r:embed="rId2"/>
                <a:stretch>
                  <a:fillRect t="-1389" r="-1008" b="-97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67 - TextBox"/>
          <p:cNvSpPr txBox="1"/>
          <p:nvPr/>
        </p:nvSpPr>
        <p:spPr>
          <a:xfrm rot="2026237">
            <a:off x="-185738" y="1980213"/>
            <a:ext cx="2197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prstClr val="black"/>
                </a:solidFill>
              </a:rPr>
              <a:t>Προσπίπτουσα</a:t>
            </a:r>
            <a:endParaRPr lang="el-GR" sz="1400" b="1" dirty="0">
              <a:solidFill>
                <a:prstClr val="black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496311" y="1156754"/>
            <a:ext cx="7210156" cy="5577387"/>
            <a:chOff x="496311" y="1156754"/>
            <a:chExt cx="7210156" cy="5577387"/>
          </a:xfrm>
        </p:grpSpPr>
        <p:sp>
          <p:nvSpPr>
            <p:cNvPr id="14" name="61 - TextBox"/>
            <p:cNvSpPr txBox="1"/>
            <p:nvPr/>
          </p:nvSpPr>
          <p:spPr>
            <a:xfrm>
              <a:off x="6226475" y="1856224"/>
              <a:ext cx="1479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</a:rPr>
                <a:t>Κενό (</a:t>
              </a:r>
              <a:r>
                <a:rPr lang="en-US" b="1" i="1" dirty="0" smtClean="0">
                  <a:solidFill>
                    <a:prstClr val="black"/>
                  </a:solidFill>
                </a:rPr>
                <a:t>n</a:t>
              </a:r>
              <a:r>
                <a:rPr lang="el-GR" b="1" i="1" baseline="-25000" dirty="0" smtClean="0">
                  <a:solidFill>
                    <a:prstClr val="black"/>
                  </a:solidFill>
                </a:rPr>
                <a:t>0</a:t>
              </a:r>
              <a:r>
                <a:rPr lang="el-GR" b="1" i="1" dirty="0" smtClean="0">
                  <a:solidFill>
                    <a:prstClr val="black"/>
                  </a:solidFill>
                </a:rPr>
                <a:t>)</a:t>
              </a:r>
              <a:endParaRPr lang="el-GR" b="1" i="1" dirty="0">
                <a:solidFill>
                  <a:prstClr val="black"/>
                </a:solidFill>
              </a:endParaRPr>
            </a:p>
          </p:txBody>
        </p:sp>
        <p:sp>
          <p:nvSpPr>
            <p:cNvPr id="31" name="40 - Ορθογώνιο"/>
            <p:cNvSpPr/>
            <p:nvPr/>
          </p:nvSpPr>
          <p:spPr>
            <a:xfrm>
              <a:off x="1258311" y="3465059"/>
              <a:ext cx="4070267" cy="226562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  <a:alpha val="7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2" name="44 - Ορθογώνιο"/>
            <p:cNvSpPr/>
            <p:nvPr/>
          </p:nvSpPr>
          <p:spPr>
            <a:xfrm rot="21105001">
              <a:off x="888888" y="1812620"/>
              <a:ext cx="4630645" cy="3603516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33" name="48 - TextBox"/>
            <p:cNvSpPr txBox="1"/>
            <p:nvPr/>
          </p:nvSpPr>
          <p:spPr>
            <a:xfrm>
              <a:off x="496311" y="3998459"/>
              <a:ext cx="16002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b="1" i="1" spc="100" dirty="0" smtClean="0">
                  <a:solidFill>
                    <a:prstClr val="black"/>
                  </a:solidFill>
                  <a:latin typeface="Arial Narrow" pitchFamily="34" charset="0"/>
                </a:rPr>
                <a:t>Επιφάνεια υμενίου</a:t>
              </a:r>
              <a:endParaRPr lang="el-GR" sz="1200" b="1" i="1" spc="100" dirty="0">
                <a:solidFill>
                  <a:prstClr val="black"/>
                </a:solidFill>
                <a:latin typeface="Arial Narrow" pitchFamily="34" charset="0"/>
              </a:endParaRPr>
            </a:p>
          </p:txBody>
        </p:sp>
        <p:sp>
          <p:nvSpPr>
            <p:cNvPr id="34" name="50 - TextBox"/>
            <p:cNvSpPr txBox="1"/>
            <p:nvPr/>
          </p:nvSpPr>
          <p:spPr>
            <a:xfrm>
              <a:off x="4001511" y="1255259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i="1" dirty="0" smtClean="0">
                  <a:solidFill>
                    <a:prstClr val="black"/>
                  </a:solidFill>
                </a:rPr>
                <a:t>Plane of incidence</a:t>
              </a:r>
              <a:endParaRPr lang="el-GR" sz="1200" b="1" i="1" dirty="0">
                <a:solidFill>
                  <a:prstClr val="black"/>
                </a:solidFill>
              </a:endParaRPr>
            </a:p>
          </p:txBody>
        </p:sp>
        <p:cxnSp>
          <p:nvCxnSpPr>
            <p:cNvPr id="35" name="56 - Ευθύγραμμο βέλος σύνδεσης"/>
            <p:cNvCxnSpPr/>
            <p:nvPr/>
          </p:nvCxnSpPr>
          <p:spPr>
            <a:xfrm rot="5400000">
              <a:off x="5598617" y="3412776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76 - Ευθύγραμμο βέλος σύνδεσης"/>
            <p:cNvCxnSpPr/>
            <p:nvPr/>
          </p:nvCxnSpPr>
          <p:spPr>
            <a:xfrm rot="5400000">
              <a:off x="4241295" y="4627222"/>
              <a:ext cx="685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41 - Ορθογώνιο"/>
            <p:cNvSpPr/>
            <p:nvPr/>
          </p:nvSpPr>
          <p:spPr>
            <a:xfrm>
              <a:off x="1258311" y="1255260"/>
              <a:ext cx="4070267" cy="2209799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39" name="51 - Ευθύγραμμο βέλος σύνδεσης"/>
            <p:cNvCxnSpPr/>
            <p:nvPr/>
          </p:nvCxnSpPr>
          <p:spPr>
            <a:xfrm>
              <a:off x="572511" y="1712459"/>
              <a:ext cx="2667000" cy="1752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51 - Ευθύγραμμο βέλος σύνδεσης"/>
            <p:cNvCxnSpPr/>
            <p:nvPr/>
          </p:nvCxnSpPr>
          <p:spPr>
            <a:xfrm>
              <a:off x="3236006" y="3434609"/>
              <a:ext cx="2667000" cy="1752600"/>
            </a:xfrm>
            <a:prstGeom prst="straightConnector1">
              <a:avLst/>
            </a:prstGeom>
            <a:ln w="38100">
              <a:solidFill>
                <a:srgbClr val="FFA7A7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53 - Ευθύγραμμο βέλος σύνδεσης"/>
            <p:cNvCxnSpPr/>
            <p:nvPr/>
          </p:nvCxnSpPr>
          <p:spPr>
            <a:xfrm>
              <a:off x="3239511" y="3442079"/>
              <a:ext cx="772317" cy="1293521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52 - Ευθεία γραμμή σύνδεσης"/>
            <p:cNvCxnSpPr/>
            <p:nvPr/>
          </p:nvCxnSpPr>
          <p:spPr>
            <a:xfrm>
              <a:off x="3202527" y="1581607"/>
              <a:ext cx="0" cy="39604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 rot="17688003">
              <a:off x="2489034" y="2734494"/>
              <a:ext cx="1007666" cy="848257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4" name="Arc 43"/>
            <p:cNvSpPr/>
            <p:nvPr/>
          </p:nvSpPr>
          <p:spPr>
            <a:xfrm rot="7729013">
              <a:off x="3078877" y="3766277"/>
              <a:ext cx="774178" cy="692400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55647" y="218050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0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37889" y="3881544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1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53 - Ευθύγραμμο βέλος σύνδεσης"/>
            <p:cNvCxnSpPr/>
            <p:nvPr/>
          </p:nvCxnSpPr>
          <p:spPr>
            <a:xfrm flipV="1">
              <a:off x="3239511" y="1788659"/>
              <a:ext cx="2743200" cy="1676400"/>
            </a:xfrm>
            <a:prstGeom prst="straightConnector1">
              <a:avLst/>
            </a:prstGeom>
            <a:ln w="38100">
              <a:solidFill>
                <a:srgbClr val="FFA7A7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68 - TextBox"/>
            <p:cNvSpPr txBox="1"/>
            <p:nvPr/>
          </p:nvSpPr>
          <p:spPr>
            <a:xfrm rot="19784838">
              <a:off x="4384962" y="2212005"/>
              <a:ext cx="19076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l-GR" sz="2000" b="1" dirty="0" smtClean="0">
                  <a:solidFill>
                    <a:prstClr val="black"/>
                  </a:solidFill>
                </a:rPr>
                <a:t>ανακλώμενη</a:t>
              </a:r>
              <a:endParaRPr lang="el-GR" sz="2000" b="1" dirty="0">
                <a:solidFill>
                  <a:prstClr val="black"/>
                </a:solidFill>
              </a:endParaRPr>
            </a:p>
          </p:txBody>
        </p:sp>
        <p:sp>
          <p:nvSpPr>
            <p:cNvPr id="4" name="Regular Pentagon 3"/>
            <p:cNvSpPr/>
            <p:nvPr/>
          </p:nvSpPr>
          <p:spPr>
            <a:xfrm rot="6457128">
              <a:off x="3725506" y="4743642"/>
              <a:ext cx="1113576" cy="1053552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0" name="Regular Pentagon 49"/>
            <p:cNvSpPr/>
            <p:nvPr/>
          </p:nvSpPr>
          <p:spPr>
            <a:xfrm rot="1438334">
              <a:off x="1380368" y="4456963"/>
              <a:ext cx="703191" cy="709953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b="1" dirty="0">
                <a:solidFill>
                  <a:prstClr val="white"/>
                </a:solidFill>
              </a:endParaRPr>
            </a:p>
          </p:txBody>
        </p:sp>
        <p:sp>
          <p:nvSpPr>
            <p:cNvPr id="51" name="Regular Pentagon 50"/>
            <p:cNvSpPr/>
            <p:nvPr/>
          </p:nvSpPr>
          <p:spPr>
            <a:xfrm rot="21095154">
              <a:off x="2367972" y="4491399"/>
              <a:ext cx="960120" cy="914400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52" name="Arc 51"/>
            <p:cNvSpPr/>
            <p:nvPr/>
          </p:nvSpPr>
          <p:spPr>
            <a:xfrm rot="17419434">
              <a:off x="3566636" y="3875134"/>
              <a:ext cx="720137" cy="646310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36" name="65 - Ευθεία γραμμή σύνδεσης"/>
            <p:cNvCxnSpPr/>
            <p:nvPr/>
          </p:nvCxnSpPr>
          <p:spPr>
            <a:xfrm>
              <a:off x="3998386" y="1156754"/>
              <a:ext cx="41309" cy="527427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4039695" y="4797425"/>
              <a:ext cx="386688" cy="173211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42 - TextBox"/>
            <p:cNvSpPr txBox="1"/>
            <p:nvPr/>
          </p:nvSpPr>
          <p:spPr>
            <a:xfrm>
              <a:off x="5301810" y="3720229"/>
              <a:ext cx="1348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prstClr val="black"/>
                  </a:solidFill>
                </a:rPr>
                <a:t>Υμένιο </a:t>
              </a:r>
              <a:r>
                <a:rPr lang="en-US" b="1" dirty="0" smtClean="0">
                  <a:solidFill>
                    <a:prstClr val="black"/>
                  </a:solidFill>
                </a:rPr>
                <a:t>(</a:t>
              </a:r>
              <a:r>
                <a:rPr lang="en-US" b="1" i="1" dirty="0" smtClean="0">
                  <a:solidFill>
                    <a:prstClr val="black"/>
                  </a:solidFill>
                </a:rPr>
                <a:t>n</a:t>
              </a:r>
              <a:r>
                <a:rPr lang="el-GR" b="1" i="1" baseline="-16000" dirty="0" smtClean="0">
                  <a:solidFill>
                    <a:prstClr val="black"/>
                  </a:solidFill>
                </a:rPr>
                <a:t>1</a:t>
              </a:r>
              <a:r>
                <a:rPr lang="el-GR" b="1" i="1" dirty="0" smtClean="0">
                  <a:solidFill>
                    <a:prstClr val="black"/>
                  </a:solidFill>
                </a:rPr>
                <a:t>)</a:t>
              </a:r>
              <a:endParaRPr lang="el-GR" b="1" i="1" baseline="-16000" dirty="0">
                <a:solidFill>
                  <a:prstClr val="black"/>
                </a:solidFill>
              </a:endParaRPr>
            </a:p>
          </p:txBody>
        </p:sp>
        <p:sp>
          <p:nvSpPr>
            <p:cNvPr id="60" name="42 - TextBox"/>
            <p:cNvSpPr txBox="1"/>
            <p:nvPr/>
          </p:nvSpPr>
          <p:spPr>
            <a:xfrm>
              <a:off x="4826897" y="5171072"/>
              <a:ext cx="1652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solidFill>
                    <a:srgbClr val="002060"/>
                  </a:solidFill>
                  <a:latin typeface="Calibri"/>
                </a:rPr>
                <a:t>Κόκκοι χρωστικής </a:t>
              </a:r>
              <a:r>
                <a:rPr lang="en-US" b="1" dirty="0" smtClean="0">
                  <a:solidFill>
                    <a:srgbClr val="002060"/>
                  </a:solidFill>
                  <a:latin typeface="Calibri"/>
                </a:rPr>
                <a:t>(</a:t>
              </a:r>
              <a:r>
                <a:rPr lang="en-US" b="1" i="1" dirty="0" smtClean="0">
                  <a:solidFill>
                    <a:srgbClr val="002060"/>
                  </a:solidFill>
                  <a:latin typeface="Calibri"/>
                </a:rPr>
                <a:t>n</a:t>
              </a:r>
              <a:r>
                <a:rPr lang="el-GR" b="1" i="1" baseline="-16000" dirty="0" smtClean="0">
                  <a:solidFill>
                    <a:srgbClr val="002060"/>
                  </a:solidFill>
                  <a:latin typeface="Calibri"/>
                </a:rPr>
                <a:t>2</a:t>
              </a:r>
              <a:r>
                <a:rPr lang="el-GR" b="1" i="1" dirty="0" smtClean="0">
                  <a:solidFill>
                    <a:srgbClr val="002060"/>
                  </a:solidFill>
                  <a:latin typeface="Calibri"/>
                </a:rPr>
                <a:t>)</a:t>
              </a:r>
              <a:endParaRPr lang="el-GR" b="1" i="1" baseline="-16000" dirty="0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541018" y="3396802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1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11828" y="6272476"/>
              <a:ext cx="5036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b="1" i="1" dirty="0" smtClean="0">
                  <a:solidFill>
                    <a:prstClr val="black"/>
                  </a:solidFill>
                </a:rPr>
                <a:t>φ</a:t>
              </a:r>
              <a:r>
                <a:rPr lang="el-GR" sz="2400" b="1" i="1" baseline="-25000" dirty="0" smtClean="0">
                  <a:solidFill>
                    <a:prstClr val="black"/>
                  </a:solidFill>
                </a:rPr>
                <a:t>2</a:t>
              </a:r>
              <a:endParaRPr lang="el-GR" sz="2400" b="1" i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63" name="Arc 62"/>
            <p:cNvSpPr/>
            <p:nvPr/>
          </p:nvSpPr>
          <p:spPr>
            <a:xfrm rot="7542527">
              <a:off x="3922896" y="5651726"/>
              <a:ext cx="519003" cy="423305"/>
            </a:xfrm>
            <a:prstGeom prst="arc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81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Η σημασία του δείκτη διάθλασης στα ζωγραφικά </a:t>
            </a:r>
            <a:r>
              <a:rPr lang="el-GR" sz="3600" dirty="0" smtClean="0"/>
              <a:t>έργα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r>
              <a:rPr lang="el-GR" sz="2200" dirty="0"/>
              <a:t>Τα χρωματικά στρώματα ανακλούν το φως ανάλογα με τη διαφορά του δείκτη διάθλασης της χρωστικής και του συνδετικού </a:t>
            </a:r>
            <a:r>
              <a:rPr lang="el-GR" sz="2200" dirty="0" smtClean="0"/>
              <a:t>μέσου</a:t>
            </a:r>
            <a:r>
              <a:rPr lang="en-US" sz="2200" dirty="0" smtClean="0"/>
              <a:t>.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82827" y="2196230"/>
                <a:ext cx="2416559" cy="87857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l-GR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𝛪</m:t>
                        </m:r>
                        <m:r>
                          <a:rPr lang="el-GR" sz="3600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𝛼𝜈𝛼𝜅𝜆</m:t>
                        </m:r>
                      </m:num>
                      <m:den>
                        <m:r>
                          <a:rPr lang="el-GR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𝛪</m:t>
                        </m:r>
                        <m:r>
                          <a:rPr lang="el-GR" sz="3600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𝜋𝜌𝜊𝜎𝜋</m:t>
                        </m:r>
                      </m:den>
                    </m:f>
                  </m:oMath>
                </a14:m>
                <a:r>
                  <a:rPr lang="el-GR" sz="3600" i="1" dirty="0" smtClean="0">
                    <a:solidFill>
                      <a:prstClr val="black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l-GR" sz="36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  <m:r>
                          <a:rPr lang="el-GR" sz="3600" i="1" baseline="-2500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l-GR" sz="360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l-GR" sz="36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l-GR" sz="3600" i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827" y="2196230"/>
                <a:ext cx="2416559" cy="878574"/>
              </a:xfrm>
              <a:prstGeom prst="rect">
                <a:avLst/>
              </a:prstGeom>
              <a:blipFill rotWithShape="0">
                <a:blip r:embed="rId2"/>
                <a:stretch>
                  <a:fillRect t="-1389" r="-1008" b="-10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39752" y="3255723"/>
                <a:ext cx="2908937" cy="7648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Ι</m:t>
                          </m:r>
                        </m:num>
                        <m:den>
                          <m:sSub>
                            <m:sSubPr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Ι</m:t>
                              </m:r>
                            </m:e>
                            <m:sub>
                              <m: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%</m:t>
                          </m:r>
                        </m:e>
                      </m:d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l-GR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l-GR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l-GR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l-GR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l-GR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l-GR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×100</m:t>
                      </m:r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255723"/>
                <a:ext cx="2908937" cy="76488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431541" y="3202351"/>
            <a:ext cx="2772307" cy="1917576"/>
            <a:chOff x="431541" y="3202351"/>
            <a:chExt cx="2772307" cy="1917576"/>
          </a:xfrm>
        </p:grpSpPr>
        <p:sp>
          <p:nvSpPr>
            <p:cNvPr id="5" name="Έλλειψη 4"/>
            <p:cNvSpPr/>
            <p:nvPr/>
          </p:nvSpPr>
          <p:spPr>
            <a:xfrm>
              <a:off x="2195736" y="3202351"/>
              <a:ext cx="1008112" cy="1008112"/>
            </a:xfrm>
            <a:prstGeom prst="ellipse">
              <a:avLst/>
            </a:prstGeom>
            <a:noFill/>
            <a:ln>
              <a:solidFill>
                <a:srgbClr val="92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7" name="Ευθύγραμμο βέλος σύνδεσης 6"/>
            <p:cNvCxnSpPr/>
            <p:nvPr/>
          </p:nvCxnSpPr>
          <p:spPr>
            <a:xfrm flipV="1">
              <a:off x="1691680" y="3778415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31541" y="4196597"/>
              <a:ext cx="15841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Ποσοστό ανακλώμενης ακτινοβολίας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94220" y="4354479"/>
                <a:ext cx="4919873" cy="21123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Όπου: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Ι</m:t>
                        </m:r>
                      </m:num>
                      <m:den>
                        <m:sSub>
                          <m:sSubPr>
                            <m:ctrlP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0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Ι</m:t>
                            </m:r>
                          </m:e>
                          <m:sub>
                            <m:r>
                              <a:rPr lang="el-GR" sz="20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%</m:t>
                        </m:r>
                      </m:e>
                    </m:d>
                  </m:oMath>
                </a14:m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 : ποσοστό κατοπτρικής ανάκλασης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>
                            <a:solidFill>
                              <a:prstClr val="black"/>
                            </a:solidFill>
                            <a:latin typeface="Cambria Math"/>
                          </a:rPr>
                          <m:t>Ι</m:t>
                        </m:r>
                      </m:e>
                      <m:sub>
                        <m:r>
                          <a:rPr lang="el-GR" sz="20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000" baseline="-250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: ένταση προσπίπτουσας ακτινοβολίας</a:t>
                </a:r>
              </a:p>
              <a:p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Ι : ένταση ανακλώμενης ακτινοβολίας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Calibri"/>
                  </a:rPr>
                  <a:t>2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: δείκτης διάθλασης της χρωστικής</a:t>
                </a:r>
              </a:p>
              <a:p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n</a:t>
                </a:r>
                <a:r>
                  <a:rPr lang="en-US" sz="2000" baseline="-25000" dirty="0" smtClean="0">
                    <a:solidFill>
                      <a:prstClr val="black"/>
                    </a:solidFill>
                    <a:latin typeface="Calibri"/>
                  </a:rPr>
                  <a:t>1</a:t>
                </a:r>
                <a:r>
                  <a:rPr lang="en-US" sz="2000" dirty="0" smtClean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l-GR" sz="2000" dirty="0" smtClean="0">
                    <a:solidFill>
                      <a:prstClr val="black"/>
                    </a:solidFill>
                    <a:latin typeface="Calibri"/>
                  </a:rPr>
                  <a:t>: δείκτης διάθλασης του οργανικού μέσου.</a:t>
                </a:r>
                <a:endParaRPr lang="el-GR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220" y="4354479"/>
                <a:ext cx="4919873" cy="2112310"/>
              </a:xfrm>
              <a:prstGeom prst="rect">
                <a:avLst/>
              </a:prstGeom>
              <a:blipFill rotWithShape="0">
                <a:blip r:embed="rId4"/>
                <a:stretch>
                  <a:fillRect l="-1239" t="-1441" r="-496" b="-40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Λίπη και έλαια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Τα λίπη είναι μια από τρεις μεγάλες κατηγορίες ενώσεων με βιολογικό ενδιαφέρον και που απαντώνται με μεγάλη συχνότητα στα οργανικά υλικά των αντικειμένων τέχνης, καθώς και σε αρχαιολογικά λείψανα (υπολείμματα). 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l-GR" sz="2400" dirty="0"/>
              <a:t>Ανάλογα με την προέλευσή τους, κατατάσσονται σε: </a:t>
            </a:r>
          </a:p>
          <a:p>
            <a:pPr marL="895350" lvl="4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sz="2400" dirty="0"/>
              <a:t>1. φυτικά λίπη (ή έλαια</a:t>
            </a:r>
            <a:r>
              <a:rPr lang="el-GR" sz="2400" dirty="0" smtClean="0"/>
              <a:t>),</a:t>
            </a:r>
            <a:endParaRPr lang="el-GR" sz="2400" dirty="0"/>
          </a:p>
          <a:p>
            <a:pPr marL="895350" lvl="4">
              <a:lnSpc>
                <a:spcPct val="110000"/>
              </a:lnSpc>
              <a:spcBef>
                <a:spcPts val="1200"/>
              </a:spcBef>
              <a:buFontTx/>
              <a:buNone/>
            </a:pPr>
            <a:r>
              <a:rPr lang="el-GR" sz="2400" dirty="0"/>
              <a:t>2. ζωικά </a:t>
            </a:r>
            <a:r>
              <a:rPr lang="el-GR" sz="2400" dirty="0" smtClean="0"/>
              <a:t>λίπη.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3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Η σημασία του δείκτη διάθλασης στα ζωγραφικά </a:t>
            </a:r>
            <a:r>
              <a:rPr lang="el-GR" sz="3600" dirty="0" smtClean="0"/>
              <a:t>έργα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827584" y="1518321"/>
            <a:ext cx="7704856" cy="45427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Aft>
                <a:spcPct val="5000"/>
              </a:spcAft>
            </a:pPr>
            <a:r>
              <a:rPr lang="el-GR" sz="2400" b="1" dirty="0">
                <a:solidFill>
                  <a:srgbClr val="800000"/>
                </a:solidFill>
                <a:latin typeface="Calibri"/>
              </a:rPr>
              <a:t>Παράδειγμα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endParaRPr lang="en-US" sz="2400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Χρωστική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 λευκό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Ti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n=2,71)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Συνδετικό: λινέλαιο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(n=1,48)</a:t>
            </a:r>
          </a:p>
          <a:p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Στον αέρα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(n=1)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το λευκό του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Ti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ανακλά το 21% του φωτός που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προσπίπτει.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Σε χρωματικό στρώμα με λινέλαιο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ανακλά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μόνο το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9%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Άρα,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η διασπορά σε λινέλαιο προσδίδει διαφάνεια στο χρωμ.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στρώμα.	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«Ξήρανση» – πολυμερισμός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και </a:t>
            </a:r>
            <a:r>
              <a:rPr lang="el-GR" dirty="0"/>
              <a:t>δείκτης διάθλασης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dirty="0"/>
              <a:t>Τα ξηραινόμενα έλαια με την παραμονή τους επάνω στον καμβά </a:t>
            </a:r>
            <a:r>
              <a:rPr lang="el-GR" b="1" dirty="0"/>
              <a:t>πολυμερίζονται. </a:t>
            </a:r>
            <a:r>
              <a:rPr lang="el-GR" dirty="0"/>
              <a:t>Αυτό σημαίνει ότι </a:t>
            </a:r>
            <a:r>
              <a:rPr lang="el-GR" b="1" dirty="0"/>
              <a:t>αυξάνεται </a:t>
            </a:r>
            <a:r>
              <a:rPr lang="el-GR" dirty="0"/>
              <a:t>το Μ.Β. τους και άρα και ο δείκτης διάθλασής </a:t>
            </a:r>
            <a:r>
              <a:rPr lang="el-GR" dirty="0" smtClean="0"/>
              <a:t>τους</a:t>
            </a:r>
          </a:p>
          <a:p>
            <a:pPr>
              <a:spcBef>
                <a:spcPts val="600"/>
              </a:spcBef>
            </a:pPr>
            <a:r>
              <a:rPr lang="el-GR" b="1" dirty="0" smtClean="0">
                <a:solidFill>
                  <a:srgbClr val="800000"/>
                </a:solidFill>
              </a:rPr>
              <a:t>Παράδειγμα</a:t>
            </a:r>
            <a:endParaRPr lang="el-GR" b="1" dirty="0">
              <a:solidFill>
                <a:srgbClr val="800000"/>
              </a:solidFill>
            </a:endParaRPr>
          </a:p>
          <a:p>
            <a:pPr lvl="1"/>
            <a:r>
              <a:rPr lang="el-GR" sz="2400" dirty="0"/>
              <a:t>Λινέλαιο φρέσκο: </a:t>
            </a:r>
            <a:r>
              <a:rPr lang="en-US" sz="2400" dirty="0"/>
              <a:t>n=1,48</a:t>
            </a:r>
          </a:p>
          <a:p>
            <a:pPr lvl="1"/>
            <a:r>
              <a:rPr lang="el-GR" sz="2400" dirty="0"/>
              <a:t>Λινέλαιο ξηραμένο (πολυμερισμένο): </a:t>
            </a:r>
            <a:r>
              <a:rPr lang="en-US" sz="2400" dirty="0"/>
              <a:t>n=1,</a:t>
            </a:r>
            <a:r>
              <a:rPr lang="el-GR" sz="2400" dirty="0"/>
              <a:t>57</a:t>
            </a:r>
          </a:p>
          <a:p>
            <a:r>
              <a:rPr lang="el-GR" dirty="0" smtClean="0"/>
              <a:t>Μόλις </a:t>
            </a:r>
            <a:r>
              <a:rPr lang="el-GR" dirty="0"/>
              <a:t>αναμιχθεί με το λευκό του </a:t>
            </a:r>
            <a:r>
              <a:rPr lang="en-US" dirty="0" smtClean="0"/>
              <a:t>Ti</a:t>
            </a:r>
            <a:r>
              <a:rPr lang="el-GR" dirty="0" smtClean="0"/>
              <a:t> (</a:t>
            </a:r>
            <a:r>
              <a:rPr lang="en-US" dirty="0" smtClean="0"/>
              <a:t>n=2,71</a:t>
            </a:r>
            <a:r>
              <a:rPr lang="el-GR" dirty="0" smtClean="0"/>
              <a:t>),</a:t>
            </a:r>
            <a:r>
              <a:rPr lang="en-US" dirty="0" smtClean="0"/>
              <a:t> </a:t>
            </a:r>
            <a:r>
              <a:rPr lang="el-GR" dirty="0"/>
              <a:t>υπολογίζεται </a:t>
            </a:r>
            <a:r>
              <a:rPr lang="en-US" dirty="0"/>
              <a:t>  </a:t>
            </a:r>
            <a:r>
              <a:rPr lang="el-GR" dirty="0" smtClean="0"/>
              <a:t>ποσοστό ανακλώμενης ακτινοβολίας</a:t>
            </a:r>
            <a:r>
              <a:rPr lang="en-US" b="1" dirty="0" smtClean="0"/>
              <a:t> </a:t>
            </a:r>
            <a:r>
              <a:rPr lang="en-US" b="1" dirty="0"/>
              <a:t>9%</a:t>
            </a:r>
            <a:endParaRPr lang="el-GR" b="1" dirty="0"/>
          </a:p>
          <a:p>
            <a:r>
              <a:rPr lang="el-GR" dirty="0"/>
              <a:t>Αν παραμείνει στον καμβά και πολυμεριστεί: </a:t>
            </a:r>
            <a:r>
              <a:rPr lang="en-US" b="1" dirty="0"/>
              <a:t>I/Io= </a:t>
            </a:r>
            <a:r>
              <a:rPr lang="el-GR" b="1" dirty="0"/>
              <a:t>7</a:t>
            </a:r>
            <a:r>
              <a:rPr lang="en-US" b="1" dirty="0"/>
              <a:t>%</a:t>
            </a:r>
            <a:endParaRPr lang="el-GR" b="1" dirty="0"/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68558" y="5604135"/>
            <a:ext cx="8351618" cy="830997"/>
          </a:xfrm>
          <a:prstGeom prst="rect">
            <a:avLst/>
          </a:prstGeom>
          <a:solidFill>
            <a:schemeClr val="accent1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800000"/>
                </a:solidFill>
                <a:latin typeface="Calibri"/>
              </a:rPr>
              <a:t>Άρα η ξήρανση των λαδιών προσδίδει στο χρωματικό χρώμα επί πλέον </a:t>
            </a:r>
            <a:r>
              <a:rPr lang="el-GR" sz="2400" b="1" dirty="0" smtClean="0">
                <a:solidFill>
                  <a:srgbClr val="800000"/>
                </a:solidFill>
                <a:latin typeface="Calibri"/>
              </a:rPr>
              <a:t>διαφάνεια.</a:t>
            </a:r>
            <a:endParaRPr lang="el-GR" sz="2400" b="1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</a:t>
            </a:r>
            <a:r>
              <a:rPr lang="el-GR" dirty="0" smtClean="0"/>
              <a:t>Ιξώδες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56658" y="861985"/>
            <a:ext cx="3690822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ιξώδες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εκφράζει την αντίσταση που αναπτύσσουν τα ρευστά στη ροή.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υγρό αποτελείται από αλλεπάλληλα στρώματα με επιφάνεια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S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μεταξύ των οποίων υπάρχει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εσωτερική τριβή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 </a:t>
            </a:r>
          </a:p>
          <a:p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 ψηλότερο στρώμα σύρεται από δύναμη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F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,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κινείται με ταχύτητα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b="1" i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Τα υποκείμενα στρώματα ανταποκρίνονται με σταδιακά μικρότερη «προθυμία» στην κίνηση. 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3566834" y="1924627"/>
            <a:ext cx="5345982" cy="3876357"/>
            <a:chOff x="3599859" y="1834145"/>
            <a:chExt cx="5500368" cy="3876357"/>
          </a:xfrm>
        </p:grpSpPr>
        <p:sp>
          <p:nvSpPr>
            <p:cNvPr id="27" name="44 - Ορθογώνιο"/>
            <p:cNvSpPr/>
            <p:nvPr/>
          </p:nvSpPr>
          <p:spPr>
            <a:xfrm rot="21105001">
              <a:off x="4431030" y="3168961"/>
              <a:ext cx="3045401" cy="2541541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44 - Ορθογώνιο"/>
            <p:cNvSpPr/>
            <p:nvPr/>
          </p:nvSpPr>
          <p:spPr>
            <a:xfrm rot="21105001">
              <a:off x="4446356" y="2775260"/>
              <a:ext cx="3045401" cy="2541541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44 - Ορθογώνιο"/>
            <p:cNvSpPr/>
            <p:nvPr/>
          </p:nvSpPr>
          <p:spPr>
            <a:xfrm rot="21105001">
              <a:off x="4464439" y="2381559"/>
              <a:ext cx="3045401" cy="2541541"/>
            </a:xfrm>
            <a:prstGeom prst="rect">
              <a:avLst/>
            </a:prstGeom>
            <a:solidFill>
              <a:schemeClr val="bg2"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44 - Ορθογώνιο"/>
            <p:cNvSpPr/>
            <p:nvPr/>
          </p:nvSpPr>
          <p:spPr>
            <a:xfrm rot="21105001">
              <a:off x="4540509" y="1834145"/>
              <a:ext cx="3045401" cy="2541541"/>
            </a:xfrm>
            <a:prstGeom prst="rect">
              <a:avLst/>
            </a:prstGeom>
            <a:solidFill>
              <a:schemeClr val="bg2">
                <a:lumMod val="75000"/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 rot="21145565">
              <a:off x="7601116" y="2513893"/>
              <a:ext cx="1499111" cy="89944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96672" y="241902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el-GR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 rot="21145565">
              <a:off x="5450037" y="2691887"/>
              <a:ext cx="1246324" cy="899442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rot="21145565">
              <a:off x="5402257" y="3443736"/>
              <a:ext cx="959521" cy="731030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 rot="21145565">
              <a:off x="5364754" y="3978025"/>
              <a:ext cx="715997" cy="602208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ight Arrow 32"/>
            <p:cNvSpPr/>
            <p:nvPr/>
          </p:nvSpPr>
          <p:spPr>
            <a:xfrm rot="21145565">
              <a:off x="5316468" y="4266207"/>
              <a:ext cx="522205" cy="692263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12909" y="2846200"/>
              <a:ext cx="42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l-GR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87889" y="3525057"/>
              <a:ext cx="42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l-GR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5670" y="4027615"/>
              <a:ext cx="42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l-GR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10805" y="4366658"/>
              <a:ext cx="426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l-GR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60198" y="2647136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l-GR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3599859" y="3590706"/>
              <a:ext cx="484632" cy="1206719"/>
            </a:xfrm>
            <a:prstGeom prst="downArrow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l-GR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4156390" y="5170904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ι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ταχύτητές τους </a:t>
            </a:r>
            <a:r>
              <a:rPr lang="en-US" sz="2200" b="1" i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200" baseline="-12000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2200" b="1" i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200" baseline="-12000" dirty="0">
                <a:solidFill>
                  <a:prstClr val="black"/>
                </a:solidFill>
                <a:latin typeface="Calibri"/>
              </a:rPr>
              <a:t>2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 … </a:t>
            </a:r>
            <a:r>
              <a:rPr lang="en-US" sz="2200" b="1" i="1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200" baseline="-160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είναι μικρότερες από πάνω προς τα κάτω.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Δυναμικό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κινητικό ιξώδες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5496" y="1149261"/>
            <a:ext cx="4032448" cy="504056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l-GR" sz="2200" dirty="0" smtClean="0"/>
              <a:t>Ιξώδης </a:t>
            </a:r>
            <a:r>
              <a:rPr lang="el-GR" sz="2200" dirty="0"/>
              <a:t>ροή ενός υγρού που προέρχεται από διατμητικές τάσεις από δύο επίπεδες και παράλληλες πλάκες: </a:t>
            </a:r>
            <a:endParaRPr lang="el-GR" sz="2200" dirty="0" smtClean="0"/>
          </a:p>
          <a:p>
            <a:pPr>
              <a:lnSpc>
                <a:spcPct val="100000"/>
              </a:lnSpc>
            </a:pPr>
            <a:r>
              <a:rPr lang="el-GR" sz="2200" dirty="0" smtClean="0"/>
              <a:t>Το  </a:t>
            </a:r>
            <a:r>
              <a:rPr lang="el-GR" sz="2200" b="1" dirty="0"/>
              <a:t>δυναμικό ιξώδες</a:t>
            </a:r>
            <a:r>
              <a:rPr lang="el-GR" sz="2200" dirty="0"/>
              <a:t> </a:t>
            </a:r>
            <a:r>
              <a:rPr lang="el-GR" sz="2200" b="1" dirty="0"/>
              <a:t>η</a:t>
            </a:r>
            <a:r>
              <a:rPr lang="el-GR" sz="2200" dirty="0"/>
              <a:t> είναι ο λόγος της εφαρμοζομενης διατμητικής τάσης </a:t>
            </a:r>
            <a:r>
              <a:rPr lang="el-GR" sz="2200" b="1" dirty="0"/>
              <a:t>τ</a:t>
            </a:r>
            <a:r>
              <a:rPr lang="el-GR" sz="2200" dirty="0"/>
              <a:t> δια της μεταβολής της ταχύτητας </a:t>
            </a:r>
            <a:r>
              <a:rPr lang="en-US" sz="2200" b="1" dirty="0"/>
              <a:t>dv</a:t>
            </a:r>
            <a:r>
              <a:rPr lang="el-GR" sz="2200" dirty="0"/>
              <a:t> κατά τη μετατόπιση </a:t>
            </a:r>
            <a:r>
              <a:rPr lang="en-US" sz="2200" b="1" dirty="0"/>
              <a:t>dy</a:t>
            </a:r>
            <a:r>
              <a:rPr lang="el-GR" sz="2200" dirty="0"/>
              <a:t> σε κατεύθυνση κάθετη και απομακρυνόμενη από τις </a:t>
            </a:r>
            <a:r>
              <a:rPr lang="el-GR" sz="2200" dirty="0" smtClean="0"/>
              <a:t>πλάκες</a:t>
            </a:r>
            <a:r>
              <a:rPr lang="en-US" sz="2200" dirty="0" smtClean="0"/>
              <a:t>.</a:t>
            </a:r>
            <a:endParaRPr lang="el-GR" sz="2200" dirty="0"/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>
            <p:extLst/>
          </p:nvPr>
        </p:nvGraphicFramePr>
        <p:xfrm>
          <a:off x="5458213" y="1184057"/>
          <a:ext cx="2512792" cy="889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Εξίσωση" r:id="rId3" imgW="1180800" imgH="419040" progId="Equation.3">
                  <p:embed/>
                </p:oleObj>
              </mc:Choice>
              <mc:Fallback>
                <p:oleObj name="Εξίσωση" r:id="rId3" imgW="1180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213" y="1184057"/>
                        <a:ext cx="2512792" cy="8894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3752676" y="1834145"/>
            <a:ext cx="5067796" cy="3876357"/>
            <a:chOff x="3752676" y="1834145"/>
            <a:chExt cx="5433610" cy="3876357"/>
          </a:xfrm>
        </p:grpSpPr>
        <p:grpSp>
          <p:nvGrpSpPr>
            <p:cNvPr id="3" name="Ομάδα 2"/>
            <p:cNvGrpSpPr/>
            <p:nvPr/>
          </p:nvGrpSpPr>
          <p:grpSpPr>
            <a:xfrm>
              <a:off x="3752676" y="2381558"/>
              <a:ext cx="5433610" cy="3328944"/>
              <a:chOff x="3752676" y="2381558"/>
              <a:chExt cx="5433610" cy="3328944"/>
            </a:xfrm>
          </p:grpSpPr>
          <p:sp>
            <p:nvSpPr>
              <p:cNvPr id="19" name="44 - Ορθογώνιο"/>
              <p:cNvSpPr/>
              <p:nvPr/>
            </p:nvSpPr>
            <p:spPr>
              <a:xfrm rot="21105001">
                <a:off x="4431030" y="3168961"/>
                <a:ext cx="3045401" cy="2541541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44 - Ορθογώνιο"/>
              <p:cNvSpPr/>
              <p:nvPr/>
            </p:nvSpPr>
            <p:spPr>
              <a:xfrm rot="21105001">
                <a:off x="4532415" y="2775259"/>
                <a:ext cx="3045401" cy="2541541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44 - Ορθογώνιο"/>
              <p:cNvSpPr/>
              <p:nvPr/>
            </p:nvSpPr>
            <p:spPr>
              <a:xfrm rot="21105001">
                <a:off x="4550498" y="2381558"/>
                <a:ext cx="3045401" cy="2541541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solidFill>
                  <a:schemeClr val="tx1"/>
                </a:solidFill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Right Arrow 22"/>
              <p:cNvSpPr/>
              <p:nvPr/>
            </p:nvSpPr>
            <p:spPr>
              <a:xfrm rot="21145565">
                <a:off x="7687175" y="2513892"/>
                <a:ext cx="1499111" cy="899442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182731" y="2419021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endParaRPr lang="el-GR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" name="Right Arrow 24"/>
              <p:cNvSpPr/>
              <p:nvPr/>
            </p:nvSpPr>
            <p:spPr>
              <a:xfrm rot="21145565">
                <a:off x="5536096" y="2691886"/>
                <a:ext cx="1246324" cy="899442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Right Arrow 25"/>
              <p:cNvSpPr/>
              <p:nvPr/>
            </p:nvSpPr>
            <p:spPr>
              <a:xfrm rot="21145565">
                <a:off x="5488316" y="3443735"/>
                <a:ext cx="959521" cy="731030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21145565">
                <a:off x="5450813" y="3978024"/>
                <a:ext cx="715997" cy="602208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Right Arrow 27"/>
              <p:cNvSpPr/>
              <p:nvPr/>
            </p:nvSpPr>
            <p:spPr>
              <a:xfrm rot="21145565">
                <a:off x="5402527" y="4266206"/>
                <a:ext cx="522205" cy="692263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sz="24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698968" y="2846199"/>
                <a:ext cx="426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l-GR" sz="24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373948" y="3525056"/>
                <a:ext cx="426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l-GR" sz="24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01729" y="4027614"/>
                <a:ext cx="426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l-GR" sz="24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896864" y="4366657"/>
                <a:ext cx="4267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2400" baseline="-250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l-GR" sz="2400" baseline="-25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146257" y="2647135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el-GR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Down Arrow 33"/>
              <p:cNvSpPr/>
              <p:nvPr/>
            </p:nvSpPr>
            <p:spPr>
              <a:xfrm>
                <a:off x="3752676" y="3501911"/>
                <a:ext cx="484632" cy="1344072"/>
              </a:xfrm>
              <a:prstGeom prst="downArrow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i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el-GR" sz="24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44 - Ορθογώνιο"/>
            <p:cNvSpPr/>
            <p:nvPr/>
          </p:nvSpPr>
          <p:spPr>
            <a:xfrm rot="21105001">
              <a:off x="4540509" y="1834145"/>
              <a:ext cx="3045401" cy="2541541"/>
            </a:xfrm>
            <a:prstGeom prst="rect">
              <a:avLst/>
            </a:prstGeom>
            <a:solidFill>
              <a:schemeClr val="bg2">
                <a:lumMod val="75000"/>
                <a:alpha val="55000"/>
              </a:schemeClr>
            </a:solidFill>
            <a:ln>
              <a:solidFill>
                <a:schemeClr val="tx1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416112" y="5661248"/>
            <a:ext cx="66878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Ο λόγος του δυναμικού ιξώδους δια της πυκνότητας του ρευστού ονομάζεται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κινητικό ιξώδες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0741" name="Object 21"/>
          <p:cNvGraphicFramePr>
            <a:graphicFrameLocks noChangeAspect="1"/>
          </p:cNvGraphicFramePr>
          <p:nvPr>
            <p:extLst/>
          </p:nvPr>
        </p:nvGraphicFramePr>
        <p:xfrm>
          <a:off x="7229259" y="5521274"/>
          <a:ext cx="1148397" cy="970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Εξίσωση" r:id="rId5" imgW="495085" imgH="418918" progId="Equation.3">
                  <p:embed/>
                </p:oleObj>
              </mc:Choice>
              <mc:Fallback>
                <p:oleObj name="Εξίσωση" r:id="rId5" imgW="495085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9259" y="5521274"/>
                        <a:ext cx="1148397" cy="9709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0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Μονάδες ιξώδους</a:t>
            </a:r>
            <a:endParaRPr lang="el-GR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Οι </a:t>
            </a:r>
            <a:r>
              <a:rPr lang="el-GR" dirty="0"/>
              <a:t>μονάδες του δυναμικού ιξώδους είναι τα </a:t>
            </a:r>
            <a:r>
              <a:rPr lang="en-US" b="1" dirty="0"/>
              <a:t>poises</a:t>
            </a:r>
            <a:r>
              <a:rPr lang="el-GR" dirty="0"/>
              <a:t> (</a:t>
            </a:r>
            <a:r>
              <a:rPr lang="en-US" b="1" i="1" dirty="0"/>
              <a:t>P</a:t>
            </a:r>
            <a:r>
              <a:rPr lang="el-GR" dirty="0"/>
              <a:t>) και τα </a:t>
            </a:r>
            <a:r>
              <a:rPr lang="en-US" b="1" dirty="0" err="1"/>
              <a:t>pascal</a:t>
            </a:r>
            <a:r>
              <a:rPr lang="el-GR" b="1" dirty="0"/>
              <a:t>-δευτερόλεπτα</a:t>
            </a:r>
            <a:r>
              <a:rPr lang="el-GR" dirty="0"/>
              <a:t> (</a:t>
            </a:r>
            <a:r>
              <a:rPr lang="en-US" b="1" i="1" dirty="0"/>
              <a:t>Pa</a:t>
            </a:r>
            <a:r>
              <a:rPr lang="el-GR" b="1" i="1" dirty="0"/>
              <a:t>-</a:t>
            </a:r>
            <a:r>
              <a:rPr lang="en-US" b="1" i="1" dirty="0"/>
              <a:t>s</a:t>
            </a:r>
            <a:r>
              <a:rPr lang="el-GR" dirty="0"/>
              <a:t>). </a:t>
            </a:r>
          </a:p>
          <a:p>
            <a:pPr marL="1160463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1 </a:t>
            </a:r>
            <a:r>
              <a:rPr lang="en-US" b="1" i="1" dirty="0" smtClean="0"/>
              <a:t>P</a:t>
            </a:r>
            <a:r>
              <a:rPr lang="el-GR" b="1" i="1" dirty="0" smtClean="0"/>
              <a:t> </a:t>
            </a:r>
            <a:r>
              <a:rPr lang="en-US" dirty="0" smtClean="0"/>
              <a:t>=</a:t>
            </a:r>
            <a:r>
              <a:rPr lang="el-GR" dirty="0" smtClean="0"/>
              <a:t> </a:t>
            </a:r>
            <a:r>
              <a:rPr lang="en-US" dirty="0" smtClean="0"/>
              <a:t>1 </a:t>
            </a:r>
            <a:r>
              <a:rPr lang="en-US" dirty="0"/>
              <a:t>dyne s/cm</a:t>
            </a:r>
            <a:r>
              <a:rPr lang="en-US" baseline="14000" dirty="0"/>
              <a:t>2</a:t>
            </a:r>
            <a:endParaRPr lang="el-GR" baseline="14000" dirty="0"/>
          </a:p>
          <a:p>
            <a:pPr marL="1160463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dirty="0" smtClean="0"/>
              <a:t>1 </a:t>
            </a:r>
            <a:r>
              <a:rPr lang="en-US" b="1" i="1" dirty="0"/>
              <a:t>Pa-s</a:t>
            </a:r>
            <a:r>
              <a:rPr lang="en-US" dirty="0"/>
              <a:t> = 1 N-s/m</a:t>
            </a:r>
            <a:r>
              <a:rPr lang="en-US" baseline="16000" dirty="0"/>
              <a:t>2</a:t>
            </a:r>
            <a:r>
              <a:rPr lang="en-US" dirty="0" smtClean="0"/>
              <a:t>.</a:t>
            </a:r>
            <a:endParaRPr lang="el-GR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Η </a:t>
            </a:r>
            <a:r>
              <a:rPr lang="el-GR" dirty="0"/>
              <a:t>μετατροπή των μονάδων του ενός συστήματος στο άλλο γίνεται σύμφωνα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l-GR" dirty="0" smtClean="0"/>
              <a:t>τη σχέση: </a:t>
            </a:r>
            <a:endParaRPr lang="el-GR" dirty="0"/>
          </a:p>
          <a:p>
            <a:pPr marL="893763" indent="-85725" defTabSz="1252538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l-GR" dirty="0" smtClean="0"/>
              <a:t>10 </a:t>
            </a:r>
            <a:r>
              <a:rPr lang="en-US" b="1" i="1" dirty="0"/>
              <a:t>P</a:t>
            </a:r>
            <a:r>
              <a:rPr lang="en-US" dirty="0"/>
              <a:t> = 1 </a:t>
            </a:r>
            <a:r>
              <a:rPr lang="en-US" b="1" i="1" dirty="0"/>
              <a:t>Pa-s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dirty="0" smtClean="0"/>
              <a:t>Οι </a:t>
            </a:r>
            <a:r>
              <a:rPr lang="el-GR" dirty="0"/>
              <a:t>μονάδες του κινητικού ιξώδους είναι το </a:t>
            </a:r>
            <a:r>
              <a:rPr lang="en-US" b="1" dirty="0" smtClean="0"/>
              <a:t>stokes</a:t>
            </a:r>
            <a:r>
              <a:rPr lang="el-GR" b="1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0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Ιξώδες σε ρευστά και ημίρευστα υλικά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Τα </a:t>
            </a:r>
            <a:r>
              <a:rPr lang="el-GR" b="1" dirty="0"/>
              <a:t>υγρά</a:t>
            </a:r>
            <a:r>
              <a:rPr lang="el-GR" dirty="0"/>
              <a:t> έχουν χαμηλό ιξώδες. Για παράδειγμα, το ιξώδες του νερού σε θερμοκρασία δωματίου είναι περίπου 10-3 Pa-s. 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l-GR" dirty="0" smtClean="0"/>
              <a:t>Αντίθετα</a:t>
            </a:r>
            <a:r>
              <a:rPr lang="el-GR" dirty="0"/>
              <a:t>, οι </a:t>
            </a:r>
            <a:r>
              <a:rPr lang="el-GR" b="1" dirty="0"/>
              <a:t>ύαλοι</a:t>
            </a:r>
            <a:r>
              <a:rPr lang="el-GR" dirty="0"/>
              <a:t> (=</a:t>
            </a:r>
            <a:r>
              <a:rPr lang="el-GR" i="1" dirty="0"/>
              <a:t>παχύρρευστα υγρά</a:t>
            </a:r>
            <a:r>
              <a:rPr lang="el-GR" dirty="0"/>
              <a:t>) έχουν εξαιρετικά μεγάλο ιξώδες σε θερμοκρασίες περιβάλλοντος, το οποίο δικαιολογείται από τους ισχυρούς δεσμούς μεταξύ ατόμων. Καθώς η θερμοκρασία ανέρχεται, το μέγεθος της έλξης των δεσμών ελαττώνεται, η κίνηση ολίσθησης ή αλλιώς η ροή, των ατόμων ή ιόντων διευκολύνεται και κατά συνέπεια υπάρχει μια συνακόλουθη μείωση του ιξώδους.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5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/>
              <a:t>Εξάρτηση του ιξώδους από τη θερμοκρασία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8400"/>
              </a:spcAft>
            </a:pPr>
            <a:r>
              <a:rPr lang="el-GR" sz="2400" dirty="0"/>
              <a:t>Το ιξώδες ενός υγρού μειώνεται όσο αυξάνεται η θερμοκρασία με </a:t>
            </a:r>
            <a:r>
              <a:rPr lang="el-GR" sz="2400" b="1" dirty="0"/>
              <a:t>εκθετικό</a:t>
            </a:r>
            <a:r>
              <a:rPr lang="el-GR" sz="2400" dirty="0"/>
              <a:t> τρόπο</a:t>
            </a:r>
            <a:r>
              <a:rPr lang="el-GR" sz="2400" dirty="0" smtClean="0"/>
              <a:t>:</a:t>
            </a:r>
            <a:endParaRPr lang="el-GR" sz="2400" dirty="0"/>
          </a:p>
          <a:p>
            <a:r>
              <a:rPr lang="el-GR" sz="2400" dirty="0" smtClean="0"/>
              <a:t>Λογαριθμίζοντας και </a:t>
            </a:r>
            <a:r>
              <a:rPr lang="el-GR" sz="2400" dirty="0"/>
              <a:t>τα δυο μέλη</a:t>
            </a:r>
            <a:r>
              <a:rPr lang="el-GR" sz="2400" dirty="0" smtClean="0"/>
              <a:t>:</a:t>
            </a:r>
            <a:endParaRPr lang="el-GR" sz="2400" dirty="0"/>
          </a:p>
        </p:txBody>
      </p:sp>
      <p:graphicFrame>
        <p:nvGraphicFramePr>
          <p:cNvPr id="34827" name="Object 11"/>
          <p:cNvGraphicFramePr>
            <a:graphicFrameLocks noChangeAspect="1"/>
          </p:cNvGraphicFramePr>
          <p:nvPr>
            <p:extLst/>
          </p:nvPr>
        </p:nvGraphicFramePr>
        <p:xfrm>
          <a:off x="3707904" y="2276872"/>
          <a:ext cx="14033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Εξίσωση" r:id="rId3" imgW="609336" imgH="342751" progId="Equation.3">
                  <p:embed/>
                </p:oleObj>
              </mc:Choice>
              <mc:Fallback>
                <p:oleObj name="Εξίσωση" r:id="rId3" imgW="609336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76872"/>
                        <a:ext cx="1403350" cy="788987"/>
                      </a:xfrm>
                      <a:prstGeom prst="rect">
                        <a:avLst/>
                      </a:prstGeom>
                      <a:solidFill>
                        <a:srgbClr val="C8EE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>
            <p:extLst/>
          </p:nvPr>
        </p:nvGraphicFramePr>
        <p:xfrm>
          <a:off x="3419872" y="3861048"/>
          <a:ext cx="2520950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Εξίσωση" r:id="rId5" imgW="1180588" imgH="393529" progId="Equation.3">
                  <p:embed/>
                </p:oleObj>
              </mc:Choice>
              <mc:Fallback>
                <p:oleObj name="Εξίσωση" r:id="rId5" imgW="11805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861048"/>
                        <a:ext cx="2520950" cy="833438"/>
                      </a:xfrm>
                      <a:prstGeom prst="rect">
                        <a:avLst/>
                      </a:prstGeom>
                      <a:solidFill>
                        <a:srgbClr val="C8EEF0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l-GR" dirty="0"/>
              <a:t>ιμές ιξώδους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11560" y="2924944"/>
          <a:ext cx="8229568" cy="3002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114784"/>
                <a:gridCol w="4114784"/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λάδι</a:t>
                      </a:r>
                      <a:endParaRPr lang="el-G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ιξώδες (η)</a:t>
                      </a:r>
                      <a:endParaRPr lang="el-G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l-GR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(cP, 20 °C)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l-GR" sz="2400" u="none" strike="noStrike" dirty="0">
                          <a:effectLst/>
                        </a:rPr>
                        <a:t>λινέλαιο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0" algn="l" fontAlgn="b"/>
                      <a:r>
                        <a:rPr lang="el-GR" sz="2400" u="none" strike="noStrike" dirty="0">
                          <a:effectLst/>
                        </a:rPr>
                        <a:t>51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l-GR" sz="2400" u="none" strike="noStrike" dirty="0">
                          <a:effectLst/>
                        </a:rPr>
                        <a:t>παπαρουνέλαιο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0" algn="l" fontAlgn="b"/>
                      <a:r>
                        <a:rPr lang="el-GR" sz="2400" u="none" strike="noStrike" dirty="0">
                          <a:effectLst/>
                        </a:rPr>
                        <a:t>62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l-GR" sz="2400" u="none" strike="noStrike" dirty="0">
                          <a:effectLst/>
                        </a:rPr>
                        <a:t>καρυδέλαιο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0" algn="l" fontAlgn="b"/>
                      <a:r>
                        <a:rPr lang="el-GR" sz="2400" u="none" strike="noStrike" dirty="0">
                          <a:effectLst/>
                        </a:rPr>
                        <a:t>9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l-GR" sz="2400" u="none" strike="noStrike" dirty="0">
                          <a:effectLst/>
                        </a:rPr>
                        <a:t>σογιέλαιο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0" algn="l" fontAlgn="b"/>
                      <a:r>
                        <a:rPr lang="el-GR" sz="2400" u="none" strike="noStrike" dirty="0">
                          <a:effectLst/>
                        </a:rPr>
                        <a:t>43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l-GR" sz="2400" u="none" strike="noStrike" dirty="0">
                          <a:effectLst/>
                        </a:rPr>
                        <a:t>νερό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0" algn="l" fontAlgn="b"/>
                      <a:r>
                        <a:rPr lang="el-GR" sz="2400" u="none" strike="noStrike" dirty="0">
                          <a:effectLst/>
                        </a:rPr>
                        <a:t>1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/>
                </a:tc>
              </a:tr>
              <a:tr h="247650">
                <a:tc>
                  <a:txBody>
                    <a:bodyPr/>
                    <a:lstStyle/>
                    <a:p>
                      <a:pPr marL="144000" algn="l" fontAlgn="b"/>
                      <a:r>
                        <a:rPr lang="el-GR" sz="2400" u="none" strike="noStrike" dirty="0">
                          <a:effectLst/>
                        </a:rPr>
                        <a:t>γλυκερίνη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0" algn="l" fontAlgn="b"/>
                      <a:r>
                        <a:rPr lang="el-GR" sz="2400" u="none" strike="noStrike" dirty="0">
                          <a:effectLst/>
                        </a:rPr>
                        <a:t>1500</a:t>
                      </a:r>
                      <a:endParaRPr lang="el-G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231" marR="12231" marT="9525" marB="0" anchor="b"/>
                </a:tc>
              </a:tr>
            </a:tbl>
          </a:graphicData>
        </a:graphic>
      </p:graphicFrame>
      <p:sp>
        <p:nvSpPr>
          <p:cNvPr id="35844" name="Text Box 4"/>
          <p:cNvSpPr txBox="1">
            <a:spLocks noGrp="1" noChangeArrowheads="1"/>
          </p:cNvSpPr>
          <p:nvPr>
            <p:ph type="body" sz="half" idx="4294967295"/>
          </p:nvPr>
        </p:nvSpPr>
        <p:spPr>
          <a:xfrm>
            <a:off x="323528" y="1340768"/>
            <a:ext cx="8229600" cy="1181100"/>
          </a:xfrm>
          <a:noFill/>
          <a:ln/>
        </p:spPr>
        <p:txBody>
          <a:bodyPr>
            <a:no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/>
              <a:t>	</a:t>
            </a:r>
            <a:r>
              <a:rPr lang="el-GR" sz="2400" dirty="0"/>
              <a:t>Οι τιμές του ιξώδους των υγρών μετρώνται με το ιξωδόμετρο του </a:t>
            </a:r>
            <a:r>
              <a:rPr lang="en-US" sz="2400" dirty="0"/>
              <a:t>Ostwald</a:t>
            </a:r>
            <a:r>
              <a:rPr lang="el-GR" sz="2400" dirty="0"/>
              <a:t> και δίνονται πάντα σε μια δεδομένη θερμοκρασία (π.χ. 20 </a:t>
            </a:r>
            <a:r>
              <a:rPr lang="en-US" sz="2400" dirty="0"/>
              <a:t>°</a:t>
            </a:r>
            <a:r>
              <a:rPr lang="en-US" sz="2400" dirty="0" smtClean="0"/>
              <a:t>C)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5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Χημικές ιδιότητες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Autofit/>
          </a:bodyPr>
          <a:lstStyle/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Όξινη υδρόλυση.</a:t>
            </a:r>
            <a:endParaRPr lang="el-GR" dirty="0"/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Μετεστεροποίηση</a:t>
            </a:r>
            <a:r>
              <a:rPr lang="el-GR" dirty="0"/>
              <a:t>.</a:t>
            </a:r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Αλκαλική υδρόλυση (σαπωνοποίηση</a:t>
            </a:r>
            <a:r>
              <a:rPr lang="el-GR" dirty="0" smtClean="0"/>
              <a:t>).</a:t>
            </a:r>
            <a:endParaRPr lang="el-GR" dirty="0"/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/>
              <a:t>Ακορεστότητα – αριθμός </a:t>
            </a:r>
            <a:r>
              <a:rPr lang="el-GR" dirty="0" smtClean="0"/>
              <a:t>ιωδίου.</a:t>
            </a:r>
            <a:endParaRPr lang="el-GR" dirty="0"/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dirty="0" smtClean="0"/>
              <a:t>«</a:t>
            </a:r>
            <a:r>
              <a:rPr lang="el-GR" dirty="0"/>
              <a:t>Ξήρανση» των </a:t>
            </a:r>
            <a:r>
              <a:rPr lang="el-GR" dirty="0" smtClean="0"/>
              <a:t>λαδιών.</a:t>
            </a:r>
            <a:endParaRPr lang="el-GR" dirty="0"/>
          </a:p>
          <a:p>
            <a:pPr marL="360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  <a:tabLst>
                <a:tab pos="531813" algn="l"/>
              </a:tabLst>
            </a:pPr>
            <a:r>
              <a:rPr lang="el-GR" dirty="0"/>
              <a:t>Οξείδωση - Αποικοδόμηση των λαδιών από </a:t>
            </a:r>
            <a:r>
              <a:rPr lang="el-GR" dirty="0" smtClean="0"/>
              <a:t>	περιβαλλοντικούς παράγοντες.</a:t>
            </a:r>
            <a:endParaRPr lang="el-GR" dirty="0"/>
          </a:p>
          <a:p>
            <a:pPr marL="3600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l-GR" dirty="0"/>
              <a:t> </a:t>
            </a:r>
          </a:p>
          <a:p>
            <a:pPr marL="36000">
              <a:lnSpc>
                <a:spcPct val="120000"/>
              </a:lnSpc>
              <a:spcBef>
                <a:spcPts val="600"/>
              </a:spcBef>
            </a:pP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Χημικές ιδιότητες </a:t>
            </a:r>
            <a:r>
              <a:rPr lang="el-GR" sz="3600" dirty="0"/>
              <a:t>ξηραινόμενων λαδιών</a:t>
            </a:r>
          </a:p>
        </p:txBody>
      </p:sp>
      <p:pic>
        <p:nvPicPr>
          <p:cNvPr id="13315" name="Picture 3" descr="Lipids(6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196752"/>
            <a:ext cx="8136904" cy="4059085"/>
          </a:xfrm>
          <a:noFill/>
          <a:ln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5621427"/>
            <a:ext cx="715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</a:rPr>
              <a:t>Πηγή: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Ε. Ιωακείμογλου, Τα οργανικά υλικά των Έργων Τέχνης, Αθήνα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2013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5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10819" y="3352154"/>
            <a:ext cx="1810544" cy="1876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sz="4000" b="1" dirty="0"/>
              <a:t>Τι είναι τα </a:t>
            </a:r>
            <a:r>
              <a:rPr lang="el-GR" sz="4000" b="1" dirty="0" smtClean="0"/>
              <a:t>λίπη;</a:t>
            </a:r>
            <a:r>
              <a:rPr lang="el-GR" sz="4000" b="1" dirty="0"/>
              <a:t/>
            </a:r>
            <a:br>
              <a:rPr lang="el-GR" sz="4000" b="1" dirty="0"/>
            </a:br>
            <a:r>
              <a:rPr lang="el-GR" sz="3200" b="0" dirty="0"/>
              <a:t>(από χημικής πλευράς)</a:t>
            </a:r>
          </a:p>
        </p:txBody>
      </p:sp>
      <p:graphicFrame>
        <p:nvGraphicFramePr>
          <p:cNvPr id="16" name="Object 9"/>
          <p:cNvGraphicFramePr>
            <a:graphicFrameLocks noGrp="1" noChangeAspect="1"/>
          </p:cNvGraphicFramePr>
          <p:nvPr>
            <p:ph sz="quarter" idx="4294967295"/>
            <p:extLst/>
          </p:nvPr>
        </p:nvGraphicFramePr>
        <p:xfrm>
          <a:off x="1041683" y="3374513"/>
          <a:ext cx="2797175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emSketch" r:id="rId3" imgW="1359360" imgH="902160" progId="ACD.ChemSketch.20">
                  <p:embed/>
                </p:oleObj>
              </mc:Choice>
              <mc:Fallback>
                <p:oleObj name="ChemSketch" r:id="rId3" imgW="1359360" imgH="902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683" y="3374513"/>
                        <a:ext cx="2797175" cy="185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0" y="2203311"/>
            <a:ext cx="3970337" cy="383060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Τα λίπη (φυτικής και ζωικής προέλευσης) είναι </a:t>
            </a:r>
            <a:r>
              <a:rPr lang="el-GR" sz="2400" b="1" dirty="0" smtClean="0"/>
              <a:t>τριεστέρες της γλυκερίνης</a:t>
            </a:r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  <a:p>
            <a:endParaRPr lang="el-GR" sz="2400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827584" y="2198136"/>
            <a:ext cx="325890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Γλυκερίνη (ή γλυκερόλη)</a:t>
            </a:r>
          </a:p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(προπανοτριόλη-1,2,3)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856703" y="4735184"/>
            <a:ext cx="1150937" cy="472823"/>
          </a:xfrm>
          <a:prstGeom prst="rect">
            <a:avLst/>
          </a:prstGeom>
          <a:solidFill>
            <a:srgbClr val="FFFF00">
              <a:alpha val="1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37962" y="3352154"/>
            <a:ext cx="1150937" cy="463312"/>
          </a:xfrm>
          <a:prstGeom prst="rect">
            <a:avLst/>
          </a:prstGeom>
          <a:solidFill>
            <a:srgbClr val="FFFF00">
              <a:alpha val="1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817102" y="4073380"/>
            <a:ext cx="1222651" cy="434094"/>
          </a:xfrm>
          <a:prstGeom prst="rect">
            <a:avLst/>
          </a:prstGeom>
          <a:solidFill>
            <a:srgbClr val="FFFF00">
              <a:alpha val="19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8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1. </a:t>
            </a:r>
            <a:r>
              <a:rPr lang="el-GR" sz="3600" dirty="0"/>
              <a:t>Όξινη υδρόλυση</a:t>
            </a: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Τα λίπη παρουσία νερού και καταλυτικής ποσότητας οξέος είναι σχετικά ασταθή και βαθμιαία υδρολύονται. </a:t>
            </a:r>
          </a:p>
          <a:p>
            <a:r>
              <a:rPr lang="el-GR" dirty="0"/>
              <a:t>Το αποτέλεσμα της υδρόλυσης είναι ο σχηματισμός ελεύθερων λιπαρών οξέων και </a:t>
            </a:r>
            <a:r>
              <a:rPr lang="el-GR" dirty="0" smtClean="0"/>
              <a:t>γλυκερίνης.</a:t>
            </a:r>
            <a:endParaRPr lang="el-GR" dirty="0"/>
          </a:p>
          <a:p>
            <a:endParaRPr lang="el-GR" dirty="0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457200" y="3554413"/>
            <a:ext cx="8229600" cy="1901334"/>
            <a:chOff x="431" y="2523"/>
            <a:chExt cx="5035" cy="1100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523"/>
              <a:ext cx="5035" cy="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567" y="3430"/>
              <a:ext cx="3888" cy="193"/>
              <a:chOff x="373" y="3565"/>
              <a:chExt cx="3888" cy="193"/>
            </a:xfrm>
          </p:grpSpPr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373" y="3565"/>
                <a:ext cx="65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1400" b="1" dirty="0">
                    <a:solidFill>
                      <a:prstClr val="black"/>
                    </a:solidFill>
                  </a:rPr>
                  <a:t>γλυκερίνη</a:t>
                </a:r>
              </a:p>
            </p:txBody>
          </p:sp>
          <p:sp>
            <p:nvSpPr>
              <p:cNvPr id="5128" name="Text Box 8"/>
              <p:cNvSpPr txBox="1">
                <a:spLocks noChangeArrowheads="1"/>
              </p:cNvSpPr>
              <p:nvPr/>
            </p:nvSpPr>
            <p:spPr bwMode="auto">
              <a:xfrm>
                <a:off x="1474" y="3566"/>
                <a:ext cx="81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1400" b="1" dirty="0">
                    <a:solidFill>
                      <a:prstClr val="black"/>
                    </a:solidFill>
                  </a:rPr>
                  <a:t>ελεύθερο οξύ</a:t>
                </a:r>
              </a:p>
            </p:txBody>
          </p:sp>
          <p:sp>
            <p:nvSpPr>
              <p:cNvPr id="5129" name="Text Box 9"/>
              <p:cNvSpPr txBox="1">
                <a:spLocks noChangeArrowheads="1"/>
              </p:cNvSpPr>
              <p:nvPr/>
            </p:nvSpPr>
            <p:spPr bwMode="auto">
              <a:xfrm>
                <a:off x="3424" y="3566"/>
                <a:ext cx="8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l-GR" sz="1400" b="1" dirty="0">
                    <a:solidFill>
                      <a:prstClr val="black"/>
                    </a:solidFill>
                  </a:rPr>
                  <a:t>τριγλυκερίδιο</a:t>
                </a:r>
              </a:p>
            </p:txBody>
          </p:sp>
        </p:grpSp>
      </p:grp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089819" y="5455747"/>
            <a:ext cx="72009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/>
            <a:r>
              <a:rPr lang="el-GR" sz="2400" dirty="0">
                <a:solidFill>
                  <a:prstClr val="black"/>
                </a:solidFill>
                <a:latin typeface="Calibri"/>
              </a:rPr>
              <a:t>Αποτέλεσμα της όξινης υδρόλυσης είναι η δημιουργία ελεύθερων οξέων  (=αυξημένη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οξύτητα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του λαδιού)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1088" y="3659670"/>
          <a:ext cx="9090025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ChemSketch" r:id="rId3" imgW="9089280" imgH="2148840" progId="ACD.ChemSketch.20">
                  <p:embed/>
                </p:oleObj>
              </mc:Choice>
              <mc:Fallback>
                <p:oleObj name="ChemSketch" r:id="rId3" imgW="9089280" imgH="214884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88" y="3659670"/>
                        <a:ext cx="9090025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2. </a:t>
            </a:r>
            <a:r>
              <a:rPr lang="el-GR" sz="3600" dirty="0"/>
              <a:t>Μετεστεροποίηση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Είναι αντίδραση παρόμοια με την υδρόλυση: αντί του νερού, σαν διαλύτης και «περιβάλλον» χρησιμοποιείται η αλκοόλη (=</a:t>
            </a:r>
            <a:r>
              <a:rPr lang="el-GR" b="1" dirty="0"/>
              <a:t>αλκοολόλυση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19673" y="2784909"/>
            <a:ext cx="173505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prstClr val="black"/>
                </a:solidFill>
                <a:latin typeface="Calibri"/>
              </a:rPr>
              <a:t>αλκοόλη, π.χ. μεθανόλη)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2987824" y="3442589"/>
            <a:ext cx="144016" cy="126882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61528" y="2562485"/>
            <a:ext cx="304958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  <a:latin typeface="Calibri"/>
              </a:rPr>
              <a:t>τριμεθυλεστέρες (εστέρες </a:t>
            </a:r>
            <a:r>
              <a:rPr lang="el-GR" u="sng" dirty="0" smtClean="0">
                <a:solidFill>
                  <a:prstClr val="black"/>
                </a:solidFill>
                <a:latin typeface="Calibri"/>
              </a:rPr>
              <a:t>κάθε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λιπαρού οξέος με τη μεθανόλη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7740352" y="3442589"/>
            <a:ext cx="72008" cy="6207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390376" y="3526819"/>
            <a:ext cx="173505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  <a:latin typeface="Calibri"/>
              </a:rPr>
              <a:t>οξύ,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π.χ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.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HCl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4139952" y="3919321"/>
            <a:ext cx="2" cy="55598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1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3. </a:t>
            </a:r>
            <a:r>
              <a:rPr lang="el-GR" sz="3600" dirty="0"/>
              <a:t>Αλκαλική υδρόλυση - σαπωνοποίηση</a:t>
            </a:r>
          </a:p>
        </p:txBody>
      </p:sp>
      <p:graphicFrame>
        <p:nvGraphicFramePr>
          <p:cNvPr id="7171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23528" y="1916832"/>
          <a:ext cx="8459419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ChemSketch" r:id="rId3" imgW="5574960" imgH="902160" progId="ACD.ChemSketch.20">
                  <p:embed/>
                </p:oleObj>
              </mc:Choice>
              <mc:Fallback>
                <p:oleObj name="ChemSketch" r:id="rId3" imgW="5574960" imgH="902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2"/>
                        <a:ext cx="8459419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082873" y="4082973"/>
            <a:ext cx="2035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  <a:latin typeface="Calibri"/>
              </a:rPr>
              <a:t>Σάπωνες (=άλατα 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λιπαρών </a:t>
            </a:r>
            <a:r>
              <a:rPr lang="el-GR" sz="2000" dirty="0">
                <a:solidFill>
                  <a:prstClr val="black"/>
                </a:solidFill>
                <a:latin typeface="Calibri"/>
              </a:rPr>
              <a:t>οξέων)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16200000">
            <a:off x="7812349" y="3356730"/>
            <a:ext cx="576262" cy="576785"/>
          </a:xfrm>
          <a:prstGeom prst="rightArrow">
            <a:avLst>
              <a:gd name="adj1" fmla="val 50000"/>
              <a:gd name="adj2" fmla="val 49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4. Ακορεστότητα</a:t>
            </a:r>
            <a:r>
              <a:rPr lang="en-US" dirty="0"/>
              <a:t> </a:t>
            </a:r>
            <a:endParaRPr lang="el-GR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/>
          </p:nvPr>
        </p:nvGraphicFramePr>
        <p:xfrm>
          <a:off x="4854114" y="798637"/>
          <a:ext cx="4289886" cy="5692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381"/>
                <a:gridCol w="1574505"/>
              </a:tblGrid>
              <a:tr h="374644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24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σ.τ.</a:t>
                      </a:r>
                      <a:endParaRPr lang="el-GR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Παλμιτικό οξύ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C1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61.5</a:t>
                      </a:r>
                      <a:endParaRPr lang="el-G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50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Στεατικό οξύ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C18: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el-G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50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Ελαϊδικό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trans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-ελαϊκό) οξύ </a:t>
                      </a: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</a:rPr>
                        <a:t>trans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18:1)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l-G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6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18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Ελαϊκό 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οξύ </a:t>
                      </a: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cis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18:1</a:t>
                      </a: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13.5</a:t>
                      </a:r>
                      <a:endParaRPr lang="el-G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94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Λινελαϊκό </a:t>
                      </a: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οξύ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cis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cis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18:2)</a:t>
                      </a:r>
                      <a:endParaRPr lang="el-GR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el-G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60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Λινολενικό οξύ (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cis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cis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cis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l-GR" sz="1800" b="0" dirty="0">
                          <a:solidFill>
                            <a:schemeClr val="tx1"/>
                          </a:solidFill>
                          <a:effectLst/>
                        </a:rPr>
                        <a:t>18:3</a:t>
                      </a:r>
                      <a:r>
                        <a:rPr lang="el-GR" sz="18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540385" algn="l"/>
                          <a:tab pos="1980565" algn="l"/>
                          <a:tab pos="4500880" algn="l"/>
                        </a:tabLst>
                      </a:pPr>
                      <a:r>
                        <a:rPr lang="el-GR" sz="1800" b="1" dirty="0">
                          <a:solidFill>
                            <a:schemeClr val="tx1"/>
                          </a:solidFill>
                          <a:effectLst/>
                        </a:rPr>
                        <a:t>-11</a:t>
                      </a:r>
                      <a:endParaRPr lang="el-GR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43008" marR="14300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6" descr="παλμιτικό οξυ"/>
          <p:cNvGraphicFramePr>
            <a:graphicFrameLocks noChangeAspect="1"/>
          </p:cNvGraphicFramePr>
          <p:nvPr>
            <p:extLst/>
          </p:nvPr>
        </p:nvGraphicFramePr>
        <p:xfrm>
          <a:off x="400050" y="1196752"/>
          <a:ext cx="4305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ChemSketch" r:id="rId3" imgW="5995416" imgH="475488" progId="ACD.ChemSketch.20">
                  <p:embed/>
                </p:oleObj>
              </mc:Choice>
              <mc:Fallback>
                <p:oleObj name="ChemSketch" r:id="rId3" imgW="5995416" imgH="47548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196752"/>
                        <a:ext cx="43053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 descr="στεατικό οξύ"/>
          <p:cNvGraphicFramePr>
            <a:graphicFrameLocks noChangeAspect="1"/>
          </p:cNvGraphicFramePr>
          <p:nvPr>
            <p:extLst/>
          </p:nvPr>
        </p:nvGraphicFramePr>
        <p:xfrm>
          <a:off x="4763" y="1844824"/>
          <a:ext cx="4819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ChemSketch" r:id="rId5" imgW="7699248" imgH="560832" progId="ACD.ChemSketch.20">
                  <p:embed/>
                </p:oleObj>
              </mc:Choice>
              <mc:Fallback>
                <p:oleObj name="ChemSketch" r:id="rId5" imgW="7699248" imgH="56083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844824"/>
                        <a:ext cx="4819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 descr="ελαϊδικό οξύ"/>
          <p:cNvGraphicFramePr>
            <a:graphicFrameLocks noChangeAspect="1"/>
          </p:cNvGraphicFramePr>
          <p:nvPr>
            <p:extLst/>
          </p:nvPr>
        </p:nvGraphicFramePr>
        <p:xfrm>
          <a:off x="4763" y="2780928"/>
          <a:ext cx="48196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ChemSketch" r:id="rId7" imgW="5989320" imgH="448056" progId="ACD.ChemSketch.20">
                  <p:embed/>
                </p:oleObj>
              </mc:Choice>
              <mc:Fallback>
                <p:oleObj name="ChemSketch" r:id="rId7" imgW="5989320" imgH="44805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2780928"/>
                        <a:ext cx="48196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 descr="ελαϊκό οξύ"/>
          <p:cNvGraphicFramePr>
            <a:graphicFrameLocks noChangeAspect="1"/>
          </p:cNvGraphicFramePr>
          <p:nvPr>
            <p:extLst/>
          </p:nvPr>
        </p:nvGraphicFramePr>
        <p:xfrm>
          <a:off x="2154282" y="3645024"/>
          <a:ext cx="25431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ChemSketch" r:id="rId9" imgW="3919728" imgH="1331976" progId="ACD.ChemSketch.20">
                  <p:embed/>
                </p:oleObj>
              </mc:Choice>
              <mc:Fallback>
                <p:oleObj name="ChemSketch" r:id="rId9" imgW="3919728" imgH="133197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82" y="3645024"/>
                        <a:ext cx="2543175" cy="847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 descr="λινελαϊκό οξύ"/>
          <p:cNvGraphicFramePr>
            <a:graphicFrameLocks noChangeAspect="1"/>
          </p:cNvGraphicFramePr>
          <p:nvPr>
            <p:extLst/>
          </p:nvPr>
        </p:nvGraphicFramePr>
        <p:xfrm>
          <a:off x="2024262" y="4710199"/>
          <a:ext cx="27241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ChemSketch" r:id="rId11" imgW="2727960" imgH="780288" progId="ACD.ChemSketch.20">
                  <p:embed/>
                </p:oleObj>
              </mc:Choice>
              <mc:Fallback>
                <p:oleObj name="ChemSketch" r:id="rId11" imgW="2727960" imgH="78028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262" y="4710199"/>
                        <a:ext cx="27241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 descr="λινολενικό οξύ"/>
          <p:cNvGraphicFramePr>
            <a:graphicFrameLocks noChangeAspect="1"/>
          </p:cNvGraphicFramePr>
          <p:nvPr>
            <p:extLst/>
          </p:nvPr>
        </p:nvGraphicFramePr>
        <p:xfrm>
          <a:off x="2116182" y="5571120"/>
          <a:ext cx="2581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ChemSketch" r:id="rId13" imgW="2584704" imgH="786384" progId="ACD.ChemSketch.20">
                  <p:embed/>
                </p:oleObj>
              </mc:Choice>
              <mc:Fallback>
                <p:oleObj name="ChemSketch" r:id="rId13" imgW="2584704" imgH="78638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82" y="5571120"/>
                        <a:ext cx="25812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498707"/>
            <a:ext cx="2133600" cy="365125"/>
          </a:xfrm>
        </p:spPr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Ακορεστότητα και αριθμός ιωδίου</a:t>
            </a:r>
            <a:endParaRPr lang="el-GR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/>
              <a:t>Ένα δείγμα λαδιού που περιέχει ακόρεστα, όταν υποβληθεί σε αντίδραση με ένα αλογόνο (π.χ</a:t>
            </a:r>
            <a:r>
              <a:rPr lang="el-GR" sz="2400" dirty="0" smtClean="0"/>
              <a:t>. στοιχειακό ιώδιο, </a:t>
            </a:r>
            <a:r>
              <a:rPr lang="el-GR" sz="2400" dirty="0"/>
              <a:t>I</a:t>
            </a:r>
            <a:r>
              <a:rPr lang="el-GR" sz="2400" baseline="-25000" dirty="0"/>
              <a:t>2</a:t>
            </a:r>
            <a:r>
              <a:rPr lang="el-GR" sz="2400" dirty="0"/>
              <a:t>) ένα μόριο αλογόνου καταναλώνεται από ένα διπλό δεσμό </a:t>
            </a:r>
            <a:r>
              <a:rPr lang="en-US" sz="2400" dirty="0"/>
              <a:t>C</a:t>
            </a:r>
            <a:r>
              <a:rPr lang="el-GR" sz="2400" dirty="0"/>
              <a:t>=</a:t>
            </a:r>
            <a:r>
              <a:rPr lang="en-US" sz="2400" dirty="0"/>
              <a:t>C</a:t>
            </a:r>
            <a:r>
              <a:rPr lang="el-GR" sz="2400" dirty="0"/>
              <a:t>. </a:t>
            </a: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Σύμφωνα </a:t>
            </a:r>
            <a:r>
              <a:rPr lang="el-GR" sz="2400" dirty="0"/>
              <a:t>με την στοιχειομετρία </a:t>
            </a:r>
            <a:r>
              <a:rPr lang="el-GR" sz="2400" dirty="0" smtClean="0"/>
              <a:t>της αντίδρασης, κάθε διπλός δεσμός απαιτεί ένα ισοδύναμο (δηλ. ένα μόριο) ιωδίου.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2400" dirty="0" smtClean="0"/>
              <a:t>Συνεπώς, από </a:t>
            </a:r>
            <a:r>
              <a:rPr lang="el-GR" sz="2400" dirty="0"/>
              <a:t>την ποσότητα του αντιδραστηρίου (ιώδιο, </a:t>
            </a:r>
            <a:r>
              <a:rPr lang="el-GR" sz="2400" dirty="0" smtClean="0"/>
              <a:t>I</a:t>
            </a:r>
            <a:r>
              <a:rPr lang="el-GR" sz="2400" baseline="-25000" dirty="0" smtClean="0"/>
              <a:t>2</a:t>
            </a:r>
            <a:r>
              <a:rPr lang="el-GR" sz="2400" dirty="0" smtClean="0"/>
              <a:t>) </a:t>
            </a:r>
            <a:r>
              <a:rPr lang="el-GR" sz="2400" dirty="0"/>
              <a:t>που </a:t>
            </a:r>
            <a:r>
              <a:rPr lang="el-GR" sz="2400" dirty="0" smtClean="0"/>
              <a:t>καταναλώθηκε, </a:t>
            </a:r>
            <a:r>
              <a:rPr lang="el-GR" sz="2400" dirty="0"/>
              <a:t>προσδιορίζεται η ακορεστότητα.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sz="2400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3213"/>
              </p:ext>
            </p:extLst>
          </p:nvPr>
        </p:nvGraphicFramePr>
        <p:xfrm>
          <a:off x="48011" y="2599024"/>
          <a:ext cx="9061450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ChemSketch" r:id="rId3" imgW="9061560" imgH="1938600" progId="ACD.ChemSketch.20">
                  <p:embed/>
                </p:oleObj>
              </mc:Choice>
              <mc:Fallback>
                <p:oleObj name="ChemSketch" r:id="rId3" imgW="9061560" imgH="1938600" progId="ACD.ChemSketch.2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011" y="2599024"/>
                        <a:ext cx="9061450" cy="1938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3130927" y="2599024"/>
            <a:ext cx="360040" cy="1118008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8181831" y="2522088"/>
            <a:ext cx="817240" cy="1353949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3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McMurry John, </a:t>
            </a:r>
            <a:r>
              <a:rPr lang="el-GR" sz="2000" dirty="0"/>
              <a:t>Οργανική Χημεία, Πανεπιστημιακές Εκδόσεις Κρήτης, 2012 (ενιαίος τόμος) Πανεπιστημιακές εκδόσεις Κρήτης</a:t>
            </a:r>
            <a:r>
              <a:rPr lang="en-US" sz="2000" dirty="0"/>
              <a:t>,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Mills J. S., The Organic Chemistry of Museum Objects, 2nd Ed., Butterworth-Heinemann, Oxford., 2004, </a:t>
            </a:r>
            <a:r>
              <a:rPr lang="el-GR" sz="2000" dirty="0"/>
              <a:t>σελ. 31-48</a:t>
            </a:r>
            <a:r>
              <a:rPr lang="en-US" sz="2000" dirty="0"/>
              <a:t>,</a:t>
            </a:r>
            <a:endParaRPr lang="el-GR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000" dirty="0" smtClean="0"/>
              <a:t>Ε. Ιωακείμογλου, Τα οργανικά υλικά των Έργων Τέχνης, Αθήνα 2013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W</a:t>
            </a:r>
            <a:r>
              <a:rPr lang="en-US" sz="2000" dirty="0"/>
              <a:t>. STANLEY TAFT, JR.</a:t>
            </a:r>
            <a:r>
              <a:rPr lang="el-GR" sz="2000" dirty="0"/>
              <a:t>, </a:t>
            </a:r>
            <a:r>
              <a:rPr lang="en-US" sz="2000" dirty="0"/>
              <a:t>JAMES W. MAYER</a:t>
            </a:r>
            <a:r>
              <a:rPr lang="el-GR" sz="2000" dirty="0"/>
              <a:t>, </a:t>
            </a:r>
            <a:r>
              <a:rPr lang="en-US" sz="2000" dirty="0"/>
              <a:t>The Science of Paintings, Springer-Verlag Inc., New York, 2000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Scientific Examination of Art: Modern Techniques in Conservation and Analysis, Proceedings of the National Academy of Sciences (Sackler NAS Colloquium), The National Academy of Sciences, Washington, DC, 2003.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Centeno</a:t>
            </a:r>
            <a:r>
              <a:rPr lang="en-US" sz="2000" dirty="0"/>
              <a:t>, S. A. and Mahon, D., "The Chemistry of Aging in Oil Paintings: Metal Soaps and Visual Changes." </a:t>
            </a:r>
            <a:r>
              <a:rPr lang="en-US" sz="2000" dirty="0">
                <a:hlinkClick r:id="rId2"/>
              </a:rPr>
              <a:t>The Metropolitan Museum of Art Bulletin</a:t>
            </a:r>
            <a:r>
              <a:rPr lang="en-US" sz="2000" dirty="0"/>
              <a:t>’’, Summer 2009, pp. 12-19],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Boon J. and. Ferreira, E. S. B. Eds, Reporting Highlights_De Mayerne Programme, NWO, The Hague, 2006</a:t>
            </a:r>
            <a:r>
              <a:rPr lang="en-US" sz="2000" dirty="0" smtClean="0"/>
              <a:t>.</a:t>
            </a:r>
            <a:endParaRPr lang="el-GR" sz="2000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«Επιστήμη Υλικών ΙΙ (Θ). Ενότητα 7</a:t>
            </a:r>
            <a:r>
              <a:rPr lang="en-US" sz="2000" dirty="0" smtClean="0"/>
              <a:t>:</a:t>
            </a:r>
            <a:r>
              <a:rPr lang="el-GR" sz="2000" dirty="0"/>
              <a:t> Λιπαρές Ύλες».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45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Ομάδα 5" descr="μόριο γλυκερίνης"/>
          <p:cNvGrpSpPr/>
          <p:nvPr/>
        </p:nvGrpSpPr>
        <p:grpSpPr>
          <a:xfrm>
            <a:off x="5217835" y="1268760"/>
            <a:ext cx="3144826" cy="4869160"/>
            <a:chOff x="4625225" y="0"/>
            <a:chExt cx="4518775" cy="6858000"/>
          </a:xfrm>
        </p:grpSpPr>
        <p:pic>
          <p:nvPicPr>
            <p:cNvPr id="8" name="7 - Εικόνα" descr="μόριο γλυκερίνης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5225" y="0"/>
              <a:ext cx="4518775" cy="6858000"/>
            </a:xfrm>
            <a:prstGeom prst="rect">
              <a:avLst/>
            </a:prstGeom>
          </p:spPr>
        </p:pic>
        <p:sp>
          <p:nvSpPr>
            <p:cNvPr id="10" name="9 - Στρογγυλεμένο ορθογώνιο"/>
            <p:cNvSpPr/>
            <p:nvPr/>
          </p:nvSpPr>
          <p:spPr>
            <a:xfrm>
              <a:off x="6286512" y="357166"/>
              <a:ext cx="1143008" cy="78581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10 - Στρογγυλεμένο ορθογώνιο"/>
            <p:cNvSpPr/>
            <p:nvPr/>
          </p:nvSpPr>
          <p:spPr>
            <a:xfrm>
              <a:off x="5643570" y="5857892"/>
              <a:ext cx="1143008" cy="64294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2" name="11 - Στρογγυλεμένο ορθογώνιο"/>
            <p:cNvSpPr/>
            <p:nvPr/>
          </p:nvSpPr>
          <p:spPr>
            <a:xfrm rot="5400000">
              <a:off x="8036743" y="3321843"/>
              <a:ext cx="1143008" cy="78581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86761"/>
            <a:ext cx="8362661" cy="773654"/>
          </a:xfrm>
        </p:spPr>
        <p:txBody>
          <a:bodyPr/>
          <a:lstStyle/>
          <a:p>
            <a:r>
              <a:rPr lang="el-GR" dirty="0" smtClean="0"/>
              <a:t>Η γλυκερίνη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3686" y="1429284"/>
            <a:ext cx="4427538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Η γλυκερίνη είναι μια τριδύναμη αλκοόλη</a:t>
            </a:r>
          </a:p>
          <a:p>
            <a:r>
              <a:rPr lang="el-GR" sz="2400" dirty="0" smtClean="0"/>
              <a:t>Δηλαδή έχει 3 ομάδες –ΟΗ</a:t>
            </a:r>
          </a:p>
          <a:p>
            <a:r>
              <a:rPr lang="el-GR" sz="2400" dirty="0" smtClean="0"/>
              <a:t>Είναι εξαιρετικά πολική ένωση με μεγάλο ιξώδες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4" name="Ομάδα 3"/>
          <p:cNvGrpSpPr/>
          <p:nvPr/>
        </p:nvGrpSpPr>
        <p:grpSpPr>
          <a:xfrm>
            <a:off x="1544256" y="4046192"/>
            <a:ext cx="2000264" cy="1804940"/>
            <a:chOff x="857224" y="4143380"/>
            <a:chExt cx="2000264" cy="1804940"/>
          </a:xfrm>
        </p:grpSpPr>
        <p:graphicFrame>
          <p:nvGraphicFramePr>
            <p:cNvPr id="232450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857224" y="4214818"/>
            <a:ext cx="1928826" cy="1733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7" name="ChemSketch" r:id="rId4" imgW="877680" imgH="789480" progId="ACD.ChemSketch.20">
                    <p:embed/>
                  </p:oleObj>
                </mc:Choice>
                <mc:Fallback>
                  <p:oleObj name="ChemSketch" r:id="rId4" imgW="877680" imgH="7894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4214818"/>
                          <a:ext cx="1928826" cy="17335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12 - Στρογγυλεμένο ορθογώνιο"/>
            <p:cNvSpPr/>
            <p:nvPr/>
          </p:nvSpPr>
          <p:spPr>
            <a:xfrm>
              <a:off x="2428860" y="4143380"/>
              <a:ext cx="357190" cy="50006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13 - Στρογγυλεμένο ορθογώνιο"/>
            <p:cNvSpPr/>
            <p:nvPr/>
          </p:nvSpPr>
          <p:spPr>
            <a:xfrm>
              <a:off x="2428860" y="4786322"/>
              <a:ext cx="428628" cy="50006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14 - Στρογγυλεμένο ορθογώνιο"/>
            <p:cNvSpPr/>
            <p:nvPr/>
          </p:nvSpPr>
          <p:spPr>
            <a:xfrm>
              <a:off x="2500298" y="5429264"/>
              <a:ext cx="357190" cy="500066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11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28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5633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3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Λίπη – έλαια: </a:t>
            </a:r>
            <a:r>
              <a:rPr lang="el-GR" dirty="0" smtClean="0"/>
              <a:t>τριεστέρες της γλυκερίνης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134488" cy="50405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/>
              <a:t>Οι λιπαρές ύλες από χημική άποψη είναι τριεστέρες της γλυκερίνης (ή όπως αλλιώς λέγονται, τριγλυκερίδια),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/>
              <a:t>Οι τριεστέρες αυτοί σχηματίζονται από την ένωση της γλυκερίνης με τρία μόρια λιπαρού </a:t>
            </a:r>
            <a:r>
              <a:rPr lang="el-GR" dirty="0" smtClean="0"/>
              <a:t>οξέος,</a:t>
            </a:r>
            <a:endParaRPr lang="el-GR" dirty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l-GR" dirty="0" smtClean="0"/>
              <a:t>Δηλαδή, </a:t>
            </a:r>
            <a:r>
              <a:rPr lang="el-GR" dirty="0"/>
              <a:t>εστέρες λιπαρών οξέων και στις τρεις </a:t>
            </a:r>
            <a:r>
              <a:rPr lang="el-GR" dirty="0" smtClean="0"/>
              <a:t>θέσεις της </a:t>
            </a:r>
            <a:r>
              <a:rPr lang="el-GR" dirty="0"/>
              <a:t>γλυκερίνης</a:t>
            </a:r>
            <a:r>
              <a:rPr lang="el-GR" dirty="0" smtClean="0"/>
              <a:t>.</a:t>
            </a:r>
            <a:endParaRPr lang="el-GR" dirty="0"/>
          </a:p>
        </p:txBody>
      </p:sp>
      <p:grpSp>
        <p:nvGrpSpPr>
          <p:cNvPr id="5" name="Ομάδα 4" descr="Μόριο τριεστέρα της γλυκερίνης "/>
          <p:cNvGrpSpPr/>
          <p:nvPr/>
        </p:nvGrpSpPr>
        <p:grpSpPr>
          <a:xfrm>
            <a:off x="5436096" y="972188"/>
            <a:ext cx="3721146" cy="5524789"/>
            <a:chOff x="5436096" y="972188"/>
            <a:chExt cx="3721146" cy="5524789"/>
          </a:xfrm>
        </p:grpSpPr>
        <p:sp>
          <p:nvSpPr>
            <p:cNvPr id="7" name="TextBox 6"/>
            <p:cNvSpPr txBox="1"/>
            <p:nvPr/>
          </p:nvSpPr>
          <p:spPr>
            <a:xfrm>
              <a:off x="5436096" y="1628800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400" dirty="0">
                  <a:solidFill>
                    <a:srgbClr val="6E561C"/>
                  </a:solidFill>
                  <a:latin typeface="Calibri"/>
                </a:rPr>
                <a:t>Τμήμα της γλυκερίνης</a:t>
              </a:r>
            </a:p>
          </p:txBody>
        </p:sp>
        <p:cxnSp>
          <p:nvCxnSpPr>
            <p:cNvPr id="12" name="15 - Ευθύγραμμο βέλος σύνδεσης" title="βέλος"/>
            <p:cNvCxnSpPr/>
            <p:nvPr/>
          </p:nvCxnSpPr>
          <p:spPr>
            <a:xfrm flipH="1">
              <a:off x="8198218" y="1803185"/>
              <a:ext cx="498926" cy="737858"/>
            </a:xfrm>
            <a:prstGeom prst="straightConnector1">
              <a:avLst/>
            </a:prstGeom>
            <a:ln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5 - Ευθύγραμμο βέλος σύνδεσης" title="βέλος"/>
            <p:cNvCxnSpPr/>
            <p:nvPr/>
          </p:nvCxnSpPr>
          <p:spPr>
            <a:xfrm flipH="1">
              <a:off x="8510548" y="1803185"/>
              <a:ext cx="186596" cy="2109599"/>
            </a:xfrm>
            <a:prstGeom prst="straightConnector1">
              <a:avLst/>
            </a:prstGeom>
            <a:ln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13 - TextBox"/>
            <p:cNvSpPr txBox="1"/>
            <p:nvPr/>
          </p:nvSpPr>
          <p:spPr>
            <a:xfrm>
              <a:off x="6869532" y="972188"/>
              <a:ext cx="22877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l-GR" sz="2400" dirty="0" smtClean="0">
                  <a:solidFill>
                    <a:srgbClr val="820000"/>
                  </a:solidFill>
                </a:rPr>
                <a:t>Τμήμα των λιπαρών οξέων</a:t>
              </a:r>
              <a:endParaRPr lang="el-GR" sz="2400" dirty="0">
                <a:solidFill>
                  <a:srgbClr val="820000"/>
                </a:solidFill>
              </a:endParaRPr>
            </a:p>
          </p:txBody>
        </p:sp>
        <p:sp>
          <p:nvSpPr>
            <p:cNvPr id="22" name="7 - Δεξιό άγκιστρο" title="αγκύλη"/>
            <p:cNvSpPr/>
            <p:nvPr/>
          </p:nvSpPr>
          <p:spPr>
            <a:xfrm rot="5400000">
              <a:off x="6876614" y="3975045"/>
              <a:ext cx="571504" cy="2071702"/>
            </a:xfrm>
            <a:prstGeom prst="rightBrace">
              <a:avLst/>
            </a:prstGeom>
            <a:ln>
              <a:solidFill>
                <a:srgbClr val="004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l-G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519041" y="5296648"/>
              <a:ext cx="32866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sz="2400" dirty="0">
                  <a:solidFill>
                    <a:srgbClr val="6E561C"/>
                  </a:solidFill>
                  <a:latin typeface="Calibri"/>
                </a:rPr>
                <a:t>Μόριο τριεστέρα της γλυκερίνης (τριγλυκεριδίου)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91688" y="2529754"/>
              <a:ext cx="1810544" cy="187655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9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5889716" y="2551080"/>
            <a:ext cx="2797084" cy="1855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ChemSketch" r:id="rId4" imgW="1359360" imgH="902160" progId="ACD.ChemSketch.20">
                    <p:embed/>
                  </p:oleObj>
                </mc:Choice>
                <mc:Fallback>
                  <p:oleObj name="ChemSketch" r:id="rId4" imgW="1359360" imgH="9021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9716" y="2551080"/>
                          <a:ext cx="2797084" cy="1855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7637572" y="3912784"/>
              <a:ext cx="1150937" cy="472823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7618831" y="2529754"/>
              <a:ext cx="1150937" cy="463312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7597971" y="3250980"/>
              <a:ext cx="1222651" cy="434094"/>
            </a:xfrm>
            <a:prstGeom prst="rect">
              <a:avLst/>
            </a:prstGeom>
            <a:solidFill>
              <a:srgbClr val="FFFF00">
                <a:alpha val="19000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4" name="15 - Ευθύγραμμο βέλος σύνδεσης" title="βέλος"/>
            <p:cNvCxnSpPr>
              <a:endCxn id="24" idx="0"/>
            </p:cNvCxnSpPr>
            <p:nvPr/>
          </p:nvCxnSpPr>
          <p:spPr>
            <a:xfrm flipH="1">
              <a:off x="8209297" y="1803185"/>
              <a:ext cx="477503" cy="1447795"/>
            </a:xfrm>
            <a:prstGeom prst="straightConnector1">
              <a:avLst/>
            </a:prstGeom>
            <a:ln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7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Πώς σχηματίζονται οι τριεστέρες: Εστεροποίηση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Εστεροποίηση είναι η αντίδραση σχηματισμού ενός εστέρα από μια αλκοόλη και ένα οξυγονούχο οξύ (π.χ. οξικό, ή άλλο λαρβοξυλικό, αλλά και ανθρακικό, θειικό, κλπ.)</a:t>
            </a:r>
            <a:endParaRPr lang="el-GR" sz="2400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5" name="14 - Ομάδα" descr="αντίδραση εστεροποίησης"/>
          <p:cNvGrpSpPr/>
          <p:nvPr/>
        </p:nvGrpSpPr>
        <p:grpSpPr>
          <a:xfrm>
            <a:off x="785786" y="2928934"/>
            <a:ext cx="7800526" cy="2676243"/>
            <a:chOff x="714348" y="3429000"/>
            <a:chExt cx="7800526" cy="2676243"/>
          </a:xfrm>
        </p:grpSpPr>
        <p:graphicFrame>
          <p:nvGraphicFramePr>
            <p:cNvPr id="233475" name="Object 3"/>
            <p:cNvGraphicFramePr>
              <a:graphicFrameLocks noChangeAspect="1"/>
            </p:cNvGraphicFramePr>
            <p:nvPr/>
          </p:nvGraphicFramePr>
          <p:xfrm>
            <a:off x="714348" y="3429000"/>
            <a:ext cx="7800526" cy="2428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ChemSketch" r:id="rId3" imgW="5471280" imgH="1703880" progId="ACD.ChemSketch.20">
                    <p:embed/>
                  </p:oleObj>
                </mc:Choice>
                <mc:Fallback>
                  <p:oleObj name="ChemSketch" r:id="rId3" imgW="5471280" imgH="170388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8" y="3429000"/>
                          <a:ext cx="7800526" cy="24288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6 - Στρογγυλεμένο ορθογώνιο"/>
            <p:cNvSpPr/>
            <p:nvPr/>
          </p:nvSpPr>
          <p:spPr>
            <a:xfrm>
              <a:off x="1714480" y="3857628"/>
              <a:ext cx="1500198" cy="42862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9" name="8 - Στρογγυλεμένο ορθογώνιο"/>
            <p:cNvSpPr/>
            <p:nvPr/>
          </p:nvSpPr>
          <p:spPr>
            <a:xfrm>
              <a:off x="1714480" y="4643446"/>
              <a:ext cx="1428760" cy="42862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0" name="9 - Στρογγυλεμένο ορθογώνιο"/>
            <p:cNvSpPr/>
            <p:nvPr/>
          </p:nvSpPr>
          <p:spPr>
            <a:xfrm>
              <a:off x="1714480" y="5357826"/>
              <a:ext cx="1500198" cy="428628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11 - Καμπύλη γραμμή σύνδεσης"/>
            <p:cNvCxnSpPr/>
            <p:nvPr/>
          </p:nvCxnSpPr>
          <p:spPr>
            <a:xfrm rot="16200000" flipH="1">
              <a:off x="5214942" y="5000636"/>
              <a:ext cx="642942" cy="357190"/>
            </a:xfrm>
            <a:prstGeom prst="curvedConnector3">
              <a:avLst>
                <a:gd name="adj1" fmla="val 35224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13 - TextBox"/>
            <p:cNvSpPr txBox="1"/>
            <p:nvPr/>
          </p:nvSpPr>
          <p:spPr>
            <a:xfrm>
              <a:off x="5214942" y="5643578"/>
              <a:ext cx="9092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>
                  <a:solidFill>
                    <a:prstClr val="black"/>
                  </a:solidFill>
                </a:rPr>
                <a:t>3 Η</a:t>
              </a:r>
              <a:r>
                <a:rPr lang="el-GR" sz="2400" baseline="-25000" dirty="0" smtClean="0">
                  <a:solidFill>
                    <a:prstClr val="black"/>
                  </a:solidFill>
                </a:rPr>
                <a:t>2</a:t>
              </a:r>
              <a:r>
                <a:rPr lang="el-GR" sz="2400" dirty="0" smtClean="0">
                  <a:solidFill>
                    <a:prstClr val="black"/>
                  </a:solidFill>
                </a:rPr>
                <a:t>Ο</a:t>
              </a:r>
              <a:endParaRPr lang="el-GR" sz="2400" dirty="0">
                <a:solidFill>
                  <a:prstClr val="black"/>
                </a:solidFill>
              </a:endParaRPr>
            </a:p>
          </p:txBody>
        </p:sp>
      </p:grpSp>
      <p:sp>
        <p:nvSpPr>
          <p:cNvPr id="16" name="15 - TextBox"/>
          <p:cNvSpPr txBox="1"/>
          <p:nvPr/>
        </p:nvSpPr>
        <p:spPr>
          <a:xfrm>
            <a:off x="500034" y="5500702"/>
            <a:ext cx="147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8000"/>
                </a:solidFill>
                <a:latin typeface="Calibri"/>
              </a:rPr>
              <a:t>γλυκερίνη</a:t>
            </a:r>
            <a:endParaRPr lang="el-GR" sz="2400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3000364" y="5500702"/>
            <a:ext cx="632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οξύ</a:t>
            </a:r>
            <a:endParaRPr lang="el-GR" sz="2400" dirty="0">
              <a:solidFill>
                <a:prstClr val="black"/>
              </a:solidFill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6572264" y="5500702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F79646">
                    <a:lumMod val="75000"/>
                  </a:srgbClr>
                </a:solidFill>
                <a:latin typeface="Calibri"/>
              </a:rPr>
              <a:t>Τριεστέρας της γλυκερίνης, ή τριγλυκερίδιο</a:t>
            </a:r>
            <a:endParaRPr lang="el-GR" sz="2400" dirty="0">
              <a:solidFill>
                <a:srgbClr val="F79646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43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Τα τριακυλο-γλυκερίδια 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r>
              <a:rPr lang="el-GR" sz="4000" b="1" dirty="0" smtClean="0"/>
              <a:t>τριγλυκερίδια</a:t>
            </a:r>
            <a:endParaRPr lang="el-GR" sz="4000" b="1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28607" y="2248694"/>
            <a:ext cx="2996053" cy="101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400" b="1" dirty="0" smtClean="0">
                <a:solidFill>
                  <a:srgbClr val="F79646">
                    <a:lumMod val="75000"/>
                  </a:srgbClr>
                </a:solidFill>
              </a:rPr>
              <a:t>Απλό τριγλυκερίδιο</a:t>
            </a:r>
          </a:p>
          <a:p>
            <a:pPr algn="r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400" dirty="0" smtClean="0">
                <a:solidFill>
                  <a:sysClr val="windowText" lastClr="000000"/>
                </a:solidFill>
              </a:rPr>
              <a:t>Τριπαλμιτοϋλ-γλυκερίνη</a:t>
            </a:r>
          </a:p>
        </p:txBody>
      </p:sp>
      <p:grpSp>
        <p:nvGrpSpPr>
          <p:cNvPr id="7" name="Ομάδα 6"/>
          <p:cNvGrpSpPr/>
          <p:nvPr/>
        </p:nvGrpSpPr>
        <p:grpSpPr>
          <a:xfrm>
            <a:off x="6502029" y="5984600"/>
            <a:ext cx="1079511" cy="815202"/>
            <a:chOff x="6502029" y="5984600"/>
            <a:chExt cx="1079511" cy="815202"/>
          </a:xfrm>
        </p:grpSpPr>
        <p:sp>
          <p:nvSpPr>
            <p:cNvPr id="43" name="Line 27"/>
            <p:cNvSpPr>
              <a:spLocks noChangeShapeType="1"/>
            </p:cNvSpPr>
            <p:nvPr/>
          </p:nvSpPr>
          <p:spPr bwMode="auto">
            <a:xfrm flipV="1">
              <a:off x="7427324" y="5984600"/>
              <a:ext cx="154216" cy="426384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sz="2000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502029" y="6326459"/>
              <a:ext cx="935463" cy="473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kern="0" dirty="0" smtClean="0">
                  <a:solidFill>
                    <a:prstClr val="black"/>
                  </a:solidFill>
                  <a:latin typeface="Calibri"/>
                </a:rPr>
                <a:t>ελαϊκό</a:t>
              </a:r>
            </a:p>
          </p:txBody>
        </p:sp>
      </p:grpSp>
      <p:grpSp>
        <p:nvGrpSpPr>
          <p:cNvPr id="3" name="Ομάδα 2" descr="Απλό τριγλυκερίδιο, Τριπαλμιτοϋλ-γλυκερίνη&#10;"/>
          <p:cNvGrpSpPr/>
          <p:nvPr/>
        </p:nvGrpSpPr>
        <p:grpSpPr>
          <a:xfrm>
            <a:off x="3220980" y="1143589"/>
            <a:ext cx="5749951" cy="2572394"/>
            <a:chOff x="3220980" y="1143589"/>
            <a:chExt cx="5749951" cy="2572394"/>
          </a:xfrm>
        </p:grpSpPr>
        <p:sp>
          <p:nvSpPr>
            <p:cNvPr id="28" name="Oval 18"/>
            <p:cNvSpPr>
              <a:spLocks noChangeArrowheads="1"/>
            </p:cNvSpPr>
            <p:nvPr/>
          </p:nvSpPr>
          <p:spPr bwMode="auto">
            <a:xfrm>
              <a:off x="3220980" y="2176610"/>
              <a:ext cx="2317048" cy="800051"/>
            </a:xfrm>
            <a:prstGeom prst="ellipse">
              <a:avLst/>
            </a:prstGeom>
            <a:solidFill>
              <a:srgbClr val="FFFF00">
                <a:alpha val="28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graphicFrame>
          <p:nvGraphicFramePr>
            <p:cNvPr id="29" name="Object 6"/>
            <p:cNvGraphicFramePr>
              <a:graphicFrameLocks noChangeAspect="1"/>
            </p:cNvGraphicFramePr>
            <p:nvPr>
              <p:extLst/>
            </p:nvPr>
          </p:nvGraphicFramePr>
          <p:xfrm>
            <a:off x="3309155" y="1840347"/>
            <a:ext cx="5377281" cy="1511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6" name="ChemSketch" r:id="rId3" imgW="4254840" imgH="1194840" progId="ACD.ChemSketch.20">
                    <p:embed/>
                  </p:oleObj>
                </mc:Choice>
                <mc:Fallback>
                  <p:oleObj name="ChemSketch" r:id="rId3" imgW="4254840" imgH="11948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9155" y="1840347"/>
                          <a:ext cx="5377281" cy="151130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7041785" y="1143589"/>
              <a:ext cx="12096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 err="1">
                  <a:solidFill>
                    <a:prstClr val="black"/>
                  </a:solidFill>
                  <a:latin typeface="Calibri"/>
                </a:rPr>
                <a:t>παλμιτικό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7084254" y="3315933"/>
              <a:ext cx="12096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 err="1">
                  <a:solidFill>
                    <a:prstClr val="black"/>
                  </a:solidFill>
                  <a:latin typeface="Calibri"/>
                </a:rPr>
                <a:t>παλμιτικό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Text Box 21"/>
            <p:cNvSpPr txBox="1">
              <a:spLocks noChangeArrowheads="1"/>
            </p:cNvSpPr>
            <p:nvPr/>
          </p:nvSpPr>
          <p:spPr bwMode="auto">
            <a:xfrm>
              <a:off x="3861986" y="2987320"/>
              <a:ext cx="120967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l-GR" sz="2000" dirty="0" err="1">
                  <a:solidFill>
                    <a:prstClr val="black"/>
                  </a:solidFill>
                  <a:latin typeface="Calibri"/>
                </a:rPr>
                <a:t>παλμιτικό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6678246" y="1722884"/>
              <a:ext cx="2292685" cy="576262"/>
            </a:xfrm>
            <a:prstGeom prst="ellipse">
              <a:avLst/>
            </a:prstGeom>
            <a:solidFill>
              <a:srgbClr val="FFFF00">
                <a:alpha val="28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val 18"/>
            <p:cNvSpPr>
              <a:spLocks noChangeArrowheads="1"/>
            </p:cNvSpPr>
            <p:nvPr/>
          </p:nvSpPr>
          <p:spPr bwMode="auto">
            <a:xfrm>
              <a:off x="6750479" y="2858095"/>
              <a:ext cx="2220452" cy="576262"/>
            </a:xfrm>
            <a:prstGeom prst="ellipse">
              <a:avLst/>
            </a:prstGeom>
            <a:solidFill>
              <a:srgbClr val="FFFF00">
                <a:alpha val="28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52643" y="4649930"/>
            <a:ext cx="2809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2400" b="1" dirty="0">
                <a:solidFill>
                  <a:srgbClr val="0000CC"/>
                </a:solidFill>
                <a:latin typeface="Calibri"/>
              </a:rPr>
              <a:t>Μικτό τριγλυκερίδιο</a:t>
            </a:r>
          </a:p>
        </p:txBody>
      </p:sp>
      <p:grpSp>
        <p:nvGrpSpPr>
          <p:cNvPr id="8" name="Ομάδα 7" descr="Μικτό τριγλυκερίδιο, Παλμιτοϋλ-, στεατοϋλ-&#10;ελαϋλ-γλυκερόλη&#10;"/>
          <p:cNvGrpSpPr/>
          <p:nvPr/>
        </p:nvGrpSpPr>
        <p:grpSpPr>
          <a:xfrm>
            <a:off x="2669247" y="4018407"/>
            <a:ext cx="6493439" cy="2289321"/>
            <a:chOff x="2669247" y="4018407"/>
            <a:chExt cx="6493439" cy="2289321"/>
          </a:xfrm>
        </p:grpSpPr>
        <p:graphicFrame>
          <p:nvGraphicFramePr>
            <p:cNvPr id="3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2848634" y="4666107"/>
            <a:ext cx="6134665" cy="1354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7" name="ChemSketch" r:id="rId5" imgW="4898160" imgH="1082160" progId="ACD.ChemSketch.20">
                    <p:embed/>
                  </p:oleObj>
                </mc:Choice>
                <mc:Fallback>
                  <p:oleObj name="ChemSketch" r:id="rId5" imgW="4898160" imgH="108216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634" y="4666107"/>
                          <a:ext cx="6134665" cy="1354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5954586" y="4378770"/>
              <a:ext cx="2236551" cy="826300"/>
            </a:xfrm>
            <a:prstGeom prst="ellipse">
              <a:avLst/>
            </a:prstGeom>
            <a:solidFill>
              <a:srgbClr val="C0504D">
                <a:lumMod val="60000"/>
                <a:lumOff val="40000"/>
                <a:alpha val="28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 dirty="0" smtClean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4" name="Group 17"/>
            <p:cNvGrpSpPr>
              <a:grpSpLocks/>
            </p:cNvGrpSpPr>
            <p:nvPr/>
          </p:nvGrpSpPr>
          <p:grpSpPr bwMode="auto">
            <a:xfrm>
              <a:off x="5954586" y="4018407"/>
              <a:ext cx="1301513" cy="597313"/>
              <a:chOff x="3791" y="1797"/>
              <a:chExt cx="768" cy="318"/>
            </a:xfrm>
          </p:grpSpPr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>
                <a:off x="4468" y="1933"/>
                <a:ext cx="91" cy="18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2000" kern="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3791" y="1797"/>
                <a:ext cx="69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kern="0" dirty="0" smtClean="0">
                    <a:solidFill>
                      <a:prstClr val="black"/>
                    </a:solidFill>
                    <a:latin typeface="Calibri"/>
                  </a:rPr>
                  <a:t>στεατικό</a:t>
                </a:r>
              </a:p>
            </p:txBody>
          </p:sp>
        </p:grpSp>
        <p:sp>
          <p:nvSpPr>
            <p:cNvPr id="37" name="Oval 18"/>
            <p:cNvSpPr>
              <a:spLocks noChangeArrowheads="1"/>
            </p:cNvSpPr>
            <p:nvPr/>
          </p:nvSpPr>
          <p:spPr bwMode="auto">
            <a:xfrm>
              <a:off x="2669247" y="4974221"/>
              <a:ext cx="1845505" cy="681838"/>
            </a:xfrm>
            <a:prstGeom prst="ellipse">
              <a:avLst/>
            </a:prstGeom>
            <a:solidFill>
              <a:srgbClr val="FFFF00">
                <a:alpha val="28000"/>
              </a:srgbClr>
            </a:solidFill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38" name="Group 19"/>
            <p:cNvGrpSpPr>
              <a:grpSpLocks/>
            </p:cNvGrpSpPr>
            <p:nvPr/>
          </p:nvGrpSpPr>
          <p:grpSpPr bwMode="auto">
            <a:xfrm>
              <a:off x="2703992" y="4378770"/>
              <a:ext cx="1291346" cy="629245"/>
              <a:chOff x="3530" y="1797"/>
              <a:chExt cx="762" cy="335"/>
            </a:xfrm>
          </p:grpSpPr>
          <p:sp>
            <p:nvSpPr>
              <p:cNvPr id="39" name="Line 20"/>
              <p:cNvSpPr>
                <a:spLocks noChangeShapeType="1"/>
              </p:cNvSpPr>
              <p:nvPr/>
            </p:nvSpPr>
            <p:spPr bwMode="auto">
              <a:xfrm>
                <a:off x="4168" y="1950"/>
                <a:ext cx="91" cy="182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 sz="2000" kern="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40" name="Text Box 21"/>
              <p:cNvSpPr txBox="1">
                <a:spLocks noChangeArrowheads="1"/>
              </p:cNvSpPr>
              <p:nvPr/>
            </p:nvSpPr>
            <p:spPr bwMode="auto">
              <a:xfrm>
                <a:off x="3530" y="1797"/>
                <a:ext cx="76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kern="0" dirty="0" err="1" smtClean="0">
                    <a:solidFill>
                      <a:prstClr val="black"/>
                    </a:solidFill>
                    <a:latin typeface="Calibri"/>
                  </a:rPr>
                  <a:t>παλμιτικό</a:t>
                </a:r>
                <a:endParaRPr lang="el-GR" sz="2000" kern="0" dirty="0" smtClean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41" name="Oval 22"/>
            <p:cNvSpPr>
              <a:spLocks noChangeArrowheads="1"/>
            </p:cNvSpPr>
            <p:nvPr/>
          </p:nvSpPr>
          <p:spPr bwMode="auto">
            <a:xfrm>
              <a:off x="5954586" y="5441873"/>
              <a:ext cx="3208100" cy="865855"/>
            </a:xfrm>
            <a:prstGeom prst="ellipse">
              <a:avLst/>
            </a:prstGeom>
            <a:solidFill>
              <a:srgbClr val="4BACC6">
                <a:lumMod val="75000"/>
                <a:alpha val="28000"/>
              </a:srgbClr>
            </a:solidFill>
            <a:ln w="9525">
              <a:noFill/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 kern="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2643" y="5708360"/>
            <a:ext cx="30351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Παλμιτοϋλ-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, στεατοϋλ-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ελαϋλ-γλυκερόλη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75c51448b5cfb784fc48564a60a8689299a76b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3276</Words>
  <Application>Microsoft Office PowerPoint</Application>
  <PresentationFormat>Προβολή στην οθόνη (4:3)</PresentationFormat>
  <Paragraphs>635</Paragraphs>
  <Slides>62</Slides>
  <Notes>9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3</vt:i4>
      </vt:variant>
      <vt:variant>
        <vt:lpstr>Τίτλοι διαφανειών</vt:lpstr>
      </vt:variant>
      <vt:variant>
        <vt:i4>62</vt:i4>
      </vt:variant>
    </vt:vector>
  </HeadingPairs>
  <TitlesOfParts>
    <vt:vector size="74" baseType="lpstr">
      <vt:lpstr>Arial</vt:lpstr>
      <vt:lpstr>Arial Narrow</vt:lpstr>
      <vt:lpstr>Calibri</vt:lpstr>
      <vt:lpstr>Cambria Math</vt:lpstr>
      <vt:lpstr>Times New Roman</vt:lpstr>
      <vt:lpstr>Wingdings</vt:lpstr>
      <vt:lpstr>OC_template_updated</vt:lpstr>
      <vt:lpstr>1_OC_template_updated</vt:lpstr>
      <vt:lpstr>2_OC_template_updated</vt:lpstr>
      <vt:lpstr>ChemSketch</vt:lpstr>
      <vt:lpstr>ACD/3D</vt:lpstr>
      <vt:lpstr>Εξίσωση</vt:lpstr>
      <vt:lpstr>Επιστήμη Υλικών ΙΙ (Θ)</vt:lpstr>
      <vt:lpstr>Βασικοί όροι</vt:lpstr>
      <vt:lpstr>Ερωτήματα που θα απαντηθούν στο μάθημα αυτό</vt:lpstr>
      <vt:lpstr>Λίπη και έλαια</vt:lpstr>
      <vt:lpstr>Τι είναι τα λίπη; (από χημικής πλευράς)</vt:lpstr>
      <vt:lpstr>Η γλυκερίνη</vt:lpstr>
      <vt:lpstr>Λίπη – έλαια: τριεστέρες της γλυκερίνης</vt:lpstr>
      <vt:lpstr>Πώς σχηματίζονται οι τριεστέρες: Εστεροποίηση </vt:lpstr>
      <vt:lpstr>Τα τριακυλο-γλυκερίδια  τριγλυκερίδια</vt:lpstr>
      <vt:lpstr>Πως σχηματίζονται τα λιπίδια στη φύση;</vt:lpstr>
      <vt:lpstr>Μονο-εστέρες: 3 περιπτώσεις</vt:lpstr>
      <vt:lpstr>Δι-εστέρες: 3 περιπτώσεις</vt:lpstr>
      <vt:lpstr>Λιπαρά οξέα 1/2</vt:lpstr>
      <vt:lpstr>Λιπαρά οξέα 2/2</vt:lpstr>
      <vt:lpstr>Λίπη – έλαια: ορισμοί</vt:lpstr>
      <vt:lpstr>Διάταξη ενός τριεστέρα στο χώρο</vt:lpstr>
      <vt:lpstr>Γενική δομή ενός τριεστέρα της γλυκερίνης (τριγλυκεριδίου)</vt:lpstr>
      <vt:lpstr>Τρισδιάστατη δομή τριγλυκεριδίου</vt:lpstr>
      <vt:lpstr>Λιπαρά οξέα στις φυτικές λιπαρές ύλες (έλαια) 1/3</vt:lpstr>
      <vt:lpstr>Τα συνήθη λιπαρά οξέα</vt:lpstr>
      <vt:lpstr>Λιπαρά οξέα στις φυτικές λιπαρές ύλες (έλαια) 2/3</vt:lpstr>
      <vt:lpstr>Λιπαρά οξέα στις φυτικές λιπαρές ύλες (έλαια) 3/3</vt:lpstr>
      <vt:lpstr>Είδη φυτικών λιπαρών υλών</vt:lpstr>
      <vt:lpstr>Πολυακόρεστα έλαια</vt:lpstr>
      <vt:lpstr>Φυσικές ιδιότητες των λιπαρών υλικών</vt:lpstr>
      <vt:lpstr>1. Σημείο τήξης (σ. τ.)</vt:lpstr>
      <vt:lpstr>Σημείο τήξης ορισμένων λιπαρών οξέων 1/2</vt:lpstr>
      <vt:lpstr>Σημείο τήξης ορισμένων λιπαρών οξέων 2/2</vt:lpstr>
      <vt:lpstr>2. Πυκνότητα (d) &amp; ειδικό βάρος</vt:lpstr>
      <vt:lpstr>3. Διαλυτότητα (1 από 2)</vt:lpstr>
      <vt:lpstr>3. Διαλυτότητα (1 από 2)</vt:lpstr>
      <vt:lpstr>4. Δείκτης διάθλασης (n)</vt:lpstr>
      <vt:lpstr>Ορισμός του δείκτη διάθλασης</vt:lpstr>
      <vt:lpstr>Διάθλαση μιας μονοχρωματικής ακτινοβολίας σε ένα διαφανές υμένιο</vt:lpstr>
      <vt:lpstr>Ανακλώμενη και διαθλώμενη δέσμη</vt:lpstr>
      <vt:lpstr>Ανακλώμενη και διαθλώμενη δέσμη</vt:lpstr>
      <vt:lpstr>Ανακλώμενη δέσμη σε κόκκο χρωστικής</vt:lpstr>
      <vt:lpstr>Ανακλώμενη δέσμη σε χρωματικό στρώμα</vt:lpstr>
      <vt:lpstr>Η σημασία του δείκτη διάθλασης στα ζωγραφικά έργα 1/2</vt:lpstr>
      <vt:lpstr>Η σημασία του δείκτη διάθλασης στα ζωγραφικά έργα 2/2</vt:lpstr>
      <vt:lpstr>«Ξήρανση» – πολυμερισμός  και δείκτης διάθλασης</vt:lpstr>
      <vt:lpstr>5. Ιξώδες </vt:lpstr>
      <vt:lpstr>Δυναμικό και κινητικό ιξώδες</vt:lpstr>
      <vt:lpstr>Μονάδες ιξώδους</vt:lpstr>
      <vt:lpstr>Ιξώδες σε ρευστά και ημίρευστα υλικά</vt:lpstr>
      <vt:lpstr>Εξάρτηση του ιξώδους από τη θερμοκρασία</vt:lpstr>
      <vt:lpstr>Tιμές ιξώδους</vt:lpstr>
      <vt:lpstr>Χημικές ιδιότητες</vt:lpstr>
      <vt:lpstr>Χημικές ιδιότητες ξηραινόμενων λαδιών</vt:lpstr>
      <vt:lpstr>1. Όξινη υδρόλυση</vt:lpstr>
      <vt:lpstr>2. Μετεστεροποίηση </vt:lpstr>
      <vt:lpstr>3. Αλκαλική υδρόλυση - σαπωνοποίηση</vt:lpstr>
      <vt:lpstr>4. Ακορεστότητα </vt:lpstr>
      <vt:lpstr>Ακορεστότητα και αριθμός ιωδίου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Natassa Karap</cp:lastModifiedBy>
  <cp:revision>43</cp:revision>
  <dcterms:created xsi:type="dcterms:W3CDTF">2013-03-04T13:35:19Z</dcterms:created>
  <dcterms:modified xsi:type="dcterms:W3CDTF">2015-09-15T09:59:42Z</dcterms:modified>
</cp:coreProperties>
</file>