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8" r:id="rId5"/>
    <p:sldId id="261" r:id="rId6"/>
    <p:sldId id="269" r:id="rId7"/>
    <p:sldId id="262" r:id="rId8"/>
    <p:sldId id="270" r:id="rId9"/>
    <p:sldId id="271" r:id="rId10"/>
    <p:sldId id="272" r:id="rId11"/>
    <p:sldId id="276" r:id="rId12"/>
    <p:sldId id="277" r:id="rId13"/>
    <p:sldId id="274" r:id="rId14"/>
    <p:sldId id="275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B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275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61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300" b="1" dirty="0" smtClean="0"/>
              <a:t>Ενότητα </a:t>
            </a:r>
            <a:r>
              <a:rPr lang="en-US" sz="3300" b="1" dirty="0" smtClean="0"/>
              <a:t>6</a:t>
            </a:r>
            <a:r>
              <a:rPr lang="el-GR" sz="3300" dirty="0" smtClean="0"/>
              <a:t>:</a:t>
            </a:r>
            <a:r>
              <a:rPr lang="en-US" sz="3300" dirty="0" smtClean="0"/>
              <a:t> </a:t>
            </a:r>
            <a:r>
              <a:rPr lang="el-GR" sz="3300" dirty="0" smtClean="0"/>
              <a:t>Βασικές αρχές ευρετηρίασης</a:t>
            </a:r>
            <a:r>
              <a:rPr lang="en-US" sz="3300" dirty="0" smtClean="0"/>
              <a:t> (</a:t>
            </a:r>
            <a:r>
              <a:rPr lang="el-GR" sz="3300" dirty="0" smtClean="0"/>
              <a:t>α μέρος)</a:t>
            </a:r>
            <a:endParaRPr lang="en-US" sz="3300" dirty="0" smtClean="0"/>
          </a:p>
          <a:p>
            <a:endParaRPr lang="en-US" dirty="0" smtClean="0"/>
          </a:p>
          <a:p>
            <a:r>
              <a:rPr lang="el-GR" sz="2600" dirty="0" smtClean="0"/>
              <a:t>Δάφνη </a:t>
            </a:r>
            <a:r>
              <a:rPr lang="el-GR" sz="2600" dirty="0" err="1" smtClean="0"/>
              <a:t>Κυριάκη</a:t>
            </a:r>
            <a:r>
              <a:rPr lang="el-GR" sz="2600" dirty="0" smtClean="0"/>
              <a:t>-</a:t>
            </a:r>
            <a:r>
              <a:rPr lang="el-GR" sz="2600" dirty="0" err="1" smtClean="0"/>
              <a:t>Μάνεση</a:t>
            </a:r>
            <a:endParaRPr lang="el-GR" sz="2600" dirty="0" smtClean="0"/>
          </a:p>
          <a:p>
            <a:r>
              <a:rPr lang="el-GR" sz="2600" dirty="0" smtClean="0"/>
              <a:t>Τμήμα </a:t>
            </a:r>
            <a:r>
              <a:rPr lang="el-GR" sz="2600" dirty="0"/>
              <a:t>Βιβλιοθηκονομίας</a:t>
            </a:r>
            <a:r>
              <a:rPr lang="en-US" sz="2600" dirty="0"/>
              <a:t> </a:t>
            </a:r>
            <a:r>
              <a:rPr lang="el-GR" sz="26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2636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«Οργάνωση Πληροφοριών </a:t>
            </a:r>
            <a:r>
              <a:rPr lang="el-GR" sz="2000" dirty="0" smtClean="0"/>
              <a:t>– </a:t>
            </a:r>
            <a:r>
              <a:rPr lang="el-GR" sz="2000" dirty="0"/>
              <a:t>Ταξινόμηση (Θ). </a:t>
            </a:r>
            <a:r>
              <a:rPr lang="el-GR" sz="2000" dirty="0" smtClean="0"/>
              <a:t>Ενότητα </a:t>
            </a:r>
            <a:r>
              <a:rPr lang="el-GR" sz="2000" dirty="0"/>
              <a:t>6: Βασικές αρχές ευρετηρίασης (α μέρος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08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0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249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Βασικές αρχές ευρετηρίασης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Και περιλήψεων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Ευρετηρίαση και πρότυπα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dirty="0" smtClean="0"/>
              <a:t>Επιλογή προτύπου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Παράγοντες που αφορούν το υλικό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Παράγοντες που αφορούν ήδη υπάρχοντα μεταδεδομένα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Παράγοντες που αφορούν παραγόμενα μεταδομένα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Παράγοντες που αφορούν ευρετηριαστές και χρήστες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Παράγοντες που αφορούν την τεχνολογία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0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Επικοινωνία και ανταλλαγή δεδομένων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3</a:t>
            </a:fld>
            <a:endParaRPr lang="el-G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74577"/>
              </p:ext>
            </p:extLst>
          </p:nvPr>
        </p:nvGraphicFramePr>
        <p:xfrm>
          <a:off x="323528" y="1700808"/>
          <a:ext cx="8496944" cy="2834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7642"/>
                <a:gridCol w="435930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0" dirty="0" smtClean="0"/>
                        <a:t>Απαίτηση για την ανταλλαγή δεδομένων</a:t>
                      </a:r>
                      <a:endParaRPr lang="el-GR" sz="24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/>
                        <a:t>Απλό </a:t>
                      </a:r>
                      <a:r>
                        <a:rPr lang="en-US" sz="2400" b="0" dirty="0" smtClean="0"/>
                        <a:t>Dublin Core</a:t>
                      </a:r>
                      <a:r>
                        <a:rPr lang="el-GR" sz="2400" b="0" dirty="0" smtClean="0"/>
                        <a:t> </a:t>
                      </a:r>
                    </a:p>
                    <a:p>
                      <a:endParaRPr lang="el-GR" sz="24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Απαίτηση για την ενιαία αναζήτηση</a:t>
                      </a:r>
                      <a:endParaRPr lang="el-GR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Απλό </a:t>
                      </a:r>
                      <a:r>
                        <a:rPr lang="en-US" sz="2400" dirty="0" smtClean="0"/>
                        <a:t>Dublin core</a:t>
                      </a:r>
                      <a:r>
                        <a:rPr lang="el-GR" sz="2400" dirty="0" smtClean="0"/>
                        <a:t> </a:t>
                      </a:r>
                    </a:p>
                    <a:p>
                      <a:endParaRPr lang="el-GR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Απαίτηση για την ανταλλαγή και ενιαία αναζήτηση παλαιότερων δεδομένων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Unimarc</a:t>
                      </a:r>
                      <a:r>
                        <a:rPr lang="en-GB" sz="2400" dirty="0" smtClean="0"/>
                        <a:t>→ </a:t>
                      </a:r>
                      <a:r>
                        <a:rPr lang="en-US" sz="2400" dirty="0" smtClean="0"/>
                        <a:t>MARC</a:t>
                      </a:r>
                      <a:r>
                        <a:rPr lang="en-GB" sz="2400" dirty="0" smtClean="0"/>
                        <a:t>21→</a:t>
                      </a:r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MARCXML</a:t>
                      </a:r>
                      <a:r>
                        <a:rPr lang="en-GB" sz="2400" dirty="0" smtClean="0"/>
                        <a:t> →</a:t>
                      </a:r>
                      <a:r>
                        <a:rPr lang="en-US" sz="2400" dirty="0" smtClean="0"/>
                        <a:t>MODS</a:t>
                      </a:r>
                      <a:r>
                        <a:rPr lang="en-GB" sz="2400" dirty="0" smtClean="0"/>
                        <a:t>→</a:t>
                      </a:r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Dublin Core</a:t>
                      </a:r>
                      <a:endParaRPr lang="el-GR" sz="2400" dirty="0" smtClean="0"/>
                    </a:p>
                    <a:p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8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Εξασφάλιση πληρότητας</a:t>
            </a:r>
            <a:r>
              <a:rPr lang="en-US" dirty="0" smtClean="0"/>
              <a:t> </a:t>
            </a:r>
            <a:r>
              <a:rPr lang="en-US" sz="3200" b="0" dirty="0" smtClean="0"/>
              <a:t>(1/2)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Απαίτηση για την πρόσβαση σε πλήρη δεδομένα: </a:t>
            </a:r>
          </a:p>
          <a:p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53933" y="2692670"/>
            <a:ext cx="8136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latin typeface="+mn-lt"/>
              </a:rPr>
              <a:t>Απαίτηση για την πληρότητα περιγραφής των δεδομένων: </a:t>
            </a:r>
            <a:r>
              <a:rPr lang="el-GR" sz="2400" dirty="0">
                <a:latin typeface="+mn-lt"/>
              </a:rPr>
              <a:t>Σχήματα που στηρίζουν δόμηση της πληροφορίας ανάλογα με το είδος της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MODS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b="1" dirty="0">
                <a:latin typeface="+mn-lt"/>
              </a:rPr>
              <a:t>Απαίτηση για την επικοινωνία αναλυτικών σχημάτων με </a:t>
            </a:r>
            <a:r>
              <a:rPr lang="en-US" sz="2400" b="1" dirty="0">
                <a:latin typeface="+mn-lt"/>
              </a:rPr>
              <a:t>DC</a:t>
            </a:r>
            <a:r>
              <a:rPr lang="el-GR" sz="2400" b="1" dirty="0">
                <a:latin typeface="+mn-lt"/>
              </a:rPr>
              <a:t>:  </a:t>
            </a:r>
            <a:r>
              <a:rPr lang="en-US" sz="2400" dirty="0">
                <a:latin typeface="+mn-lt"/>
              </a:rPr>
              <a:t>MODS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latin typeface="+mn-lt"/>
              </a:rPr>
              <a:t>Απαίτηση για την εισαγωγή με πληρότητα παλαιότερων </a:t>
            </a:r>
            <a:r>
              <a:rPr lang="el-GR" sz="2400" b="1" dirty="0" smtClean="0">
                <a:latin typeface="+mn-lt"/>
              </a:rPr>
              <a:t>δεδομένων: </a:t>
            </a:r>
            <a:endParaRPr lang="el-GR" sz="2400" b="1" dirty="0">
              <a:latin typeface="+mn-lt"/>
            </a:endParaRPr>
          </a:p>
          <a:p>
            <a:pPr marL="719138" indent="-365125"/>
            <a:r>
              <a:rPr lang="en-US" sz="2400" dirty="0">
                <a:latin typeface="+mn-lt"/>
              </a:rPr>
              <a:t>1. Unimarc→ MARC21→MARCXML →MODS</a:t>
            </a:r>
            <a:endParaRPr lang="el-GR" sz="2400" dirty="0">
              <a:latin typeface="+mn-lt"/>
            </a:endParaRPr>
          </a:p>
          <a:p>
            <a:pPr marL="719138" indent="-365125"/>
            <a:r>
              <a:rPr lang="en-US" sz="2400" dirty="0">
                <a:latin typeface="+mn-lt"/>
              </a:rPr>
              <a:t>2. Qualified Dublin Core</a:t>
            </a:r>
            <a:endParaRPr lang="el-GR" sz="2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1837273"/>
            <a:ext cx="144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Core</a:t>
            </a:r>
            <a:r>
              <a:rPr lang="el-GR" b="1" dirty="0">
                <a:latin typeface="+mn-lt"/>
              </a:rPr>
              <a:t>→</a:t>
            </a:r>
            <a:r>
              <a:rPr lang="en-US" b="1" dirty="0">
                <a:latin typeface="+mn-lt"/>
              </a:rPr>
              <a:t>MODS</a:t>
            </a:r>
            <a:endParaRPr lang="el-G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7665" y="1837273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+mn-lt"/>
              </a:rPr>
              <a:t> Απλό </a:t>
            </a:r>
            <a:r>
              <a:rPr lang="en-US" b="1" dirty="0" smtClean="0">
                <a:latin typeface="+mn-lt"/>
              </a:rPr>
              <a:t>Dublin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4444" y="229894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Απλό </a:t>
            </a:r>
            <a:r>
              <a:rPr lang="en-US" b="1" dirty="0">
                <a:latin typeface="+mn-lt"/>
              </a:rPr>
              <a:t>Dublin Core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2298938"/>
            <a:ext cx="249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Qualified Dublin Core</a:t>
            </a:r>
            <a:r>
              <a:rPr lang="el-GR" b="1" dirty="0">
                <a:latin typeface="+mn-lt"/>
              </a:rPr>
              <a:t>→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6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Εξασφάλιση πληρότητας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(2/2</a:t>
            </a:r>
            <a:r>
              <a:rPr lang="en-US" sz="3200" b="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5</a:t>
            </a:fld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6568"/>
              </p:ext>
            </p:extLst>
          </p:nvPr>
        </p:nvGraphicFramePr>
        <p:xfrm>
          <a:off x="251520" y="1124744"/>
          <a:ext cx="8640960" cy="54604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0"/>
                <a:gridCol w="4320480"/>
              </a:tblGrid>
              <a:tr h="936104">
                <a:tc>
                  <a:txBody>
                    <a:bodyPr/>
                    <a:lstStyle/>
                    <a:p>
                      <a:r>
                        <a:rPr lang="el-GR" sz="2200" b="0" dirty="0" smtClean="0"/>
                        <a:t>Απαίτηση για την πρόσβαση σε πλήρη δεδομένα</a:t>
                      </a:r>
                      <a:endParaRPr lang="el-GR" sz="22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/>
                        <a:t>Core</a:t>
                      </a:r>
                      <a:r>
                        <a:rPr lang="el-GR" sz="2200" b="0" dirty="0" smtClean="0"/>
                        <a:t>→</a:t>
                      </a:r>
                      <a:r>
                        <a:rPr lang="en-US" sz="2200" b="0" dirty="0" smtClean="0"/>
                        <a:t>MODS</a:t>
                      </a:r>
                      <a:r>
                        <a:rPr lang="el-GR" sz="2200" b="0" dirty="0" smtClean="0"/>
                        <a:t>, Απλό </a:t>
                      </a:r>
                      <a:r>
                        <a:rPr lang="en-US" sz="2200" b="0" dirty="0" smtClean="0"/>
                        <a:t>Dublin</a:t>
                      </a:r>
                      <a:r>
                        <a:rPr lang="el-GR" sz="2200" b="0" dirty="0" smtClean="0"/>
                        <a:t>, </a:t>
                      </a:r>
                      <a:r>
                        <a:rPr lang="en-US" sz="2200" b="0" dirty="0" smtClean="0"/>
                        <a:t>Qualified Dublin Core</a:t>
                      </a:r>
                      <a:r>
                        <a:rPr lang="el-GR" sz="2200" b="0" dirty="0" smtClean="0"/>
                        <a:t>→ Απλό </a:t>
                      </a:r>
                      <a:r>
                        <a:rPr lang="en-US" sz="2200" b="0" dirty="0" smtClean="0"/>
                        <a:t>Dublin Core</a:t>
                      </a:r>
                      <a:endParaRPr lang="el-GR" sz="2200" b="0" dirty="0" smtClean="0"/>
                    </a:p>
                    <a:p>
                      <a:endParaRPr lang="el-GR" sz="22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Απαίτηση για την πληρότητα περιγραφής των δεδομένων</a:t>
                      </a:r>
                      <a:endParaRPr lang="el-GR" sz="2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l-GR" sz="2200" dirty="0" smtClean="0"/>
                        <a:t>Σχήματα που στηρίζουν δόμηση της πληροφορίας ανάλογα με το είδος της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MODS</a:t>
                      </a:r>
                      <a:endParaRPr lang="el-GR" sz="2200" dirty="0" smtClean="0"/>
                    </a:p>
                    <a:p>
                      <a:endParaRPr lang="el-GR" sz="2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2750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Απαίτηση για την επικοινωνία αναλυτικών σχημάτων με </a:t>
                      </a:r>
                      <a:r>
                        <a:rPr lang="en-US" sz="2200" dirty="0" smtClean="0"/>
                        <a:t>DC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MODS</a:t>
                      </a:r>
                      <a:endParaRPr lang="el-GR" sz="2200" dirty="0" smtClean="0"/>
                    </a:p>
                    <a:p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Απαίτηση για την εισαγωγή με πληρότητα παλαιότερων δεδομένων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indent="0"/>
                      <a:r>
                        <a:rPr lang="en-US" sz="2200" dirty="0" smtClean="0"/>
                        <a:t>1. Unimarc→ MARC21→MARCXML →MODS</a:t>
                      </a:r>
                      <a:endParaRPr lang="el-GR" sz="2200" dirty="0" smtClean="0"/>
                    </a:p>
                    <a:p>
                      <a:pPr marL="719138" indent="-365125"/>
                      <a:r>
                        <a:rPr lang="en-US" sz="2200" dirty="0" smtClean="0"/>
                        <a:t>2. Qualified Dublin Core</a:t>
                      </a:r>
                      <a:endParaRPr lang="el-GR" sz="2200" dirty="0" smtClean="0"/>
                    </a:p>
                    <a:p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2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Διαχείριση μεταδεδομένων εικόνας και </a:t>
            </a:r>
            <a:r>
              <a:rPr lang="en-US" dirty="0" smtClean="0"/>
              <a:t>video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6</a:t>
            </a:fld>
            <a:endParaRPr lang="el-GR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85700"/>
              </p:ext>
            </p:extLst>
          </p:nvPr>
        </p:nvGraphicFramePr>
        <p:xfrm>
          <a:off x="251520" y="1844824"/>
          <a:ext cx="8640960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0" dirty="0" smtClean="0"/>
                        <a:t>Απαίτηση για τη διαχείριση μεταδεδομένων εικόνας και </a:t>
                      </a:r>
                      <a:r>
                        <a:rPr lang="en-US" sz="2400" b="0" dirty="0" smtClean="0"/>
                        <a:t>video</a:t>
                      </a:r>
                      <a:endParaRPr lang="el-GR" sz="2200" b="0" dirty="0"/>
                    </a:p>
                  </a:txBody>
                  <a:tcPr>
                    <a:solidFill>
                      <a:srgbClr val="F3F7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Qualified Dublin Core</a:t>
                      </a:r>
                      <a:endParaRPr lang="el-GR" sz="2400" b="0" dirty="0" smtClean="0"/>
                    </a:p>
                    <a:p>
                      <a:endParaRPr lang="el-GR" sz="2200" b="0" dirty="0"/>
                    </a:p>
                  </a:txBody>
                  <a:tcPr>
                    <a:solidFill>
                      <a:srgbClr val="F3F7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10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3df2bb13bc8517360d72585687db39516d0e2f8"/>
  <p:tag name="ISPRING_RESOURCE_PATHS_HASH_PRESENTER" val="85d9f8dbb9dfd6ded46f1fad1870baabb9557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855</Words>
  <Application>Microsoft Office PowerPoint</Application>
  <PresentationFormat>On-screen Show (4:3)</PresentationFormat>
  <Paragraphs>116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OC_template_updated</vt:lpstr>
      <vt:lpstr>Οργάνωση πληροφοριών Ταξινόμηση (Θ)</vt:lpstr>
      <vt:lpstr>Βασικές αρχές ευρετηρίασης</vt:lpstr>
      <vt:lpstr>Ευρετηρίαση και πρότυπα</vt:lpstr>
      <vt:lpstr>Επικοινωνία και ανταλλαγή δεδομένων</vt:lpstr>
      <vt:lpstr>Εξασφάλιση πληρότητας (1/2)</vt:lpstr>
      <vt:lpstr>Εξασφάλιση πληρότητας (2/2)</vt:lpstr>
      <vt:lpstr>Διαχείριση μεταδεδομένων εικόνας και video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alex;opencourses@teiath.gr</dc:creator>
  <cp:lastModifiedBy>alex</cp:lastModifiedBy>
  <cp:revision>25</cp:revision>
  <dcterms:created xsi:type="dcterms:W3CDTF">2013-03-04T13:35:19Z</dcterms:created>
  <dcterms:modified xsi:type="dcterms:W3CDTF">2015-03-19T18:07:25Z</dcterms:modified>
</cp:coreProperties>
</file>